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79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6" r:id="rId21"/>
    <p:sldId id="28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3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4C931-7FB5-486C-BF14-8B7D8EB4D612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14BC2-51FC-478A-AC72-0ABEF02B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experiment that previous people in our lab was doing. </a:t>
            </a:r>
          </a:p>
          <a:p>
            <a:r>
              <a:rPr lang="en-US" dirty="0"/>
              <a:t>It’s called brain computer interface or BCI experiment to investigate the plasticity and excitability change of selected pyramidal neuron in motor cortex L3-L5</a:t>
            </a:r>
          </a:p>
          <a:p>
            <a:r>
              <a:rPr lang="en-US" dirty="0" err="1"/>
              <a:t>Metaplasticity</a:t>
            </a:r>
            <a:r>
              <a:rPr lang="en-US" dirty="0"/>
              <a:t> model for BCI learning and skill consolidation featuring interaction between three elements: behavioral time scale synaptic plasticity (BTSP), intrinsic plasticity (IP) and synaptic scaling (SS) taking place over a multitude of time scales.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During the first training session, rewarded neural activity patterns result in an increase in their frequency over seconds to minutes. Through </a:t>
            </a:r>
            <a:r>
              <a:rPr lang="en-US" dirty="0" err="1"/>
              <a:t>neuromodulatory</a:t>
            </a:r>
            <a:r>
              <a:rPr lang="en-US" dirty="0"/>
              <a:t> influence and repeated activation, changes in intrinsic excitability result and may persist over longer periods of hours, depending on the frequency of training. </a:t>
            </a:r>
          </a:p>
          <a:p>
            <a:r>
              <a:rPr lang="en-US" dirty="0"/>
              <a:t>The shift from this homeostatic state leads to an unbalanced excitation/inhibition (E/I) state within local circuits that could affect non-BCI neurons. </a:t>
            </a:r>
          </a:p>
          <a:p>
            <a:endParaRPr lang="en-US" dirty="0"/>
          </a:p>
          <a:p>
            <a:r>
              <a:rPr lang="en-US" dirty="0"/>
              <a:t>The balance is eventually restored through synaptic scaling over much slower time scales of days and weeks. </a:t>
            </a:r>
          </a:p>
          <a:p>
            <a:r>
              <a:rPr lang="en-US" dirty="0"/>
              <a:t>The restoration of this balance might not re-instate the original excitability state of each individual cell but may result in a new ‘attractor’ state of the ensemble. </a:t>
            </a:r>
          </a:p>
          <a:p>
            <a:r>
              <a:rPr lang="en-US" dirty="0"/>
              <a:t>These changes could explain the representational drift typically observed over similar time scales that adversely affects BCI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brief explanation of the experiment set up.</a:t>
            </a:r>
          </a:p>
          <a:p>
            <a:r>
              <a:rPr lang="en-US" dirty="0"/>
              <a:t>The mouse was head fixed under the two photon microscope and there was a monitor that generated the drift grating pattern. </a:t>
            </a:r>
          </a:p>
          <a:p>
            <a:endParaRPr lang="en-US" dirty="0"/>
          </a:p>
          <a:p>
            <a:r>
              <a:rPr lang="en-US" dirty="0"/>
              <a:t>On two photon side, we selected two or four neurons to form an ensemble. </a:t>
            </a:r>
          </a:p>
          <a:p>
            <a:r>
              <a:rPr lang="en-US" dirty="0"/>
              <a:t>The real time calcium signal would feedforward to the computer to move the drift grating pattern. </a:t>
            </a:r>
          </a:p>
          <a:p>
            <a:r>
              <a:rPr lang="en-US" dirty="0"/>
              <a:t>If there were two neurons, the weight of them would be 1 and -1. So the mouse will be able to modulate the patter in both direction. </a:t>
            </a:r>
          </a:p>
          <a:p>
            <a:endParaRPr lang="en-US" dirty="0"/>
          </a:p>
          <a:p>
            <a:r>
              <a:rPr lang="en-US" dirty="0"/>
              <a:t>These code were made by previous student who already graduated. My goal is analyze the behavioral result like the how long of each section, their success rate, trial numbers….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each section is finished, the behavioral data will be saved in this format. </a:t>
            </a:r>
          </a:p>
          <a:p>
            <a:r>
              <a:rPr lang="en-US" dirty="0"/>
              <a:t>You can see the trial number. The starting point will be assigned randomly for the new trial.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ChatGPT suggest to do this part first.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96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for loop to process several behavior data and combine them together into single CSV file and save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ChatGPT help making the if loop that process the trajectory within each trial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the data of this trial (from the beginning to the end)</a:t>
            </a:r>
          </a:p>
          <a:p>
            <a:endParaRPr lang="en-US" dirty="0"/>
          </a:p>
          <a:p>
            <a:r>
              <a:rPr lang="en-US" dirty="0"/>
              <a:t>The time is converted to "seconds relative to when control was applied"</a:t>
            </a:r>
          </a:p>
          <a:p>
            <a:endParaRPr lang="en-US" dirty="0"/>
          </a:p>
          <a:p>
            <a:r>
              <a:rPr lang="en-US" dirty="0"/>
              <a:t>Position is the horizontal axis, time is the vertical axis → Draw the dynamics of behavior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show_legend</a:t>
            </a:r>
            <a:r>
              <a:rPr lang="en-US" dirty="0"/>
              <a:t>=True, it indicates which trial each line belongs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14BC2-51FC-478A-AC72-0ABEF02B9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455807"/>
            <a:ext cx="10387173" cy="37028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87C3-E335-047F-AD33-E8E4B977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43" y="5307886"/>
            <a:ext cx="9975112" cy="118499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Use the clean data frame and calculate the total duration, trial number, total trials in </a:t>
            </a:r>
            <a:r>
              <a:rPr lang="en-US" altLang="zh-TW" sz="2400" dirty="0" err="1"/>
              <a:t>time_sec</a:t>
            </a:r>
            <a:r>
              <a:rPr lang="en-US" altLang="zh-TW" sz="2400" dirty="0"/>
              <a:t> column and trial column.</a:t>
            </a:r>
          </a:p>
          <a:p>
            <a:r>
              <a:rPr lang="en-US" altLang="zh-TW" sz="2400" dirty="0"/>
              <a:t>If “target reached” show up, that means a successful trial.</a:t>
            </a:r>
            <a:endParaRPr lang="en" altLang="zh-TW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39CCA-DA4C-C890-B15E-D0F94365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B454F-DF97-7062-DABA-4196DA7F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F55B7A-2236-19B5-8861-ACB2CBF5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49" y="1100742"/>
            <a:ext cx="6946900" cy="5638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079EA4-7F29-91DC-09DB-AE2DDDF6F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5" y="261332"/>
            <a:ext cx="11932269" cy="8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8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60" y="3016251"/>
            <a:ext cx="6793522" cy="34288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BCDDBB-232F-588A-FE28-CB87320F1FCB}"/>
              </a:ext>
            </a:extLst>
          </p:cNvPr>
          <p:cNvSpPr/>
          <p:nvPr/>
        </p:nvSpPr>
        <p:spPr>
          <a:xfrm>
            <a:off x="5155360" y="3769270"/>
            <a:ext cx="6880696" cy="1350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73EFA-DDA1-6ECB-2583-FC7743B056DC}"/>
              </a:ext>
            </a:extLst>
          </p:cNvPr>
          <p:cNvSpPr txBox="1"/>
          <p:nvPr/>
        </p:nvSpPr>
        <p:spPr>
          <a:xfrm>
            <a:off x="10085848" y="331235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Successful trial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3A543-4222-F464-B638-4BB729C43E82}"/>
              </a:ext>
            </a:extLst>
          </p:cNvPr>
          <p:cNvSpPr/>
          <p:nvPr/>
        </p:nvSpPr>
        <p:spPr>
          <a:xfrm>
            <a:off x="5155360" y="5220558"/>
            <a:ext cx="6880696" cy="1350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68477-981A-21B5-FBB8-262AC68B9E81}"/>
              </a:ext>
            </a:extLst>
          </p:cNvPr>
          <p:cNvSpPr txBox="1"/>
          <p:nvPr/>
        </p:nvSpPr>
        <p:spPr>
          <a:xfrm>
            <a:off x="10582394" y="6525888"/>
            <a:ext cx="122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Failed</a:t>
            </a:r>
            <a:r>
              <a:rPr lang="en-US" dirty="0"/>
              <a:t> trial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EFDED-C0FC-B2AF-E154-4DC7A824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29" y="3016251"/>
            <a:ext cx="4664149" cy="19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Clean the data frame and 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6: </a:t>
            </a:r>
            <a:r>
              <a:rPr kumimoji="1" lang="en-US" altLang="zh-TW" dirty="0" err="1"/>
              <a:t>calculate_path_lengths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896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Use “controlled applied” or “ITI start” events as the time point of start.</a:t>
            </a:r>
          </a:p>
          <a:p>
            <a:r>
              <a:rPr kumimoji="1" lang="en-US" altLang="zh-TW" sz="2000" dirty="0"/>
              <a:t>“target reached” is the end of successful trial. “timeout start” is the end of failed trial.</a:t>
            </a:r>
          </a:p>
          <a:p>
            <a:r>
              <a:rPr kumimoji="1" lang="en-US" altLang="zh-TW" sz="2000" dirty="0"/>
              <a:t>Loop each trial and s</a:t>
            </a:r>
            <a:r>
              <a:rPr lang="en-US" sz="2000" dirty="0"/>
              <a:t>elects the continuous sequence of position values from the trial start to the end.</a:t>
            </a:r>
          </a:p>
          <a:p>
            <a:r>
              <a:rPr lang="en-US" altLang="zh-TW" sz="2000" dirty="0"/>
              <a:t>C</a:t>
            </a:r>
            <a:r>
              <a:rPr lang="en-US" sz="2000" dirty="0"/>
              <a:t>omputes the difference between each position point and the add them all up</a:t>
            </a:r>
          </a:p>
          <a:p>
            <a:r>
              <a:rPr kumimoji="1" lang="en-US" altLang="zh-TW" sz="2000" dirty="0"/>
              <a:t>This part is not included in the summary CSV file.</a:t>
            </a:r>
            <a:endParaRPr kumimoji="1" lang="zh-TW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263A1-871D-2444-8FFC-29E3B0B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04" y="1504391"/>
            <a:ext cx="5545667" cy="3011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514B2-AA66-8FF4-FA29-7BDBD326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529" y="4515837"/>
            <a:ext cx="534427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7: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plot_ensemble_barplots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6975"/>
            <a:ext cx="10515600" cy="2939987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Add the “Ensemble” column manually.</a:t>
            </a: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must include these columns: 'Ensemble’,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RewardFrequencyPerMin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’,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AverageTrialTime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</a:t>
            </a:r>
          </a:p>
          <a:p>
            <a:r>
              <a:rPr lang="en-US" sz="2400" dirty="0"/>
              <a:t>Assigns each ensemble group a unique color for plotting</a:t>
            </a:r>
          </a:p>
          <a:p>
            <a:r>
              <a:rPr lang="en-US" sz="2400" dirty="0"/>
              <a:t>For each group: Compute mean and standard error, store sample size for plotting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985B7-8A03-188E-C3ED-39C44B06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" y="1789356"/>
            <a:ext cx="10935478" cy="90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53F77-E8B2-124D-2CEC-4FA3A1382710}"/>
              </a:ext>
            </a:extLst>
          </p:cNvPr>
          <p:cNvSpPr/>
          <p:nvPr/>
        </p:nvSpPr>
        <p:spPr>
          <a:xfrm>
            <a:off x="10890504" y="1554480"/>
            <a:ext cx="89611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5C60E-2B2D-693D-D7D0-6D0D6CFA2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618" y="1384975"/>
            <a:ext cx="7591050" cy="4877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CA1689-6ACE-2ECE-9C91-4DB89E34B13E}"/>
              </a:ext>
            </a:extLst>
          </p:cNvPr>
          <p:cNvSpPr txBox="1"/>
          <p:nvPr/>
        </p:nvSpPr>
        <p:spPr>
          <a:xfrm>
            <a:off x="4990366" y="6262042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Chueh, S.-Y., et al. (2025).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Metaplasticity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continual learning: Mechanisms subserving brain computer interface proficiency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D00-B360-9EA8-D038-7B50A481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89" y="1478153"/>
            <a:ext cx="3977640" cy="284695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Metaplasticity</a:t>
            </a:r>
            <a:r>
              <a:rPr lang="en-US" altLang="zh-TW" sz="1800" dirty="0"/>
              <a:t> model features: Intrinsic plasticity</a:t>
            </a:r>
            <a:br>
              <a:rPr lang="en-US" altLang="zh-TW" sz="1800" dirty="0"/>
            </a:br>
            <a:r>
              <a:rPr lang="en-US" altLang="zh-TW" sz="1800" dirty="0"/>
              <a:t>Behavior time scale plasticity</a:t>
            </a:r>
            <a:br>
              <a:rPr lang="en-US" altLang="zh-TW" sz="1800" dirty="0"/>
            </a:br>
            <a:r>
              <a:rPr lang="en-US" altLang="zh-TW" sz="1800" dirty="0"/>
              <a:t>Synaptic scaling</a:t>
            </a:r>
          </a:p>
          <a:p>
            <a:r>
              <a:rPr lang="en-US" sz="1800" dirty="0"/>
              <a:t>Through BCI task, the </a:t>
            </a:r>
            <a:r>
              <a:rPr lang="en-US" sz="1800" dirty="0" err="1"/>
              <a:t>neuromodulatory</a:t>
            </a:r>
            <a:r>
              <a:rPr lang="en-US" sz="1800" dirty="0"/>
              <a:t> influence and repeated activation result in the representation drift.</a:t>
            </a:r>
          </a:p>
          <a:p>
            <a:r>
              <a:rPr lang="en-US" sz="1800" dirty="0"/>
              <a:t>The representation drift will also affect the BCI performance </a:t>
            </a:r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3349"/>
            <a:ext cx="10515600" cy="1959526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+mj-lt"/>
              </a:rPr>
              <a:t>I</a:t>
            </a:r>
            <a:r>
              <a:rPr lang="en-US" sz="2000" dirty="0">
                <a:latin typeface="+mj-lt"/>
              </a:rPr>
              <a:t>nitializes a dictionary that will be used to collect statistics per ensemble:</a:t>
            </a:r>
            <a:r>
              <a:rPr lang="zh-TW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Average values (mean), Standard error (SE), Sample size (n)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Loops through each unique Ensemble (experiment group).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Filters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only rows matching that ensemble (group)</a:t>
            </a:r>
            <a:endParaRPr lang="en-US" altLang="en-US" sz="2000" dirty="0">
              <a:latin typeface="+mj-lt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 how many rows there are (n) — used for SE and bar annotation.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8EB56-C1A0-5FE1-4251-43967CFF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379" y="661476"/>
            <a:ext cx="6573411" cy="31814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C7F9B-5BCD-F73F-F3E2-6E21F96EA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" y="672711"/>
            <a:ext cx="5382376" cy="152421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2A6E8FA-D3EE-1225-286B-1C808974DB99}"/>
              </a:ext>
            </a:extLst>
          </p:cNvPr>
          <p:cNvSpPr txBox="1">
            <a:spLocks/>
          </p:cNvSpPr>
          <p:nvPr/>
        </p:nvSpPr>
        <p:spPr>
          <a:xfrm>
            <a:off x="831112" y="2449237"/>
            <a:ext cx="4474535" cy="1959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+mj-lt"/>
              </a:rPr>
              <a:t>Assign different color to each ensemble</a:t>
            </a:r>
          </a:p>
          <a:p>
            <a:r>
              <a:rPr lang="en-US" altLang="en-US" sz="2000" dirty="0">
                <a:latin typeface="+mj-lt"/>
              </a:rPr>
              <a:t>Make sure the Ensemble field is in numeric format</a:t>
            </a:r>
          </a:p>
          <a:p>
            <a:r>
              <a:rPr lang="en-US" altLang="en-US" sz="2000" dirty="0">
                <a:latin typeface="+mj-lt"/>
              </a:rPr>
              <a:t>Remove any rows that do not have an Ensemble number.</a:t>
            </a:r>
          </a:p>
        </p:txBody>
      </p:sp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20B-C87D-3F22-0C04-3A62F4D5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9730-15FB-2CAA-D501-3271A8184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0813"/>
            <a:ext cx="10515600" cy="2006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x is the x-axis position of each bar (Ensemble number) and </a:t>
            </a:r>
            <a:r>
              <a:rPr lang="en-US" dirty="0" err="1"/>
              <a:t>n_labels</a:t>
            </a:r>
            <a:r>
              <a:rPr lang="en-US" dirty="0"/>
              <a:t> is the number of samples in each group (later used to label the columns)</a:t>
            </a:r>
          </a:p>
          <a:p>
            <a:r>
              <a:rPr lang="en-US" dirty="0"/>
              <a:t>Draw a bar chart: Height y (The parameter value), </a:t>
            </a:r>
            <a:r>
              <a:rPr lang="en-US" dirty="0" err="1"/>
              <a:t>yerr</a:t>
            </a:r>
            <a:r>
              <a:rPr lang="en-US" dirty="0"/>
              <a:t> is used as the upper and lower error bars (standard error)</a:t>
            </a:r>
          </a:p>
          <a:p>
            <a:r>
              <a:rPr lang="en-US" dirty="0"/>
              <a:t>This section adds sample number labels above each bar: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052E4-33D9-5BE7-6EB1-36080DD6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83" y="484934"/>
            <a:ext cx="7442234" cy="35660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DA1B0-B602-88F9-13AF-E3D1459B8527}"/>
              </a:ext>
            </a:extLst>
          </p:cNvPr>
          <p:cNvSpPr/>
          <p:nvPr/>
        </p:nvSpPr>
        <p:spPr>
          <a:xfrm>
            <a:off x="2374883" y="1690688"/>
            <a:ext cx="7442234" cy="744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C1C48-FF8C-5A64-59C1-C900FAB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2" y="1717651"/>
            <a:ext cx="5737370" cy="3422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4F2F28-281C-159B-53BC-C1E52B48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76" y="1717651"/>
            <a:ext cx="5737370" cy="34226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92489FA-A658-43DB-D656-DFF51D09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The bar chart of success rate &amp; average trial time of each ensemble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D9F155-0124-EC77-4E9C-4969FAE0ECA4}"/>
              </a:ext>
            </a:extLst>
          </p:cNvPr>
          <p:cNvSpPr txBox="1"/>
          <p:nvPr/>
        </p:nvSpPr>
        <p:spPr>
          <a:xfrm>
            <a:off x="548640" y="5445760"/>
            <a:ext cx="907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*Because the sample size of each ensemble is only 1, there is not STD error in </a:t>
            </a:r>
            <a:r>
              <a:rPr kumimoji="1" lang="en-US" altLang="zh-TW"/>
              <a:t>this figures.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A36F-CBDE-FF87-3359-5617B94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BCI</a:t>
            </a:r>
            <a:r>
              <a:rPr lang="zh-TW" altLang="en-US" dirty="0"/>
              <a:t> </a:t>
            </a:r>
            <a:r>
              <a:rPr lang="en-US" altLang="zh-TW" dirty="0"/>
              <a:t>task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EB6E-D92B-5326-3C30-A7DCC6B0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monitor will generate drift grating pattern.</a:t>
            </a:r>
          </a:p>
          <a:p>
            <a:r>
              <a:rPr lang="en-US" dirty="0"/>
              <a:t>If the selected neurons have calcium activity, the signal will be fed in the 2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system and cause the drift grating moving faster rightward. </a:t>
            </a:r>
          </a:p>
          <a:p>
            <a:r>
              <a:rPr lang="en-US" dirty="0"/>
              <a:t>There are other selected neurons which have negative weight.</a:t>
            </a:r>
          </a:p>
          <a:p>
            <a:r>
              <a:rPr lang="en-US" dirty="0"/>
              <a:t>The goal is encouraging the mouse to learn to move the grating for certain threshold distance.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577E3-DEE8-B1B3-24D5-CB7937E84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89" y="1825625"/>
            <a:ext cx="4201111" cy="4248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43966D-A974-FEAE-A322-8492A2451A7F}"/>
              </a:ext>
            </a:extLst>
          </p:cNvPr>
          <p:cNvSpPr txBox="1"/>
          <p:nvPr/>
        </p:nvSpPr>
        <p:spPr>
          <a:xfrm>
            <a:off x="6819036" y="6081067"/>
            <a:ext cx="486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Bounds, H. A., et al. (2023).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All-optical recreation of naturalistic neural activity with a multifunctional transgenic reporter mouse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Reports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Time of section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175"/>
            <a:ext cx="9975112" cy="2626825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 (e.g. Target Reached -&gt; target reached) to avoid missing event.</a:t>
            </a:r>
          </a:p>
          <a:p>
            <a:r>
              <a:rPr lang="en" altLang="zh-TW" sz="2400" dirty="0"/>
              <a:t>Convert ‘Trial’ column to numeric and find the total trial number by using “</a:t>
            </a:r>
            <a:r>
              <a:rPr lang="en-US" altLang="zh-TW" sz="2400" dirty="0"/>
              <a:t>.unique</a:t>
            </a:r>
            <a:r>
              <a:rPr lang="en" altLang="zh-TW" sz="2400" dirty="0"/>
              <a:t>”</a:t>
            </a:r>
          </a:p>
          <a:p>
            <a:r>
              <a:rPr lang="en" altLang="zh-TW" sz="2400" dirty="0"/>
              <a:t>Return the clean data frame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1677</Words>
  <Application>Microsoft Office PowerPoint</Application>
  <PresentationFormat>Widescreen</PresentationFormat>
  <Paragraphs>134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Times New Roman</vt:lpstr>
      <vt:lpstr>Office Theme</vt:lpstr>
      <vt:lpstr>Final Project</vt:lpstr>
      <vt:lpstr>Introduction: Brain computer interface experiment</vt:lpstr>
      <vt:lpstr>BCI task set up</vt:lpstr>
      <vt:lpstr>Behavioral data format</vt:lpstr>
      <vt:lpstr>Behavioral data format</vt:lpstr>
      <vt:lpstr>The purpose of original MATLAB code</vt:lpstr>
      <vt:lpstr>Project Goals</vt:lpstr>
      <vt:lpstr>Function 1: time_to_seconds</vt:lpstr>
      <vt:lpstr>Function 2: clean_behavior_dataframe</vt:lpstr>
      <vt:lpstr>Function 3: analyze_behavior_data</vt:lpstr>
      <vt:lpstr>Function 3: analyze_behavior_data</vt:lpstr>
      <vt:lpstr>PowerPoint Presentation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Function 6: calculate_path_lengths </vt:lpstr>
      <vt:lpstr>Function 7: plot_ensemble_barplots</vt:lpstr>
      <vt:lpstr>PowerPoint Presentation</vt:lpstr>
      <vt:lpstr>PowerPoint Presentation</vt:lpstr>
      <vt:lpstr>The bar chart of success rate &amp; average trial time of each ensemble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Chueh, Shuo-Yen</cp:lastModifiedBy>
  <cp:revision>11</cp:revision>
  <dcterms:created xsi:type="dcterms:W3CDTF">2025-04-09T21:47:22Z</dcterms:created>
  <dcterms:modified xsi:type="dcterms:W3CDTF">2025-04-30T18:57:45Z</dcterms:modified>
</cp:coreProperties>
</file>