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79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73"/>
  </p:normalViewPr>
  <p:slideViewPr>
    <p:cSldViewPr snapToGrid="0">
      <p:cViewPr varScale="1">
        <p:scale>
          <a:sx n="126" d="100"/>
          <a:sy n="126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3: </a:t>
            </a:r>
            <a:r>
              <a:rPr lang="en-US" dirty="0" err="1"/>
              <a:t>analyze_behavior_data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7E20E5-CC2A-3C3C-DDEB-BEDCD12AB58A}"/>
              </a:ext>
            </a:extLst>
          </p:cNvPr>
          <p:cNvSpPr txBox="1">
            <a:spLocks/>
          </p:cNvSpPr>
          <p:nvPr/>
        </p:nvSpPr>
        <p:spPr>
          <a:xfrm>
            <a:off x="838200" y="1961994"/>
            <a:ext cx="10515600" cy="4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Clean the data by the previous functions. </a:t>
            </a:r>
            <a:r>
              <a:rPr lang="en" altLang="zh-TW" sz="2400" dirty="0"/>
              <a:t>Measures total time span (in seconds) from the first to last timestamp in the file</a:t>
            </a:r>
          </a:p>
          <a:p>
            <a:r>
              <a:rPr lang="en" altLang="zh-TW" sz="2400" dirty="0"/>
              <a:t>Extracts all unique trial IDs (excluding any </a:t>
            </a:r>
            <a:r>
              <a:rPr lang="en" altLang="zh-TW" sz="2400" dirty="0" err="1"/>
              <a:t>NaNs</a:t>
            </a:r>
            <a:r>
              <a:rPr lang="en" altLang="zh-TW" sz="2400" dirty="0"/>
              <a:t>) and counts how many total trials occurred in the file</a:t>
            </a:r>
          </a:p>
          <a:p>
            <a:r>
              <a:rPr lang="en" altLang="zh-TW" sz="2400" dirty="0"/>
              <a:t>Filters for rows where the event was "target reached” and counts the number of distinct trials that had a successful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Success Rate: % of trials that ended in success. Reward Frequency: how many successful trials occurred per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For each trial: Gets its start and end time and calculates how long the trial lasted (in seconds)</a:t>
            </a:r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3: </a:t>
            </a:r>
            <a:r>
              <a:rPr lang="en-US" altLang="zh-TW" dirty="0" err="1"/>
              <a:t>analyze_behavior_data</a:t>
            </a:r>
            <a:endParaRPr 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31FE030-C2EE-1CAC-91DC-B786B7A9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0"/>
          <a:stretch/>
        </p:blipFill>
        <p:spPr>
          <a:xfrm>
            <a:off x="902413" y="1934272"/>
            <a:ext cx="10387173" cy="37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39CCA-DA4C-C890-B15E-D0F94365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B454F-DF97-7062-DABA-4196DA7F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F55B7A-2236-19B5-8861-ACB2CBF5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" y="681037"/>
            <a:ext cx="6946900" cy="5638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079EA4-7F29-91DC-09DB-AE2DDDF6F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5" y="261332"/>
            <a:ext cx="11932269" cy="8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8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DA514-DD18-DB93-8098-21CEF7A0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37186-0DEC-E76F-EEE6-51CD28C2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/>
              <a:t>Visualize each trial as a 1D line of movement, using Position vs. Trial Number.</a:t>
            </a:r>
          </a:p>
          <a:p>
            <a:r>
              <a:rPr lang="en" altLang="zh-TW" sz="2400" dirty="0"/>
              <a:t>Get a list of unique trial IDs.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Loop ( for and if loop) through each trial to plot its trajectory.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8A512-9E5B-B138-016E-E68EBC8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39" y="3142044"/>
            <a:ext cx="6793522" cy="34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7899-371F-4F19-AA14-61AFE5E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0574A-4DC8-85A1-C24B-53F150FC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54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Assign a distinct color to each trial.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’target reached’ is the sign for successful trial. ‘timeout start’ for failed trial.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1E5C14-B5DE-F837-5ACE-D66FAB8F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141537"/>
            <a:ext cx="6324600" cy="1422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76C4DD-8D1A-1ED3-EBF1-47096FB9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496739"/>
            <a:ext cx="6324600" cy="19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4A0-43DF-4FF6-55F1-4855FA46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BE22-1915-ED90-DC78-2943DF9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AD55-4BF0-A56A-CBF6-573AF52F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8B612-F0D1-179D-BC6E-7D3D584D68E9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E9D-7AB5-6B44-19E9-5CC621AFCC70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8D767-4289-2B15-3A72-CD123D35CC1C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4A8D2-A381-37C5-EBAC-4CAF5D2C8D84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E5AB-5DF6-7CA3-213C-A9ACF67B86C5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E4A77-B37E-763E-CDF0-F90F3C598ED1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A11A4-12F2-7ECF-D2D0-8A8B02576F33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528C-5A7C-353F-02A5-BE6727988416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4FFE87-5849-DA95-977E-BB91D94D99FE}"/>
              </a:ext>
            </a:extLst>
          </p:cNvPr>
          <p:cNvSpPr/>
          <p:nvPr/>
        </p:nvSpPr>
        <p:spPr>
          <a:xfrm>
            <a:off x="7886683" y="2827722"/>
            <a:ext cx="2422926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F6B798-1BEC-1F41-448E-417F0865B5F7}"/>
              </a:ext>
            </a:extLst>
          </p:cNvPr>
          <p:cNvSpPr/>
          <p:nvPr/>
        </p:nvSpPr>
        <p:spPr>
          <a:xfrm>
            <a:off x="7886683" y="4105656"/>
            <a:ext cx="2422926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B23AD28C-97A0-329B-4CCE-9F423E4B56A7}"/>
              </a:ext>
            </a:extLst>
          </p:cNvPr>
          <p:cNvSpPr/>
          <p:nvPr/>
        </p:nvSpPr>
        <p:spPr>
          <a:xfrm>
            <a:off x="6557788" y="3788229"/>
            <a:ext cx="964642" cy="6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0DF22A2-B72B-2E63-FE23-DCDF5F6E3B91}"/>
              </a:ext>
            </a:extLst>
          </p:cNvPr>
          <p:cNvSpPr txBox="1"/>
          <p:nvPr/>
        </p:nvSpPr>
        <p:spPr>
          <a:xfrm>
            <a:off x="7396249" y="282772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Corresponding position</a:t>
            </a:r>
          </a:p>
        </p:txBody>
      </p:sp>
    </p:spTree>
    <p:extLst>
      <p:ext uri="{BB962C8B-B14F-4D97-AF65-F5344CB8AC3E}">
        <p14:creationId xmlns:p14="http://schemas.microsoft.com/office/powerpoint/2010/main" val="166235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C7377-AE20-3136-6ABE-D93C393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FA220-95D3-364A-E247-191B020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Extracts all rows between the start and end of a trial. This is the time window from "control applied" to "target reached" or "timeout start”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Converts absolute time → time relative to trial start. Sets the time at control applied to 0.0 seconds. This helps normalize across trials of different start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 position data and plot. 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737EE6-286C-810E-2F51-DF90841B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7" y="4953768"/>
            <a:ext cx="10377326" cy="1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3F6C3F-8B31-FA4B-14F3-F469C590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" y="1445937"/>
            <a:ext cx="4960166" cy="3966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B230F-0E42-9182-103E-82D3BA28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08" y="1445937"/>
            <a:ext cx="5964247" cy="396612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222716A-A0CF-D06D-3044-F70AD1B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Trajectory plot: 1D &amp; 2D versions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8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EDE95-4E27-959E-2AC8-BFADBCC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6: </a:t>
            </a:r>
            <a:r>
              <a:rPr kumimoji="1" lang="en-US" altLang="zh-TW" dirty="0" err="1"/>
              <a:t>calculate_path_lengths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1C7F7-C308-BF40-FF4C-2DEC594F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896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Use “controlled applied” or “ITI start” events as the time point of start.</a:t>
            </a:r>
          </a:p>
          <a:p>
            <a:r>
              <a:rPr kumimoji="1" lang="en-US" altLang="zh-TW" sz="2000" dirty="0"/>
              <a:t>“target reached” is the end of successful trial. “timeout start” is the end of failed trial.</a:t>
            </a:r>
          </a:p>
          <a:p>
            <a:r>
              <a:rPr kumimoji="1" lang="en-US" altLang="zh-TW" sz="2000" dirty="0"/>
              <a:t>Loop each trial and s</a:t>
            </a:r>
            <a:r>
              <a:rPr lang="en-US" sz="2000" dirty="0"/>
              <a:t>elects the continuous sequence of position values from the trial start to the end.</a:t>
            </a:r>
          </a:p>
          <a:p>
            <a:r>
              <a:rPr lang="en-US" sz="2000" dirty="0"/>
              <a:t>computes the difference between each position point and the add them all up</a:t>
            </a:r>
            <a:endParaRPr kumimoji="1" lang="zh-TW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263A1-871D-2444-8FFC-29E3B0B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04" y="1504391"/>
            <a:ext cx="5545667" cy="3011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514B2-AA66-8FF4-FA29-7BDBD326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29" y="4515837"/>
            <a:ext cx="534427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BF26-A33E-1CC6-FC65-9E833D97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7: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plot_ensemble_barplots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64045-DDB4-6742-FD28-4AC14A9F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6975"/>
            <a:ext cx="10515600" cy="2939987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Add the “Ensemble” column manually.</a:t>
            </a:r>
          </a:p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must include these columns: 'Ensemble’,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SuccessRate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RewardFrequencyPerMin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AverageTrialTime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</a:t>
            </a:r>
          </a:p>
          <a:p>
            <a:r>
              <a:rPr lang="en-US" sz="2400" dirty="0"/>
              <a:t>Assigns each ensemble group a unique color for plotting</a:t>
            </a:r>
          </a:p>
          <a:p>
            <a:r>
              <a:rPr lang="en-US" sz="2400" dirty="0"/>
              <a:t>For each group: Compute mean and standard error, store sample size for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985B7-8A03-188E-C3ED-39C44B06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789356"/>
            <a:ext cx="10935478" cy="908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D53F77-E8B2-124D-2CEC-4FA3A1382710}"/>
              </a:ext>
            </a:extLst>
          </p:cNvPr>
          <p:cNvSpPr/>
          <p:nvPr/>
        </p:nvSpPr>
        <p:spPr>
          <a:xfrm>
            <a:off x="10890504" y="1554480"/>
            <a:ext cx="896112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C60E-2B2D-693D-D7D0-6D0D6CFA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18" y="1384975"/>
            <a:ext cx="7591050" cy="487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A1689-6ACE-2ECE-9C91-4DB89E34B13E}"/>
              </a:ext>
            </a:extLst>
          </p:cNvPr>
          <p:cNvSpPr txBox="1"/>
          <p:nvPr/>
        </p:nvSpPr>
        <p:spPr>
          <a:xfrm>
            <a:off x="4990366" y="626204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Chueh, S.-Y., et al. (2025).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Metaplasticity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continual learning: Mechanisms subserving brain computer interface proficiency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bioRxiv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AD00-B360-9EA8-D038-7B50A481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89" y="1478153"/>
            <a:ext cx="3977640" cy="2846959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Metaplasticity</a:t>
            </a:r>
            <a:r>
              <a:rPr lang="en-US" altLang="zh-TW" sz="1800" dirty="0"/>
              <a:t> model features: Intrinsic plasticity</a:t>
            </a:r>
            <a:br>
              <a:rPr lang="en-US" altLang="zh-TW" sz="1800" dirty="0"/>
            </a:br>
            <a:r>
              <a:rPr lang="en-US" altLang="zh-TW" sz="1800" dirty="0"/>
              <a:t>Behavior time scale plasticity</a:t>
            </a:r>
            <a:br>
              <a:rPr lang="en-US" altLang="zh-TW" sz="1800" dirty="0"/>
            </a:br>
            <a:r>
              <a:rPr lang="en-US" altLang="zh-TW" sz="1800" dirty="0"/>
              <a:t>Synaptic scaling</a:t>
            </a:r>
          </a:p>
          <a:p>
            <a:r>
              <a:rPr lang="en-US" sz="1800" dirty="0"/>
              <a:t>Through BCI task, the </a:t>
            </a:r>
            <a:r>
              <a:rPr lang="en-US" sz="1800" dirty="0" err="1"/>
              <a:t>neuromodulatory</a:t>
            </a:r>
            <a:r>
              <a:rPr lang="en-US" sz="1800" dirty="0"/>
              <a:t> influence and repeated activation result in the representation drift.</a:t>
            </a:r>
          </a:p>
          <a:p>
            <a:r>
              <a:rPr lang="en-US" sz="1800" dirty="0"/>
              <a:t>The representation drift will also affect the BCI performance </a:t>
            </a:r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F0F36-5CC6-1D5C-D865-17C37FC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2A928-544C-A1BF-3C79-65CC40E6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3349"/>
            <a:ext cx="10515600" cy="195952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nitializes a dictionary that will be used to collect statistics per ensemble: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Average values (mean), Standard error (SE), Sample size (n)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Loops through each unique Ensemble (experiment group).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Filters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only rows matching that ensemble (group)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Stores how many rows there are (n) — used for SE and bar annotation.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8EB56-C1A0-5FE1-4251-43967CFF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52" y="676021"/>
            <a:ext cx="744006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C1C48-FF8C-5A64-59C1-C900FABC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2" y="1717651"/>
            <a:ext cx="5737370" cy="342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F2F28-281C-159B-53BC-C1E52B48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76" y="1717651"/>
            <a:ext cx="5737370" cy="34226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2489FA-A658-43DB-D656-DFF51D09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The bar chart of success rate &amp; average trial time of each ensemble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D9F155-0124-EC77-4E9C-4969FAE0ECA4}"/>
              </a:ext>
            </a:extLst>
          </p:cNvPr>
          <p:cNvSpPr txBox="1"/>
          <p:nvPr/>
        </p:nvSpPr>
        <p:spPr>
          <a:xfrm>
            <a:off x="548640" y="5445760"/>
            <a:ext cx="907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*Because the sample size of each ensemble is only 1, there is not STD error in </a:t>
            </a:r>
            <a:r>
              <a:rPr kumimoji="1" lang="en-US" altLang="zh-TW"/>
              <a:t>this figures.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A36F-CBDE-FF87-3359-5617B949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BCI</a:t>
            </a:r>
            <a:r>
              <a:rPr lang="zh-TW" altLang="en-US" dirty="0"/>
              <a:t> </a:t>
            </a:r>
            <a:r>
              <a:rPr lang="en-US" altLang="zh-TW" dirty="0"/>
              <a:t>task set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EB6E-D92B-5326-3C30-A7DCC6B0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44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monitor will generate drift grating in different angel.</a:t>
            </a:r>
          </a:p>
          <a:p>
            <a:r>
              <a:rPr lang="en-US" dirty="0"/>
              <a:t>If the selected neurons have calcium activity, the signal will be fed in the 2</a:t>
            </a:r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system and cause the drift grating speed up.</a:t>
            </a:r>
          </a:p>
          <a:p>
            <a:r>
              <a:rPr lang="en-US" dirty="0"/>
              <a:t>There are other selected neurons which have negative weight.</a:t>
            </a:r>
          </a:p>
          <a:p>
            <a:r>
              <a:rPr lang="en-US" dirty="0"/>
              <a:t>The goal is encouraging the mouse to learn to move the grating for certain threshold distance.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77E3-DEE8-B1B3-24D5-CB7937E8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9" y="1825625"/>
            <a:ext cx="4201111" cy="42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3966D-A974-FEAE-A322-8492A2451A7F}"/>
              </a:ext>
            </a:extLst>
          </p:cNvPr>
          <p:cNvSpPr txBox="1"/>
          <p:nvPr/>
        </p:nvSpPr>
        <p:spPr>
          <a:xfrm>
            <a:off x="6819036" y="6081067"/>
            <a:ext cx="4868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Bounds, H. A., et al. (2023).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All-optical recreation of naturalistic neural activity with a multifunctional transgenic reporter mouse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Reports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Total experiment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4401"/>
          </a:xfrm>
        </p:spPr>
        <p:txBody>
          <a:bodyPr/>
          <a:lstStyle/>
          <a:p>
            <a:r>
              <a:rPr lang="en-US" dirty="0"/>
              <a:t>Output the same figures and files regarding the same input CSV file.</a:t>
            </a:r>
          </a:p>
          <a:p>
            <a:r>
              <a:rPr lang="en-US" dirty="0"/>
              <a:t>List the necessary functions for processing the data frame and write them as def functions.</a:t>
            </a:r>
          </a:p>
          <a:p>
            <a:r>
              <a:rPr lang="en-US" dirty="0"/>
              <a:t>Have the notation of each def function to ensure modification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</a:t>
            </a:r>
            <a:r>
              <a:rPr lang="en-US" dirty="0" err="1"/>
              <a:t>time_to_seconds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9BBAF1-16C4-2D1F-FD72-39429AED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2" y="2007121"/>
            <a:ext cx="5471085" cy="3886147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E9C8A1C-2058-A75D-4198-FD052EEC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659"/>
          <a:stretch/>
        </p:blipFill>
        <p:spPr>
          <a:xfrm>
            <a:off x="5273745" y="1568155"/>
            <a:ext cx="920128" cy="47400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A4163C-AC32-2E41-DC97-144519E83A00}"/>
              </a:ext>
            </a:extLst>
          </p:cNvPr>
          <p:cNvSpPr txBox="1">
            <a:spLocks/>
          </p:cNvSpPr>
          <p:nvPr/>
        </p:nvSpPr>
        <p:spPr>
          <a:xfrm>
            <a:off x="3219660" y="1858364"/>
            <a:ext cx="552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0B76B6-B0D3-B90C-BD2F-1AD18C79BB16}"/>
              </a:ext>
            </a:extLst>
          </p:cNvPr>
          <p:cNvSpPr txBox="1">
            <a:spLocks/>
          </p:cNvSpPr>
          <p:nvPr/>
        </p:nvSpPr>
        <p:spPr>
          <a:xfrm>
            <a:off x="551128" y="2202899"/>
            <a:ext cx="4590457" cy="3690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Ensure input is the string.</a:t>
            </a:r>
          </a:p>
          <a:p>
            <a:r>
              <a:rPr lang="en-US" sz="2400" dirty="0"/>
              <a:t>Remove any extra space by .strip()</a:t>
            </a:r>
          </a:p>
          <a:p>
            <a:r>
              <a:rPr lang="en-US" sz="2400" dirty="0"/>
              <a:t>Split the time string into [‘HH’, ‘MM’, ‘SS’]</a:t>
            </a:r>
          </a:p>
          <a:p>
            <a:r>
              <a:rPr lang="en-US" sz="2400" dirty="0"/>
              <a:t>Covert them into second unit and compute the total duration.</a:t>
            </a:r>
          </a:p>
          <a:p>
            <a:r>
              <a:rPr lang="en-US" sz="2400" dirty="0"/>
              <a:t>Use this to calculate the average &amp; standard deviation of trial duration.</a:t>
            </a:r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</a:t>
            </a:r>
            <a:r>
              <a:rPr lang="en-US" dirty="0" err="1"/>
              <a:t>clean_behavior_dataframe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992" y="4231175"/>
            <a:ext cx="6527242" cy="2113329"/>
          </a:xfrm>
        </p:spPr>
        <p:txBody>
          <a:bodyPr>
            <a:normAutofit/>
          </a:bodyPr>
          <a:lstStyle/>
          <a:p>
            <a:r>
              <a:rPr lang="en" altLang="zh-TW" sz="2400" dirty="0"/>
              <a:t>Strips whitespace from both ends of each column name</a:t>
            </a:r>
          </a:p>
          <a:p>
            <a:r>
              <a:rPr lang="en" altLang="zh-TW" sz="2400" dirty="0"/>
              <a:t>Convert ‘event’ column names to lowercase. (e.g. Target Reached -&gt; target reached)</a:t>
            </a:r>
          </a:p>
          <a:p>
            <a:r>
              <a:rPr lang="en" altLang="zh-TW" sz="2400" dirty="0"/>
              <a:t>Convert ‘Trial’ column to numeric.</a:t>
            </a:r>
          </a:p>
          <a:p>
            <a:endParaRPr 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E4DDC-7CCF-D66E-A2EB-C7BB50E1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3" y="1756490"/>
            <a:ext cx="6261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1003</Words>
  <Application>Microsoft Macintosh PowerPoint</Application>
  <PresentationFormat>寬螢幕</PresentationFormat>
  <Paragraphs>86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Times New Roman</vt:lpstr>
      <vt:lpstr>Office Theme</vt:lpstr>
      <vt:lpstr>Final Project</vt:lpstr>
      <vt:lpstr>Introduction: Brain computer interface experiment</vt:lpstr>
      <vt:lpstr>BCI task set up</vt:lpstr>
      <vt:lpstr>Behavioral data format</vt:lpstr>
      <vt:lpstr>Behavioral data format</vt:lpstr>
      <vt:lpstr>The purpose of original MATLAB code</vt:lpstr>
      <vt:lpstr>Goal</vt:lpstr>
      <vt:lpstr>Function 1: time_to_seconds</vt:lpstr>
      <vt:lpstr>Function 2: clean_behavior_dataframe</vt:lpstr>
      <vt:lpstr>Function 3: analyze_behavior_data</vt:lpstr>
      <vt:lpstr>Function 3: analyze_behavior_data</vt:lpstr>
      <vt:lpstr>PowerPoint 簡報</vt:lpstr>
      <vt:lpstr>Function 4 &amp; 5: Visualization </vt:lpstr>
      <vt:lpstr>Function 4 &amp; 5: Visualization </vt:lpstr>
      <vt:lpstr>Behavioral data format</vt:lpstr>
      <vt:lpstr>Function 4 &amp; 5: Visualization </vt:lpstr>
      <vt:lpstr>Trajectory plot: 1D &amp; 2D versions</vt:lpstr>
      <vt:lpstr>Function 6: calculate_path_lengths </vt:lpstr>
      <vt:lpstr>Function 7: plot_ensemble_barplots</vt:lpstr>
      <vt:lpstr>PowerPoint 簡報</vt:lpstr>
      <vt:lpstr>The bar chart of success rate &amp; average trial time of each 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Shuo-Yen Chueh</cp:lastModifiedBy>
  <cp:revision>8</cp:revision>
  <dcterms:created xsi:type="dcterms:W3CDTF">2025-04-09T21:47:22Z</dcterms:created>
  <dcterms:modified xsi:type="dcterms:W3CDTF">2025-04-29T01:50:37Z</dcterms:modified>
</cp:coreProperties>
</file>