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79" r:id="rId13"/>
    <p:sldId id="269" r:id="rId14"/>
    <p:sldId id="270" r:id="rId15"/>
    <p:sldId id="277" r:id="rId16"/>
    <p:sldId id="271" r:id="rId17"/>
    <p:sldId id="272" r:id="rId18"/>
    <p:sldId id="273" r:id="rId19"/>
    <p:sldId id="274" r:id="rId20"/>
    <p:sldId id="276" r:id="rId21"/>
    <p:sldId id="280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81477" autoAdjust="0"/>
  </p:normalViewPr>
  <p:slideViewPr>
    <p:cSldViewPr snapToGrid="0">
      <p:cViewPr varScale="1">
        <p:scale>
          <a:sx n="90" d="100"/>
          <a:sy n="90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4C931-7FB5-486C-BF14-8B7D8EB4D61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14BC2-51FC-478A-AC72-0ABEF02B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7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experiment that previous people in our lab was doing. </a:t>
            </a:r>
          </a:p>
          <a:p>
            <a:r>
              <a:rPr lang="en-US" dirty="0"/>
              <a:t>It’s called brain computer interface or BCI experiment to investigate the plasticity and excitability change of selected pyramidal neuron in motor cortex L3-L5</a:t>
            </a:r>
          </a:p>
          <a:p>
            <a:r>
              <a:rPr lang="en-US" dirty="0" err="1"/>
              <a:t>Metaplasticity</a:t>
            </a:r>
            <a:r>
              <a:rPr lang="en-US" dirty="0"/>
              <a:t> model for BCI learning and skill consolidation featuring interaction between three elements: behavioral time scale synaptic plasticity (BTSP), intrinsic plasticity (IP) and synaptic scaling (SS) taking place over a multitude of time scales.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During the first training session, rewarded neural activity patterns result in an increase in their frequency over seconds to minutes. Through </a:t>
            </a:r>
            <a:r>
              <a:rPr lang="en-US" dirty="0" err="1"/>
              <a:t>neuromodulatory</a:t>
            </a:r>
            <a:r>
              <a:rPr lang="en-US" dirty="0"/>
              <a:t> influence and repeated activation, changes in intrinsic excitability result and may persist over longer periods of hours, depending on the frequency of training. </a:t>
            </a:r>
          </a:p>
          <a:p>
            <a:r>
              <a:rPr lang="en-US" dirty="0"/>
              <a:t>The shift from this homeostatic state leads to an unbalanced excitation/inhibition (E/I) state within local circuits that could affect non-BCI neurons. </a:t>
            </a:r>
          </a:p>
          <a:p>
            <a:endParaRPr lang="en-US" dirty="0"/>
          </a:p>
          <a:p>
            <a:r>
              <a:rPr lang="en-US" dirty="0"/>
              <a:t>The balance is eventually restored through synaptic scaling over much slower time scales of days and weeks. </a:t>
            </a:r>
          </a:p>
          <a:p>
            <a:r>
              <a:rPr lang="en-US" dirty="0"/>
              <a:t>The restoration of this balance might not re-instate the original excitability state of each individual cell but may result in a new ‘attractor’ state of the ensemble. </a:t>
            </a:r>
          </a:p>
          <a:p>
            <a:r>
              <a:rPr lang="en-US" dirty="0"/>
              <a:t>These changes could explain the representational drift typically observed over similar time scales that adversely affects BCI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4BC2-51FC-478A-AC72-0ABEF02B9C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brief explanation of the experiment set up.</a:t>
            </a:r>
          </a:p>
          <a:p>
            <a:r>
              <a:rPr lang="en-US" dirty="0"/>
              <a:t>The mouse was head fixed under the two photon microscope and there was a monitor that generated the drift grating pattern. </a:t>
            </a:r>
          </a:p>
          <a:p>
            <a:endParaRPr lang="en-US" dirty="0"/>
          </a:p>
          <a:p>
            <a:r>
              <a:rPr lang="en-US" dirty="0"/>
              <a:t>On two photon side, we selected two or four neurons to form an ensemble. </a:t>
            </a:r>
          </a:p>
          <a:p>
            <a:r>
              <a:rPr lang="en-US" dirty="0"/>
              <a:t>The real time calcium signal would feedforward to the computer to move the drift grating pattern. </a:t>
            </a:r>
          </a:p>
          <a:p>
            <a:r>
              <a:rPr lang="en-US" dirty="0"/>
              <a:t>If there were two neurons, the weight of them would be 1 and -1. So the mouse will be able to modulate the patter in both direction. </a:t>
            </a:r>
          </a:p>
          <a:p>
            <a:endParaRPr lang="en-US" dirty="0"/>
          </a:p>
          <a:p>
            <a:r>
              <a:rPr lang="en-US" dirty="0"/>
              <a:t>These code were made by previous student who already graduated. My goal is analyze the behavioral result like the how long of each section, their success rate, trial numbers….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4BC2-51FC-478A-AC72-0ABEF02B9C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each section is finished, the behavioral data will be saved in this format. </a:t>
            </a:r>
          </a:p>
          <a:p>
            <a:r>
              <a:rPr lang="en-US" dirty="0"/>
              <a:t>You can see the trial number. The starting point will be assigned randomly for the new trial.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4BC2-51FC-478A-AC72-0ABEF02B9C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91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ChatGPT suggest to do this part first.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4BC2-51FC-478A-AC72-0ABEF02B9C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96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for loop to process several behavior data and combine them together into single CSV file and save it.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4BC2-51FC-478A-AC72-0ABEF02B9C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0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ChatGPT help making the if loop that process the trajectory within each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4BC2-51FC-478A-AC72-0ABEF02B9C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7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 the data of this trial (from the beginning to the end)</a:t>
            </a:r>
          </a:p>
          <a:p>
            <a:endParaRPr lang="en-US" dirty="0"/>
          </a:p>
          <a:p>
            <a:r>
              <a:rPr lang="en-US" dirty="0"/>
              <a:t>The time is converted to "seconds relative to when control was applied"</a:t>
            </a:r>
          </a:p>
          <a:p>
            <a:endParaRPr lang="en-US" dirty="0"/>
          </a:p>
          <a:p>
            <a:r>
              <a:rPr lang="en-US" dirty="0"/>
              <a:t>Position is the horizontal axis, time is the vertical axis → Draw the dynamics of behavior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show_legend</a:t>
            </a:r>
            <a:r>
              <a:rPr lang="en-US" dirty="0"/>
              <a:t>=True, it indicates which trial each line belongs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4BC2-51FC-478A-AC72-0ABEF02B9C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4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1933-A265-59B7-3B7C-248CA52A0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ED8A9-B699-0C5D-CD47-6BC2DEB4D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1B9A-F3ED-0A9D-674E-A40F0FE2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9ED1-154B-A507-32A8-C25F1125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85A4-4D36-45DD-508C-489E0886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3EF9-314E-A1EC-297A-8E72F15E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56FED-D49F-8D5E-5480-ADA177E6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3D4EC-35B4-8563-64AF-328A57C9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65AA-A961-E9B4-8BDC-56B61044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EC353-D982-B22D-30D5-66B3E0DE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5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41901-A041-5BF4-D4FE-677A3F853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0E966-C513-B6E9-2BF0-E36A7C967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9E37F-F3C1-37F3-F533-594F0626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0DB3-02F6-4A3A-28B7-752913BE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D9DDC-0EF3-41BE-3EED-38B6BF25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5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93C0-990E-4559-00A8-F8C826FC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47B3-B257-5CF5-F5BD-058E06748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8A5B-7DC6-A530-8C4A-9B45E487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EB28-EDAF-C476-B911-E9202ED2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991CE-9AAA-71AE-A5F2-0835328A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5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B314-EEE6-2E3E-45C2-63C7841D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88190-5682-4EA8-FC9F-2CA73556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3FA1-0248-FAB3-6F47-D24BE4DD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689B-7FC1-A768-1C5A-1087D54F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10B9-A71E-C7E2-C396-803B9F23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5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B7DC-EADF-A4C7-41F7-062904C6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CB17-6C91-A28C-E2D2-BE91A54B9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68E3E-5649-1B49-68D0-75725C7D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7B541-B709-57E4-C41C-8D0A2907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369A3-3D0C-D0A8-66F3-9DF82DC9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80EFA-2AB1-09D3-5424-073C733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C3C4-2806-5FD6-F1FA-C4DB323B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177E6-28A0-8E08-B7C1-902D6C39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38A93-BA7D-CED1-4C5D-6CFA2F451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513F6-98A8-CEAE-0C89-5A330F6EC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8C8B5-8B1C-264A-74A3-222A00BA4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44D32-B83B-A495-01CC-06361A30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18F8E-FAB8-6CCA-D3FA-3813AAB0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5A99E-1A25-E49C-3707-31C6B834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5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F153-459A-BE58-6D62-7F1C8DFA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A355F-7809-CFD1-C096-AD9F2AF8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8AC0-CDC5-4B13-E6A3-474676A1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6174B-18BB-D4F4-C688-5759B902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0FB5F-924F-ABDD-624E-4F8E0D5B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6E041-8966-E8EF-CE15-57874487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EDCDC-B624-CAE9-27E3-C24AC200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8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EB8C-8678-35D7-0D52-6C32461C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70F2-BBAC-793E-ACE7-F5BA2739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B61AD-5FD5-E426-EA15-F550B4E0B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E4998-4245-E8AA-45B6-4DEF7954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87941-0D64-A887-66F1-9B0A382C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E686-4ABE-077B-B6C6-FCF0850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7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14E-A0C5-451E-ABB3-7E25DF58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B8AB1-3AB6-53D6-BC46-643C4D8C0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F3448-49E1-4860-BE3C-7A27F9196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204FA-BAB3-1397-09C5-2F28D60F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D146D-5D83-17FA-48A1-D5289FDE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9F0F9-41A4-C1DE-E548-1B044080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1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2296A-1A6A-C22B-1DDB-B9BA6FCA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3C889-589C-477D-96D7-3E5C00C5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485A-C382-A430-55B1-302CE1AA0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B3866-653F-E688-955D-005DE60C8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B1EA-25D6-36C1-ECBD-FC762D590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B580-FF68-EBE8-99D1-5CC36A4FC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1169D-84F2-4708-0DCD-C8370591F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Shuo-Yen Chueh</a:t>
            </a:r>
          </a:p>
        </p:txBody>
      </p:sp>
    </p:spTree>
    <p:extLst>
      <p:ext uri="{BB962C8B-B14F-4D97-AF65-F5344CB8AC3E}">
        <p14:creationId xmlns:p14="http://schemas.microsoft.com/office/powerpoint/2010/main" val="247704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1540-F484-CF7A-B398-D5DF051B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3: </a:t>
            </a:r>
            <a:r>
              <a:rPr lang="en-US" dirty="0" err="1"/>
              <a:t>analyze_behavior_data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7E20E5-CC2A-3C3C-DDEB-BEDCD12AB58A}"/>
              </a:ext>
            </a:extLst>
          </p:cNvPr>
          <p:cNvSpPr txBox="1">
            <a:spLocks/>
          </p:cNvSpPr>
          <p:nvPr/>
        </p:nvSpPr>
        <p:spPr>
          <a:xfrm>
            <a:off x="838200" y="1961994"/>
            <a:ext cx="10515600" cy="4378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Clean the data by the previous functions. </a:t>
            </a:r>
            <a:r>
              <a:rPr lang="en" altLang="zh-TW" sz="2400" dirty="0"/>
              <a:t>Measures total time span (in seconds) from the first to last timestamp in the file</a:t>
            </a:r>
          </a:p>
          <a:p>
            <a:r>
              <a:rPr lang="en" altLang="zh-TW" sz="2400" dirty="0"/>
              <a:t>Extracts all unique trial IDs (excluding any </a:t>
            </a:r>
            <a:r>
              <a:rPr lang="en" altLang="zh-TW" sz="2400" dirty="0" err="1"/>
              <a:t>NaNs</a:t>
            </a:r>
            <a:r>
              <a:rPr lang="en" altLang="zh-TW" sz="2400" dirty="0"/>
              <a:t>) and counts how many total trials occurred in the file</a:t>
            </a:r>
          </a:p>
          <a:p>
            <a:r>
              <a:rPr lang="en" altLang="zh-TW" sz="2400" dirty="0"/>
              <a:t>Filters for rows where the event was "target reached” and counts the number of distinct trials that had a successful 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Success Rate: % of trials that ended in success. Reward Frequency: how many successful trials occurred per minute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For each trial: Gets its start and end time and calculates how long the trial lasted (in seconds)</a:t>
            </a:r>
          </a:p>
        </p:txBody>
      </p:sp>
    </p:spTree>
    <p:extLst>
      <p:ext uri="{BB962C8B-B14F-4D97-AF65-F5344CB8AC3E}">
        <p14:creationId xmlns:p14="http://schemas.microsoft.com/office/powerpoint/2010/main" val="357844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261E-6860-CDD0-7926-F89679E4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3: </a:t>
            </a:r>
            <a:r>
              <a:rPr lang="en-US" altLang="zh-TW" dirty="0" err="1"/>
              <a:t>analyze_behavior_data</a:t>
            </a:r>
            <a:endParaRPr 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931FE030-C2EE-1CAC-91DC-B786B7A99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10"/>
          <a:stretch/>
        </p:blipFill>
        <p:spPr>
          <a:xfrm>
            <a:off x="902413" y="1455807"/>
            <a:ext cx="10387173" cy="37028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87C3-E335-047F-AD33-E8E4B977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443" y="5307886"/>
            <a:ext cx="9975112" cy="1184990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Use the clean data frame and calculate the total duration, trial number, total trials in </a:t>
            </a:r>
            <a:r>
              <a:rPr lang="en-US" altLang="zh-TW" sz="2400" dirty="0" err="1"/>
              <a:t>time_sec</a:t>
            </a:r>
            <a:r>
              <a:rPr lang="en-US" altLang="zh-TW" sz="2400" dirty="0"/>
              <a:t> column and trial column.</a:t>
            </a:r>
          </a:p>
          <a:p>
            <a:r>
              <a:rPr lang="en-US" altLang="zh-TW" sz="2400" dirty="0"/>
              <a:t>If “target reached” show up, that means a successful trial.</a:t>
            </a:r>
            <a:endParaRPr lang="en" altLang="zh-TW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908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39CCA-DA4C-C890-B15E-D0F94365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2B454F-DF97-7062-DABA-4196DA7FA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F55B7A-2236-19B5-8861-ACB2CBF54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49" y="1100742"/>
            <a:ext cx="6946900" cy="56388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0079EA4-7F29-91DC-09DB-AE2DDDF6F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5" y="261332"/>
            <a:ext cx="11932269" cy="83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8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DA514-DD18-DB93-8098-21CEF7A0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4 &amp; 5: Visualization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37186-0DEC-E76F-EEE6-51CD28C29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" altLang="zh-TW" sz="2400" dirty="0"/>
              <a:t>Visualize each trial as a 1D line of movement, using Position vs. Trial Number.</a:t>
            </a:r>
          </a:p>
          <a:p>
            <a:r>
              <a:rPr lang="en" altLang="zh-TW" sz="2400" dirty="0"/>
              <a:t>Get a list of unique trial IDs.</a:t>
            </a:r>
            <a:r>
              <a:rPr kumimoji="1" lang="en-US" altLang="zh-TW" sz="2400" dirty="0"/>
              <a:t> </a:t>
            </a:r>
            <a:r>
              <a:rPr lang="en" altLang="zh-TW" sz="2400" dirty="0"/>
              <a:t>Loop ( for and if loop) through each trial to plot its trajectory.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A8A512-9E5B-B138-016E-E68EBC83D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60" y="3016251"/>
            <a:ext cx="6793522" cy="34288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BCDDBB-232F-588A-FE28-CB87320F1FCB}"/>
              </a:ext>
            </a:extLst>
          </p:cNvPr>
          <p:cNvSpPr/>
          <p:nvPr/>
        </p:nvSpPr>
        <p:spPr>
          <a:xfrm>
            <a:off x="5155360" y="3769270"/>
            <a:ext cx="6880696" cy="1350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73EFA-DDA1-6ECB-2583-FC7743B056DC}"/>
              </a:ext>
            </a:extLst>
          </p:cNvPr>
          <p:cNvSpPr txBox="1"/>
          <p:nvPr/>
        </p:nvSpPr>
        <p:spPr>
          <a:xfrm>
            <a:off x="10085848" y="3312359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Successful trial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33A543-4222-F464-B638-4BB729C43E82}"/>
              </a:ext>
            </a:extLst>
          </p:cNvPr>
          <p:cNvSpPr/>
          <p:nvPr/>
        </p:nvSpPr>
        <p:spPr>
          <a:xfrm>
            <a:off x="5155360" y="5220558"/>
            <a:ext cx="6880696" cy="1350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68477-981A-21B5-FBB8-262AC68B9E81}"/>
              </a:ext>
            </a:extLst>
          </p:cNvPr>
          <p:cNvSpPr txBox="1"/>
          <p:nvPr/>
        </p:nvSpPr>
        <p:spPr>
          <a:xfrm>
            <a:off x="10582394" y="6525888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Failed</a:t>
            </a:r>
            <a:r>
              <a:rPr lang="en-US" dirty="0"/>
              <a:t> trial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7EFDED-C0FC-B2AF-E154-4DC7A824D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29" y="3016251"/>
            <a:ext cx="4664149" cy="193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6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07899-371F-4F19-AA14-61AFE5E3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4 &amp; 5: Visualization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0574A-4DC8-85A1-C24B-53F150FC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054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Clean the data frame and assign a distinct color to each trial.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’target reached’ is the sign for successful trial. ‘timeout start’ for failed trial. 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1E5C14-B5DE-F837-5ACE-D66FAB8FB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141537"/>
            <a:ext cx="6324600" cy="1422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476C4DD-8D1A-1ED3-EBF1-47096FB90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4496739"/>
            <a:ext cx="6324600" cy="199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55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664A0-43DF-4FF6-55F1-4855FA460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BE22-1915-ED90-DC78-2943DF96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AAD55-4BF0-A56A-CBF6-573AF52F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E8B612-F0D1-179D-BC6E-7D3D584D68E9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D3E9D-7AB5-6B44-19E9-5CC621AFCC70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78D767-4289-2B15-3A72-CD123D35CC1C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4A8D2-A381-37C5-EBAC-4CAF5D2C8D84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4E5AB-5DF6-7CA3-213C-A9ACF67B86C5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5E4A77-B37E-763E-CDF0-F90F3C598ED1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AA11A4-12F2-7ECF-D2D0-8A8B02576F33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E528C-5A7C-353F-02A5-BE6727988416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A04FFE87-5849-DA95-977E-BB91D94D99FE}"/>
              </a:ext>
            </a:extLst>
          </p:cNvPr>
          <p:cNvSpPr/>
          <p:nvPr/>
        </p:nvSpPr>
        <p:spPr>
          <a:xfrm>
            <a:off x="7886683" y="2827722"/>
            <a:ext cx="2422926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3F6B798-1BEC-1F41-448E-417F0865B5F7}"/>
              </a:ext>
            </a:extLst>
          </p:cNvPr>
          <p:cNvSpPr/>
          <p:nvPr/>
        </p:nvSpPr>
        <p:spPr>
          <a:xfrm>
            <a:off x="7886683" y="4105656"/>
            <a:ext cx="2422926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向右箭號 16">
            <a:extLst>
              <a:ext uri="{FF2B5EF4-FFF2-40B4-BE49-F238E27FC236}">
                <a16:creationId xmlns:a16="http://schemas.microsoft.com/office/drawing/2014/main" id="{B23AD28C-97A0-329B-4CCE-9F423E4B56A7}"/>
              </a:ext>
            </a:extLst>
          </p:cNvPr>
          <p:cNvSpPr/>
          <p:nvPr/>
        </p:nvSpPr>
        <p:spPr>
          <a:xfrm>
            <a:off x="6557788" y="3788229"/>
            <a:ext cx="964642" cy="6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80DF22A2-B72B-2E63-FE23-DCDF5F6E3B91}"/>
              </a:ext>
            </a:extLst>
          </p:cNvPr>
          <p:cNvSpPr txBox="1"/>
          <p:nvPr/>
        </p:nvSpPr>
        <p:spPr>
          <a:xfrm>
            <a:off x="7396249" y="2827722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Corresponding position</a:t>
            </a:r>
          </a:p>
        </p:txBody>
      </p:sp>
    </p:spTree>
    <p:extLst>
      <p:ext uri="{BB962C8B-B14F-4D97-AF65-F5344CB8AC3E}">
        <p14:creationId xmlns:p14="http://schemas.microsoft.com/office/powerpoint/2010/main" val="166235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C7377-AE20-3136-6ABE-D93C3939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4 &amp; 5: Visualization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FA220-95D3-364A-E247-191B020E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Extracts all rows between the start and end of a trial. This is the time window from "control applied" to "target reached" or "timeout start”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Converts absolute time → time relative to trial start. Sets the time at control applied to 0.0 seconds. This helps normalize across trials of different start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Extract position data and plot. </a:t>
            </a:r>
          </a:p>
          <a:p>
            <a:pPr>
              <a:buFont typeface="Arial" panose="020B0604020202020204" pitchFamily="34" charset="0"/>
              <a:buChar char="•"/>
            </a:pPr>
            <a:endParaRPr lang="en" altLang="zh-TW" dirty="0"/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737EE6-286C-810E-2F51-DF90841B6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37" y="4953768"/>
            <a:ext cx="10377326" cy="146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52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93F6C3F-8B31-FA4B-14F3-F469C5904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39" y="1445937"/>
            <a:ext cx="4960166" cy="39661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0B230F-0E42-9182-103E-82D3BA28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408" y="1445937"/>
            <a:ext cx="5964247" cy="3966124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0222716A-A0CF-D06D-3044-F70AD1BF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Trajectory plot: 1D &amp; 2D versions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85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EDE95-4E27-959E-2AC8-BFADBCCC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6: </a:t>
            </a:r>
            <a:r>
              <a:rPr kumimoji="1" lang="en-US" altLang="zh-TW" dirty="0" err="1"/>
              <a:t>calculate_path_lengths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A1C7F7-C308-BF40-FF4C-2DEC594F0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1896" cy="4351338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Use “controlled applied” or “ITI start” events as the time point of start.</a:t>
            </a:r>
          </a:p>
          <a:p>
            <a:r>
              <a:rPr kumimoji="1" lang="en-US" altLang="zh-TW" sz="2000" dirty="0"/>
              <a:t>“target reached” is the end of successful trial. “timeout start” is the end of failed trial.</a:t>
            </a:r>
          </a:p>
          <a:p>
            <a:r>
              <a:rPr kumimoji="1" lang="en-US" altLang="zh-TW" sz="2000" dirty="0"/>
              <a:t>Loop each trial and s</a:t>
            </a:r>
            <a:r>
              <a:rPr lang="en-US" sz="2000" dirty="0"/>
              <a:t>elects the continuous sequence of position values from the trial start to the end.</a:t>
            </a:r>
          </a:p>
          <a:p>
            <a:r>
              <a:rPr lang="en-US" altLang="zh-TW" sz="2000" dirty="0"/>
              <a:t>C</a:t>
            </a:r>
            <a:r>
              <a:rPr lang="en-US" sz="2000" dirty="0"/>
              <a:t>omputes the difference between each position point and the add them all up</a:t>
            </a:r>
          </a:p>
          <a:p>
            <a:r>
              <a:rPr kumimoji="1" lang="en-US" altLang="zh-TW" sz="2000" dirty="0"/>
              <a:t>This part is not included in the summary CSV file.</a:t>
            </a:r>
            <a:endParaRPr kumimoji="1" lang="zh-TW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263A1-871D-2444-8FFC-29E3B0BF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04" y="1504391"/>
            <a:ext cx="5545667" cy="3011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2514B2-AA66-8FF4-FA29-7BDBD326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529" y="4515837"/>
            <a:ext cx="534427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69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BF26-A33E-1CC6-FC65-9E833D97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7: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plot_ensemble_barplots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764045-DDB4-6742-FD28-4AC14A9F5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6975"/>
            <a:ext cx="10515600" cy="2939987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Add the “Ensemble” column manually.</a:t>
            </a:r>
          </a:p>
          <a:p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DataFrame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must include these columns: 'Ensemble’,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SuccessRate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RewardFrequencyPerMin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AverageTrialTime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</a:t>
            </a:r>
          </a:p>
          <a:p>
            <a:r>
              <a:rPr lang="en-US" sz="2400" dirty="0"/>
              <a:t>Assigns each ensemble group a unique color for plotting</a:t>
            </a:r>
          </a:p>
          <a:p>
            <a:r>
              <a:rPr lang="en-US" sz="2400" dirty="0"/>
              <a:t>For each group: Compute mean and standard error, store sample size for plotting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985B7-8A03-188E-C3ED-39C44B06E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1" y="1789356"/>
            <a:ext cx="10935478" cy="9086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D53F77-E8B2-124D-2CEC-4FA3A1382710}"/>
              </a:ext>
            </a:extLst>
          </p:cNvPr>
          <p:cNvSpPr/>
          <p:nvPr/>
        </p:nvSpPr>
        <p:spPr>
          <a:xfrm>
            <a:off x="10890504" y="1554480"/>
            <a:ext cx="896112" cy="132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9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4429-480E-7902-720B-C2230D12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Introduction: Brain computer interface experiment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5C60E-2B2D-693D-D7D0-6D0D6CFA2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618" y="1384975"/>
            <a:ext cx="7591050" cy="4877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CA1689-6ACE-2ECE-9C91-4DB89E34B13E}"/>
              </a:ext>
            </a:extLst>
          </p:cNvPr>
          <p:cNvSpPr txBox="1"/>
          <p:nvPr/>
        </p:nvSpPr>
        <p:spPr>
          <a:xfrm>
            <a:off x="4990366" y="6262042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Chueh, S.-Y., et al. (2025).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Metaplasticity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continual learning: Mechanisms subserving brain computer interface proficiency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bioRxiv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AD00-B360-9EA8-D038-7B50A481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89" y="1478153"/>
            <a:ext cx="3977640" cy="2846959"/>
          </a:xfrm>
        </p:spPr>
        <p:txBody>
          <a:bodyPr>
            <a:normAutofit/>
          </a:bodyPr>
          <a:lstStyle/>
          <a:p>
            <a:r>
              <a:rPr lang="en-US" altLang="zh-TW" sz="1800" dirty="0" err="1"/>
              <a:t>Metaplasticity</a:t>
            </a:r>
            <a:r>
              <a:rPr lang="en-US" altLang="zh-TW" sz="1800" dirty="0"/>
              <a:t> model features: Intrinsic plasticity</a:t>
            </a:r>
            <a:br>
              <a:rPr lang="en-US" altLang="zh-TW" sz="1800" dirty="0"/>
            </a:br>
            <a:r>
              <a:rPr lang="en-US" altLang="zh-TW" sz="1800" dirty="0"/>
              <a:t>Behavior time scale plasticity</a:t>
            </a:r>
            <a:br>
              <a:rPr lang="en-US" altLang="zh-TW" sz="1800" dirty="0"/>
            </a:br>
            <a:r>
              <a:rPr lang="en-US" altLang="zh-TW" sz="1800" dirty="0"/>
              <a:t>Synaptic scaling</a:t>
            </a:r>
          </a:p>
          <a:p>
            <a:r>
              <a:rPr lang="en-US" sz="1800" dirty="0"/>
              <a:t>Through BCI task, the </a:t>
            </a:r>
            <a:r>
              <a:rPr lang="en-US" sz="1800" dirty="0" err="1"/>
              <a:t>neuromodulatory</a:t>
            </a:r>
            <a:r>
              <a:rPr lang="en-US" sz="1800" dirty="0"/>
              <a:t> influence and repeated activation result in the representation drift.</a:t>
            </a:r>
          </a:p>
          <a:p>
            <a:r>
              <a:rPr lang="en-US" sz="1800" dirty="0"/>
              <a:t>The representation drift will also affect the BCI performance </a:t>
            </a:r>
          </a:p>
        </p:txBody>
      </p:sp>
    </p:spTree>
    <p:extLst>
      <p:ext uri="{BB962C8B-B14F-4D97-AF65-F5344CB8AC3E}">
        <p14:creationId xmlns:p14="http://schemas.microsoft.com/office/powerpoint/2010/main" val="5024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F0F36-5CC6-1D5C-D865-17C37FC8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2A928-544C-A1BF-3C79-65CC40E6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3349"/>
            <a:ext cx="10515600" cy="1959526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+mj-lt"/>
              </a:rPr>
              <a:t>I</a:t>
            </a:r>
            <a:r>
              <a:rPr lang="en-US" sz="2000" dirty="0">
                <a:latin typeface="+mj-lt"/>
              </a:rPr>
              <a:t>nitializes a dictionary that will be used to collect statistics per ensemble: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Average values (mean), Standard error (SE), Sample size (n)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Loops through each unique Ensemble (experiment group).</a:t>
            </a:r>
            <a:endParaRPr lang="en-US" altLang="en-US" sz="2000" dirty="0">
              <a:latin typeface="+mj-lt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Filters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only rows matching that ensemble (group)</a:t>
            </a:r>
            <a:endParaRPr lang="en-US" altLang="en-US" sz="2000" dirty="0">
              <a:latin typeface="+mj-lt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Stores how many rows there are (n) — used for SE and bar annotation.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8EB56-C1A0-5FE1-4251-43967CFFE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79" y="661476"/>
            <a:ext cx="6573411" cy="31814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AC7F9B-5BCD-F73F-F3E2-6E21F96EA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3" y="672711"/>
            <a:ext cx="5382376" cy="1524213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2A6E8FA-D3EE-1225-286B-1C808974DB99}"/>
              </a:ext>
            </a:extLst>
          </p:cNvPr>
          <p:cNvSpPr txBox="1">
            <a:spLocks/>
          </p:cNvSpPr>
          <p:nvPr/>
        </p:nvSpPr>
        <p:spPr>
          <a:xfrm>
            <a:off x="831112" y="2449237"/>
            <a:ext cx="4474535" cy="1959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+mj-lt"/>
              </a:rPr>
              <a:t>Assign different color to each ensemble</a:t>
            </a:r>
          </a:p>
          <a:p>
            <a:r>
              <a:rPr lang="en-US" altLang="en-US" sz="2000" dirty="0">
                <a:latin typeface="+mj-lt"/>
              </a:rPr>
              <a:t>Make sure the Ensemble field is in numeric format</a:t>
            </a:r>
          </a:p>
          <a:p>
            <a:r>
              <a:rPr lang="en-US" altLang="en-US" sz="2000" dirty="0">
                <a:latin typeface="+mj-lt"/>
              </a:rPr>
              <a:t>Remove any rows that do not have an Ensemble number.</a:t>
            </a:r>
          </a:p>
        </p:txBody>
      </p:sp>
    </p:spTree>
    <p:extLst>
      <p:ext uri="{BB962C8B-B14F-4D97-AF65-F5344CB8AC3E}">
        <p14:creationId xmlns:p14="http://schemas.microsoft.com/office/powerpoint/2010/main" val="3817538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D20B-C87D-3F22-0C04-3A62F4D5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9730-15FB-2CAA-D501-3271A8184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0813"/>
            <a:ext cx="10515600" cy="20061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x is the x-axis position of each bar (Ensemble number) and </a:t>
            </a:r>
            <a:r>
              <a:rPr lang="en-US" dirty="0" err="1"/>
              <a:t>n_labels</a:t>
            </a:r>
            <a:r>
              <a:rPr lang="en-US" dirty="0"/>
              <a:t> is the number of samples in each group (later used to label the columns)</a:t>
            </a:r>
          </a:p>
          <a:p>
            <a:r>
              <a:rPr lang="en-US" dirty="0"/>
              <a:t>Draw a bar chart: Height y (The parameter value), </a:t>
            </a:r>
            <a:r>
              <a:rPr lang="en-US" dirty="0" err="1"/>
              <a:t>yerr</a:t>
            </a:r>
            <a:r>
              <a:rPr lang="en-US" dirty="0"/>
              <a:t> is used as the upper and lower error bars (standard error)</a:t>
            </a:r>
          </a:p>
          <a:p>
            <a:r>
              <a:rPr lang="en-US" dirty="0"/>
              <a:t>This section adds sample number labels above each bar: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052E4-33D9-5BE7-6EB1-36080DD6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883" y="484934"/>
            <a:ext cx="7442234" cy="35660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DA1B0-B602-88F9-13AF-E3D1459B8527}"/>
              </a:ext>
            </a:extLst>
          </p:cNvPr>
          <p:cNvSpPr/>
          <p:nvPr/>
        </p:nvSpPr>
        <p:spPr>
          <a:xfrm>
            <a:off x="2374883" y="1690688"/>
            <a:ext cx="7442234" cy="744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6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AC1C48-FF8C-5A64-59C1-C900FABCC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32" y="1717651"/>
            <a:ext cx="5737370" cy="3422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4F2F28-281C-159B-53BC-C1E52B48A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76" y="1717651"/>
            <a:ext cx="5737370" cy="342269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92489FA-A658-43DB-D656-DFF51D09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The bar chart of success rate &amp; average trial time of each ensemble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7D9F155-0124-EC77-4E9C-4969FAE0ECA4}"/>
              </a:ext>
            </a:extLst>
          </p:cNvPr>
          <p:cNvSpPr txBox="1"/>
          <p:nvPr/>
        </p:nvSpPr>
        <p:spPr>
          <a:xfrm>
            <a:off x="548640" y="5445760"/>
            <a:ext cx="907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*Because the sample size of each ensemble is only 1, there is not STD error in </a:t>
            </a:r>
            <a:r>
              <a:rPr kumimoji="1" lang="en-US" altLang="zh-TW"/>
              <a:t>this figures.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48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A36F-CBDE-FF87-3359-5617B949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BCI</a:t>
            </a:r>
            <a:r>
              <a:rPr lang="zh-TW" altLang="en-US" dirty="0"/>
              <a:t> </a:t>
            </a:r>
            <a:r>
              <a:rPr lang="en-US" altLang="zh-TW" dirty="0"/>
              <a:t>task set 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EB6E-D92B-5326-3C30-A7DCC6B05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448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monitor will generate drift grating pattern.</a:t>
            </a:r>
          </a:p>
          <a:p>
            <a:r>
              <a:rPr lang="en-US" dirty="0"/>
              <a:t>If the selected neurons have calcium activity, the signal will be fed in the 2</a:t>
            </a:r>
            <a:r>
              <a:rPr lang="en-US" altLang="zh-TW" dirty="0"/>
              <a:t>P</a:t>
            </a:r>
            <a:r>
              <a:rPr lang="zh-TW" altLang="en-US" dirty="0"/>
              <a:t> </a:t>
            </a:r>
            <a:r>
              <a:rPr lang="en-US" altLang="zh-TW" dirty="0"/>
              <a:t>system and cause the drift grating moving faster rightward. </a:t>
            </a:r>
          </a:p>
          <a:p>
            <a:r>
              <a:rPr lang="en-US" dirty="0"/>
              <a:t>There are other selected neurons which have negative weight.</a:t>
            </a:r>
          </a:p>
          <a:p>
            <a:r>
              <a:rPr lang="en-US" dirty="0"/>
              <a:t>The goal is encouraging the mouse to learn to move the grating for certain threshold distance.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577E3-DEE8-B1B3-24D5-CB7937E84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89" y="1825625"/>
            <a:ext cx="4201111" cy="4248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43966D-A974-FEAE-A322-8492A2451A7F}"/>
              </a:ext>
            </a:extLst>
          </p:cNvPr>
          <p:cNvSpPr txBox="1"/>
          <p:nvPr/>
        </p:nvSpPr>
        <p:spPr>
          <a:xfrm>
            <a:off x="6819036" y="6081067"/>
            <a:ext cx="4868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Bounds, H. A., et al. (2023).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All-optical recreation of naturalistic neural activity with a multifunctional transgenic reporter mouse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Reports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3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3732A-D2C7-9F18-CB78-09C4550ED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C91DAE-59A7-8181-BCF3-B920878C2545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3D57-5FF0-2723-E560-670BFC59521A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2228A-8404-6557-FB9F-E3D06B481837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00F2B-05C4-CF1E-DAC8-0132248395F0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56AC4-7DA4-DF08-3843-F31CAA4F4990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48258-4FB2-72B8-F974-F69ADE90482B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DF794-7F06-08C9-593B-6AAC70C2C361}"/>
              </a:ext>
            </a:extLst>
          </p:cNvPr>
          <p:cNvSpPr txBox="1"/>
          <p:nvPr/>
        </p:nvSpPr>
        <p:spPr>
          <a:xfrm>
            <a:off x="7358318" y="3319293"/>
            <a:ext cx="20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 start 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DF3034-F972-AD1D-6C5C-C8E519EC1D5F}"/>
              </a:ext>
            </a:extLst>
          </p:cNvPr>
          <p:cNvCxnSpPr/>
          <p:nvPr/>
        </p:nvCxnSpPr>
        <p:spPr>
          <a:xfrm>
            <a:off x="9134856" y="3694176"/>
            <a:ext cx="402336" cy="46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B4C76-A3CD-F409-674F-B6A3244EDB95}"/>
              </a:ext>
            </a:extLst>
          </p:cNvPr>
          <p:cNvCxnSpPr>
            <a:cxnSpLocks/>
          </p:cNvCxnSpPr>
          <p:nvPr/>
        </p:nvCxnSpPr>
        <p:spPr>
          <a:xfrm>
            <a:off x="9134856" y="3688625"/>
            <a:ext cx="402336" cy="1468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7EFCE0-1161-00AE-2917-C14839238041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55DC1-DE4D-2B95-1547-BA0D3B398D5E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7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3732A-D2C7-9F18-CB78-09C4550E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C91DAE-59A7-8181-BCF3-B920878C2545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3D57-5FF0-2723-E560-670BFC59521A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2228A-8404-6557-FB9F-E3D06B481837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00F2B-05C4-CF1E-DAC8-0132248395F0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56AC4-7DA4-DF08-3843-F31CAA4F4990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48258-4FB2-72B8-F974-F69ADE90482B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DF794-7F06-08C9-593B-6AAC70C2C361}"/>
              </a:ext>
            </a:extLst>
          </p:cNvPr>
          <p:cNvSpPr txBox="1"/>
          <p:nvPr/>
        </p:nvSpPr>
        <p:spPr>
          <a:xfrm>
            <a:off x="7358318" y="3319293"/>
            <a:ext cx="20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 start 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DF3034-F972-AD1D-6C5C-C8E519EC1D5F}"/>
              </a:ext>
            </a:extLst>
          </p:cNvPr>
          <p:cNvCxnSpPr/>
          <p:nvPr/>
        </p:nvCxnSpPr>
        <p:spPr>
          <a:xfrm>
            <a:off x="9134856" y="3694176"/>
            <a:ext cx="402336" cy="46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B4C76-A3CD-F409-674F-B6A3244EDB95}"/>
              </a:ext>
            </a:extLst>
          </p:cNvPr>
          <p:cNvCxnSpPr>
            <a:cxnSpLocks/>
          </p:cNvCxnSpPr>
          <p:nvPr/>
        </p:nvCxnSpPr>
        <p:spPr>
          <a:xfrm>
            <a:off x="9134856" y="3688625"/>
            <a:ext cx="402336" cy="1468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7EFCE0-1161-00AE-2917-C14839238041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55DC1-DE4D-2B95-1547-BA0D3B398D5E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CC0D0C-3CD4-C67D-F784-BE480A364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93" y="5282526"/>
            <a:ext cx="2762636" cy="1171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9807C2-13B0-6B84-5046-4B2474150C7E}"/>
              </a:ext>
            </a:extLst>
          </p:cNvPr>
          <p:cNvSpPr txBox="1"/>
          <p:nvPr/>
        </p:nvSpPr>
        <p:spPr>
          <a:xfrm>
            <a:off x="2299917" y="6427169"/>
            <a:ext cx="22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Failed trial if time 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B42067-D157-53B2-DBB9-FC6F5BD567EF}"/>
              </a:ext>
            </a:extLst>
          </p:cNvPr>
          <p:cNvSpPr/>
          <p:nvPr/>
        </p:nvSpPr>
        <p:spPr>
          <a:xfrm>
            <a:off x="5996312" y="5230368"/>
            <a:ext cx="5836024" cy="1435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There are also other parameters to tune the behavioral set up, e.g. Impulse, </a:t>
            </a:r>
            <a:r>
              <a:rPr lang="en-US" dirty="0" err="1">
                <a:solidFill>
                  <a:schemeClr val="tx1"/>
                </a:solidFill>
              </a:rPr>
              <a:t>max_velocity</a:t>
            </a:r>
            <a:r>
              <a:rPr lang="en-US" dirty="0">
                <a:solidFill>
                  <a:schemeClr val="tx1"/>
                </a:solidFill>
              </a:rPr>
              <a:t>, stop &amp; start threshold, </a:t>
            </a:r>
            <a:r>
              <a:rPr lang="en-US" dirty="0" err="1">
                <a:solidFill>
                  <a:schemeClr val="tx1"/>
                </a:solidFill>
              </a:rPr>
              <a:t>random_start_range</a:t>
            </a:r>
            <a:r>
              <a:rPr lang="en-US" dirty="0">
                <a:solidFill>
                  <a:schemeClr val="tx1"/>
                </a:solidFill>
              </a:rPr>
              <a:t>, ITI length…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8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903E-B7E6-F832-7A18-053F9E77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original MATLAB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9E105-065C-26E1-0525-E00D0913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the basic information: </a:t>
            </a:r>
            <a:br>
              <a:rPr lang="en-US" dirty="0"/>
            </a:br>
            <a:r>
              <a:rPr lang="en-US" dirty="0"/>
              <a:t>1. Time of section duration</a:t>
            </a:r>
            <a:br>
              <a:rPr lang="en-US" dirty="0"/>
            </a:br>
            <a:r>
              <a:rPr lang="en-US" dirty="0"/>
              <a:t>2. Total trials and successful trial count</a:t>
            </a:r>
            <a:br>
              <a:rPr lang="en-US" dirty="0"/>
            </a:br>
            <a:r>
              <a:rPr lang="en-US" dirty="0"/>
              <a:t>3. Success rate and reward frequency</a:t>
            </a:r>
            <a:br>
              <a:rPr lang="en-US" dirty="0"/>
            </a:br>
            <a:r>
              <a:rPr lang="en-US" dirty="0"/>
              <a:t>4. Average and standard deviation of trial duration</a:t>
            </a:r>
          </a:p>
          <a:p>
            <a:r>
              <a:rPr lang="en-US" dirty="0"/>
              <a:t>Visualization of trajectory: 1D &amp; 2D version, Trial path length.</a:t>
            </a:r>
          </a:p>
          <a:p>
            <a:r>
              <a:rPr lang="en-US" dirty="0"/>
              <a:t>Batch file analysis: Output a summarization file.</a:t>
            </a:r>
          </a:p>
          <a:p>
            <a:r>
              <a:rPr lang="en-US" dirty="0"/>
              <a:t>Ensemble-based group analysis: plot the bar chart of each neuron ensemble giving the statistics results. </a:t>
            </a:r>
          </a:p>
        </p:txBody>
      </p:sp>
    </p:spTree>
    <p:extLst>
      <p:ext uri="{BB962C8B-B14F-4D97-AF65-F5344CB8AC3E}">
        <p14:creationId xmlns:p14="http://schemas.microsoft.com/office/powerpoint/2010/main" val="62484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05F-CEC6-7CED-858E-E9E11A70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5303-20E5-8B2D-FB2A-6077889B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4401"/>
          </a:xfrm>
        </p:spPr>
        <p:txBody>
          <a:bodyPr/>
          <a:lstStyle/>
          <a:p>
            <a:r>
              <a:rPr lang="en-US" dirty="0"/>
              <a:t>Output the same figures and files regarding the same input CSV file.</a:t>
            </a:r>
          </a:p>
          <a:p>
            <a:r>
              <a:rPr lang="en-US" dirty="0"/>
              <a:t>List the necessary functions for processing the data frame and write them as def functions.</a:t>
            </a:r>
          </a:p>
          <a:p>
            <a:r>
              <a:rPr lang="en-US" dirty="0"/>
              <a:t>Have the notation of each def function to ensure modification in the future.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C60A-20D9-0E67-72B7-3DC3BE4C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1: </a:t>
            </a:r>
            <a:r>
              <a:rPr lang="en-US" dirty="0" err="1"/>
              <a:t>time_to_seconds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9BBAF1-16C4-2D1F-FD72-39429AEDA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92" y="2007121"/>
            <a:ext cx="5471085" cy="3886147"/>
          </a:xfr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E9C8A1C-2058-A75D-4198-FD052EEC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3659"/>
          <a:stretch/>
        </p:blipFill>
        <p:spPr>
          <a:xfrm>
            <a:off x="5273745" y="1568155"/>
            <a:ext cx="920128" cy="474007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A4163C-AC32-2E41-DC97-144519E83A00}"/>
              </a:ext>
            </a:extLst>
          </p:cNvPr>
          <p:cNvSpPr txBox="1">
            <a:spLocks/>
          </p:cNvSpPr>
          <p:nvPr/>
        </p:nvSpPr>
        <p:spPr>
          <a:xfrm>
            <a:off x="3219660" y="1858364"/>
            <a:ext cx="5529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0B76B6-B0D3-B90C-BD2F-1AD18C79BB16}"/>
              </a:ext>
            </a:extLst>
          </p:cNvPr>
          <p:cNvSpPr txBox="1">
            <a:spLocks/>
          </p:cNvSpPr>
          <p:nvPr/>
        </p:nvSpPr>
        <p:spPr>
          <a:xfrm>
            <a:off x="551128" y="2202899"/>
            <a:ext cx="4590457" cy="3690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Ensure input is the string.</a:t>
            </a:r>
          </a:p>
          <a:p>
            <a:r>
              <a:rPr lang="en-US" sz="2400" dirty="0"/>
              <a:t>Remove any extra space by .strip()</a:t>
            </a:r>
          </a:p>
          <a:p>
            <a:r>
              <a:rPr lang="en-US" sz="2400" dirty="0"/>
              <a:t>Split the time string into [‘HH’, ‘MM’, ‘SS’]</a:t>
            </a:r>
          </a:p>
          <a:p>
            <a:r>
              <a:rPr lang="en-US" sz="2400" dirty="0"/>
              <a:t>Covert them into second unit and compute the total duration.</a:t>
            </a:r>
          </a:p>
          <a:p>
            <a:r>
              <a:rPr lang="en-US" sz="2400" dirty="0"/>
              <a:t>Use this to calculate the average &amp; standard deviation of trial duration.</a:t>
            </a:r>
          </a:p>
        </p:txBody>
      </p:sp>
    </p:spTree>
    <p:extLst>
      <p:ext uri="{BB962C8B-B14F-4D97-AF65-F5344CB8AC3E}">
        <p14:creationId xmlns:p14="http://schemas.microsoft.com/office/powerpoint/2010/main" val="129692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CF0C-500D-7834-12BB-F69920AA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2: </a:t>
            </a:r>
            <a:r>
              <a:rPr lang="en-US" dirty="0" err="1"/>
              <a:t>clean_behavior_dataframe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2062-81F8-D188-E5CF-EAFC4D8C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1175"/>
            <a:ext cx="9975112" cy="2626825"/>
          </a:xfrm>
        </p:spPr>
        <p:txBody>
          <a:bodyPr>
            <a:normAutofit/>
          </a:bodyPr>
          <a:lstStyle/>
          <a:p>
            <a:r>
              <a:rPr lang="en" altLang="zh-TW" sz="2400" dirty="0"/>
              <a:t>Strips whitespace from both ends of each column name</a:t>
            </a:r>
          </a:p>
          <a:p>
            <a:r>
              <a:rPr lang="en" altLang="zh-TW" sz="2400" dirty="0"/>
              <a:t>Convert ‘event’ column names to lowercase (e.g. Target Reached -&gt; target reached) to avoid missing event.</a:t>
            </a:r>
          </a:p>
          <a:p>
            <a:r>
              <a:rPr lang="en" altLang="zh-TW" sz="2400" dirty="0"/>
              <a:t>Convert ‘Trial’ column to numeric and find the total trial number by using “</a:t>
            </a:r>
            <a:r>
              <a:rPr lang="en-US" altLang="zh-TW" sz="2400" dirty="0"/>
              <a:t>.unique</a:t>
            </a:r>
            <a:r>
              <a:rPr lang="en" altLang="zh-TW" sz="2400" dirty="0"/>
              <a:t>”</a:t>
            </a:r>
          </a:p>
          <a:p>
            <a:r>
              <a:rPr lang="en" altLang="zh-TW" sz="2400" dirty="0"/>
              <a:t>Return the clean data frame</a:t>
            </a:r>
          </a:p>
          <a:p>
            <a:endParaRPr 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1E4DDC-7CCF-D66E-A2EB-C7BB50E1E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63" y="1756490"/>
            <a:ext cx="62611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7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1677</Words>
  <Application>Microsoft Office PowerPoint</Application>
  <PresentationFormat>Widescreen</PresentationFormat>
  <Paragraphs>134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Consolas</vt:lpstr>
      <vt:lpstr>Times New Roman</vt:lpstr>
      <vt:lpstr>Office Theme</vt:lpstr>
      <vt:lpstr>Final Project</vt:lpstr>
      <vt:lpstr>Introduction: Brain computer interface experiment</vt:lpstr>
      <vt:lpstr>BCI task set up</vt:lpstr>
      <vt:lpstr>Behavioral data format</vt:lpstr>
      <vt:lpstr>Behavioral data format</vt:lpstr>
      <vt:lpstr>The purpose of original MATLAB code</vt:lpstr>
      <vt:lpstr>Project Goals</vt:lpstr>
      <vt:lpstr>Function 1: time_to_seconds</vt:lpstr>
      <vt:lpstr>Function 2: clean_behavior_dataframe</vt:lpstr>
      <vt:lpstr>Function 3: analyze_behavior_data</vt:lpstr>
      <vt:lpstr>Function 3: analyze_behavior_data</vt:lpstr>
      <vt:lpstr>PowerPoint Presentation</vt:lpstr>
      <vt:lpstr>Function 4 &amp; 5: Visualization </vt:lpstr>
      <vt:lpstr>Function 4 &amp; 5: Visualization </vt:lpstr>
      <vt:lpstr>Behavioral data format</vt:lpstr>
      <vt:lpstr>Function 4 &amp; 5: Visualization </vt:lpstr>
      <vt:lpstr>Trajectory plot: 1D &amp; 2D versions</vt:lpstr>
      <vt:lpstr>Function 6: calculate_path_lengths </vt:lpstr>
      <vt:lpstr>Function 7: plot_ensemble_barplots</vt:lpstr>
      <vt:lpstr>PowerPoint Presentation</vt:lpstr>
      <vt:lpstr>PowerPoint Presentation</vt:lpstr>
      <vt:lpstr>The bar chart of success rate &amp; average trial time of each ensemble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Chueh, Shuo-Yen</dc:creator>
  <cp:lastModifiedBy>Chueh, Shuo-Yen</cp:lastModifiedBy>
  <cp:revision>11</cp:revision>
  <dcterms:created xsi:type="dcterms:W3CDTF">2025-04-09T21:47:22Z</dcterms:created>
  <dcterms:modified xsi:type="dcterms:W3CDTF">2025-04-30T19:00:04Z</dcterms:modified>
</cp:coreProperties>
</file>