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4673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933-A265-59B7-3B7C-248CA52A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D8A9-B699-0C5D-CD47-6BC2DEB4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B9A-F3ED-0A9D-674E-A40F0FE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9ED1-154B-A507-32A8-C25F112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5A4-4D36-45DD-508C-489E088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EF9-314E-A1EC-297A-8E72F15E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6FED-D49F-8D5E-5480-ADA177E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4EC-35B4-8563-64AF-328A57C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5AA-A961-E9B4-8BDC-56B6104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353-D982-B22D-30D5-66B3E0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1901-A041-5BF4-D4FE-677A3F85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E966-C513-B6E9-2BF0-E36A7C96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E37F-F3C1-37F3-F533-594F062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DB3-02F6-4A3A-28B7-752913B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9DDC-0EF3-41BE-3EED-38B6BF2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3C0-990E-4559-00A8-F8C826F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47B3-B257-5CF5-F5BD-058E067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A5B-7DC6-A530-8C4A-9B45E48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B28-EDAF-C476-B911-E9202ED2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91CE-9AAA-71AE-A5F2-0835328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314-EEE6-2E3E-45C2-63C7841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8190-5682-4EA8-FC9F-2CA7355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3FA1-0248-FAB3-6F47-D24BE4D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89B-7FC1-A768-1C5A-1087D5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10B9-A71E-C7E2-C396-803B9F2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B7DC-EADF-A4C7-41F7-062904C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B17-6C91-A28C-E2D2-BE91A54B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8E3E-5649-1B49-68D0-75725C7D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B541-B709-57E4-C41C-8D0A290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69A3-3D0C-D0A8-66F3-9DF82DC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0EFA-2AB1-09D3-5424-073C73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C4-2806-5FD6-F1FA-C4DB323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77E6-28A0-8E08-B7C1-902D6C39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8A93-BA7D-CED1-4C5D-6CFA2F45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13F6-98A8-CEAE-0C89-5A330F6E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8C8B5-8B1C-264A-74A3-222A00BA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4D32-B83B-A495-01CC-06361A30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18F8E-FAB8-6CCA-D3FA-3813AAB0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5A99E-1A25-E49C-3707-31C6B834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153-459A-BE58-6D62-7F1C8DF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55F-7809-CFD1-C096-AD9F2AF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8AC0-CDC5-4B13-E6A3-474676A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74B-18BB-D4F4-C688-5759B90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FB5F-924F-ABDD-624E-4F8E0D5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E041-8966-E8EF-CE15-578744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DCDC-B624-CAE9-27E3-C24AC20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B8C-8678-35D7-0D52-6C32461C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0F2-BBAC-793E-ACE7-F5BA273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61AD-5FD5-E426-EA15-F550B4E0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998-4245-E8AA-45B6-4DEF795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7941-0D64-A887-66F1-9B0A382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E686-4ABE-077B-B6C6-FCF0850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14E-A0C5-451E-ABB3-7E25DF5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B8AB1-3AB6-53D6-BC46-643C4D8C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3448-49E1-4860-BE3C-7A27F919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04FA-BAB3-1397-09C5-2F28D60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146D-5D83-17FA-48A1-D5289FD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F0F9-41A4-C1DE-E548-1B04408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2296A-1A6A-C22B-1DDB-B9BA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C889-589C-477D-96D7-3E5C00C5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85A-C382-A430-55B1-302CE1AA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3866-653F-E688-955D-005DE60C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1EA-25D6-36C1-ECBD-FC762D59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80-FF68-EBE8-99D1-5CC36A4F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169D-84F2-4708-0DCD-C8370591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Shuo-Yen Chueh</a:t>
            </a:r>
          </a:p>
        </p:txBody>
      </p:sp>
    </p:spTree>
    <p:extLst>
      <p:ext uri="{BB962C8B-B14F-4D97-AF65-F5344CB8AC3E}">
        <p14:creationId xmlns:p14="http://schemas.microsoft.com/office/powerpoint/2010/main" val="24770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60A-20D9-0E67-72B7-3DC3BE4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1: </a:t>
            </a:r>
            <a:r>
              <a:rPr lang="en-US" dirty="0" err="1"/>
              <a:t>time_to_seconds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9BBAF1-16C4-2D1F-FD72-39429AED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2" y="2007121"/>
            <a:ext cx="5471085" cy="3886147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E9C8A1C-2058-A75D-4198-FD052EEC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659"/>
          <a:stretch/>
        </p:blipFill>
        <p:spPr>
          <a:xfrm>
            <a:off x="5273745" y="1568155"/>
            <a:ext cx="920128" cy="47400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A4163C-AC32-2E41-DC97-144519E83A00}"/>
              </a:ext>
            </a:extLst>
          </p:cNvPr>
          <p:cNvSpPr txBox="1">
            <a:spLocks/>
          </p:cNvSpPr>
          <p:nvPr/>
        </p:nvSpPr>
        <p:spPr>
          <a:xfrm>
            <a:off x="3219660" y="1858364"/>
            <a:ext cx="552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0B76B6-B0D3-B90C-BD2F-1AD18C79BB16}"/>
              </a:ext>
            </a:extLst>
          </p:cNvPr>
          <p:cNvSpPr txBox="1">
            <a:spLocks/>
          </p:cNvSpPr>
          <p:nvPr/>
        </p:nvSpPr>
        <p:spPr>
          <a:xfrm>
            <a:off x="551128" y="2202899"/>
            <a:ext cx="4590457" cy="3690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Ensure input is the string.</a:t>
            </a:r>
          </a:p>
          <a:p>
            <a:r>
              <a:rPr lang="en-US" sz="2400" dirty="0"/>
              <a:t>Remove any extra space by .strip()</a:t>
            </a:r>
          </a:p>
          <a:p>
            <a:r>
              <a:rPr lang="en-US" sz="2400" dirty="0"/>
              <a:t>Split the time string into [‘HH’, ‘MM’, ‘SS’]</a:t>
            </a:r>
          </a:p>
          <a:p>
            <a:r>
              <a:rPr lang="en-US" sz="2400" dirty="0"/>
              <a:t>Covert them into second unit and compute the total duration.</a:t>
            </a:r>
          </a:p>
          <a:p>
            <a:r>
              <a:rPr lang="en-US" sz="2400" dirty="0"/>
              <a:t>Use this to calculate the average &amp; standard deviation of trial duration.</a:t>
            </a:r>
          </a:p>
        </p:txBody>
      </p:sp>
    </p:spTree>
    <p:extLst>
      <p:ext uri="{BB962C8B-B14F-4D97-AF65-F5344CB8AC3E}">
        <p14:creationId xmlns:p14="http://schemas.microsoft.com/office/powerpoint/2010/main" val="12969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F0C-500D-7834-12BB-F69920A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2: </a:t>
            </a:r>
            <a:r>
              <a:rPr lang="en-US" dirty="0" err="1"/>
              <a:t>clean_behavior_dataframe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062-81F8-D188-E5CF-EAFC4D8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992" y="4231175"/>
            <a:ext cx="6527242" cy="2113329"/>
          </a:xfrm>
        </p:spPr>
        <p:txBody>
          <a:bodyPr>
            <a:normAutofit/>
          </a:bodyPr>
          <a:lstStyle/>
          <a:p>
            <a:r>
              <a:rPr lang="en" altLang="zh-TW" sz="2400" dirty="0"/>
              <a:t>Strips whitespace from both ends of each column name</a:t>
            </a:r>
          </a:p>
          <a:p>
            <a:r>
              <a:rPr lang="en" altLang="zh-TW" sz="2400" dirty="0"/>
              <a:t>Convert ‘event’ column names to lowercase. (e.g. Target Reached -&gt; target reached)</a:t>
            </a:r>
          </a:p>
          <a:p>
            <a:r>
              <a:rPr lang="en" altLang="zh-TW" sz="2400" dirty="0"/>
              <a:t>Convert ‘Trial’ column to numeric.</a:t>
            </a:r>
          </a:p>
          <a:p>
            <a:endParaRPr 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E4DDC-7CCF-D66E-A2EB-C7BB50E1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63" y="1756490"/>
            <a:ext cx="62611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40-F484-CF7A-B398-D5DF05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3: </a:t>
            </a:r>
            <a:r>
              <a:rPr lang="en-US" dirty="0" err="1"/>
              <a:t>analyze_behavior_data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7E20E5-CC2A-3C3C-DDEB-BEDCD12AB58A}"/>
              </a:ext>
            </a:extLst>
          </p:cNvPr>
          <p:cNvSpPr txBox="1">
            <a:spLocks/>
          </p:cNvSpPr>
          <p:nvPr/>
        </p:nvSpPr>
        <p:spPr>
          <a:xfrm>
            <a:off x="838200" y="1961994"/>
            <a:ext cx="10515600" cy="4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Clean the data by the previous functions. </a:t>
            </a:r>
            <a:r>
              <a:rPr lang="en" altLang="zh-TW" sz="2400" dirty="0"/>
              <a:t>Measures total time span (in seconds) from the first to last timestamp in the file</a:t>
            </a:r>
          </a:p>
          <a:p>
            <a:r>
              <a:rPr lang="en" altLang="zh-TW" sz="2400" dirty="0"/>
              <a:t>Extracts all unique trial IDs (excluding any </a:t>
            </a:r>
            <a:r>
              <a:rPr lang="en" altLang="zh-TW" sz="2400" dirty="0" err="1"/>
              <a:t>NaNs</a:t>
            </a:r>
            <a:r>
              <a:rPr lang="en" altLang="zh-TW" sz="2400" dirty="0"/>
              <a:t>) and counts how many total trials occurred in the file</a:t>
            </a:r>
          </a:p>
          <a:p>
            <a:r>
              <a:rPr lang="en" altLang="zh-TW" sz="2400" dirty="0"/>
              <a:t>Filters for rows where the event was "target reached” and counts the number of distinct trials that had a successful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Success Rate: % of trials that ended in success. Reward Frequency: how many successful trials occurred per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For each trial: Gets its start and end time and calculates how long the trial lasted (in seconds)</a:t>
            </a:r>
          </a:p>
        </p:txBody>
      </p:sp>
    </p:spTree>
    <p:extLst>
      <p:ext uri="{BB962C8B-B14F-4D97-AF65-F5344CB8AC3E}">
        <p14:creationId xmlns:p14="http://schemas.microsoft.com/office/powerpoint/2010/main" val="357844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61E-6860-CDD0-7926-F89679E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3: </a:t>
            </a:r>
            <a:r>
              <a:rPr lang="en-US" altLang="zh-TW" dirty="0" err="1"/>
              <a:t>analyze_behavior_data</a:t>
            </a:r>
            <a:endParaRPr 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31FE030-C2EE-1CAC-91DC-B786B7A9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10"/>
          <a:stretch/>
        </p:blipFill>
        <p:spPr>
          <a:xfrm>
            <a:off x="902413" y="1934272"/>
            <a:ext cx="10387173" cy="37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DA514-DD18-DB93-8098-21CEF7A0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37186-0DEC-E76F-EEE6-51CD28C2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/>
              <a:t>Visualize each trial as a 1D line of movement, using Position vs. Trial Number.</a:t>
            </a:r>
          </a:p>
          <a:p>
            <a:r>
              <a:rPr lang="en" altLang="zh-TW" sz="2400" dirty="0"/>
              <a:t>Get a list of unique trial IDs.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Loop ( for and if loop) through each trial to plot its trajectory.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A8A512-9E5B-B138-016E-E68EBC83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39" y="3142044"/>
            <a:ext cx="6793522" cy="34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6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7899-371F-4F19-AA14-61AFE5E3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0574A-4DC8-85A1-C24B-53F150FC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54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Assign a distinct color to each trial.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’target reached’ is the sign for successful trial. ‘timeout start’ for failed trial.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1E5C14-B5DE-F837-5ACE-D66FAB8F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141537"/>
            <a:ext cx="6324600" cy="1422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76C4DD-8D1A-1ED3-EBF1-47096FB9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496739"/>
            <a:ext cx="6324600" cy="19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64A0-43DF-4FF6-55F1-4855FA46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BE22-1915-ED90-DC78-2943DF9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AD55-4BF0-A56A-CBF6-573AF52F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8B612-F0D1-179D-BC6E-7D3D584D68E9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3E9D-7AB5-6B44-19E9-5CC621AFCC70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8D767-4289-2B15-3A72-CD123D35CC1C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4A8D2-A381-37C5-EBAC-4CAF5D2C8D84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E5AB-5DF6-7CA3-213C-A9ACF67B86C5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E4A77-B37E-763E-CDF0-F90F3C598ED1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A11A4-12F2-7ECF-D2D0-8A8B02576F33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E528C-5A7C-353F-02A5-BE6727988416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04FFE87-5849-DA95-977E-BB91D94D99FE}"/>
              </a:ext>
            </a:extLst>
          </p:cNvPr>
          <p:cNvSpPr/>
          <p:nvPr/>
        </p:nvSpPr>
        <p:spPr>
          <a:xfrm>
            <a:off x="7886683" y="2827722"/>
            <a:ext cx="2422926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F6B798-1BEC-1F41-448E-417F0865B5F7}"/>
              </a:ext>
            </a:extLst>
          </p:cNvPr>
          <p:cNvSpPr/>
          <p:nvPr/>
        </p:nvSpPr>
        <p:spPr>
          <a:xfrm>
            <a:off x="7886683" y="4105656"/>
            <a:ext cx="2422926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B23AD28C-97A0-329B-4CCE-9F423E4B56A7}"/>
              </a:ext>
            </a:extLst>
          </p:cNvPr>
          <p:cNvSpPr/>
          <p:nvPr/>
        </p:nvSpPr>
        <p:spPr>
          <a:xfrm>
            <a:off x="6557788" y="3788229"/>
            <a:ext cx="964642" cy="6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0DF22A2-B72B-2E63-FE23-DCDF5F6E3B91}"/>
              </a:ext>
            </a:extLst>
          </p:cNvPr>
          <p:cNvSpPr txBox="1"/>
          <p:nvPr/>
        </p:nvSpPr>
        <p:spPr>
          <a:xfrm>
            <a:off x="7396249" y="282772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Corresponding position</a:t>
            </a:r>
          </a:p>
        </p:txBody>
      </p:sp>
    </p:spTree>
    <p:extLst>
      <p:ext uri="{BB962C8B-B14F-4D97-AF65-F5344CB8AC3E}">
        <p14:creationId xmlns:p14="http://schemas.microsoft.com/office/powerpoint/2010/main" val="166235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C7377-AE20-3136-6ABE-D93C3939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FA220-95D3-364A-E247-191B020E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Extracts all rows between the start and end of a trial. This is the time window from "control applied" to "target reached" or "timeout start”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Converts absolute time → time relative to trial start. Sets the time at control applied to 0.0 seconds. This helps normalize across trials of different start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 position data and plot. </a:t>
            </a:r>
          </a:p>
          <a:p>
            <a:pPr>
              <a:buFont typeface="Arial" panose="020B0604020202020204" pitchFamily="34" charset="0"/>
              <a:buChar char="•"/>
            </a:pPr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737EE6-286C-810E-2F51-DF90841B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7" y="4953768"/>
            <a:ext cx="10377326" cy="14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3F6C3F-8B31-FA4B-14F3-F469C590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9" y="1445937"/>
            <a:ext cx="4960166" cy="3966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B230F-0E42-9182-103E-82D3BA28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08" y="1445937"/>
            <a:ext cx="5964247" cy="396612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222716A-A0CF-D06D-3044-F70AD1B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Trajectory plot: 1D &amp; 2D versions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8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EDE95-4E27-959E-2AC8-BFADBCCC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1C7F7-C308-BF40-FF4C-2DEC594F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966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429-480E-7902-720B-C2230D1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Brain computer interface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5C60E-2B2D-693D-D7D0-6D0D6CFA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074" y="1384975"/>
            <a:ext cx="7591050" cy="4877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A1689-6ACE-2ECE-9C91-4DB89E34B13E}"/>
              </a:ext>
            </a:extLst>
          </p:cNvPr>
          <p:cNvSpPr txBox="1"/>
          <p:nvPr/>
        </p:nvSpPr>
        <p:spPr>
          <a:xfrm>
            <a:off x="4463074" y="626204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Chueh, S.-Y., et al. (2025).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Metaplasticity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continual learning: Mechanisms subserving brain computer interface proficiency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bioRxiv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BF26-A33E-1CC6-FC65-9E833D97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64045-DDB4-6742-FD28-4AC14A9F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019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43BE9-3F71-38EE-11E5-8E5D5BFE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C706E-41C8-DA29-0447-5427F547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48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F0F36-5CC6-1D5C-D865-17C37FC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2A928-544C-A1BF-3C79-65CC40E6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753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2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4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0D0C-3CD4-C67D-F784-BE480A3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3" y="5282526"/>
            <a:ext cx="2762636" cy="11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807C2-13B0-6B84-5046-4B2474150C7E}"/>
              </a:ext>
            </a:extLst>
          </p:cNvPr>
          <p:cNvSpPr txBox="1"/>
          <p:nvPr/>
        </p:nvSpPr>
        <p:spPr>
          <a:xfrm>
            <a:off x="2299917" y="6427169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 trial if time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42067-D157-53B2-DBB9-FC6F5BD567EF}"/>
              </a:ext>
            </a:extLst>
          </p:cNvPr>
          <p:cNvSpPr/>
          <p:nvPr/>
        </p:nvSpPr>
        <p:spPr>
          <a:xfrm>
            <a:off x="5996312" y="5230368"/>
            <a:ext cx="5836024" cy="1435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There are also other parameters to tune the behavioral set up, e.g. Impulse, </a:t>
            </a:r>
            <a:r>
              <a:rPr lang="en-US" dirty="0" err="1">
                <a:solidFill>
                  <a:schemeClr val="tx1"/>
                </a:solidFill>
              </a:rPr>
              <a:t>max_velocity</a:t>
            </a:r>
            <a:r>
              <a:rPr lang="en-US" dirty="0">
                <a:solidFill>
                  <a:schemeClr val="tx1"/>
                </a:solidFill>
              </a:rPr>
              <a:t>, stop &amp; start threshold, </a:t>
            </a:r>
            <a:r>
              <a:rPr lang="en-US" dirty="0" err="1">
                <a:solidFill>
                  <a:schemeClr val="tx1"/>
                </a:solidFill>
              </a:rPr>
              <a:t>random_start_range</a:t>
            </a:r>
            <a:r>
              <a:rPr lang="en-US" dirty="0">
                <a:solidFill>
                  <a:schemeClr val="tx1"/>
                </a:solidFill>
              </a:rPr>
              <a:t>, ITI length…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03E-B7E6-F832-7A18-053F9E7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original 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E105-065C-26E1-0525-E00D091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basic information: </a:t>
            </a:r>
            <a:br>
              <a:rPr lang="en-US" dirty="0"/>
            </a:br>
            <a:r>
              <a:rPr lang="en-US" dirty="0"/>
              <a:t>1. Total experiment duration</a:t>
            </a:r>
            <a:br>
              <a:rPr lang="en-US" dirty="0"/>
            </a:br>
            <a:r>
              <a:rPr lang="en-US" dirty="0"/>
              <a:t>2. Total trials and successful trial count</a:t>
            </a:r>
            <a:br>
              <a:rPr lang="en-US" dirty="0"/>
            </a:br>
            <a:r>
              <a:rPr lang="en-US" dirty="0"/>
              <a:t>3. Success rate and reward frequency</a:t>
            </a:r>
            <a:br>
              <a:rPr lang="en-US" dirty="0"/>
            </a:br>
            <a:r>
              <a:rPr lang="en-US" dirty="0"/>
              <a:t>4. Average and standard deviation of trial duration</a:t>
            </a:r>
          </a:p>
          <a:p>
            <a:r>
              <a:rPr lang="en-US" dirty="0"/>
              <a:t>Visualization of trajectory: 1D &amp; 2D version, Trial path length.</a:t>
            </a:r>
          </a:p>
          <a:p>
            <a:r>
              <a:rPr lang="en-US" dirty="0"/>
              <a:t>Batch file analysis: Output a summarization file.</a:t>
            </a:r>
          </a:p>
          <a:p>
            <a:r>
              <a:rPr lang="en-US" dirty="0"/>
              <a:t>Ensemble-based group analysis: plot the bar chart of each neuron ensemble giving the statistics results. </a:t>
            </a:r>
          </a:p>
        </p:txBody>
      </p:sp>
    </p:spTree>
    <p:extLst>
      <p:ext uri="{BB962C8B-B14F-4D97-AF65-F5344CB8AC3E}">
        <p14:creationId xmlns:p14="http://schemas.microsoft.com/office/powerpoint/2010/main" val="62484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05F-CEC6-7CED-858E-E9E11A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303-20E5-8B2D-FB2A-6077889B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4401"/>
          </a:xfrm>
        </p:spPr>
        <p:txBody>
          <a:bodyPr/>
          <a:lstStyle/>
          <a:p>
            <a:r>
              <a:rPr lang="en-US" dirty="0"/>
              <a:t>Output the same figures and files regarding the same input CSV file.</a:t>
            </a:r>
          </a:p>
          <a:p>
            <a:r>
              <a:rPr lang="en-US" dirty="0"/>
              <a:t>List the necessary functions for processing the data frame and write them as def functions.</a:t>
            </a:r>
          </a:p>
          <a:p>
            <a:r>
              <a:rPr lang="en-US" dirty="0"/>
              <a:t>Have the notation of each def function to ensure modification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645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Office Theme</vt:lpstr>
      <vt:lpstr>Final Project</vt:lpstr>
      <vt:lpstr>Introduction: Brain computer interface experiment</vt:lpstr>
      <vt:lpstr>Behavioral data format</vt:lpstr>
      <vt:lpstr>Behavioral data format</vt:lpstr>
      <vt:lpstr>Behavioral data format</vt:lpstr>
      <vt:lpstr>Behavioral data format</vt:lpstr>
      <vt:lpstr>Behavioral data format</vt:lpstr>
      <vt:lpstr>The purpose of original MATLAB code</vt:lpstr>
      <vt:lpstr>Goal</vt:lpstr>
      <vt:lpstr>Function 1: time_to_seconds</vt:lpstr>
      <vt:lpstr>Function 2: clean_behavior_dataframe</vt:lpstr>
      <vt:lpstr>Function 3: analyze_behavior_data</vt:lpstr>
      <vt:lpstr>Function 3: analyze_behavior_data</vt:lpstr>
      <vt:lpstr>Function 4 &amp; 5: Visualization </vt:lpstr>
      <vt:lpstr>Function 4 &amp; 5: Visualization </vt:lpstr>
      <vt:lpstr>Behavioral data format</vt:lpstr>
      <vt:lpstr>Function 4 &amp; 5: Visualization </vt:lpstr>
      <vt:lpstr>Trajectory plot: 1D &amp; 2D versions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Chueh, Shuo-Yen</dc:creator>
  <cp:lastModifiedBy>Chueh, Shuo-Yen</cp:lastModifiedBy>
  <cp:revision>5</cp:revision>
  <dcterms:created xsi:type="dcterms:W3CDTF">2025-04-09T21:47:22Z</dcterms:created>
  <dcterms:modified xsi:type="dcterms:W3CDTF">2025-04-11T17:31:56Z</dcterms:modified>
</cp:coreProperties>
</file>