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72" r:id="rId4"/>
    <p:sldId id="262" r:id="rId5"/>
    <p:sldId id="271" r:id="rId6"/>
    <p:sldId id="270"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29" autoAdjust="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8C865-AAFA-4817-8553-29799CAD2121}"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04274-588B-404D-9029-9387EEB2C3BD}" type="slidenum">
              <a:rPr lang="en-US" smtClean="0"/>
              <a:t>‹#›</a:t>
            </a:fld>
            <a:endParaRPr lang="en-US"/>
          </a:p>
        </p:txBody>
      </p:sp>
    </p:spTree>
    <p:extLst>
      <p:ext uri="{BB962C8B-B14F-4D97-AF65-F5344CB8AC3E}">
        <p14:creationId xmlns:p14="http://schemas.microsoft.com/office/powerpoint/2010/main" val="1464735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a:t>Sparse and Weak Odor Responses in Piriform Cortex</a:t>
            </a:r>
          </a:p>
          <a:p>
            <a:pPr>
              <a:buFont typeface="Arial" panose="020B0604020202020204" pitchFamily="34" charset="0"/>
              <a:buChar char="•"/>
            </a:pPr>
            <a:r>
              <a:rPr lang="en-US" sz="2000" dirty="0"/>
              <a:t>Overall, the majority of piriform cortex neurons exhibited </a:t>
            </a:r>
            <a:r>
              <a:rPr lang="en-US" sz="2000" b="1" dirty="0"/>
              <a:t>low odor-evoked ΔF/F amplitudes</a:t>
            </a:r>
            <a:r>
              <a:rPr lang="en-US" sz="2000" dirty="0"/>
              <a:t>, even when responding to stimuli.</a:t>
            </a:r>
            <a:br>
              <a:rPr lang="en-US" sz="2000" dirty="0"/>
            </a:br>
            <a:r>
              <a:rPr lang="en-US" sz="2000" dirty="0"/>
              <a:t> PSTH and raster plots confirmed that only </a:t>
            </a:r>
            <a:r>
              <a:rPr lang="en-US" sz="2000" b="1" dirty="0"/>
              <a:t>2–3 out of 8 trials</a:t>
            </a:r>
            <a:r>
              <a:rPr lang="en-US" sz="2000" dirty="0"/>
              <a:t> typically showed clear responses, and </a:t>
            </a:r>
            <a:r>
              <a:rPr lang="en-US" sz="2000" b="1" dirty="0"/>
              <a:t>mean ΔF/F rarely exceeded 0.1–0.3</a:t>
            </a:r>
            <a:r>
              <a:rPr lang="en-US" sz="2000" dirty="0"/>
              <a:t>.</a:t>
            </a:r>
          </a:p>
          <a:p>
            <a:pPr>
              <a:buFont typeface="Arial" panose="020B0604020202020204" pitchFamily="34" charset="0"/>
              <a:buChar char="•"/>
            </a:pPr>
            <a:r>
              <a:rPr lang="en-US" sz="2000" dirty="0"/>
              <a:t>Additionally, </a:t>
            </a:r>
            <a:r>
              <a:rPr lang="en-US" sz="2000" b="1" dirty="0"/>
              <a:t>trial-to-trial variability remained high</a:t>
            </a:r>
            <a:r>
              <a:rPr lang="en-US" sz="2000" dirty="0"/>
              <a:t>:</a:t>
            </a:r>
            <a:br>
              <a:rPr lang="en-US" sz="2000" dirty="0"/>
            </a:br>
            <a:r>
              <a:rPr lang="en-US" sz="2000" dirty="0"/>
              <a:t> CV values for most neurons were well above the stability threshold (e.g., CV &lt; 0.7), indicating </a:t>
            </a:r>
            <a:r>
              <a:rPr lang="en-US" sz="2000" b="1" dirty="0"/>
              <a:t>limited consistency</a:t>
            </a:r>
            <a:r>
              <a:rPr lang="en-US" sz="2000" dirty="0"/>
              <a:t> across trials.</a:t>
            </a:r>
          </a:p>
          <a:p>
            <a:pPr>
              <a:buFont typeface="Arial" panose="020B0604020202020204" pitchFamily="34" charset="0"/>
              <a:buChar char="•"/>
            </a:pPr>
            <a:r>
              <a:rPr lang="en-US" sz="2000" dirty="0"/>
              <a:t>Only a </a:t>
            </a:r>
            <a:r>
              <a:rPr lang="en-US" sz="2000" b="1" dirty="0"/>
              <a:t>small number of neuron-odor pairs</a:t>
            </a:r>
            <a:r>
              <a:rPr lang="en-US" sz="2000" dirty="0"/>
              <a:t> passed the strong-and-stable criteria (ΔF/F &gt; 0.1 &amp; CV &lt; 0.7), with each animal exhibiting just </a:t>
            </a:r>
            <a:r>
              <a:rPr lang="en-US" sz="2000" b="1" dirty="0"/>
              <a:t>3–4 such combinations</a:t>
            </a:r>
            <a:r>
              <a:rPr lang="en-US" sz="2000" dirty="0"/>
              <a:t>.</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r>
              <a:rPr lang="en-US" sz="1400" dirty="0"/>
              <a:t>Some neurons on the Heatmap may have a persistent response to many odors (high ΔF/F for a long time), but the OSI of these neurons may not be high. </a:t>
            </a:r>
          </a:p>
          <a:p>
            <a:r>
              <a:rPr lang="en-US" sz="1400" dirty="0"/>
              <a:t>This is because OSI does not take into account the "duration of the response"</a:t>
            </a:r>
          </a:p>
          <a:p>
            <a:endParaRPr lang="en-US" sz="1400" dirty="0"/>
          </a:p>
          <a:p>
            <a:r>
              <a:rPr lang="en-US" sz="1400" dirty="0"/>
              <a:t>Which neurons respond strongly to those odors, and which respond specifically?</a:t>
            </a:r>
          </a:p>
          <a:p>
            <a:endParaRPr lang="en-US" sz="1400" dirty="0"/>
          </a:p>
          <a:p>
            <a:endParaRPr lang="en-US" sz="1400" dirty="0"/>
          </a:p>
          <a:p>
            <a:endParaRPr lang="en-US" sz="1400" dirty="0"/>
          </a:p>
          <a:p>
            <a:endParaRPr lang="en-US" sz="1400" dirty="0"/>
          </a:p>
        </p:txBody>
      </p:sp>
      <p:sp>
        <p:nvSpPr>
          <p:cNvPr id="4" name="Slide Number Placeholder 3"/>
          <p:cNvSpPr>
            <a:spLocks noGrp="1"/>
          </p:cNvSpPr>
          <p:nvPr>
            <p:ph type="sldNum" sz="quarter" idx="5"/>
          </p:nvPr>
        </p:nvSpPr>
        <p:spPr/>
        <p:txBody>
          <a:bodyPr/>
          <a:lstStyle/>
          <a:p>
            <a:fld id="{65604274-588B-404D-9029-9387EEB2C3BD}" type="slidenum">
              <a:rPr lang="en-US" smtClean="0"/>
              <a:t>4</a:t>
            </a:fld>
            <a:endParaRPr lang="en-US"/>
          </a:p>
        </p:txBody>
      </p:sp>
    </p:spTree>
    <p:extLst>
      <p:ext uri="{BB962C8B-B14F-4D97-AF65-F5344CB8AC3E}">
        <p14:creationId xmlns:p14="http://schemas.microsoft.com/office/powerpoint/2010/main" val="365315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Across all three animals, only a limited number of neuron-odor pairs passed the strong-and-stable response threshold (mean ΔF/F &gt; 0.1 and CV &lt; 0.7). Each animal exhibited 3–4 such combinations, representing a small fraction of the total neuronal population. While these results confirm the existence of odor-evoked, reliable responses, they also highlight the sparse and variable nature of such coding across the piriform cortex.</a:t>
            </a:r>
            <a:endParaRPr lang="en-US" sz="1000" dirty="0"/>
          </a:p>
          <a:p>
            <a:r>
              <a:rPr lang="en-US" sz="1200" dirty="0"/>
              <a:t>Comparison between a moderately selective neuron (OSI = 0.61) and a highly selective neuron (OSI = 0.92) revealed distinct tuning profiles. The OSI = 0.92 neuron showed a sparse, sharply tuned response to a single odorant, consistent with a role in specific odor identity coding. In contrast, the OSI = 0.61 neuron responded to multiple odorants with varying intensity, suggesting broader tuning and possible involvement in odor generalization or category representation.</a:t>
            </a:r>
            <a:endParaRPr lang="en-US" sz="1000" dirty="0"/>
          </a:p>
          <a:p>
            <a:endParaRPr lang="en-US" sz="1000" dirty="0"/>
          </a:p>
          <a:p>
            <a:r>
              <a:rPr lang="en-US" sz="1000" dirty="0"/>
              <a:t>Maybe</a:t>
            </a:r>
          </a:p>
          <a:p>
            <a:r>
              <a:rPr lang="en-US" sz="1000" dirty="0"/>
              <a:t>High OSI neuron supports "sparse coding" strategy, suitable for odor classifiers and characterizing fine </a:t>
            </a:r>
            <a:r>
              <a:rPr lang="en-US" sz="1000" dirty="0" err="1"/>
              <a:t>differencesLow</a:t>
            </a:r>
            <a:r>
              <a:rPr lang="en-US" sz="1000" dirty="0"/>
              <a:t> OSI neurons support a "distributed coding" strategy and may be involved in context or background odor evaluation (e.g., odor intensity, familiarity)</a:t>
            </a:r>
          </a:p>
          <a:p>
            <a:endParaRPr lang="en-US" sz="1200" dirty="0"/>
          </a:p>
          <a:p>
            <a:endParaRPr lang="en-US" sz="1200" dirty="0"/>
          </a:p>
          <a:p>
            <a:r>
              <a:rPr lang="en-US" sz="1200" dirty="0"/>
              <a:t>In Aim 1, we found that most piriform neurons responded to odors with low ΔF/F amplitudes, and only a few neurons showed strong and stable responses. Despite this, a surprisingly large proportion of neurons exhibited high odor selectivity, with OSI values exceeding 0.5 in many cases. This indicates that odor identity may be encoded not by strong activation, but by sparse and highly specific response patterns.</a:t>
            </a:r>
          </a:p>
          <a:p>
            <a:r>
              <a:rPr lang="en-US" sz="1200" dirty="0"/>
              <a:t>These findings set the stage for Aim 2, where we systematically quantify odor selectivity across the population and examine its implications for odor representation.</a:t>
            </a:r>
          </a:p>
          <a:p>
            <a:endParaRPr lang="en-US" dirty="0"/>
          </a:p>
        </p:txBody>
      </p:sp>
      <p:sp>
        <p:nvSpPr>
          <p:cNvPr id="4" name="Slide Number Placeholder 3"/>
          <p:cNvSpPr>
            <a:spLocks noGrp="1"/>
          </p:cNvSpPr>
          <p:nvPr>
            <p:ph type="sldNum" sz="quarter" idx="5"/>
          </p:nvPr>
        </p:nvSpPr>
        <p:spPr/>
        <p:txBody>
          <a:bodyPr/>
          <a:lstStyle/>
          <a:p>
            <a:fld id="{65604274-588B-404D-9029-9387EEB2C3BD}" type="slidenum">
              <a:rPr lang="en-US" smtClean="0"/>
              <a:t>7</a:t>
            </a:fld>
            <a:endParaRPr lang="en-US"/>
          </a:p>
        </p:txBody>
      </p:sp>
    </p:spTree>
    <p:extLst>
      <p:ext uri="{BB962C8B-B14F-4D97-AF65-F5344CB8AC3E}">
        <p14:creationId xmlns:p14="http://schemas.microsoft.com/office/powerpoint/2010/main" val="133292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F491-1F7D-1EA7-3C0A-7ECDAF91F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05283C-444E-8C43-513A-AEDEFEAE41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9C9FD7-34D2-5D85-52DB-A9E941E22513}"/>
              </a:ext>
            </a:extLst>
          </p:cNvPr>
          <p:cNvSpPr>
            <a:spLocks noGrp="1"/>
          </p:cNvSpPr>
          <p:nvPr>
            <p:ph type="dt" sz="half" idx="10"/>
          </p:nvPr>
        </p:nvSpPr>
        <p:spPr/>
        <p:txBody>
          <a:bodyPr/>
          <a:lstStyle/>
          <a:p>
            <a:fld id="{88F44D5B-2FC1-4FA1-B428-1504560839BB}" type="datetimeFigureOut">
              <a:rPr lang="en-US" smtClean="0"/>
              <a:t>4/17/2025</a:t>
            </a:fld>
            <a:endParaRPr lang="en-US"/>
          </a:p>
        </p:txBody>
      </p:sp>
      <p:sp>
        <p:nvSpPr>
          <p:cNvPr id="5" name="Footer Placeholder 4">
            <a:extLst>
              <a:ext uri="{FF2B5EF4-FFF2-40B4-BE49-F238E27FC236}">
                <a16:creationId xmlns:a16="http://schemas.microsoft.com/office/drawing/2014/main" id="{7528F26C-3348-0173-55E5-EAC3A6DCF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C149B-32A9-C7D4-61BB-8EC1DC439EEA}"/>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214263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44F8-7767-DF54-33E0-8E8882583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DC9BB7-E121-840E-801E-C1C1EB6B89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2D046-72B1-3504-56C4-7A3F190C8734}"/>
              </a:ext>
            </a:extLst>
          </p:cNvPr>
          <p:cNvSpPr>
            <a:spLocks noGrp="1"/>
          </p:cNvSpPr>
          <p:nvPr>
            <p:ph type="dt" sz="half" idx="10"/>
          </p:nvPr>
        </p:nvSpPr>
        <p:spPr/>
        <p:txBody>
          <a:bodyPr/>
          <a:lstStyle/>
          <a:p>
            <a:fld id="{88F44D5B-2FC1-4FA1-B428-1504560839BB}" type="datetimeFigureOut">
              <a:rPr lang="en-US" smtClean="0"/>
              <a:t>4/17/2025</a:t>
            </a:fld>
            <a:endParaRPr lang="en-US"/>
          </a:p>
        </p:txBody>
      </p:sp>
      <p:sp>
        <p:nvSpPr>
          <p:cNvPr id="5" name="Footer Placeholder 4">
            <a:extLst>
              <a:ext uri="{FF2B5EF4-FFF2-40B4-BE49-F238E27FC236}">
                <a16:creationId xmlns:a16="http://schemas.microsoft.com/office/drawing/2014/main" id="{6FBA49EB-6495-45F7-AD13-A195074BD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72DA-60B1-4C53-7059-3021CA93D801}"/>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2439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D9BE8-0C3C-AA35-CDA0-D69B435B6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5FE274-A80A-72A1-3F22-50C401F026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A3557-C639-683C-D0EA-EBDC53DFAA8D}"/>
              </a:ext>
            </a:extLst>
          </p:cNvPr>
          <p:cNvSpPr>
            <a:spLocks noGrp="1"/>
          </p:cNvSpPr>
          <p:nvPr>
            <p:ph type="dt" sz="half" idx="10"/>
          </p:nvPr>
        </p:nvSpPr>
        <p:spPr/>
        <p:txBody>
          <a:bodyPr/>
          <a:lstStyle/>
          <a:p>
            <a:fld id="{88F44D5B-2FC1-4FA1-B428-1504560839BB}" type="datetimeFigureOut">
              <a:rPr lang="en-US" smtClean="0"/>
              <a:t>4/17/2025</a:t>
            </a:fld>
            <a:endParaRPr lang="en-US"/>
          </a:p>
        </p:txBody>
      </p:sp>
      <p:sp>
        <p:nvSpPr>
          <p:cNvPr id="5" name="Footer Placeholder 4">
            <a:extLst>
              <a:ext uri="{FF2B5EF4-FFF2-40B4-BE49-F238E27FC236}">
                <a16:creationId xmlns:a16="http://schemas.microsoft.com/office/drawing/2014/main" id="{63B846F9-50E3-8442-E91F-097BCC640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E84ED-F75B-66E9-EE68-4E7C7901E378}"/>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198577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AE62-ABDC-089F-A68A-AA6224A2A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CECB1E-AAD7-B3C7-1412-C8E178F3CB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E66B4-667F-294C-E18E-B74BC95FC5E1}"/>
              </a:ext>
            </a:extLst>
          </p:cNvPr>
          <p:cNvSpPr>
            <a:spLocks noGrp="1"/>
          </p:cNvSpPr>
          <p:nvPr>
            <p:ph type="dt" sz="half" idx="10"/>
          </p:nvPr>
        </p:nvSpPr>
        <p:spPr/>
        <p:txBody>
          <a:bodyPr/>
          <a:lstStyle/>
          <a:p>
            <a:fld id="{88F44D5B-2FC1-4FA1-B428-1504560839BB}" type="datetimeFigureOut">
              <a:rPr lang="en-US" smtClean="0"/>
              <a:t>4/17/2025</a:t>
            </a:fld>
            <a:endParaRPr lang="en-US"/>
          </a:p>
        </p:txBody>
      </p:sp>
      <p:sp>
        <p:nvSpPr>
          <p:cNvPr id="5" name="Footer Placeholder 4">
            <a:extLst>
              <a:ext uri="{FF2B5EF4-FFF2-40B4-BE49-F238E27FC236}">
                <a16:creationId xmlns:a16="http://schemas.microsoft.com/office/drawing/2014/main" id="{F1A2218A-BCB4-231D-76A7-A84256981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8BC1D-0A8A-4CB2-496C-04FB7E621D00}"/>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132698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0938-1270-DAF1-CE36-F756377A18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A62F5-8114-4B59-794A-6537D1DE25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55F3D-5650-B454-7F25-C5AEC4261C83}"/>
              </a:ext>
            </a:extLst>
          </p:cNvPr>
          <p:cNvSpPr>
            <a:spLocks noGrp="1"/>
          </p:cNvSpPr>
          <p:nvPr>
            <p:ph type="dt" sz="half" idx="10"/>
          </p:nvPr>
        </p:nvSpPr>
        <p:spPr/>
        <p:txBody>
          <a:bodyPr/>
          <a:lstStyle/>
          <a:p>
            <a:fld id="{88F44D5B-2FC1-4FA1-B428-1504560839BB}" type="datetimeFigureOut">
              <a:rPr lang="en-US" smtClean="0"/>
              <a:t>4/17/2025</a:t>
            </a:fld>
            <a:endParaRPr lang="en-US"/>
          </a:p>
        </p:txBody>
      </p:sp>
      <p:sp>
        <p:nvSpPr>
          <p:cNvPr id="5" name="Footer Placeholder 4">
            <a:extLst>
              <a:ext uri="{FF2B5EF4-FFF2-40B4-BE49-F238E27FC236}">
                <a16:creationId xmlns:a16="http://schemas.microsoft.com/office/drawing/2014/main" id="{BB7F714C-AE96-20B4-C209-894415A58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1B904-0A8B-0EBE-EF5C-E9123538A60F}"/>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101729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AD84-7445-251C-240E-C8129D48B1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BC30A-91BF-9013-4474-49E64BE0C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C06A1F-6799-65FE-E6C8-A6C208BF8E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FB73DA-6FB9-4507-F056-C72183C05A0E}"/>
              </a:ext>
            </a:extLst>
          </p:cNvPr>
          <p:cNvSpPr>
            <a:spLocks noGrp="1"/>
          </p:cNvSpPr>
          <p:nvPr>
            <p:ph type="dt" sz="half" idx="10"/>
          </p:nvPr>
        </p:nvSpPr>
        <p:spPr/>
        <p:txBody>
          <a:bodyPr/>
          <a:lstStyle/>
          <a:p>
            <a:fld id="{88F44D5B-2FC1-4FA1-B428-1504560839BB}" type="datetimeFigureOut">
              <a:rPr lang="en-US" smtClean="0"/>
              <a:t>4/17/2025</a:t>
            </a:fld>
            <a:endParaRPr lang="en-US"/>
          </a:p>
        </p:txBody>
      </p:sp>
      <p:sp>
        <p:nvSpPr>
          <p:cNvPr id="6" name="Footer Placeholder 5">
            <a:extLst>
              <a:ext uri="{FF2B5EF4-FFF2-40B4-BE49-F238E27FC236}">
                <a16:creationId xmlns:a16="http://schemas.microsoft.com/office/drawing/2014/main" id="{958B25C2-5E71-7100-8737-65E881885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441EF-C636-A1C4-7D5D-CD1BDAB88447}"/>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283454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62D6-348B-76C5-D8B8-DC4D96DCA6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B10FDE-C6DB-51ED-3243-3460CF6F0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D33B3-D562-7DB0-9CFC-4EC807B3DF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47A10B-82FE-15C6-CC0C-6759F941F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6610E-1E00-2E8E-9B3F-C0420A1A96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33CF43-5472-1371-FDBA-867718D7FE98}"/>
              </a:ext>
            </a:extLst>
          </p:cNvPr>
          <p:cNvSpPr>
            <a:spLocks noGrp="1"/>
          </p:cNvSpPr>
          <p:nvPr>
            <p:ph type="dt" sz="half" idx="10"/>
          </p:nvPr>
        </p:nvSpPr>
        <p:spPr/>
        <p:txBody>
          <a:bodyPr/>
          <a:lstStyle/>
          <a:p>
            <a:fld id="{88F44D5B-2FC1-4FA1-B428-1504560839BB}" type="datetimeFigureOut">
              <a:rPr lang="en-US" smtClean="0"/>
              <a:t>4/17/2025</a:t>
            </a:fld>
            <a:endParaRPr lang="en-US"/>
          </a:p>
        </p:txBody>
      </p:sp>
      <p:sp>
        <p:nvSpPr>
          <p:cNvPr id="8" name="Footer Placeholder 7">
            <a:extLst>
              <a:ext uri="{FF2B5EF4-FFF2-40B4-BE49-F238E27FC236}">
                <a16:creationId xmlns:a16="http://schemas.microsoft.com/office/drawing/2014/main" id="{B56DBE53-2BE0-DCCD-DFB0-EAF08E746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CFDAC3-AAA7-C668-FAC7-7BAABC95187B}"/>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405167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9DED-4477-C3C8-0BC7-383953A132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4E104-3C83-9BAA-0807-9826E3F427C9}"/>
              </a:ext>
            </a:extLst>
          </p:cNvPr>
          <p:cNvSpPr>
            <a:spLocks noGrp="1"/>
          </p:cNvSpPr>
          <p:nvPr>
            <p:ph type="dt" sz="half" idx="10"/>
          </p:nvPr>
        </p:nvSpPr>
        <p:spPr/>
        <p:txBody>
          <a:bodyPr/>
          <a:lstStyle/>
          <a:p>
            <a:fld id="{88F44D5B-2FC1-4FA1-B428-1504560839BB}" type="datetimeFigureOut">
              <a:rPr lang="en-US" smtClean="0"/>
              <a:t>4/17/2025</a:t>
            </a:fld>
            <a:endParaRPr lang="en-US"/>
          </a:p>
        </p:txBody>
      </p:sp>
      <p:sp>
        <p:nvSpPr>
          <p:cNvPr id="4" name="Footer Placeholder 3">
            <a:extLst>
              <a:ext uri="{FF2B5EF4-FFF2-40B4-BE49-F238E27FC236}">
                <a16:creationId xmlns:a16="http://schemas.microsoft.com/office/drawing/2014/main" id="{560B13CB-102C-40A1-25A9-05A754F85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433A5A-80C2-74D8-93AA-18F8B79A6C18}"/>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45931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8077A-E6A3-8794-03F2-0303C61FBE84}"/>
              </a:ext>
            </a:extLst>
          </p:cNvPr>
          <p:cNvSpPr>
            <a:spLocks noGrp="1"/>
          </p:cNvSpPr>
          <p:nvPr>
            <p:ph type="dt" sz="half" idx="10"/>
          </p:nvPr>
        </p:nvSpPr>
        <p:spPr/>
        <p:txBody>
          <a:bodyPr/>
          <a:lstStyle/>
          <a:p>
            <a:fld id="{88F44D5B-2FC1-4FA1-B428-1504560839BB}" type="datetimeFigureOut">
              <a:rPr lang="en-US" smtClean="0"/>
              <a:t>4/17/2025</a:t>
            </a:fld>
            <a:endParaRPr lang="en-US"/>
          </a:p>
        </p:txBody>
      </p:sp>
      <p:sp>
        <p:nvSpPr>
          <p:cNvPr id="3" name="Footer Placeholder 2">
            <a:extLst>
              <a:ext uri="{FF2B5EF4-FFF2-40B4-BE49-F238E27FC236}">
                <a16:creationId xmlns:a16="http://schemas.microsoft.com/office/drawing/2014/main" id="{03CFF828-BB23-084F-1787-3E792395BE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67FFD5-F193-F901-91C6-7D112B310AAF}"/>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210239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B875-3459-642A-0E81-483F145D9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C2E6E4-BB2D-B1CE-7E1E-D9A9673CF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2DCA75-2E93-9058-E6B1-4C0E730F5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CA52-A6C7-1BF3-032B-85FD199EF2DA}"/>
              </a:ext>
            </a:extLst>
          </p:cNvPr>
          <p:cNvSpPr>
            <a:spLocks noGrp="1"/>
          </p:cNvSpPr>
          <p:nvPr>
            <p:ph type="dt" sz="half" idx="10"/>
          </p:nvPr>
        </p:nvSpPr>
        <p:spPr/>
        <p:txBody>
          <a:bodyPr/>
          <a:lstStyle/>
          <a:p>
            <a:fld id="{88F44D5B-2FC1-4FA1-B428-1504560839BB}" type="datetimeFigureOut">
              <a:rPr lang="en-US" smtClean="0"/>
              <a:t>4/17/2025</a:t>
            </a:fld>
            <a:endParaRPr lang="en-US"/>
          </a:p>
        </p:txBody>
      </p:sp>
      <p:sp>
        <p:nvSpPr>
          <p:cNvPr id="6" name="Footer Placeholder 5">
            <a:extLst>
              <a:ext uri="{FF2B5EF4-FFF2-40B4-BE49-F238E27FC236}">
                <a16:creationId xmlns:a16="http://schemas.microsoft.com/office/drawing/2014/main" id="{6C73F22E-9537-BAA7-9A83-32BC10D41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8DF7C-6644-B26F-9CFD-F6635D02B34C}"/>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25411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1DCE-4657-8EBA-3C38-D376F55C7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9DFEC-F5ED-474F-D905-3454C28154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3C2216-218E-00AF-936D-BFA892B18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C2EAA-3344-9165-0E07-0D51BAABF76D}"/>
              </a:ext>
            </a:extLst>
          </p:cNvPr>
          <p:cNvSpPr>
            <a:spLocks noGrp="1"/>
          </p:cNvSpPr>
          <p:nvPr>
            <p:ph type="dt" sz="half" idx="10"/>
          </p:nvPr>
        </p:nvSpPr>
        <p:spPr/>
        <p:txBody>
          <a:bodyPr/>
          <a:lstStyle/>
          <a:p>
            <a:fld id="{88F44D5B-2FC1-4FA1-B428-1504560839BB}" type="datetimeFigureOut">
              <a:rPr lang="en-US" smtClean="0"/>
              <a:t>4/17/2025</a:t>
            </a:fld>
            <a:endParaRPr lang="en-US"/>
          </a:p>
        </p:txBody>
      </p:sp>
      <p:sp>
        <p:nvSpPr>
          <p:cNvPr id="6" name="Footer Placeholder 5">
            <a:extLst>
              <a:ext uri="{FF2B5EF4-FFF2-40B4-BE49-F238E27FC236}">
                <a16:creationId xmlns:a16="http://schemas.microsoft.com/office/drawing/2014/main" id="{56F57740-46EC-89B0-0E10-F8BA7ECF3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E9351-5461-4B8C-A5AD-AA0F5B5256B3}"/>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103518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A0D999-68BF-B201-5FE5-8F8E3B5DC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6D86C4-2C6A-E10A-1446-9ACE03A1D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ABB44-34D8-1D52-55DE-452C017E2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F44D5B-2FC1-4FA1-B428-1504560839BB}" type="datetimeFigureOut">
              <a:rPr lang="en-US" smtClean="0"/>
              <a:t>4/17/2025</a:t>
            </a:fld>
            <a:endParaRPr lang="en-US"/>
          </a:p>
        </p:txBody>
      </p:sp>
      <p:sp>
        <p:nvSpPr>
          <p:cNvPr id="5" name="Footer Placeholder 4">
            <a:extLst>
              <a:ext uri="{FF2B5EF4-FFF2-40B4-BE49-F238E27FC236}">
                <a16:creationId xmlns:a16="http://schemas.microsoft.com/office/drawing/2014/main" id="{F16675F6-24D1-2BCC-02E1-58168C2DC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7A652D-304C-8911-BC63-6468EC2911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CDB6D2-594D-4EFB-A474-93BE804B4D96}" type="slidenum">
              <a:rPr lang="en-US" smtClean="0"/>
              <a:t>‹#›</a:t>
            </a:fld>
            <a:endParaRPr lang="en-US"/>
          </a:p>
        </p:txBody>
      </p:sp>
    </p:spTree>
    <p:extLst>
      <p:ext uri="{BB962C8B-B14F-4D97-AF65-F5344CB8AC3E}">
        <p14:creationId xmlns:p14="http://schemas.microsoft.com/office/powerpoint/2010/main" val="4182554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D0D-3E04-F19F-6D72-B09E8740C94B}"/>
              </a:ext>
            </a:extLst>
          </p:cNvPr>
          <p:cNvSpPr>
            <a:spLocks noGrp="1"/>
          </p:cNvSpPr>
          <p:nvPr>
            <p:ph type="ctrTitle"/>
          </p:nvPr>
        </p:nvSpPr>
        <p:spPr/>
        <p:txBody>
          <a:bodyPr/>
          <a:lstStyle/>
          <a:p>
            <a:r>
              <a:rPr lang="en-US" dirty="0"/>
              <a:t>Group Project</a:t>
            </a:r>
          </a:p>
        </p:txBody>
      </p:sp>
      <p:sp>
        <p:nvSpPr>
          <p:cNvPr id="3" name="Subtitle 2">
            <a:extLst>
              <a:ext uri="{FF2B5EF4-FFF2-40B4-BE49-F238E27FC236}">
                <a16:creationId xmlns:a16="http://schemas.microsoft.com/office/drawing/2014/main" id="{2E7BF5DC-DCA2-EA56-7178-B6191B8B1617}"/>
              </a:ext>
            </a:extLst>
          </p:cNvPr>
          <p:cNvSpPr>
            <a:spLocks noGrp="1"/>
          </p:cNvSpPr>
          <p:nvPr>
            <p:ph type="subTitle" idx="1"/>
          </p:nvPr>
        </p:nvSpPr>
        <p:spPr/>
        <p:txBody>
          <a:bodyPr/>
          <a:lstStyle/>
          <a:p>
            <a:r>
              <a:rPr lang="en-US" dirty="0"/>
              <a:t>Shuo-Yen Chueh, </a:t>
            </a:r>
            <a:r>
              <a:rPr lang="en-US" dirty="0" err="1"/>
              <a:t>Nisrine</a:t>
            </a:r>
            <a:r>
              <a:rPr lang="en-US" dirty="0"/>
              <a:t> Bakri</a:t>
            </a:r>
          </a:p>
        </p:txBody>
      </p:sp>
    </p:spTree>
    <p:extLst>
      <p:ext uri="{BB962C8B-B14F-4D97-AF65-F5344CB8AC3E}">
        <p14:creationId xmlns:p14="http://schemas.microsoft.com/office/powerpoint/2010/main" val="4273687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D277-B235-E91E-57CA-0F204245BE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31B370-4751-1F17-3FA5-F4BDA9E2A2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436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3827-C53D-6187-BF9A-BCCAE6B446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A29D7A-DE53-F90C-2B24-B2E67C8F99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115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9730-E847-F8D8-F79F-0E0D41BD5E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A9B612-FF68-3A50-802E-86116322CC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291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058B-E27A-F4A9-D57D-C8C4B9BA1A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22C6FBC-B760-5CED-3C99-A84CFC26412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01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8DB0-5F0C-D687-BC2E-ABF3C79D68A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5E6B16FF-55AB-5F20-355E-A7D77465E7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535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BC01FC6-C2BC-0761-0C27-8176FF8F52B2}"/>
              </a:ext>
            </a:extLst>
          </p:cNvPr>
          <p:cNvPicPr>
            <a:picLocks noChangeAspect="1"/>
          </p:cNvPicPr>
          <p:nvPr/>
        </p:nvPicPr>
        <p:blipFill>
          <a:blip r:embed="rId3"/>
          <a:stretch>
            <a:fillRect/>
          </a:stretch>
        </p:blipFill>
        <p:spPr>
          <a:xfrm>
            <a:off x="942249" y="1322911"/>
            <a:ext cx="4791749" cy="1609259"/>
          </a:xfrm>
          <a:prstGeom prst="rect">
            <a:avLst/>
          </a:prstGeom>
        </p:spPr>
      </p:pic>
      <p:pic>
        <p:nvPicPr>
          <p:cNvPr id="1026" name="Picture 2">
            <a:extLst>
              <a:ext uri="{FF2B5EF4-FFF2-40B4-BE49-F238E27FC236}">
                <a16:creationId xmlns:a16="http://schemas.microsoft.com/office/drawing/2014/main" id="{6E971A6D-3411-A839-87A7-8E0C90E9EB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1768" y="493627"/>
            <a:ext cx="2641870"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D4F9806B-D607-B547-CBB9-614B29AE9F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93627"/>
            <a:ext cx="2641870"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79B9EB4-5B64-CB90-1D59-40876081BD4F}"/>
              </a:ext>
            </a:extLst>
          </p:cNvPr>
          <p:cNvPicPr>
            <a:picLocks noChangeAspect="1"/>
          </p:cNvPicPr>
          <p:nvPr/>
        </p:nvPicPr>
        <p:blipFill>
          <a:blip r:embed="rId6"/>
          <a:stretch>
            <a:fillRect/>
          </a:stretch>
        </p:blipFill>
        <p:spPr>
          <a:xfrm>
            <a:off x="537355" y="3220431"/>
            <a:ext cx="5196643" cy="3382660"/>
          </a:xfrm>
          <a:prstGeom prst="rect">
            <a:avLst/>
          </a:prstGeom>
        </p:spPr>
      </p:pic>
      <p:sp>
        <p:nvSpPr>
          <p:cNvPr id="18" name="TextBox 17">
            <a:extLst>
              <a:ext uri="{FF2B5EF4-FFF2-40B4-BE49-F238E27FC236}">
                <a16:creationId xmlns:a16="http://schemas.microsoft.com/office/drawing/2014/main" id="{B4F74A34-7E2D-2883-E381-73C016D335BC}"/>
              </a:ext>
            </a:extLst>
          </p:cNvPr>
          <p:cNvSpPr txBox="1"/>
          <p:nvPr/>
        </p:nvSpPr>
        <p:spPr>
          <a:xfrm>
            <a:off x="6333457" y="192123"/>
            <a:ext cx="1772408" cy="307777"/>
          </a:xfrm>
          <a:prstGeom prst="rect">
            <a:avLst/>
          </a:prstGeom>
          <a:noFill/>
        </p:spPr>
        <p:txBody>
          <a:bodyPr wrap="none" rtlCol="0">
            <a:spAutoFit/>
          </a:bodyPr>
          <a:lstStyle/>
          <a:p>
            <a:r>
              <a:rPr lang="en-US" sz="1400" dirty="0"/>
              <a:t>Neuron 2, OSI = 0.61</a:t>
            </a:r>
          </a:p>
        </p:txBody>
      </p:sp>
      <p:pic>
        <p:nvPicPr>
          <p:cNvPr id="1029" name="Picture 5">
            <a:extLst>
              <a:ext uri="{FF2B5EF4-FFF2-40B4-BE49-F238E27FC236}">
                <a16:creationId xmlns:a16="http://schemas.microsoft.com/office/drawing/2014/main" id="{1C88F773-FEF4-F33D-A87F-C8434E7688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589752"/>
            <a:ext cx="2640000"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97BB08C-11D7-3551-9293-8A5F2E4A89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1768" y="2589752"/>
            <a:ext cx="2640000" cy="1980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25EA5ED-7482-D2A3-2F05-0D84C10257E9}"/>
              </a:ext>
            </a:extLst>
          </p:cNvPr>
          <p:cNvSpPr txBox="1"/>
          <p:nvPr/>
        </p:nvSpPr>
        <p:spPr>
          <a:xfrm>
            <a:off x="786481" y="2912654"/>
            <a:ext cx="1772408" cy="307777"/>
          </a:xfrm>
          <a:prstGeom prst="rect">
            <a:avLst/>
          </a:prstGeom>
          <a:noFill/>
        </p:spPr>
        <p:txBody>
          <a:bodyPr wrap="none" rtlCol="0">
            <a:spAutoFit/>
          </a:bodyPr>
          <a:lstStyle/>
          <a:p>
            <a:r>
              <a:rPr lang="en-US" sz="1400" dirty="0"/>
              <a:t>Neuron 70, OSI = 0.4</a:t>
            </a:r>
          </a:p>
        </p:txBody>
      </p:sp>
      <p:sp>
        <p:nvSpPr>
          <p:cNvPr id="21" name="TextBox 20">
            <a:extLst>
              <a:ext uri="{FF2B5EF4-FFF2-40B4-BE49-F238E27FC236}">
                <a16:creationId xmlns:a16="http://schemas.microsoft.com/office/drawing/2014/main" id="{4644DEDF-FB3A-D022-B1D5-8131658769CC}"/>
              </a:ext>
            </a:extLst>
          </p:cNvPr>
          <p:cNvSpPr txBox="1"/>
          <p:nvPr/>
        </p:nvSpPr>
        <p:spPr>
          <a:xfrm>
            <a:off x="658362" y="362487"/>
            <a:ext cx="6093822" cy="707886"/>
          </a:xfrm>
          <a:prstGeom prst="rect">
            <a:avLst/>
          </a:prstGeom>
          <a:noFill/>
        </p:spPr>
        <p:txBody>
          <a:bodyPr wrap="square">
            <a:spAutoFit/>
          </a:bodyPr>
          <a:lstStyle/>
          <a:p>
            <a:r>
              <a:rPr lang="en-US" sz="2000" b="1" dirty="0"/>
              <a:t>From Broad to Sharp: Tuning Curves across Selectivity Spectrum</a:t>
            </a:r>
          </a:p>
        </p:txBody>
      </p:sp>
      <p:pic>
        <p:nvPicPr>
          <p:cNvPr id="1033" name="Picture 9">
            <a:extLst>
              <a:ext uri="{FF2B5EF4-FFF2-40B4-BE49-F238E27FC236}">
                <a16:creationId xmlns:a16="http://schemas.microsoft.com/office/drawing/2014/main" id="{92F60C0C-C53A-8413-2859-AE4F043A34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4685877"/>
            <a:ext cx="2640000"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010DDDD-AE35-8EC1-271E-197DA44F76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1768" y="4685877"/>
            <a:ext cx="2640000" cy="19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088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CD772-F3D2-D993-FD2B-D1CCB8A796CD}"/>
              </a:ext>
            </a:extLst>
          </p:cNvPr>
          <p:cNvSpPr>
            <a:spLocks noGrp="1"/>
          </p:cNvSpPr>
          <p:nvPr>
            <p:ph idx="1"/>
          </p:nvPr>
        </p:nvSpPr>
        <p:spPr>
          <a:xfrm>
            <a:off x="838200" y="1140738"/>
            <a:ext cx="10515600" cy="4445251"/>
          </a:xfrm>
        </p:spPr>
        <p:txBody>
          <a:bodyPr>
            <a:noAutofit/>
          </a:bodyPr>
          <a:lstStyle/>
          <a:p>
            <a:r>
              <a:rPr lang="en-US" sz="2000" b="1" dirty="0"/>
              <a:t>Sparse and Weak Odor Responses in Piriform Cortex</a:t>
            </a:r>
          </a:p>
          <a:p>
            <a:pPr>
              <a:buFont typeface="Arial" panose="020B0604020202020204" pitchFamily="34" charset="0"/>
              <a:buChar char="•"/>
            </a:pPr>
            <a:r>
              <a:rPr lang="en-US" sz="2000" dirty="0"/>
              <a:t>Overall, the majority of piriform cortex neurons exhibited </a:t>
            </a:r>
            <a:r>
              <a:rPr lang="en-US" sz="2000" b="1" dirty="0"/>
              <a:t>low odor-evoked ΔF/F amplitudes</a:t>
            </a:r>
            <a:r>
              <a:rPr lang="en-US" sz="2000" dirty="0"/>
              <a:t>, even when responding to stimuli.</a:t>
            </a:r>
            <a:br>
              <a:rPr lang="en-US" sz="2000" dirty="0"/>
            </a:br>
            <a:r>
              <a:rPr lang="en-US" sz="2000" dirty="0"/>
              <a:t> PSTH and raster plots confirmed that only </a:t>
            </a:r>
            <a:r>
              <a:rPr lang="en-US" sz="2000" b="1" dirty="0"/>
              <a:t>2–3 out of 8 trials</a:t>
            </a:r>
            <a:r>
              <a:rPr lang="en-US" sz="2000" dirty="0"/>
              <a:t> typically showed clear responses, and </a:t>
            </a:r>
            <a:r>
              <a:rPr lang="en-US" sz="2000" b="1" dirty="0"/>
              <a:t>mean ΔF/F rarely exceeded 0.1–0.3</a:t>
            </a:r>
            <a:r>
              <a:rPr lang="en-US" sz="2000" dirty="0"/>
              <a:t>.</a:t>
            </a:r>
          </a:p>
          <a:p>
            <a:pPr>
              <a:buFont typeface="Arial" panose="020B0604020202020204" pitchFamily="34" charset="0"/>
              <a:buChar char="•"/>
            </a:pPr>
            <a:r>
              <a:rPr lang="en-US" sz="2000" dirty="0"/>
              <a:t>Additionally, </a:t>
            </a:r>
            <a:r>
              <a:rPr lang="en-US" sz="2000" b="1" dirty="0"/>
              <a:t>trial-to-trial variability remained high</a:t>
            </a:r>
            <a:r>
              <a:rPr lang="en-US" sz="2000" dirty="0"/>
              <a:t>:</a:t>
            </a:r>
            <a:br>
              <a:rPr lang="en-US" sz="2000" dirty="0"/>
            </a:br>
            <a:r>
              <a:rPr lang="en-US" sz="2000" dirty="0"/>
              <a:t> CV values for most neurons were well above the stability threshold (e.g., CV &lt; 0.7), indicating </a:t>
            </a:r>
            <a:r>
              <a:rPr lang="en-US" sz="2000" b="1" dirty="0"/>
              <a:t>limited consistency</a:t>
            </a:r>
            <a:r>
              <a:rPr lang="en-US" sz="2000" dirty="0"/>
              <a:t> across trials.</a:t>
            </a:r>
          </a:p>
          <a:p>
            <a:pPr>
              <a:buFont typeface="Arial" panose="020B0604020202020204" pitchFamily="34" charset="0"/>
              <a:buChar char="•"/>
            </a:pPr>
            <a:r>
              <a:rPr lang="en-US" sz="2000" dirty="0"/>
              <a:t>Only a </a:t>
            </a:r>
            <a:r>
              <a:rPr lang="en-US" sz="2000" b="1" dirty="0"/>
              <a:t>small number of neuron-odor pairs</a:t>
            </a:r>
            <a:r>
              <a:rPr lang="en-US" sz="2000" dirty="0"/>
              <a:t> passed the strong-and-stable criteria (ΔF/F &gt; 0.1 &amp; CV &lt; 0.7), with each animal exhibiting just </a:t>
            </a:r>
            <a:r>
              <a:rPr lang="en-US" sz="2000" b="1" dirty="0"/>
              <a:t>3–4 such combinations</a:t>
            </a:r>
            <a:r>
              <a:rPr lang="en-US" sz="2000" dirty="0"/>
              <a:t>.</a:t>
            </a:r>
          </a:p>
          <a:p>
            <a:r>
              <a:rPr lang="en-US" sz="2000" dirty="0"/>
              <a:t>Some neurons on the Heatmap may have a persistent response to many odors (high ΔF/F for a long time), but the OSI of these neurons may not be high. This is because OSI does not take into account the "duration of the response"</a:t>
            </a:r>
          </a:p>
          <a:p>
            <a:pPr marL="0" indent="0">
              <a:buNone/>
            </a:pPr>
            <a:endParaRPr lang="en-US" sz="2000" dirty="0"/>
          </a:p>
        </p:txBody>
      </p:sp>
    </p:spTree>
    <p:extLst>
      <p:ext uri="{BB962C8B-B14F-4D97-AF65-F5344CB8AC3E}">
        <p14:creationId xmlns:p14="http://schemas.microsoft.com/office/powerpoint/2010/main" val="314117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C02AE-40D9-387C-7842-B0C4D7485845}"/>
              </a:ext>
            </a:extLst>
          </p:cNvPr>
          <p:cNvSpPr>
            <a:spLocks noGrp="1"/>
          </p:cNvSpPr>
          <p:nvPr>
            <p:ph idx="1"/>
          </p:nvPr>
        </p:nvSpPr>
        <p:spPr>
          <a:xfrm>
            <a:off x="838200" y="3089141"/>
            <a:ext cx="10515600" cy="1502738"/>
          </a:xfrm>
        </p:spPr>
        <p:txBody>
          <a:bodyPr>
            <a:normAutofit/>
          </a:bodyPr>
          <a:lstStyle/>
          <a:p>
            <a:r>
              <a:rPr lang="en-US" sz="1800" dirty="0"/>
              <a:t>For mouse 3, interestingly, CV heatmap visualization revealed that odor 3 and odor 7 elicited more stable responses across a larger number of neurons. This is evident from the overall lower CV values in their corresponding columns, suggesting that these odors may recruit more consistent encoding patterns across the piriform cortex population</a:t>
            </a:r>
          </a:p>
          <a:p>
            <a:r>
              <a:rPr lang="en-US" sz="1800" dirty="0"/>
              <a:t>Each mouse has different odor preference.</a:t>
            </a:r>
          </a:p>
          <a:p>
            <a:endParaRPr lang="en-US" sz="1800" dirty="0"/>
          </a:p>
        </p:txBody>
      </p:sp>
      <p:pic>
        <p:nvPicPr>
          <p:cNvPr id="2049" name="Picture 1">
            <a:extLst>
              <a:ext uri="{FF2B5EF4-FFF2-40B4-BE49-F238E27FC236}">
                <a16:creationId xmlns:a16="http://schemas.microsoft.com/office/drawing/2014/main" id="{A48E42CC-934F-B111-A0B7-BA3A39058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725" y="492270"/>
            <a:ext cx="2882075"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831AA0F-167A-0304-2D3C-4A6B27705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93" y="474731"/>
            <a:ext cx="2882075"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946E9658-6B6E-DD90-BDC0-E93D880DC0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609" y="492270"/>
            <a:ext cx="2882075"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78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E803A-55EA-D1B4-86E1-9E5ED92D04B9}"/>
              </a:ext>
            </a:extLst>
          </p:cNvPr>
          <p:cNvSpPr>
            <a:spLocks noGrp="1"/>
          </p:cNvSpPr>
          <p:nvPr>
            <p:ph idx="1"/>
          </p:nvPr>
        </p:nvSpPr>
        <p:spPr>
          <a:xfrm>
            <a:off x="838200" y="5378928"/>
            <a:ext cx="10515600" cy="1288553"/>
          </a:xfrm>
        </p:spPr>
        <p:txBody>
          <a:bodyPr>
            <a:normAutofit/>
          </a:bodyPr>
          <a:lstStyle/>
          <a:p>
            <a:r>
              <a:rPr lang="en-US" sz="1400" dirty="0"/>
              <a:t>Although most neurons have relatively low mean ΔF/F across odors, the OSI distribution indicates that many neurons are still highly selective, likely responding strongly to only a subset of odors.”</a:t>
            </a:r>
          </a:p>
          <a:p>
            <a:r>
              <a:rPr lang="en-US" sz="1400" dirty="0"/>
              <a:t>The majority of piriform neurons show moderate odor-evoked responses (max ΔF/F &lt; 0.15), yet many maintain high odor selectivity (OSI &gt; 0.7). This suggests that odor identity coding can be implemented with relatively low response amplitude, consistent with sparse and specific encoding strategies.</a:t>
            </a:r>
          </a:p>
        </p:txBody>
      </p:sp>
      <p:pic>
        <p:nvPicPr>
          <p:cNvPr id="2051" name="Picture 3">
            <a:extLst>
              <a:ext uri="{FF2B5EF4-FFF2-40B4-BE49-F238E27FC236}">
                <a16:creationId xmlns:a16="http://schemas.microsoft.com/office/drawing/2014/main" id="{C1C3F443-FCEC-A4A8-0F81-F38253B56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045" y="2808457"/>
            <a:ext cx="3119999"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5DE57D4A-AED0-DD8F-72A0-932D42583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3612" y="326270"/>
            <a:ext cx="3122248"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4FEC95F-6354-0277-902B-A224A7D1B1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3612" y="2808457"/>
            <a:ext cx="3122248"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3C210DDD-ED31-A1EF-258D-6B48070F4C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4876" y="2808457"/>
            <a:ext cx="3122248"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BA9B240-81C7-35CE-4BC2-624B30D63A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140" y="326270"/>
            <a:ext cx="3122249"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562B93DF-157C-EB6C-D687-E39982769D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4876" y="326270"/>
            <a:ext cx="3122248" cy="23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96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9E603-ED79-F318-996D-1B427D9CBBB3}"/>
              </a:ext>
            </a:extLst>
          </p:cNvPr>
          <p:cNvSpPr>
            <a:spLocks noGrp="1"/>
          </p:cNvSpPr>
          <p:nvPr>
            <p:ph idx="1"/>
          </p:nvPr>
        </p:nvSpPr>
        <p:spPr>
          <a:xfrm>
            <a:off x="838200" y="634181"/>
            <a:ext cx="10515600" cy="5542782"/>
          </a:xfrm>
        </p:spPr>
        <p:txBody>
          <a:bodyPr>
            <a:noAutofit/>
          </a:bodyPr>
          <a:lstStyle/>
          <a:p>
            <a:r>
              <a:rPr lang="en-US" sz="1800" dirty="0"/>
              <a:t>Across all three animals, only a limited number of neuron-odor pairs passed the strong-and-stable response threshold (mean ΔF/F &gt; 0.1 and CV &lt; 0.7). Each animal exhibited 3–4 such combinations, representing a small fraction of the total neuronal population. While these results confirm the existence of odor-evoked, reliable responses, they also highlight the sparse and variable nature of such coding across the piriform cortex.</a:t>
            </a:r>
          </a:p>
          <a:p>
            <a:r>
              <a:rPr lang="en-US" sz="1800" dirty="0"/>
              <a:t>Comparison between a moderately selective neuron (OSI = 0.61) and a highly selective neuron (OSI = 0.92) revealed distinct tuning profiles. The OSI = 0.92 neuron showed a sparse, sharply tuned response to a single odorant, consistent with a role in specific odor identity coding. In contrast, the OSI = 0.61 neuron responded to multiple odorants with varying intensity, suggesting broader tuning and possible involvement in odor generalization or category representation.</a:t>
            </a:r>
          </a:p>
          <a:p>
            <a:r>
              <a:rPr lang="en-US" sz="1800" dirty="0"/>
              <a:t>Maybe, High OSI neuron supports "sparse coding" strategy, suitable for odor classifiers and characterizing fine </a:t>
            </a:r>
            <a:r>
              <a:rPr lang="en-US" sz="1800" dirty="0" err="1"/>
              <a:t>differencesLow</a:t>
            </a:r>
            <a:r>
              <a:rPr lang="en-US" sz="1800" dirty="0"/>
              <a:t> OSI neurons support a "distributed coding" strategy and may be involved in context or background odor evaluation (e.g., odor intensity, familiarity)</a:t>
            </a:r>
          </a:p>
          <a:p>
            <a:r>
              <a:rPr lang="en-US" sz="1800" dirty="0"/>
              <a:t>In Aim 1, we found that most piriform neurons responded to odors with low ΔF/F amplitudes, and only a few neurons showed strong and stable responses. Despite this, a surprisingly large proportion of neurons exhibited high odor selectivity, with OSI values exceeding 0.5 in many cases. This indicates that odor identity may be encoded not by strong activation, but by sparse and highly specific response patterns.</a:t>
            </a:r>
          </a:p>
          <a:p>
            <a:r>
              <a:rPr lang="en-US" sz="1800" dirty="0"/>
              <a:t>These findings set the stage for Aim 2, where we systematically quantify odor selectivity across the population and examine its implications for odor representation.</a:t>
            </a:r>
          </a:p>
          <a:p>
            <a:endParaRPr lang="en-US" sz="1800" dirty="0"/>
          </a:p>
        </p:txBody>
      </p:sp>
    </p:spTree>
    <p:extLst>
      <p:ext uri="{BB962C8B-B14F-4D97-AF65-F5344CB8AC3E}">
        <p14:creationId xmlns:p14="http://schemas.microsoft.com/office/powerpoint/2010/main" val="3197480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400F-107F-B3BE-0AA9-536F0EC604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7A53D9-2C69-62D0-EFF1-D2F25BC2B6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6896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1494</TotalTime>
  <Words>1156</Words>
  <Application>Microsoft Office PowerPoint</Application>
  <PresentationFormat>Widescreen</PresentationFormat>
  <Paragraphs>44</Paragraphs>
  <Slides>12</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Group Project</vt:lpstr>
      <vt:lpstr>Introduction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Chueh, Shuo-Yen</dc:creator>
  <cp:lastModifiedBy>Chueh, Shuo-Yen</cp:lastModifiedBy>
  <cp:revision>7</cp:revision>
  <dcterms:created xsi:type="dcterms:W3CDTF">2025-04-14T21:54:39Z</dcterms:created>
  <dcterms:modified xsi:type="dcterms:W3CDTF">2025-04-17T19:31:58Z</dcterms:modified>
</cp:coreProperties>
</file>