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6858000" cy="9144000"/>
  <p:embeddedFontLst>
    <p:embeddedFont>
      <p:font typeface="Helvetica Neue"/>
      <p:regular r:id="rId45"/>
      <p:bold r:id="rId46"/>
      <p:italic r:id="rId47"/>
      <p:boldItalic r:id="rId48"/>
    </p:embeddedFont>
    <p:embeddedFont>
      <p:font typeface="Gill Sans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HelveticaNeue-bold.fntdata"/><Relationship Id="rId45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HelveticaNeue-boldItalic.fntdata"/><Relationship Id="rId47" Type="http://schemas.openxmlformats.org/officeDocument/2006/relationships/font" Target="fonts/HelveticaNeue-italic.fntdata"/><Relationship Id="rId49" Type="http://schemas.openxmlformats.org/officeDocument/2006/relationships/font" Target="fonts/Gill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Gill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Marked for Correction: Theta --&gt; Big O </a:t>
            </a:r>
            <a:endParaRPr/>
          </a:p>
        </p:txBody>
      </p:sp>
      <p:sp>
        <p:nvSpPr>
          <p:cNvPr id="241" name="Google Shape;24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74637"/>
            <a:ext cx="82296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57200" y="1600200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3775" y="6410325"/>
            <a:ext cx="4572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457200" y="274637"/>
            <a:ext cx="82296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57200" y="1600200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613775" y="6410325"/>
            <a:ext cx="4572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587"/>
            <a:ext cx="819150" cy="819150"/>
          </a:xfrm>
          <a:custGeom>
            <a:rect b="b" l="l" r="r" t="t"/>
            <a:pathLst>
              <a:path extrusionOk="0" h="21592" w="21600">
                <a:moveTo>
                  <a:pt x="21599" y="0"/>
                </a:moveTo>
                <a:cubicBezTo>
                  <a:pt x="21599" y="11930"/>
                  <a:pt x="11927" y="21599"/>
                  <a:pt x="0" y="21592"/>
                </a:cubicBezTo>
                <a:cubicBezTo>
                  <a:pt x="4" y="14395"/>
                  <a:pt x="8" y="7197"/>
                  <a:pt x="13" y="0"/>
                </a:cubicBezTo>
                <a:lnTo>
                  <a:pt x="21599" y="0"/>
                </a:lnTo>
                <a:close/>
              </a:path>
            </a:pathLst>
          </a:custGeom>
          <a:solidFill>
            <a:srgbClr val="FEFAF4">
              <a:alpha val="32549"/>
            </a:srgbClr>
          </a:solidFill>
          <a:ln cap="rnd" cmpd="sng" w="9525">
            <a:solidFill>
              <a:srgbClr val="D2C3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66687" y="19050"/>
            <a:ext cx="1703387" cy="1703387"/>
          </a:xfrm>
          <a:custGeom>
            <a:rect b="b" l="l" r="r" t="t"/>
            <a:pathLst>
              <a:path extrusionOk="0" h="19679" w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noFill/>
          <a:ln cap="rnd" cmpd="sng" w="27300">
            <a:solidFill>
              <a:srgbClr val="FFF6DB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5400000" dist="25400">
              <a:srgbClr val="AFA58D">
                <a:alpha val="84705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450" y="1042987"/>
            <a:ext cx="1157287" cy="115093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1012825" y="0"/>
            <a:ext cx="8129587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1012825" y="0"/>
            <a:ext cx="74612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r="10800000" dist="38000">
              <a:srgbClr val="706B5F">
                <a:alpha val="24705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08112"/>
            <a:ext cx="22542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1155700" y="1343025"/>
            <a:ext cx="63500" cy="65087"/>
          </a:xfrm>
          <a:custGeom>
            <a:rect b="b" l="l" r="r" t="t"/>
            <a:pathLst>
              <a:path extrusionOk="0" h="19679" w="19679">
                <a:moveTo>
                  <a:pt x="16796" y="2881"/>
                </a:moveTo>
                <a:cubicBezTo>
                  <a:pt x="20638" y="6724"/>
                  <a:pt x="20638" y="12953"/>
                  <a:pt x="16796" y="16795"/>
                </a:cubicBezTo>
                <a:cubicBezTo>
                  <a:pt x="12953" y="20638"/>
                  <a:pt x="6724" y="20638"/>
                  <a:pt x="2881" y="16795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noFill/>
          <a:ln cap="rnd" cmpd="sng" w="12700">
            <a:solidFill>
              <a:srgbClr val="307F93">
                <a:alpha val="59607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3775" y="6410325"/>
            <a:ext cx="4572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274637"/>
            <a:ext cx="82296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600200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1587"/>
            <a:ext cx="819150" cy="819150"/>
          </a:xfrm>
          <a:custGeom>
            <a:rect b="b" l="l" r="r" t="t"/>
            <a:pathLst>
              <a:path extrusionOk="0" h="21592" w="21600">
                <a:moveTo>
                  <a:pt x="21599" y="0"/>
                </a:moveTo>
                <a:cubicBezTo>
                  <a:pt x="21599" y="11930"/>
                  <a:pt x="11927" y="21599"/>
                  <a:pt x="0" y="21592"/>
                </a:cubicBezTo>
                <a:cubicBezTo>
                  <a:pt x="4" y="14395"/>
                  <a:pt x="8" y="7197"/>
                  <a:pt x="13" y="0"/>
                </a:cubicBezTo>
                <a:lnTo>
                  <a:pt x="21599" y="0"/>
                </a:lnTo>
                <a:close/>
              </a:path>
            </a:pathLst>
          </a:custGeom>
          <a:solidFill>
            <a:srgbClr val="FEFAF4">
              <a:alpha val="32549"/>
            </a:srgbClr>
          </a:solidFill>
          <a:ln cap="rnd" cmpd="sng" w="9525">
            <a:solidFill>
              <a:srgbClr val="D2C3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66687" y="19050"/>
            <a:ext cx="1703387" cy="1703387"/>
          </a:xfrm>
          <a:custGeom>
            <a:rect b="b" l="l" r="r" t="t"/>
            <a:pathLst>
              <a:path extrusionOk="0" h="19679" w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noFill/>
          <a:ln cap="rnd" cmpd="sng" w="27300">
            <a:solidFill>
              <a:srgbClr val="FFF6DB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5400000" dist="25400">
              <a:srgbClr val="AFA58D">
                <a:alpha val="84705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450" y="1042987"/>
            <a:ext cx="1157287" cy="115093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1012825" y="0"/>
            <a:ext cx="8129587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1012825" y="0"/>
            <a:ext cx="74612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r="10800000" dist="38000">
              <a:srgbClr val="706B5F">
                <a:alpha val="24705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13775" y="6410325"/>
            <a:ext cx="4572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457200" y="274637"/>
            <a:ext cx="82296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457200" y="1600200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1085850" y="44450"/>
            <a:ext cx="7407275" cy="1474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Chapter 9</a:t>
            </a:r>
            <a:endParaRPr/>
          </a:p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085850" y="2713037"/>
            <a:ext cx="74072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20E04"/>
              </a:buClr>
              <a:buSzPts val="2200"/>
              <a:buFont typeface="Gill Sans"/>
              <a:buNone/>
            </a:pPr>
            <a:r>
              <a:rPr b="0" i="0" lang="en-US" sz="2200" u="none" cap="none" strike="noStrike">
                <a:solidFill>
                  <a:srgbClr val="320E04"/>
                </a:solidFill>
                <a:latin typeface="Gill Sans"/>
                <a:ea typeface="Gill Sans"/>
                <a:cs typeface="Gill Sans"/>
                <a:sym typeface="Gill Sans"/>
              </a:rPr>
              <a:t>CSC 304</a:t>
            </a:r>
            <a:endParaRPr b="0" i="0" sz="2200" u="none" cap="none" strike="noStrike">
              <a:solidFill>
                <a:srgbClr val="320E0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20E04"/>
              </a:buClr>
              <a:buSzPts val="2200"/>
              <a:buFont typeface="Gill Sans"/>
              <a:buNone/>
            </a:pPr>
            <a:r>
              <a:rPr b="0" i="0" lang="en-US" sz="2200" u="none" cap="none" strike="noStrike">
                <a:solidFill>
                  <a:srgbClr val="320E04"/>
                </a:solidFill>
                <a:latin typeface="Gill Sans"/>
                <a:ea typeface="Gill Sans"/>
                <a:cs typeface="Gill Sans"/>
                <a:sym typeface="Gill Sans"/>
              </a:rPr>
              <a:t>Professor Lucci</a:t>
            </a:r>
            <a:endParaRPr b="0" i="0" sz="2200" u="none" cap="none" strike="noStrike">
              <a:solidFill>
                <a:srgbClr val="320E0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320E0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20E04"/>
              </a:buClr>
              <a:buSzPts val="2200"/>
              <a:buFont typeface="Gill Sans"/>
              <a:buNone/>
            </a:pPr>
            <a:r>
              <a:rPr b="0" i="0" lang="en-US" sz="2200" u="none" cap="none" strike="noStrike">
                <a:solidFill>
                  <a:srgbClr val="320E04"/>
                </a:solidFill>
                <a:latin typeface="Gill Sans"/>
                <a:ea typeface="Gill Sans"/>
                <a:cs typeface="Gill Sans"/>
                <a:sym typeface="Gill Sans"/>
              </a:rPr>
              <a:t>Lesson 10:</a:t>
            </a:r>
            <a:endParaRPr b="0" i="0" sz="2200" u="none" cap="none" strike="noStrike">
              <a:solidFill>
                <a:srgbClr val="320E0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20E04"/>
              </a:buClr>
              <a:buSzPts val="2200"/>
              <a:buFont typeface="Gill Sans"/>
              <a:buNone/>
            </a:pPr>
            <a:r>
              <a:rPr b="0" i="0" lang="en-US" sz="2200" u="none" cap="none" strike="noStrike">
                <a:solidFill>
                  <a:srgbClr val="320E04"/>
                </a:solidFill>
                <a:latin typeface="Gill Sans"/>
                <a:ea typeface="Gill Sans"/>
                <a:cs typeface="Gill Sans"/>
                <a:sym typeface="Gill Sans"/>
              </a:rPr>
              <a:t>Regular Expressions and Finite Automata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1252537" y="273050"/>
            <a:ext cx="7681912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700"/>
              <a:buFont typeface="Gill Sans"/>
              <a:buNone/>
            </a:pPr>
            <a:r>
              <a:rPr b="0" i="0" lang="en-US" sz="37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Deterministic Finite Automata (DFA)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252537" y="4227512"/>
            <a:ext cx="7681912" cy="2430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25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(ω) odd	– the right “hemisphere”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ω) even	– the left side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(ω) even	– northern hemisphere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(ω) odd	– southern hemisphere</a:t>
            </a:r>
            <a:endParaRPr/>
          </a:p>
        </p:txBody>
      </p:sp>
      <p:pic>
        <p:nvPicPr>
          <p:cNvPr descr="Screen Shot 2014-12-12 at 10.05.02 PM.png"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8587" y="1216025"/>
            <a:ext cx="678180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252537" y="273050"/>
            <a:ext cx="7681912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700"/>
              <a:buFont typeface="Gill Sans"/>
              <a:buNone/>
            </a:pPr>
            <a:r>
              <a:rPr b="0" i="0" lang="en-US" sz="37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Deterministic Finite Automata (DFA)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1252537" y="1460500"/>
            <a:ext cx="768191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4732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320"/>
              <a:buFont typeface="Noto Sans Symbols"/>
              <a:buChar char="●"/>
            </a:pPr>
            <a:r>
              <a:rPr b="0" i="0" lang="en-US" sz="2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– {All words over {a,b} with different first and last letters}</a:t>
            </a:r>
            <a:endParaRPr b="0" i="0" sz="29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32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32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32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32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32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732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320"/>
              <a:buFont typeface="Noto Sans Symbols"/>
              <a:buChar char="●"/>
            </a:pPr>
            <a:r>
              <a:rPr b="0" i="0" lang="en-US" sz="2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2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: words begin with ‘a’ and end with ‘b’</a:t>
            </a:r>
            <a:endParaRPr b="0" i="0" sz="29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732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320"/>
              <a:buFont typeface="Noto Sans Symbols"/>
              <a:buChar char="●"/>
            </a:pPr>
            <a:r>
              <a:rPr b="0" i="0" lang="en-US" sz="2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5 </a:t>
            </a:r>
            <a:r>
              <a:rPr b="0" i="0" lang="en-US" sz="2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: words begin with ‘b’ and end with ‘a’</a:t>
            </a:r>
            <a:endParaRPr b="0" i="0" sz="29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732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320"/>
              <a:buFont typeface="Noto Sans Symbols"/>
              <a:buChar char="●"/>
            </a:pPr>
            <a:r>
              <a:rPr b="0" i="0" lang="en-US" sz="2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‘aababb’ and ‘bbaaba’ both belong to L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b="0" i="0" sz="19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732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320"/>
              <a:buFont typeface="Noto Sans Symbols"/>
              <a:buChar char="●"/>
            </a:pPr>
            <a:r>
              <a:rPr b="0" i="0" lang="en-US" sz="2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‘aba’ and ‘bbab’ do not belong to L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/>
          </a:p>
        </p:txBody>
      </p:sp>
      <p:pic>
        <p:nvPicPr>
          <p:cNvPr descr="Screen Shot 2014-12-12 at 10.11.25 PM.png"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0512" y="2249487"/>
            <a:ext cx="6477000" cy="212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1254125" y="273050"/>
            <a:ext cx="768032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700"/>
              <a:buFont typeface="Gill Sans"/>
              <a:buNone/>
            </a:pPr>
            <a:r>
              <a:rPr b="0" i="0" lang="en-US" sz="37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Deterministic Finite Automata (DFA)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252537" y="2705100"/>
            <a:ext cx="473392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71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160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Trace</a:t>
            </a:r>
            <a:endParaRPr b="0" i="0" sz="27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6050" lvl="1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891A7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aababb)	--| 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ababb)</a:t>
            </a:r>
            <a:endParaRPr b="0" i="0" sz="23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6050" lvl="1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891A7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ababb)	--|  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babb)</a:t>
            </a:r>
            <a:endParaRPr b="0" i="0" sz="23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6050" lvl="1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891A7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babb)	--| 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abb)</a:t>
            </a:r>
            <a:endParaRPr b="0" i="0" sz="23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6050" lvl="1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891A7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abb)		--| 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bb)</a:t>
            </a:r>
            <a:endParaRPr b="0" i="0" sz="23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6050" lvl="1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891A7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bb)		--| 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b)</a:t>
            </a:r>
            <a:endParaRPr b="0" i="0" sz="23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6050" lvl="1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891A7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b)		--| 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ε)</a:t>
            </a:r>
            <a:endParaRPr/>
          </a:p>
        </p:txBody>
      </p:sp>
      <p:pic>
        <p:nvPicPr>
          <p:cNvPr descr="Screen Shot 2014-12-12 at 10.11.25 PM.png"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5412" y="1189037"/>
            <a:ext cx="6477000" cy="151606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>
            <a:off x="5873750" y="2808287"/>
            <a:ext cx="2997200" cy="260508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ε- indicates string has </a:t>
            </a:r>
            <a:endParaRPr b="0" i="0" sz="18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been entirely processed</a:t>
            </a:r>
            <a:endParaRPr b="0" i="0" sz="18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q</a:t>
            </a:r>
            <a:r>
              <a:rPr b="0" baseline="-25000" i="0" lang="en-US" sz="1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1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– an accept state</a:t>
            </a:r>
            <a:endParaRPr b="0" i="0" sz="18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 characters are being erased. Since an FA never moves left there is no need to retain symbols in a traceonce they are processed.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1220787" y="273050"/>
            <a:ext cx="7713662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700"/>
              <a:buFont typeface="Gill Sans"/>
              <a:buNone/>
            </a:pPr>
            <a:r>
              <a:rPr b="0" i="0" lang="en-US" sz="37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Deterministic Finite Automata (DFA)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742950" y="1447800"/>
            <a:ext cx="8401050" cy="524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: {words over {a,b}* that end with ‘ab’}</a:t>
            </a:r>
            <a:endParaRPr b="0" i="0" sz="3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state A – the prefix ∈ of ‘ab’ has been scanned </a:t>
            </a:r>
            <a:endParaRPr b="0" i="0" sz="3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state B – the prefix ‘a’ of ‘ab’ is a suffix of the input string</a:t>
            </a:r>
            <a:endParaRPr b="0" i="0" sz="3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state C – the prefix ‘ab’ has been scanned</a:t>
            </a:r>
            <a:endParaRPr/>
          </a:p>
        </p:txBody>
      </p:sp>
      <p:pic>
        <p:nvPicPr>
          <p:cNvPr descr="Screen Shot 2014-12-12 at 10.27.20 PM.png"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7962" y="1908175"/>
            <a:ext cx="66040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1171575" y="273050"/>
            <a:ext cx="77628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700"/>
              <a:buFont typeface="Gill Sans"/>
              <a:buNone/>
            </a:pPr>
            <a:r>
              <a:rPr b="0" i="0" lang="en-US" sz="37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Deterministic Finite Automata (DFA)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1171575" y="1446212"/>
            <a:ext cx="7762875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256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: { ω∈ {a,b}* | ω does not end in ‘ab’}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1" i="1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would you obtain M</a:t>
            </a:r>
            <a:r>
              <a:rPr b="1" baseline="-25000" i="1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r>
              <a:rPr b="1" i="1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L</a:t>
            </a:r>
            <a:r>
              <a:rPr b="1" baseline="-25000" i="1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r>
              <a:rPr b="1" i="1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from M</a:t>
            </a:r>
            <a:r>
              <a:rPr b="1" baseline="-25000" i="1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1" i="1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from above.</a:t>
            </a:r>
            <a:endParaRPr b="1" i="1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1" i="1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Note: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class of languages that finite acceptors can recognize is called the class of </a:t>
            </a:r>
            <a:r>
              <a:rPr b="1" i="1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Regular Languages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b="0" i="0" sz="3200" u="sng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As a consequence of your work constructing M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you should be ready to accept that :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2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b="0" i="1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This class of Regular Languages is closed under 	concatenation.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1138237" y="273050"/>
            <a:ext cx="7796212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400"/>
              <a:buFont typeface="Gill Sans"/>
              <a:buNone/>
            </a:pPr>
            <a:r>
              <a:rPr b="0" i="0" lang="en-US" sz="34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Nondeterministic Finite Automata (NFA)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1138237" y="1447800"/>
            <a:ext cx="779621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25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Consider the language L = {ω∈ {0,1}* | the second symbol form the right is a ‘1’}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If we were allowed to guess, this problem becomes somewhat simpler. </a:t>
            </a:r>
            <a:endParaRPr/>
          </a:p>
        </p:txBody>
      </p:sp>
      <p:pic>
        <p:nvPicPr>
          <p:cNvPr descr="Screen Shot 2014-12-12 at 10.47.06 PM.png" id="138" name="Google Shape;13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237" y="3803650"/>
            <a:ext cx="7758112" cy="27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1104900" y="273050"/>
            <a:ext cx="782955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400"/>
              <a:buFont typeface="Gill Sans"/>
              <a:buNone/>
            </a:pPr>
            <a:r>
              <a:rPr b="0" i="0" lang="en-US" sz="34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Nondeterministic Finite Automata (NFA)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1319212" y="2776537"/>
            <a:ext cx="7615237" cy="385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Char char="●"/>
            </a:pPr>
            <a:r>
              <a:rPr b="1" i="1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do we process a string in an NFA?</a:t>
            </a:r>
            <a:endParaRPr b="0" i="1" sz="3000" u="sng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must try every possible path thru the machine. If one or more culminates at an accept state, then ω∈ L(M).</a:t>
            </a:r>
            <a:endParaRPr b="0" i="0" sz="3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must try every path before deciding if an input belongs to L.  </a:t>
            </a:r>
            <a:endParaRPr b="0" i="0" sz="3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011∈ L(M)???</a:t>
            </a:r>
            <a:endParaRPr/>
          </a:p>
        </p:txBody>
      </p:sp>
      <p:pic>
        <p:nvPicPr>
          <p:cNvPr descr="Screen Shot 2014-12-12 at 10.49.27 PM.png" id="145" name="Google Shape;14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8650" y="1417637"/>
            <a:ext cx="5892800" cy="13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1089025" y="273050"/>
            <a:ext cx="784542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400"/>
              <a:buFont typeface="Gill Sans"/>
              <a:buNone/>
            </a:pPr>
            <a:r>
              <a:rPr b="0" i="0" lang="en-US" sz="34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Nondeterministic Finite Automata (NFA)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1089025" y="2776537"/>
            <a:ext cx="7845425" cy="3471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011∈ L(M)???</a:t>
            </a:r>
            <a:endParaRPr b="0" i="0" sz="3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5100" lvl="1" marL="228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891A7"/>
              </a:buClr>
              <a:buSzPts val="2600"/>
              <a:buFont typeface="Verdana"/>
              <a:buChar char="◦"/>
            </a:pPr>
            <a:r>
              <a:rPr b="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011) --| 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,11) --| 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1) --| 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ε)   NO!</a:t>
            </a:r>
            <a:endParaRPr b="0" i="0" sz="2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5100" lvl="1" marL="228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891A7"/>
              </a:buClr>
              <a:buSzPts val="2600"/>
              <a:buFont typeface="Verdana"/>
              <a:buChar char="◦"/>
            </a:pPr>
            <a:r>
              <a:rPr b="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011) --| 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11) --| 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1) --| 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ε)   NO!</a:t>
            </a:r>
            <a:endParaRPr b="0" i="0" sz="2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5100" lvl="1" marL="228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891A7"/>
              </a:buClr>
              <a:buSzPts val="2600"/>
              <a:buFont typeface="Verdana"/>
              <a:buChar char="◦"/>
            </a:pPr>
            <a:r>
              <a:rPr b="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011) --| 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11) --| 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q) --| 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ε)    YES! </a:t>
            </a:r>
            <a:endParaRPr b="0" i="0" sz="2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228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ill San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2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Since we were able to find a path for 011, then 011 does belong to L(M).  </a:t>
            </a:r>
            <a:endParaRPr/>
          </a:p>
        </p:txBody>
      </p:sp>
      <p:pic>
        <p:nvPicPr>
          <p:cNvPr descr="Screen Shot 2014-12-12 at 10.49.27 PM.png" id="152" name="Google Shape;15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8650" y="1417637"/>
            <a:ext cx="5892800" cy="13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122362" y="273050"/>
            <a:ext cx="7812087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400"/>
              <a:buFont typeface="Gill Sans"/>
              <a:buNone/>
            </a:pPr>
            <a:r>
              <a:rPr b="0" i="0" lang="en-US" sz="34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Nondeterministic Finite Automata (NFA)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1277937" y="14732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25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It appears that NFA’s are easier to construct(less software development time) but require more time to use(greater running time).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Note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: You should be able to design a DFA for the previous language.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1104900" y="273050"/>
            <a:ext cx="782955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400"/>
              <a:buFont typeface="Gill Sans"/>
              <a:buNone/>
            </a:pPr>
            <a:r>
              <a:rPr b="0" i="0" lang="en-US" sz="34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Nondeterministic Finite Automata (NFA)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25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Construct an NFA for L ={ω∈ {0,1}* | some pair of 0’s is separated by a string of length 3i for i &gt;=0} 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Start by listing a few string that are in the language and are not in the language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’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’, ‘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01110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’, ‘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01010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’ are in L</a:t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‘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0110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’, ‘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010111110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’ are not in 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1233487" y="273050"/>
            <a:ext cx="7700962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700"/>
              <a:buFont typeface="Gill Sans"/>
              <a:buNone/>
            </a:pPr>
            <a:r>
              <a:rPr b="0" i="0" lang="en-US" sz="37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Deterministic Finite Automata (DFA)</a:t>
            </a:r>
            <a:endParaRPr/>
          </a:p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233487" y="1882775"/>
            <a:ext cx="7497762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25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 = &lt; Q,Σ,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init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F, δ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Σ is the input alphabet</a:t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Q is a finite set of states</a:t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init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is the initial state(often denoted as 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F⊆Q – set of accepting states</a:t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δ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– transition function</a:t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2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B80A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where δ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: Q x Σ → Q 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2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1122362" y="273050"/>
            <a:ext cx="7812087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400"/>
              <a:buFont typeface="Gill Sans"/>
              <a:buNone/>
            </a:pPr>
            <a:r>
              <a:rPr b="0" i="0" lang="en-US" sz="34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Nondeterministic Finite Automata (NFA)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957262" y="1417637"/>
            <a:ext cx="79771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25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would you build a DFA for this example.</a:t>
            </a:r>
            <a:endParaRPr/>
          </a:p>
        </p:txBody>
      </p:sp>
      <p:pic>
        <p:nvPicPr>
          <p:cNvPr descr="Screen Shot 2014-12-12 at 11.09.56 PM.png" id="171" name="Google Shape;17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6575" y="2325687"/>
            <a:ext cx="5556250" cy="255746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3448050" y="5062537"/>
            <a:ext cx="5184775" cy="39528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</a:pPr>
            <a:r>
              <a:rPr b="0" i="0" lang="en-US" sz="20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Process a few strings on this machine.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1171575" y="273050"/>
            <a:ext cx="77628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400"/>
              <a:buFont typeface="Gill Sans"/>
              <a:buNone/>
            </a:pPr>
            <a:r>
              <a:rPr b="0" i="0" lang="en-US" sz="34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Nondeterministic Finite Automata (NFA)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1171575" y="1447800"/>
            <a:ext cx="7762875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25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Formal Definition of an NFA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 = &lt;Σ, Q, 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init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F, δ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2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B80A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Σ, Q, 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init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F are the same as before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2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B80A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δ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Q x Σ→ 2^Q	// 2^Q is the power set of Q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Time Complexity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 process a string w with a DFA</a:t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2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B80A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= Θ(|ω|)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 process a string w with an NFA</a:t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2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B80A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Somewhat slower ….. But how much?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1171575" y="273050"/>
            <a:ext cx="7762875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400"/>
              <a:buFont typeface="Gill Sans"/>
              <a:buNone/>
            </a:pPr>
            <a:r>
              <a:rPr b="0" i="0" lang="en-US" sz="34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Nondeterministic Finite Automata (NFA)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1171575" y="1447800"/>
            <a:ext cx="7762875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25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claim that NFA’</a:t>
            </a:r>
            <a:r>
              <a:rPr b="0" baseline="-2500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are equivalent to DFA’</a:t>
            </a:r>
            <a:r>
              <a:rPr b="0" baseline="-2500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does this means?</a:t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would we go about proving this equivalence?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NFA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≅</a:t>
            </a:r>
            <a:r>
              <a:rPr b="0" i="0" lang="en-US" sz="32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DFA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does this mean?</a:t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do we prove this?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1122362" y="273050"/>
            <a:ext cx="7812087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400"/>
              <a:buFont typeface="Gill Sans"/>
              <a:buNone/>
            </a:pPr>
            <a:r>
              <a:rPr b="0" i="0" lang="en-US" sz="34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Nondeterministic Finite Automata (NFA)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1435100" y="1447800"/>
            <a:ext cx="7499350" cy="5281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256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Consider the following NFA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 = &lt;Q,Σ, 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init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F, δ&gt;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228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δ: Q x Σ → 2^Q</a:t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2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B80A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δ(A,1) = (B,C)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2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B80A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δ(C,0) = { }</a:t>
            </a:r>
            <a:endParaRPr/>
          </a:p>
        </p:txBody>
      </p:sp>
      <p:pic>
        <p:nvPicPr>
          <p:cNvPr descr="Screen Shot 2014-12-15 at 10.12.21 AM.png" id="191" name="Google Shape;19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0562" y="2082800"/>
            <a:ext cx="5281612" cy="2138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1122362" y="273050"/>
            <a:ext cx="7975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Nondeterministic Finite Automata (NFA)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1122362" y="1447800"/>
            <a:ext cx="781208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25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Coping with uncertainty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Quantum physics – Heisenberg’s uncertainty principle</a:t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2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B80A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Subatomic particles – momentum vs position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2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B80A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Parallel worlds – when there is a choice the universe bifurtes(Wheeler)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1435100" y="273050"/>
            <a:ext cx="749935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NFA</a:t>
            </a:r>
            <a:r>
              <a:rPr b="0" i="0" lang="en-US" sz="4300" u="none">
                <a:solidFill>
                  <a:srgbClr val="572314"/>
                </a:solidFill>
                <a:latin typeface="MS Gothic"/>
                <a:ea typeface="MS Gothic"/>
                <a:cs typeface="MS Gothic"/>
                <a:sym typeface="MS Gothic"/>
              </a:rPr>
              <a:t>≅</a:t>
            </a: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DFA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25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Def: The reachable set X[ω] for the string w, is the set of states that M might be in (having started in the initial state) and having processed ω.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1435100" y="273050"/>
            <a:ext cx="749935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NFA </a:t>
            </a:r>
            <a:r>
              <a:rPr b="0" i="0" lang="en-US" sz="4300" u="none">
                <a:solidFill>
                  <a:srgbClr val="572314"/>
                </a:solidFill>
                <a:latin typeface="MS Gothic"/>
                <a:ea typeface="MS Gothic"/>
                <a:cs typeface="MS Gothic"/>
                <a:sym typeface="MS Gothic"/>
              </a:rPr>
              <a:t>≅</a:t>
            </a: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 DFA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When there is a repetition of a set on a path, you can stop that path.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X[1] 	= {B,C}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X[0] 	= { }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X[10]	 = δ({B},0) U δ({C},0) 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	= {B,C} U {C}</a:t>
            </a:r>
            <a:endParaRPr/>
          </a:p>
        </p:txBody>
      </p:sp>
      <p:pic>
        <p:nvPicPr>
          <p:cNvPr descr="Screen Shot 2014-12-15 at 10.29.31 AM.png" id="210" name="Google Shape;21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662" y="1252537"/>
            <a:ext cx="3287712" cy="1766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12-15 at 10.30.08 AM.png" id="211" name="Google Shape;21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70300" y="1252537"/>
            <a:ext cx="5664200" cy="1766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1435100" y="273050"/>
            <a:ext cx="749935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NFA </a:t>
            </a:r>
            <a:r>
              <a:rPr b="0" i="0" lang="en-US" sz="4300" u="none">
                <a:solidFill>
                  <a:srgbClr val="572314"/>
                </a:solidFill>
                <a:latin typeface="MS Gothic"/>
                <a:ea typeface="MS Gothic"/>
                <a:cs typeface="MS Gothic"/>
                <a:sym typeface="MS Gothic"/>
              </a:rPr>
              <a:t>≅ DFA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25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will equate a state in the equivalent DFA with each reachable set in the NFA.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L(M) is in general, infinite.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can we be sure that the number of reachable sets is finite.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1435100" y="273050"/>
            <a:ext cx="749935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NFA </a:t>
            </a:r>
            <a:r>
              <a:rPr b="0" i="0" lang="en-US" sz="4300" u="none">
                <a:solidFill>
                  <a:srgbClr val="572314"/>
                </a:solidFill>
                <a:latin typeface="MS Gothic"/>
                <a:ea typeface="MS Gothic"/>
                <a:cs typeface="MS Gothic"/>
                <a:sym typeface="MS Gothic"/>
              </a:rPr>
              <a:t>≅ DFA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Which states are the accepting states.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have shown that any NFA can be emulated by a DFA.</a:t>
            </a:r>
            <a:endParaRPr/>
          </a:p>
        </p:txBody>
      </p:sp>
      <p:pic>
        <p:nvPicPr>
          <p:cNvPr descr="Screen Shot 2014-12-15 at 10.36.41 AM.png" id="224" name="Google Shape;22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1325" y="1222375"/>
            <a:ext cx="6430962" cy="29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1435100" y="273050"/>
            <a:ext cx="749935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NFA </a:t>
            </a:r>
            <a:r>
              <a:rPr b="0" i="0" lang="en-US" sz="4300" u="none">
                <a:solidFill>
                  <a:srgbClr val="572314"/>
                </a:solidFill>
                <a:latin typeface="MS Gothic"/>
                <a:ea typeface="MS Gothic"/>
                <a:cs typeface="MS Gothic"/>
                <a:sym typeface="MS Gothic"/>
              </a:rPr>
              <a:t>≅ DFA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1524000" y="13843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Perhaps DFA</a:t>
            </a:r>
            <a:r>
              <a:rPr b="0" baseline="-2500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are more powerful than NFA</a:t>
            </a:r>
            <a:r>
              <a:rPr b="0" baseline="-2500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 prove equivalence of these two models we must also show that for an arbitrary DFA, we can always construct an equivalent NFA.</a:t>
            </a:r>
            <a:endParaRPr/>
          </a:p>
        </p:txBody>
      </p:sp>
      <p:pic>
        <p:nvPicPr>
          <p:cNvPr descr="Screen Shot 2014-12-15 at 10.37.51 AM.png" id="231" name="Google Shape;23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7937" y="160337"/>
            <a:ext cx="2451100" cy="20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1179512" y="273050"/>
            <a:ext cx="7754937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700"/>
              <a:buFont typeface="Gill Sans"/>
              <a:buNone/>
            </a:pPr>
            <a:r>
              <a:rPr b="0" i="0" lang="en-US" sz="37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Deterministic Finite Automata (DFA)</a:t>
            </a:r>
            <a:endParaRPr/>
          </a:p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25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Examples		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= {ω∈{a,b}* | n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(ω) is odd}</a:t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= {ω∈{a,b}* | n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(ω) is odd and n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(ω) is even}</a:t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= {The set of all words over Σ= {a,b} that have a different first and last letter</a:t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= {ω∈{a,b}* | ω ends with ‘ab’}</a:t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= {ω∈{a,b}* | ω does not end with ‘ab’}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1435100" y="273050"/>
            <a:ext cx="749935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NFA </a:t>
            </a:r>
            <a:r>
              <a:rPr b="0" i="0" lang="en-US" sz="4300" u="none">
                <a:solidFill>
                  <a:srgbClr val="572314"/>
                </a:solidFill>
                <a:latin typeface="MS Gothic"/>
                <a:ea typeface="MS Gothic"/>
                <a:cs typeface="MS Gothic"/>
                <a:sym typeface="MS Gothic"/>
              </a:rPr>
              <a:t>≅ DFA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1435100" y="14732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25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But every DFA is also an NFA from the definition. 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Hence NFA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≅ DFA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antisymmetry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)</a:t>
            </a:r>
            <a:endParaRPr b="0" i="0" sz="2400" u="none" cap="none" strike="noStrike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MS Gothic"/>
              <a:ea typeface="MS Gothic"/>
              <a:cs typeface="MS Gothic"/>
              <a:sym typeface="MS Gothic"/>
            </a:endParaRPr>
          </a:p>
          <a:p>
            <a:pPr indent="-16256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have proven that NFA</a:t>
            </a:r>
            <a:r>
              <a:rPr b="0" baseline="-2500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and DFA</a:t>
            </a:r>
            <a:r>
              <a:rPr b="0" baseline="-2500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are equivalent models of computation(i.e. both models accept the same class of languages, the regular languages.)</a:t>
            </a:r>
            <a:endParaRPr/>
          </a:p>
        </p:txBody>
      </p:sp>
      <p:pic>
        <p:nvPicPr>
          <p:cNvPr descr="Screen Shot 2014-12-15 at 10.39.56 AM.png" id="238" name="Google Shape;23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2487" y="2039937"/>
            <a:ext cx="1731962" cy="1427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1435100" y="273050"/>
            <a:ext cx="749935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NFA </a:t>
            </a:r>
            <a:r>
              <a:rPr b="0" i="0" lang="en-US" sz="4300" u="none">
                <a:solidFill>
                  <a:srgbClr val="572314"/>
                </a:solidFill>
                <a:latin typeface="MS Gothic"/>
                <a:ea typeface="MS Gothic"/>
                <a:cs typeface="MS Gothic"/>
                <a:sym typeface="MS Gothic"/>
              </a:rPr>
              <a:t>≅ DFA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stated earlier that a DFA “processes a string” in time Θ(|ω|). i.e. a string w of length n requires precisely n computation steps(the constant c = 1)</a:t>
            </a:r>
            <a:endParaRPr b="0" i="0" sz="3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 NFA may be sent into any of its Q states by a symbol in ω. Hence processing a string with an NFA reuires time :</a:t>
            </a:r>
            <a:endParaRPr b="0" i="0" sz="3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Θ(|Q|^n) “big-oh” since this is worst case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1435100" y="273050"/>
            <a:ext cx="749935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NFA </a:t>
            </a:r>
            <a:r>
              <a:rPr b="0" i="0" lang="en-US" sz="4300" u="none">
                <a:solidFill>
                  <a:srgbClr val="572314"/>
                </a:solidFill>
                <a:latin typeface="MS Gothic"/>
                <a:ea typeface="MS Gothic"/>
                <a:cs typeface="MS Gothic"/>
                <a:sym typeface="MS Gothic"/>
              </a:rPr>
              <a:t>≅ DFA</a:t>
            </a:r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25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 NFA can be viewed as a design tool.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Solve the problem by constructing an NFA.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Then convert your NFA to a DFA to yield an efficient solution.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1435100" y="273050"/>
            <a:ext cx="749935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800"/>
              <a:buFont typeface="Gill Sans"/>
              <a:buNone/>
            </a:pPr>
            <a:r>
              <a:rPr b="0" i="0" lang="en-US" sz="38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Finite Automata with ε- transitions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allow one last extension to the finite acceptor model. Until now, for an FA to change states, it was required an input symbol be scanned.</a:t>
            </a:r>
            <a:endParaRPr b="0" i="0" sz="3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can now relax this condition by allowing our automaton to change states even though no input has been read. This model will be referred to as an FA with ε- transitions or merely as an ε- NFA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1435100" y="79375"/>
            <a:ext cx="749935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800"/>
              <a:buFont typeface="Gill Sans"/>
              <a:buNone/>
            </a:pPr>
            <a:r>
              <a:rPr b="0" i="0" lang="en-US" sz="38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Finite Automata with ε- transitions</a:t>
            </a:r>
            <a:endParaRPr/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1435100" y="1084262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4224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24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Design an ε-NFA for L = {a,b}* in which every pair of adjacent a’s is separated by a string of b’s of length 2i or 3i, i &gt;=0</a:t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224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24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strings ε, b, ba, baa, babbabbba  belong to L</a:t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224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24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strings aba, bababba, abbabbbbba do not</a:t>
            </a:r>
            <a:endParaRPr/>
          </a:p>
        </p:txBody>
      </p:sp>
      <p:pic>
        <p:nvPicPr>
          <p:cNvPr descr="Screen Shot 2014-12-15 at 10.58.21 AM.png" id="263" name="Google Shape;26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3062" y="4219575"/>
            <a:ext cx="7685087" cy="2420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1435100" y="273050"/>
            <a:ext cx="749935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800"/>
              <a:buFont typeface="Gill Sans"/>
              <a:buNone/>
            </a:pPr>
            <a:r>
              <a:rPr b="0" i="0" lang="en-US" sz="38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Finite Automata with ε- transitions</a:t>
            </a:r>
            <a:endParaRPr/>
          </a:p>
        </p:txBody>
      </p:sp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1435100" y="1446212"/>
            <a:ext cx="749935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256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Consider the following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ε-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NFA 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 a state q∈ Q, we define E(q) as the ε-closure of the state q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E(q) = {p∈ Q | (q, ε) |-- p} or E(q) is the closure of the set {q} under the relation {(p,r): there is a transition (p, ε,r) ∈ δ</a:t>
            </a:r>
            <a:endParaRPr/>
          </a:p>
        </p:txBody>
      </p:sp>
      <p:pic>
        <p:nvPicPr>
          <p:cNvPr descr="Screen Shot 2014-12-15 at 10.59.33 AM.png" id="270" name="Google Shape;27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0850" y="1985962"/>
            <a:ext cx="4681537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1435100" y="273050"/>
            <a:ext cx="749935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800"/>
              <a:buFont typeface="Gill Sans"/>
              <a:buNone/>
            </a:pPr>
            <a:r>
              <a:rPr b="0" i="0" lang="en-US" sz="38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Finite Automata with ε- transitions</a:t>
            </a:r>
            <a:endParaRPr/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1435100" y="1447800"/>
            <a:ext cx="7499350" cy="5265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E(q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 = {q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} as we can get to each of 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and 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from 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utilizing only ε- transitions.</a:t>
            </a:r>
            <a:endParaRPr b="0" i="0" sz="3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Calculate E(q</a:t>
            </a:r>
            <a:r>
              <a:rPr b="0" baseline="-25000" i="0" lang="en-US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</a:t>
            </a: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 for i=1,…,4 then find a and b successor for each state corresponding to the ε- closure of the states in this automaton.</a:t>
            </a:r>
            <a:endParaRPr/>
          </a:p>
        </p:txBody>
      </p:sp>
      <p:pic>
        <p:nvPicPr>
          <p:cNvPr descr="Screen Shot 2014-12-15 at 10.59.33 AM.png" id="277" name="Google Shape;27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3700" y="1277937"/>
            <a:ext cx="48387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1435100" y="273050"/>
            <a:ext cx="749935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ε- NFA</a:t>
            </a:r>
            <a:endParaRPr/>
          </a:p>
        </p:txBody>
      </p:sp>
      <p:sp>
        <p:nvSpPr>
          <p:cNvPr id="283" name="Google Shape;283;p41"/>
          <p:cNvSpPr txBox="1"/>
          <p:nvPr>
            <p:ph idx="1" type="body"/>
          </p:nvPr>
        </p:nvSpPr>
        <p:spPr>
          <a:xfrm>
            <a:off x="1435100" y="1446212"/>
            <a:ext cx="749935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748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48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Beginning the conversion of the previous ε- NFA to an FA without ε- transitions.</a:t>
            </a:r>
            <a:endParaRPr b="0" i="0" sz="3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480"/>
              <a:buFont typeface="Noto Sans Symbols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480"/>
              <a:buFont typeface="Noto Sans Symbols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480"/>
              <a:buFont typeface="Noto Sans Symbols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480"/>
              <a:buFont typeface="Noto Sans Symbols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480"/>
              <a:buFont typeface="Noto Sans Symbols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748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48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Once done, you will have that</a:t>
            </a:r>
            <a:endParaRPr b="0" i="0" sz="3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1" marL="228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891A7"/>
              </a:buClr>
              <a:buSzPts val="2700"/>
              <a:buFont typeface="Verdana"/>
              <a:buChar char="◦"/>
            </a:pPr>
            <a:r>
              <a:rPr b="0" i="0" lang="en-US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NFA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MS Gothic"/>
                <a:ea typeface="MS Gothic"/>
                <a:cs typeface="MS Gothic"/>
                <a:sym typeface="MS Gothic"/>
              </a:rPr>
              <a:t>≅ DFA ≅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ε-NFA</a:t>
            </a:r>
            <a:endParaRPr b="0" i="0" sz="27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748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48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Therefore we can just speak of FA.</a:t>
            </a:r>
            <a:endParaRPr/>
          </a:p>
        </p:txBody>
      </p:sp>
      <p:pic>
        <p:nvPicPr>
          <p:cNvPr descr="Screen Shot 2014-12-15 at 11.07.24 AM.png" id="284" name="Google Shape;28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7937" y="2413000"/>
            <a:ext cx="3548062" cy="231616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1"/>
          <p:cNvSpPr/>
          <p:nvPr/>
        </p:nvSpPr>
        <p:spPr>
          <a:xfrm>
            <a:off x="5137150" y="3163887"/>
            <a:ext cx="3735387" cy="45878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Try to finish the proof here.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1435100" y="273050"/>
            <a:ext cx="749935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ε- NFA</a:t>
            </a:r>
            <a:endParaRPr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25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And coincidently, as we’ve mentioned several times, even permitting our FA-model to travel both left and right on its input tape adds nothing to the power of the model.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1287462" y="273050"/>
            <a:ext cx="7646987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700"/>
              <a:buFont typeface="Gill Sans"/>
              <a:buNone/>
            </a:pPr>
            <a:r>
              <a:rPr b="0" i="0" lang="en-US" sz="37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Deterministic Finite Automata (DFA)</a:t>
            </a:r>
            <a:endParaRPr/>
          </a:p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5478462" y="1447800"/>
            <a:ext cx="3455987" cy="3668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4732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320"/>
              <a:buFont typeface="Noto Sans Symbols"/>
              <a:buChar char="●"/>
            </a:pPr>
            <a:r>
              <a:rPr b="1" i="0" lang="en-US" sz="2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input tape :</a:t>
            </a:r>
            <a:r>
              <a:rPr b="0" i="0" lang="en-US" sz="2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read head may only move to the right</a:t>
            </a:r>
            <a:endParaRPr b="0" i="0" sz="29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732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320"/>
              <a:buFont typeface="Noto Sans Symbols"/>
              <a:buChar char="●"/>
            </a:pPr>
            <a:r>
              <a:rPr b="1" i="0" lang="en-US" sz="2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tape :</a:t>
            </a:r>
            <a:r>
              <a:rPr b="0" i="0" lang="en-US" sz="2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providing answers to the membership question</a:t>
            </a:r>
            <a:endParaRPr/>
          </a:p>
        </p:txBody>
      </p:sp>
      <p:pic>
        <p:nvPicPr>
          <p:cNvPr descr="Screen Shot 2014-12-12 at 8.45.09 PM.png" id="61" name="Google Shape;6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7462" y="1447800"/>
            <a:ext cx="3987800" cy="366871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/>
          <p:nvPr/>
        </p:nvSpPr>
        <p:spPr>
          <a:xfrm>
            <a:off x="1287462" y="5534025"/>
            <a:ext cx="7312025" cy="100488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1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Membership Question: </a:t>
            </a: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Does the input string, </a:t>
            </a: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ω</a:t>
            </a: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belong to the language, L?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1306512" y="273050"/>
            <a:ext cx="7627937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700"/>
              <a:buFont typeface="Gill Sans"/>
              <a:buNone/>
            </a:pPr>
            <a:r>
              <a:rPr b="0" i="0" lang="en-US" sz="37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Deterministic Finite Automata (DFA)</a:t>
            </a:r>
            <a:endParaRPr/>
          </a:p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1306512" y="1447800"/>
            <a:ext cx="762793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25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Does the input string, ω, belong to the language, L?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will observe that for the class of languages where finite automata are used (i.e. the class of regular languages), this question is always decidable.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1306512" y="273050"/>
            <a:ext cx="7627937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700"/>
              <a:buFont typeface="Gill Sans"/>
              <a:buNone/>
            </a:pPr>
            <a:r>
              <a:rPr b="0" i="0" lang="en-US" sz="37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Deterministic Finite Automata (DFA)</a:t>
            </a:r>
            <a:endParaRPr/>
          </a:p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25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= {ω | ω∈{a,b}* | n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(ω) is odd}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			 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is the initial state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				→ is the start symbol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remembers that “a-parity” is even</a:t>
            </a: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256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remembers that “a-parity” is odd</a:t>
            </a:r>
            <a:endParaRPr/>
          </a:p>
        </p:txBody>
      </p:sp>
      <p:pic>
        <p:nvPicPr>
          <p:cNvPr descr="Screen Shot 2014-12-12 at 9.09.25 PM.png" id="75" name="Google Shape;7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1637" y="2613025"/>
            <a:ext cx="6529387" cy="114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1252537" y="273050"/>
            <a:ext cx="7681912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700"/>
              <a:buFont typeface="Gill Sans"/>
              <a:buNone/>
            </a:pPr>
            <a:r>
              <a:rPr b="0" i="0" lang="en-US" sz="37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Deterministic Finite Automata (DFA)</a:t>
            </a:r>
            <a:endParaRPr/>
          </a:p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1343025" y="2860675"/>
            <a:ext cx="7499350" cy="401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400"/>
              <a:buFont typeface="Noto Sans Symbols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Instantaneous description of computation</a:t>
            </a:r>
            <a:endParaRPr b="0" i="0" sz="3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6050" lvl="2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B80A"/>
              </a:buClr>
              <a:buSzPts val="230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(q</a:t>
            </a:r>
            <a:r>
              <a:rPr b="0" baseline="-2500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baaabaa)	--| (q</a:t>
            </a:r>
            <a:r>
              <a:rPr b="0" baseline="-2500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aaabaa)</a:t>
            </a:r>
            <a:endParaRPr b="0" i="0" sz="23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6050" lvl="2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B80A"/>
              </a:buClr>
              <a:buSzPts val="230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(q</a:t>
            </a:r>
            <a:r>
              <a:rPr b="0" baseline="-2500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aaabaa)	--| (q</a:t>
            </a:r>
            <a:r>
              <a:rPr b="0" baseline="-2500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aabaa)</a:t>
            </a:r>
            <a:endParaRPr b="0" i="0" sz="23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6050" lvl="2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B80A"/>
              </a:buClr>
              <a:buSzPts val="230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(q</a:t>
            </a:r>
            <a:r>
              <a:rPr b="0" baseline="-2500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aabaa)	--| (q</a:t>
            </a:r>
            <a:r>
              <a:rPr b="0" baseline="-2500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abaa)</a:t>
            </a:r>
            <a:endParaRPr b="0" i="0" sz="23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6050" lvl="2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B80A"/>
              </a:buClr>
              <a:buSzPts val="230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(q</a:t>
            </a:r>
            <a:r>
              <a:rPr b="0" baseline="-2500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abaa)	--| (q</a:t>
            </a:r>
            <a:r>
              <a:rPr b="0" baseline="-2500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baa)</a:t>
            </a:r>
            <a:endParaRPr b="0" i="0" sz="23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6050" lvl="2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B80A"/>
              </a:buClr>
              <a:buSzPts val="230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(q</a:t>
            </a:r>
            <a:r>
              <a:rPr b="0" baseline="-2500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baa)	--| (q</a:t>
            </a:r>
            <a:r>
              <a:rPr b="0" baseline="-2500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aa)</a:t>
            </a:r>
            <a:endParaRPr b="0" i="0" sz="23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6050" lvl="2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B80A"/>
              </a:buClr>
              <a:buSzPts val="230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(q</a:t>
            </a:r>
            <a:r>
              <a:rPr b="0" baseline="-2500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,aa)		--| (q</a:t>
            </a:r>
            <a:r>
              <a:rPr b="0" baseline="-2500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,a)</a:t>
            </a:r>
            <a:endParaRPr b="0" i="0" sz="23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6050" lvl="2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B80A"/>
              </a:buClr>
              <a:buSzPts val="230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(q</a:t>
            </a:r>
            <a:r>
              <a:rPr b="0" baseline="-2500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,a)		--| (q</a:t>
            </a:r>
            <a:r>
              <a:rPr b="0" baseline="-2500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ε)</a:t>
            </a:r>
            <a:endParaRPr/>
          </a:p>
        </p:txBody>
      </p:sp>
      <p:pic>
        <p:nvPicPr>
          <p:cNvPr descr="Screen Shot 2014-12-12 at 9.09.25 PM.png" id="82" name="Google Shape;8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1637" y="1417637"/>
            <a:ext cx="6529387" cy="114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1125537" y="273050"/>
            <a:ext cx="7808912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800"/>
              <a:buFont typeface="Gill Sans"/>
              <a:buNone/>
            </a:pPr>
            <a:r>
              <a:rPr b="0" i="0" lang="en-US" sz="38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Deterministic Finite Automata (DFA)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1306512" y="1447800"/>
            <a:ext cx="7627937" cy="5126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371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160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= {even # of b’s and odd # of a’s}</a:t>
            </a:r>
            <a:endParaRPr b="0" i="0" sz="27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16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16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16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3716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160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two state machine can remember two things</a:t>
            </a:r>
            <a:endParaRPr b="0" i="0" sz="27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6050" lvl="1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891A7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: the parity of b’s is even</a:t>
            </a:r>
            <a:endParaRPr b="0" i="0" sz="23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6050" lvl="1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891A7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: the parity of b’s is odd</a:t>
            </a:r>
            <a:endParaRPr b="0" i="0" sz="23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3716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160"/>
              <a:buFont typeface="Noto Sans Symbols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 L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we must also keep track of the a-parity. Like above, this would also require two states, so in total there will be four states for L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  <p:pic>
        <p:nvPicPr>
          <p:cNvPr descr="Screen Shot 2014-12-12 at 9.42.25 PM.png" id="89" name="Google Shape;8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1725" y="1971675"/>
            <a:ext cx="4471987" cy="12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1270000" y="273050"/>
            <a:ext cx="766445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700"/>
              <a:buFont typeface="Gill Sans"/>
              <a:buNone/>
            </a:pPr>
            <a:r>
              <a:rPr b="0" i="0" lang="en-US" sz="37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Deterministic Finite Automata (DFA)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1270000" y="1447800"/>
            <a:ext cx="76644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25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product of two automata L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xL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b="0" baseline="-2500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228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Q = {q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} x {q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,q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/>
          </a:p>
        </p:txBody>
      </p:sp>
      <p:pic>
        <p:nvPicPr>
          <p:cNvPr descr="Screen Shot 2014-12-12 at 10.05.02 PM.png" id="96" name="Google Shape;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8587" y="2692400"/>
            <a:ext cx="6781800" cy="3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891A7"/>
      </a:accent1>
      <a:accent2>
        <a:srgbClr val="FEB80A"/>
      </a:accent2>
      <a:accent3>
        <a:srgbClr val="FFFFFF"/>
      </a:accent3>
      <a:accent4>
        <a:srgbClr val="3891A7"/>
      </a:accent4>
      <a:accent5>
        <a:srgbClr val="FEB80A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891A7"/>
      </a:accent1>
      <a:accent2>
        <a:srgbClr val="FEB80A"/>
      </a:accent2>
      <a:accent3>
        <a:srgbClr val="FFFFFF"/>
      </a:accent3>
      <a:accent4>
        <a:srgbClr val="3891A7"/>
      </a:accent4>
      <a:accent5>
        <a:srgbClr val="FEB80A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