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Marked for Correction </a:t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Marked for Correction notation along with replace w with x!!!! </a:t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Marked for Correction: Sub-scripts a and b n_a, and n_b </a:t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95401"/>
            <a:ext cx="7772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Lesson 14</a:t>
            </a:r>
            <a:br>
              <a:rPr lang="en-US" sz="3959"/>
            </a:br>
            <a:br>
              <a:rPr lang="en-US" sz="3959"/>
            </a:br>
            <a:r>
              <a:rPr lang="en-US" sz="3959"/>
              <a:t>Context Free Grammars (CFG) and Context Free Languages (CFL)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9" l="-1331" r="-1110" t="-26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5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recall that a regular grammar has the form: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</a:t>
            </a:r>
            <a:r>
              <a:rPr lang="en-US">
                <a:solidFill>
                  <a:srgbClr val="00B050"/>
                </a:solidFill>
              </a:rPr>
              <a:t>A → aA|a|ϵ</a:t>
            </a:r>
            <a:endParaRPr>
              <a:solidFill>
                <a:srgbClr val="00B050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 </a:t>
            </a:r>
            <a:r>
              <a:rPr lang="en-US" u="sng"/>
              <a:t>regular grammar</a:t>
            </a:r>
            <a:r>
              <a:rPr lang="en-US"/>
              <a:t> generates a regular language.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u="sng"/>
              <a:t>Regular languages</a:t>
            </a:r>
            <a:r>
              <a:rPr lang="en-US"/>
              <a:t> can be </a:t>
            </a:r>
            <a:r>
              <a:rPr lang="en-US" u="sng"/>
              <a:t>accepted by finite acceptors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u="sng"/>
              <a:t>Regular language</a:t>
            </a:r>
            <a:r>
              <a:rPr lang="en-US"/>
              <a:t> can be </a:t>
            </a:r>
            <a:r>
              <a:rPr lang="en-US" u="sng"/>
              <a:t>denoted by regular expressions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>
                <a:solidFill>
                  <a:srgbClr val="00B050"/>
                </a:solidFill>
              </a:rPr>
              <a:t>G: A → aA|bB|ϵ</a:t>
            </a:r>
            <a:endParaRPr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>
                <a:solidFill>
                  <a:srgbClr val="00B050"/>
                </a:solidFill>
              </a:rPr>
              <a:t>     B → b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 u="sng">
                <a:solidFill>
                  <a:srgbClr val="00B050"/>
                </a:solidFill>
              </a:rPr>
              <a:t>L(G)</a:t>
            </a:r>
            <a:r>
              <a:rPr lang="en-US">
                <a:solidFill>
                  <a:srgbClr val="00B050"/>
                </a:solidFill>
              </a:rPr>
              <a:t> = a* + bb = </a:t>
            </a:r>
            <a:r>
              <a:rPr lang="en-US" u="sng">
                <a:solidFill>
                  <a:srgbClr val="00B050"/>
                </a:solidFill>
              </a:rPr>
              <a:t>E</a:t>
            </a:r>
            <a:r>
              <a:rPr lang="en-US"/>
              <a:t>              // expression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 finite automata </a:t>
            </a:r>
            <a:r>
              <a:rPr lang="en-US" u="sng"/>
              <a:t>M</a:t>
            </a:r>
            <a:r>
              <a:rPr lang="en-US"/>
              <a:t> s.t. </a:t>
            </a:r>
            <a:r>
              <a:rPr lang="en-US" u="sng"/>
              <a:t>L(M) = L(E)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713111"/>
            <a:ext cx="47529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CFG’s and CFL’s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/>
              <a:t>Context Free Grammar</a:t>
            </a:r>
            <a:r>
              <a:rPr lang="en-US"/>
              <a:t>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 rule has the form 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   </a:t>
            </a:r>
            <a:r>
              <a:rPr lang="en-US">
                <a:solidFill>
                  <a:srgbClr val="00B050"/>
                </a:solidFill>
              </a:rPr>
              <a:t>N → (N + T)*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08" l="-1480" r="0" t="-32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CFG’s and CFL’s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-16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810000"/>
            <a:ext cx="2971800" cy="180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CFG’s and CFL’s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6" r="-1628" t="-21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L₂ = </a:t>
            </a:r>
            <a:r>
              <a:rPr lang="en-US">
                <a:solidFill>
                  <a:srgbClr val="00B050"/>
                </a:solidFill>
              </a:rPr>
              <a:t>{w|w ϵ {a,b}* s.t. na(w) = nb(w)}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Similar to L₁, everytime we generate an ‘a’ we must also generate a ‘b’. However, </a:t>
            </a:r>
            <a:r>
              <a:rPr lang="en-US" u="sng"/>
              <a:t>now order does not matter.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consider: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G₂: </a:t>
            </a:r>
            <a:r>
              <a:rPr lang="en-US">
                <a:solidFill>
                  <a:srgbClr val="00B050"/>
                </a:solidFill>
              </a:rPr>
              <a:t>(1)…(4) </a:t>
            </a:r>
            <a:r>
              <a:rPr lang="en-US">
                <a:solidFill>
                  <a:srgbClr val="C00000"/>
                </a:solidFill>
              </a:rPr>
              <a:t>S → aSb | bSa | SS | ϵ</a:t>
            </a:r>
            <a:endParaRPr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Let w₁ = ab	</a:t>
            </a:r>
            <a:r>
              <a:rPr lang="en-US" sz="1900">
                <a:solidFill>
                  <a:srgbClr val="00B050"/>
                </a:solidFill>
              </a:rPr>
              <a:t>S ⇒ aSb ⇒ ab</a:t>
            </a:r>
            <a:endParaRPr sz="19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  w₂ = ba	</a:t>
            </a:r>
            <a:r>
              <a:rPr lang="en-US" sz="1900">
                <a:solidFill>
                  <a:srgbClr val="00B050"/>
                </a:solidFill>
              </a:rPr>
              <a:t>S ⇒ bSa ⇒ ba</a:t>
            </a:r>
            <a:endParaRPr sz="19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  w₃ = abba	</a:t>
            </a:r>
            <a:r>
              <a:rPr lang="en-US" sz="1900">
                <a:solidFill>
                  <a:srgbClr val="00B050"/>
                </a:solidFill>
              </a:rPr>
              <a:t>S ⇒ SS ⇒ aSbS ⇒ aSbbSa ⇒ abbSa  ⇒ abba</a:t>
            </a:r>
            <a:endParaRPr sz="19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  w₄ = babbaa	</a:t>
            </a:r>
            <a:r>
              <a:rPr lang="en-US" sz="1900">
                <a:solidFill>
                  <a:srgbClr val="00B050"/>
                </a:solidFill>
              </a:rPr>
              <a:t>S ⇒ bSa ⇒ bSSa ⇒ baSbSa ⇒ baSbbSaa ⇒ babbSaa ⇒ babbaa</a:t>
            </a:r>
            <a:endParaRPr sz="190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each instance, a leftmost derivation was used.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 Free Languages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 our next example, we are given a grammar and must discover </a:t>
            </a:r>
            <a:r>
              <a:rPr lang="en-US" sz="2720" u="sng"/>
              <a:t>what language it generates</a:t>
            </a:r>
            <a:r>
              <a:rPr lang="en-US" sz="2720"/>
              <a:t>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G₃: </a:t>
            </a:r>
            <a:r>
              <a:rPr lang="en-US" sz="2380">
                <a:solidFill>
                  <a:srgbClr val="00B050"/>
                </a:solidFill>
              </a:rPr>
              <a:t>(1)</a:t>
            </a:r>
            <a:r>
              <a:rPr lang="en-US" sz="2380"/>
              <a:t> 	</a:t>
            </a:r>
            <a:r>
              <a:rPr lang="en-US" sz="2380">
                <a:solidFill>
                  <a:srgbClr val="C00000"/>
                </a:solidFill>
              </a:rPr>
              <a:t>S → zMNz</a:t>
            </a:r>
            <a:endParaRPr sz="2380"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</a:t>
            </a:r>
            <a:r>
              <a:rPr lang="en-US" sz="2380">
                <a:solidFill>
                  <a:srgbClr val="00B050"/>
                </a:solidFill>
              </a:rPr>
              <a:t>(2)(3)</a:t>
            </a:r>
            <a:r>
              <a:rPr lang="en-US" sz="2380"/>
              <a:t>	</a:t>
            </a:r>
            <a:r>
              <a:rPr lang="en-US" sz="2380">
                <a:solidFill>
                  <a:srgbClr val="C00000"/>
                </a:solidFill>
              </a:rPr>
              <a:t>M → aMa | z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</a:t>
            </a:r>
            <a:r>
              <a:rPr lang="en-US" sz="2380">
                <a:solidFill>
                  <a:srgbClr val="00B050"/>
                </a:solidFill>
              </a:rPr>
              <a:t>(4)(5)</a:t>
            </a:r>
            <a:r>
              <a:rPr lang="en-US" sz="2380"/>
              <a:t>	</a:t>
            </a:r>
            <a:r>
              <a:rPr lang="en-US" sz="2380">
                <a:solidFill>
                  <a:srgbClr val="C00000"/>
                </a:solidFill>
              </a:rPr>
              <a:t>N → bNb | z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i.e. What is L(G)?</a:t>
            </a:r>
            <a:endParaRPr sz="238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From rule 1 we know that every string in L₃ begins and ends with a single Z.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0B050"/>
              </a:buClr>
              <a:buSzPts val="2380"/>
              <a:buNone/>
            </a:pPr>
            <a:r>
              <a:rPr lang="en-US" sz="2380">
                <a:solidFill>
                  <a:srgbClr val="00B050"/>
                </a:solidFill>
              </a:rPr>
              <a:t>S ⇒ zMNz</a:t>
            </a:r>
            <a:endParaRPr sz="2380">
              <a:solidFill>
                <a:srgbClr val="00B050"/>
              </a:solidFill>
            </a:endParaRPr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M: we use rules 2 and 3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	N: we use rules 4 and 5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