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Lustria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ustria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60"/>
              <a:buFont typeface="Arial"/>
              <a:buNone/>
            </a:pPr>
            <a:r>
              <a:rPr lang="en-US" sz="4860">
                <a:solidFill>
                  <a:srgbClr val="404040"/>
                </a:solidFill>
              </a:rPr>
              <a:t>INTRODUCTION TO THEORETICAL COMPUTER SCIENCE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CSC 304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rPr lang="en-US" sz="2220">
                <a:solidFill>
                  <a:srgbClr val="404040"/>
                </a:solidFill>
              </a:rPr>
              <a:t>Professor Lucci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404040"/>
              </a:buClr>
              <a:buSzPts val="1887"/>
              <a:buFont typeface="Arial"/>
              <a:buNone/>
            </a:pPr>
            <a:r>
              <a:t/>
            </a:r>
            <a:endParaRPr sz="222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404040"/>
              </a:buClr>
              <a:buSzPts val="3145"/>
              <a:buFont typeface="Arial"/>
              <a:buNone/>
            </a:pPr>
            <a:r>
              <a:rPr lang="en-US" sz="3700">
                <a:solidFill>
                  <a:srgbClr val="404040"/>
                </a:solidFill>
              </a:rPr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09215" y="713397"/>
            <a:ext cx="8186737" cy="5324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/>
          </a:p>
          <a:p>
            <a:pPr indent="-129540" lvl="0" marL="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Given an </a:t>
            </a:r>
            <a:r>
              <a:rPr lang="en-US" u="sng"/>
              <a:t>arbitrary program P</a:t>
            </a:r>
            <a:r>
              <a:rPr lang="en-US"/>
              <a:t> running on an </a:t>
            </a:r>
            <a:r>
              <a:rPr lang="en-US" u="sng"/>
              <a:t>arbitrary input ω</a:t>
            </a:r>
            <a:r>
              <a:rPr lang="en-US"/>
              <a:t>, will P halt?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Decision form of the question - Yes or No answer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29540" lvl="0" marL="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Given a super program SP which returns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Yes if P(ω) = halt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No, otherwise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29540" lvl="0" marL="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**When problems are solvable - we wish to know if they are </a:t>
            </a:r>
            <a:r>
              <a:rPr i="1" lang="en-US"/>
              <a:t>easy</a:t>
            </a:r>
            <a:r>
              <a:rPr lang="en-US"/>
              <a:t> or </a:t>
            </a:r>
            <a:r>
              <a:rPr i="1" lang="en-US"/>
              <a:t>hard. 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274524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A problem is said to </a:t>
            </a:r>
            <a:r>
              <a:rPr b="1" lang="en-US" sz="2800"/>
              <a:t>tractable </a:t>
            </a:r>
            <a:r>
              <a:rPr lang="en-US" sz="2800"/>
              <a:t>if: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easy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there exists an algorithm A to solve the problem whose worst case is polynomial. i.e., polynomial in the size of problem (n)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b="1" lang="en-US" sz="2800"/>
              <a:t>Examples?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68313" y="334963"/>
            <a:ext cx="7986712" cy="596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lang="en-US" sz="2800"/>
              <a:t>A problem is said to be </a:t>
            </a:r>
            <a:r>
              <a:rPr b="1" lang="en-US" sz="2800"/>
              <a:t>intractable</a:t>
            </a:r>
            <a:r>
              <a:rPr lang="en-US" sz="2800"/>
              <a:t> if: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hard</a:t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only algorithms that exist to solve the problem require worse than polynomial time (i.e., Super-polynomial)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Super polynomial - exponential time : 2</a:t>
            </a:r>
            <a:r>
              <a:rPr baseline="30000" lang="en-US" sz="2800"/>
              <a:t>n</a:t>
            </a:r>
            <a:r>
              <a:rPr lang="en-US" sz="2800"/>
              <a:t>, n</a:t>
            </a:r>
            <a:r>
              <a:rPr baseline="30000" lang="en-US" sz="2800"/>
              <a:t>n</a:t>
            </a:r>
            <a:r>
              <a:rPr lang="en-US" sz="2800"/>
              <a:t>, factorial: n!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rPr b="1" lang="en-US" sz="2800"/>
              <a:t>Examples of Intractable Problems?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Abstract Model of a Computer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720"/>
              <a:buNone/>
            </a:pPr>
            <a:r>
              <a:rPr lang="en-US" sz="3200">
                <a:solidFill>
                  <a:srgbClr val="55556F"/>
                </a:solidFill>
              </a:rPr>
              <a:t>In this course we look for an </a:t>
            </a:r>
            <a:r>
              <a:rPr b="1" lang="en-US" sz="3200">
                <a:solidFill>
                  <a:srgbClr val="55556F"/>
                </a:solidFill>
              </a:rPr>
              <a:t>abstract (mathematical) model of a computer.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 b="1">
              <a:solidFill>
                <a:srgbClr val="55556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55556F"/>
              </a:buClr>
              <a:buSzPts val="2720"/>
              <a:buFont typeface="Arial"/>
              <a:buNone/>
            </a:pPr>
            <a:r>
              <a:rPr b="1" lang="en-US" sz="3200">
                <a:solidFill>
                  <a:srgbClr val="55556F"/>
                </a:solidFill>
              </a:rPr>
              <a:t>WHY?</a:t>
            </a:r>
            <a:endParaRPr sz="3200">
              <a:solidFill>
                <a:srgbClr val="55556F"/>
              </a:solidFill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Abstract Model of a Computer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1981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We require that this model be a </a:t>
            </a:r>
            <a:r>
              <a:rPr lang="en-US" u="sng"/>
              <a:t>Reasonable Model of Computation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Lustria"/>
              <a:buAutoNum type="arabicPeriod"/>
            </a:pPr>
            <a:r>
              <a:rPr lang="en-US"/>
              <a:t>The amount of pre-recorded facts is finite.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Lustria"/>
              <a:buAutoNum type="arabicPeriod"/>
            </a:pPr>
            <a:r>
              <a:rPr lang="en-US"/>
              <a:t>In one computation step, only a finite amount of computation is permitted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lang="en-US"/>
              <a:t>Ex:      127          //multiplicand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lang="en-US"/>
              <a:t>	x</a:t>
            </a:r>
            <a:r>
              <a:rPr lang="en-US" u="sng"/>
              <a:t>   14    </a:t>
            </a:r>
            <a:r>
              <a:rPr lang="en-US"/>
              <a:t>       //multiplier</a:t>
            </a:r>
            <a:endParaRPr u="sng"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lang="en-US"/>
              <a:t>	    508         //partial products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lang="en-US"/>
              <a:t>       </a:t>
            </a:r>
            <a:r>
              <a:rPr lang="en-US" u="sng"/>
              <a:t>  127               </a:t>
            </a:r>
            <a:endParaRPr/>
          </a:p>
          <a:p>
            <a:pPr indent="-457200" lvl="1" marL="8080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rPr lang="en-US"/>
              <a:t>     1778              //product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Parts of Processing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34975" y="1720850"/>
            <a:ext cx="78105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Arithmetic Logic Unit (ALU):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Actual execution of instructions (Ex: Add, Multiply, Shift)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Control Unit (CU):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/>
              <a:t> </a:t>
            </a:r>
            <a:r>
              <a:rPr lang="en-US"/>
              <a:t>Sequencing, Timing, Decoding of Instructions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Machine Computation: </a:t>
            </a:r>
            <a:endParaRPr b="1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b="1" lang="en-US"/>
              <a:t>SISD Model – </a:t>
            </a:r>
            <a:r>
              <a:rPr lang="en-US"/>
              <a:t>Single Instruction/ Single Data Stream Computer. Von Neumann Model of Computation. Responsible for concept of stored program.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SIMD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MISD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MIMD </a:t>
            </a:r>
            <a:endParaRPr b="1"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8"/>
          <p:cNvGrpSpPr/>
          <p:nvPr/>
        </p:nvGrpSpPr>
        <p:grpSpPr>
          <a:xfrm>
            <a:off x="278287" y="1863139"/>
            <a:ext cx="8642217" cy="3624614"/>
            <a:chOff x="7609" y="764008"/>
            <a:chExt cx="8642217" cy="3624614"/>
          </a:xfrm>
        </p:grpSpPr>
        <p:sp>
          <p:nvSpPr>
            <p:cNvPr id="208" name="Google Shape;208;p28"/>
            <p:cNvSpPr/>
            <p:nvPr/>
          </p:nvSpPr>
          <p:spPr>
            <a:xfrm>
              <a:off x="7609" y="764008"/>
              <a:ext cx="2274267" cy="36246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118630" y="875029"/>
              <a:ext cx="2052225" cy="34025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Central Processing Unit (CPU)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 -&gt; ALU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-Sends data to MU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509303" y="2294306"/>
              <a:ext cx="482144" cy="56401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A7AFA9"/>
                </a:gs>
                <a:gs pos="34000">
                  <a:srgbClr val="A7AFA9"/>
                </a:gs>
                <a:gs pos="70000">
                  <a:srgbClr val="BBC4BE"/>
                </a:gs>
                <a:gs pos="100000">
                  <a:srgbClr val="C7CD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 txBox="1"/>
            <p:nvPr/>
          </p:nvSpPr>
          <p:spPr>
            <a:xfrm>
              <a:off x="2509303" y="2407110"/>
              <a:ext cx="337501" cy="338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191584" y="764008"/>
              <a:ext cx="2274267" cy="36246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3258195" y="830619"/>
              <a:ext cx="2141045" cy="349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Memory Unit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-Sends Instructions an Data back to CPU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-Interacts with I/S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5693278" y="2294306"/>
              <a:ext cx="482144" cy="56401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7AFA9"/>
                </a:gs>
                <a:gs pos="34000">
                  <a:srgbClr val="A7AFA9"/>
                </a:gs>
                <a:gs pos="70000">
                  <a:srgbClr val="BBC4BE"/>
                </a:gs>
                <a:gs pos="100000">
                  <a:srgbClr val="C7CD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 txBox="1"/>
            <p:nvPr/>
          </p:nvSpPr>
          <p:spPr>
            <a:xfrm>
              <a:off x="5693278" y="2407110"/>
              <a:ext cx="337501" cy="338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6375559" y="764008"/>
              <a:ext cx="2274267" cy="362461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6442170" y="830619"/>
              <a:ext cx="2141045" cy="3491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Input/output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I/O Interference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-Interacts with Memory Unit</a:t>
              </a:r>
              <a:endPara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8"/>
          <p:cNvSpPr txBox="1"/>
          <p:nvPr/>
        </p:nvSpPr>
        <p:spPr>
          <a:xfrm>
            <a:off x="1570038" y="6434138"/>
            <a:ext cx="185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Parts of Processing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Computation Model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u="sng"/>
              <a:t>Von Neumann Model of Computation: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Responsible for </a:t>
            </a:r>
            <a:r>
              <a:rPr b="1" lang="en-US"/>
              <a:t>stored program </a:t>
            </a:r>
            <a:r>
              <a:rPr lang="en-US"/>
              <a:t> concept (SISD)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Alan Turing (1936):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Later in the course we  will encounter other Turing machines as well -</a:t>
            </a:r>
            <a:endParaRPr/>
          </a:p>
          <a:p>
            <a:pPr indent="-182879" lvl="2" marL="731520" rtl="0" algn="l">
              <a:spcBef>
                <a:spcPts val="36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Multi-tape, Two- dimensional, etc.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Some Notation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</a:t>
            </a:r>
            <a:r>
              <a:rPr baseline="-25000" lang="en-US"/>
              <a:t>i </a:t>
            </a:r>
            <a:r>
              <a:rPr lang="en-US"/>
              <a:t>= current state</a:t>
            </a:r>
            <a:endParaRPr baseline="-25000"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T</a:t>
            </a:r>
            <a:r>
              <a:rPr baseline="-25000" lang="en-US"/>
              <a:t>J </a:t>
            </a:r>
            <a:r>
              <a:rPr lang="en-US"/>
              <a:t>= symbol on tape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S</a:t>
            </a:r>
            <a:r>
              <a:rPr baseline="-25000" lang="en-US"/>
              <a:t>k </a:t>
            </a:r>
            <a:r>
              <a:rPr lang="en-US"/>
              <a:t> = New State</a:t>
            </a:r>
            <a:endParaRPr baseline="-25000"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O</a:t>
            </a:r>
            <a:r>
              <a:rPr baseline="-25000" lang="en-US"/>
              <a:t>l </a:t>
            </a:r>
            <a:r>
              <a:rPr lang="en-US"/>
              <a:t>=a move L or R, OR a write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**In our text we cannot “walk and talk  at the same time”</a:t>
            </a:r>
            <a:endParaRPr baseline="-25000"/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US"/>
              <a:t>B = Blank Symbol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Other texts use: #, b, etc. </a:t>
            </a:r>
            <a:endParaRPr/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1308784"/>
            <a:ext cx="5673725" cy="5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6159500" y="1308784"/>
            <a:ext cx="2535238" cy="582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Note: This is both the input tape and the output tape. The tape is </a:t>
            </a:r>
            <a:r>
              <a:rPr b="1" lang="en-US">
                <a:solidFill>
                  <a:srgbClr val="55556F"/>
                </a:solidFill>
              </a:rPr>
              <a:t>unbounded.</a:t>
            </a:r>
            <a:endParaRPr/>
          </a:p>
          <a:p>
            <a:pPr indent="-53339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 b="1">
              <a:solidFill>
                <a:srgbClr val="55556F"/>
              </a:solidFill>
            </a:endParaRPr>
          </a:p>
          <a:p>
            <a:pPr indent="-53339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 b="1">
              <a:solidFill>
                <a:srgbClr val="55556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Char char="•"/>
            </a:pPr>
            <a:r>
              <a:rPr lang="en-US">
                <a:solidFill>
                  <a:srgbClr val="55556F"/>
                </a:solidFill>
              </a:rPr>
              <a:t>//unary representation. ‘//’ is 2. “ruff, ruff”</a:t>
            </a:r>
            <a:endParaRPr/>
          </a:p>
          <a:p>
            <a:pPr indent="-53339" lvl="0" marL="1828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 b="1">
              <a:solidFill>
                <a:srgbClr val="55556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rPr b="1" lang="en-US">
                <a:solidFill>
                  <a:srgbClr val="55556F"/>
                </a:solidFill>
              </a:rPr>
              <a:t>&lt;- machine halts at B.  </a:t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465138" y="318184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Turing Machine Example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Theory of Computation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90525" y="2098676"/>
            <a:ext cx="8059738" cy="2716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60"/>
              <a:buFont typeface="Arial"/>
              <a:buNone/>
            </a:pPr>
            <a:r>
              <a:rPr lang="en-US" sz="3600"/>
              <a:t>Focuses on the theoretical underpinnings of software construction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Our Turing machines: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Come pre-loaded with B on every cell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Should halt on the leftmost B after the output string 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PROBLEM:</a:t>
            </a:r>
            <a:endParaRPr/>
          </a:p>
          <a:p>
            <a:pPr indent="0" lvl="2" marL="579438" rtl="0" algn="l">
              <a:spcBef>
                <a:spcPts val="36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A Turing machine for unary addition.</a:t>
            </a:r>
            <a:endParaRPr/>
          </a:p>
          <a:p>
            <a:pPr indent="0" lvl="2" marL="579438" rtl="0" algn="l">
              <a:spcBef>
                <a:spcPts val="36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0" lvl="2" marL="579438" rtl="0" algn="l">
              <a:spcBef>
                <a:spcPts val="36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rPr lang="en-US"/>
              <a:t>We will try together!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28904" lvl="0" marL="18288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Fundamental Question 1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What is an algorithm?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 finite set of instructions to solve a problem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It generally has inputs and outputs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It must be guaranteed to halt</a:t>
            </a:r>
            <a:endParaRPr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/>
          </a:p>
          <a:p>
            <a:pPr indent="0" lvl="1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/>
              <a:t>NOTE</a:t>
            </a:r>
            <a:r>
              <a:rPr lang="en-US"/>
              <a:t>: If there is no guarantee to halt, it is a </a:t>
            </a:r>
            <a:r>
              <a:rPr b="1" lang="en-US"/>
              <a:t>procedure.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4" lvl="0" marL="18288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550"/>
              <a:buFont typeface="Arial"/>
              <a:buNone/>
            </a:pPr>
            <a:r>
              <a:t/>
            </a:r>
            <a:endParaRPr sz="3000">
              <a:solidFill>
                <a:srgbClr val="55556F"/>
              </a:solidFill>
            </a:endParaRPr>
          </a:p>
          <a:p>
            <a:pPr indent="-182880" lvl="0" marL="182880" rtl="0" algn="l">
              <a:spcBef>
                <a:spcPts val="600"/>
              </a:spcBef>
              <a:spcAft>
                <a:spcPts val="0"/>
              </a:spcAft>
              <a:buClr>
                <a:srgbClr val="55556F"/>
              </a:buClr>
              <a:buSzPts val="2550"/>
              <a:buChar char="•"/>
            </a:pPr>
            <a:r>
              <a:rPr lang="en-US" sz="3000">
                <a:solidFill>
                  <a:srgbClr val="55556F"/>
                </a:solidFill>
              </a:rPr>
              <a:t>What are some examples of algorithms?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55556F"/>
              </a:buClr>
              <a:buSzPts val="2550"/>
              <a:buFont typeface="Arial"/>
              <a:buNone/>
            </a:pPr>
            <a:r>
              <a:t/>
            </a:r>
            <a:endParaRPr sz="3000">
              <a:solidFill>
                <a:srgbClr val="55556F"/>
              </a:solidFill>
            </a:endParaRPr>
          </a:p>
          <a:p>
            <a:pPr indent="-20954" lvl="0" marL="182880" rtl="0" algn="l">
              <a:spcBef>
                <a:spcPts val="600"/>
              </a:spcBef>
              <a:spcAft>
                <a:spcPts val="0"/>
              </a:spcAft>
              <a:buClr>
                <a:srgbClr val="55556F"/>
              </a:buClr>
              <a:buSzPts val="2550"/>
              <a:buFont typeface="Arial"/>
              <a:buNone/>
            </a:pPr>
            <a:r>
              <a:t/>
            </a:r>
            <a:endParaRPr sz="3000">
              <a:solidFill>
                <a:srgbClr val="55556F"/>
              </a:solidFill>
            </a:endParaRPr>
          </a:p>
          <a:p>
            <a:pPr indent="-182880" lvl="0" marL="182880" rtl="0" algn="l">
              <a:spcBef>
                <a:spcPts val="600"/>
              </a:spcBef>
              <a:spcAft>
                <a:spcPts val="0"/>
              </a:spcAft>
              <a:buClr>
                <a:srgbClr val="55556F"/>
              </a:buClr>
              <a:buSzPts val="2550"/>
              <a:buFont typeface="Arial"/>
              <a:buChar char="•"/>
            </a:pPr>
            <a:r>
              <a:rPr lang="en-US" sz="3000">
                <a:solidFill>
                  <a:srgbClr val="55556F"/>
                </a:solidFill>
              </a:rPr>
              <a:t>What are some examples of procedures?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Algorithms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None/>
            </a:pPr>
            <a:r>
              <a:rPr lang="en-US">
                <a:solidFill>
                  <a:srgbClr val="55556F"/>
                </a:solidFill>
              </a:rPr>
              <a:t>Define algorithm </a:t>
            </a:r>
            <a:r>
              <a:rPr b="1" lang="en-US">
                <a:solidFill>
                  <a:srgbClr val="55556F"/>
                </a:solidFill>
              </a:rPr>
              <a:t>primitives: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rgbClr val="55556F"/>
              </a:buClr>
              <a:buSzPts val="850"/>
              <a:buNone/>
            </a:pPr>
            <a:r>
              <a:t/>
            </a:r>
            <a:endParaRPr b="1" sz="1000">
              <a:solidFill>
                <a:srgbClr val="55556F"/>
              </a:solidFill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fundamental steps that are clearly understood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None/>
            </a:pPr>
            <a:r>
              <a:rPr lang="en-US">
                <a:solidFill>
                  <a:srgbClr val="55556F"/>
                </a:solidFill>
              </a:rPr>
              <a:t>An algorithm for: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Making a phone call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Cooking penne a la vodka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Making an origami bird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0" lvl="1" marL="350838" rtl="0" algn="ctr">
              <a:spcBef>
                <a:spcPts val="400"/>
              </a:spcBef>
              <a:spcAft>
                <a:spcPts val="0"/>
              </a:spcAft>
              <a:buClr>
                <a:srgbClr val="F7F6E9"/>
              </a:buClr>
              <a:buSzPts val="1700"/>
              <a:buFont typeface="Arial"/>
              <a:buNone/>
            </a:pPr>
            <a:r>
              <a:rPr b="1" lang="en-US">
                <a:solidFill>
                  <a:srgbClr val="55556F"/>
                </a:solidFill>
              </a:rPr>
              <a:t>What are the primitives here?</a:t>
            </a:r>
            <a:endParaRPr b="1">
              <a:solidFill>
                <a:srgbClr val="55556F"/>
              </a:solidFill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Fundamental Question 2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5556F"/>
              </a:buClr>
              <a:buSzPts val="2040"/>
              <a:buNone/>
            </a:pPr>
            <a:r>
              <a:rPr b="1" lang="en-US">
                <a:solidFill>
                  <a:srgbClr val="55556F"/>
                </a:solidFill>
              </a:rPr>
              <a:t>What is a program?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55556F"/>
              </a:buClr>
              <a:buSzPts val="2040"/>
              <a:buNone/>
            </a:pPr>
            <a:r>
              <a:t/>
            </a:r>
            <a:endParaRPr b="1">
              <a:solidFill>
                <a:srgbClr val="55556F"/>
              </a:solidFill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A program is an algorithm that is written in some programming language (e.g. C++, Java, )…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None/>
            </a:pPr>
            <a:r>
              <a:t/>
            </a:r>
            <a:endParaRPr>
              <a:solidFill>
                <a:srgbClr val="55556F"/>
              </a:solidFill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rgbClr val="55556F"/>
              </a:buClr>
              <a:buSzPts val="1700"/>
              <a:buChar char="•"/>
            </a:pPr>
            <a:r>
              <a:rPr lang="en-US">
                <a:solidFill>
                  <a:srgbClr val="55556F"/>
                </a:solidFill>
              </a:rPr>
              <a:t>BUT computers do not “speak” C++ or Java…</a:t>
            </a:r>
            <a:endParaRPr>
              <a:solidFill>
                <a:srgbClr val="55556F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4063" y="3130550"/>
            <a:ext cx="1454150" cy="293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How Do We Translate?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261676" y="3197851"/>
            <a:ext cx="8586533" cy="1355768"/>
            <a:chOff x="7560" y="1193687"/>
            <a:chExt cx="8586533" cy="1355768"/>
          </a:xfrm>
        </p:grpSpPr>
        <p:sp>
          <p:nvSpPr>
            <p:cNvPr id="139" name="Google Shape;139;p19"/>
            <p:cNvSpPr/>
            <p:nvPr/>
          </p:nvSpPr>
          <p:spPr>
            <a:xfrm>
              <a:off x="7560" y="1193687"/>
              <a:ext cx="2259614" cy="13557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47269" y="1233396"/>
              <a:ext cx="2180196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 in high level language (HLL)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program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493135" y="1591379"/>
              <a:ext cx="479038" cy="56038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7AFA9"/>
                </a:gs>
                <a:gs pos="34000">
                  <a:srgbClr val="A7AFA9"/>
                </a:gs>
                <a:gs pos="70000">
                  <a:srgbClr val="BBC4BE"/>
                </a:gs>
                <a:gs pos="100000">
                  <a:srgbClr val="C7CD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2493135" y="1703456"/>
              <a:ext cx="335327" cy="336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171019" y="1193687"/>
              <a:ext cx="2259614" cy="13557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3210728" y="1233396"/>
              <a:ext cx="2180196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Compiler System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(software)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656595" y="1591379"/>
              <a:ext cx="479038" cy="56038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7AFA9"/>
                </a:gs>
                <a:gs pos="34000">
                  <a:srgbClr val="A7AFA9"/>
                </a:gs>
                <a:gs pos="70000">
                  <a:srgbClr val="BBC4BE"/>
                </a:gs>
                <a:gs pos="100000">
                  <a:srgbClr val="C7CDC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5656595" y="1703456"/>
              <a:ext cx="335327" cy="336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334479" y="1193687"/>
              <a:ext cx="2259614" cy="13557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88C81"/>
                </a:gs>
                <a:gs pos="34000">
                  <a:srgbClr val="798B81"/>
                </a:gs>
                <a:gs pos="70000">
                  <a:srgbClr val="899C90"/>
                </a:gs>
                <a:gs pos="100000">
                  <a:schemeClr val="accent1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6374188" y="1233396"/>
              <a:ext cx="2180196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 translated into machine language object code</a:t>
              </a:r>
              <a:endPara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Fundamental Question 3 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400"/>
              <a:buNone/>
            </a:pPr>
            <a:r>
              <a:rPr lang="en-US" sz="4000"/>
              <a:t>What is a computer?</a:t>
            </a:r>
            <a:endParaRPr sz="32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Take a moment to think on this one!</a:t>
            </a:r>
            <a:endParaRPr/>
          </a:p>
          <a:p>
            <a:pPr indent="-74929" lvl="1" marL="457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b="1" sz="1000" u="sng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b="1" lang="en-US" sz="3200" u="sng"/>
              <a:t>Unsolvable Problem:</a:t>
            </a:r>
            <a:endParaRPr/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0"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An answer can never be forthcoming- No matter how much time is permitted!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2720"/>
              <a:buNone/>
            </a:pPr>
            <a:r>
              <a:rPr b="1" lang="en-US" sz="3200" u="sng"/>
              <a:t>Decision Problem: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b="1" sz="1200" u="sng"/>
          </a:p>
          <a:p>
            <a:pPr indent="-182880" lvl="1" marL="457200" rtl="0" algn="l">
              <a:spcBef>
                <a:spcPts val="560"/>
              </a:spcBef>
              <a:spcAft>
                <a:spcPts val="0"/>
              </a:spcAft>
              <a:buSzPts val="2380"/>
              <a:buChar char="•"/>
            </a:pPr>
            <a:r>
              <a:rPr lang="en-US" sz="2800"/>
              <a:t>The answer is YES or NO 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Solvable vs. Unsolvable Problem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