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x="6858000" cy="9144000"/>
  <p:embeddedFontLst>
    <p:embeddedFont>
      <p:font typeface="Lustria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02FB1C-7337-4E7C-97C2-79F484571048}">
  <a:tblStyle styleId="{1F02FB1C-7337-4E7C-97C2-79F48457104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F0FC0BA5-392A-4570-A691-273DDD570B99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ustria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" name="Google Shape;36;p4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" name="Google Shape;53;p6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60"/>
              <a:buFont typeface="Arial"/>
              <a:buNone/>
            </a:pPr>
            <a:r>
              <a:rPr lang="en-US" sz="4860">
                <a:solidFill>
                  <a:srgbClr val="404040"/>
                </a:solidFill>
              </a:rPr>
              <a:t>INTRODUCTION TO THEORETICAL COMPUTER SCIENCE</a:t>
            </a:r>
            <a:endParaRPr/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87"/>
              <a:buFont typeface="Arial"/>
              <a:buNone/>
            </a:pPr>
            <a:r>
              <a:rPr lang="en-US" sz="2220">
                <a:solidFill>
                  <a:srgbClr val="404040"/>
                </a:solidFill>
              </a:rPr>
              <a:t>CSC 304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404040"/>
              </a:buClr>
              <a:buSzPts val="1887"/>
              <a:buFont typeface="Arial"/>
              <a:buNone/>
            </a:pPr>
            <a:r>
              <a:rPr lang="en-US" sz="2220">
                <a:solidFill>
                  <a:srgbClr val="404040"/>
                </a:solidFill>
              </a:rPr>
              <a:t>Professor Lucci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404040"/>
              </a:buClr>
              <a:buSzPts val="1887"/>
              <a:buFont typeface="Arial"/>
              <a:buNone/>
            </a:pPr>
            <a:r>
              <a:t/>
            </a:r>
            <a:endParaRPr sz="22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40"/>
              </a:spcBef>
              <a:spcAft>
                <a:spcPts val="0"/>
              </a:spcAft>
              <a:buClr>
                <a:srgbClr val="404040"/>
              </a:buClr>
              <a:buSzPts val="3145"/>
              <a:buFont typeface="Arial"/>
              <a:buNone/>
            </a:pPr>
            <a:r>
              <a:rPr lang="en-US" sz="3700">
                <a:solidFill>
                  <a:srgbClr val="404040"/>
                </a:solidFill>
              </a:rPr>
              <a:t>Lecture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900113" y="1036637"/>
            <a:ext cx="7345362" cy="5821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3200"/>
              <a:t>We have built an FSM to recognize the string ‘( )’ …M</a:t>
            </a:r>
            <a:r>
              <a:rPr baseline="-25000" lang="en-US" sz="3200"/>
              <a:t>1</a:t>
            </a:r>
            <a:endParaRPr sz="3200"/>
          </a:p>
          <a:p>
            <a:pPr indent="-182880" lvl="0" marL="182880" rtl="0" algn="l">
              <a:spcBef>
                <a:spcPts val="640"/>
              </a:spcBef>
              <a:spcAft>
                <a:spcPts val="0"/>
              </a:spcAft>
              <a:buSzPts val="2720"/>
              <a:buChar char="•"/>
            </a:pPr>
            <a:r>
              <a:rPr lang="en-US" sz="3200"/>
              <a:t>Now let’s design an FSM to recognize the set of strings { ( ), ( ( ) )}</a:t>
            </a:r>
            <a:endParaRPr/>
          </a:p>
          <a:p>
            <a:pPr indent="-10159" lvl="0" marL="182880" rtl="0" algn="l"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 sz="3200"/>
          </a:p>
          <a:p>
            <a:pPr indent="-182880" lvl="0" marL="182880" rtl="0" algn="l">
              <a:spcBef>
                <a:spcPts val="640"/>
              </a:spcBef>
              <a:spcAft>
                <a:spcPts val="0"/>
              </a:spcAft>
              <a:buSzPts val="2720"/>
              <a:buChar char="•"/>
            </a:pPr>
            <a:r>
              <a:rPr lang="en-US" sz="3200"/>
              <a:t>M</a:t>
            </a:r>
            <a:r>
              <a:rPr baseline="-25000" lang="en-US" sz="3200"/>
              <a:t>2</a:t>
            </a:r>
            <a:r>
              <a:rPr lang="en-US" sz="3200"/>
              <a:t>:  </a:t>
            </a:r>
            <a:endParaRPr/>
          </a:p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650875" y="1062038"/>
            <a:ext cx="7594600" cy="610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We observe that M</a:t>
            </a:r>
            <a:r>
              <a:rPr baseline="-25000" lang="en-US"/>
              <a:t>2</a:t>
            </a:r>
            <a:r>
              <a:rPr lang="en-US"/>
              <a:t> does indeed recognize {( ),( ( ) ) }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However, M</a:t>
            </a:r>
            <a:r>
              <a:rPr baseline="-25000" lang="en-US"/>
              <a:t>2</a:t>
            </a:r>
            <a:r>
              <a:rPr lang="en-US"/>
              <a:t> fails when presented with ‘( ( ( ) ) )’    or ‘( ( ) ( ) )’ 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How many states would an FSM require to recognize ‘( ( ( ) ) )’?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The same question generalized to any well balanced parenthesized expression?</a:t>
            </a:r>
            <a:endParaRPr/>
          </a:p>
          <a:p>
            <a:pPr indent="-182880" lvl="0" marL="182880" rtl="0" algn="ctr">
              <a:spcBef>
                <a:spcPts val="480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rPr b="1" lang="en-US"/>
              <a:t>This problem is unsolvable on an FSM!</a:t>
            </a:r>
            <a:endParaRPr/>
          </a:p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4000"/>
              <a:buFont typeface="Arial"/>
              <a:buNone/>
            </a:pPr>
            <a:r>
              <a:rPr lang="en-US">
                <a:solidFill>
                  <a:srgbClr val="55556F"/>
                </a:solidFill>
              </a:rPr>
              <a:t>Pushdown Automaton(PDA)</a:t>
            </a:r>
            <a:endParaRPr>
              <a:solidFill>
                <a:srgbClr val="55556F"/>
              </a:solidFill>
            </a:endParaRPr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457200" y="1981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60"/>
              <a:buFont typeface="Arial"/>
              <a:buNone/>
            </a:pPr>
            <a:r>
              <a:rPr lang="en-US" sz="3600"/>
              <a:t>Can the language of well- balanced expressions be recognized on a PDA?</a:t>
            </a:r>
            <a:endParaRPr/>
          </a:p>
        </p:txBody>
      </p:sp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900113" y="244475"/>
            <a:ext cx="7345362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PDA (Push Down Automata)</a:t>
            </a:r>
            <a:endParaRPr/>
          </a:p>
        </p:txBody>
      </p:sp>
      <p:pic>
        <p:nvPicPr>
          <p:cNvPr id="180" name="Google Shape;180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984" l="0" r="0" t="984"/>
          <a:stretch/>
        </p:blipFill>
        <p:spPr>
          <a:xfrm>
            <a:off x="328613" y="1095375"/>
            <a:ext cx="6792912" cy="274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328613" y="4000500"/>
            <a:ext cx="8577262" cy="266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988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In one move the PDA</a:t>
            </a:r>
            <a:endParaRPr sz="1700"/>
          </a:p>
          <a:p>
            <a:pPr indent="-207327" lvl="1" marL="5794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6E9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Reads symbol on input tape</a:t>
            </a:r>
            <a:endParaRPr sz="1700"/>
          </a:p>
          <a:p>
            <a:pPr indent="-207327" lvl="1" marL="5794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6E9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Checks its own state</a:t>
            </a:r>
            <a:endParaRPr sz="1700"/>
          </a:p>
          <a:p>
            <a:pPr indent="-207327" lvl="1" marL="5794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6E9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Scans symbol on Stack</a:t>
            </a:r>
            <a:endParaRPr b="0" i="0" sz="1700" u="none" cap="none" strike="noStrike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9377" lvl="1" marL="5794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6E9"/>
              </a:buClr>
              <a:buSzPts val="2035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88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And then:</a:t>
            </a:r>
            <a:endParaRPr sz="1700"/>
          </a:p>
          <a:p>
            <a:pPr indent="-207327" lvl="1" marL="5794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6E9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Moves r/w head one square to right</a:t>
            </a:r>
            <a:endParaRPr sz="1700"/>
          </a:p>
          <a:p>
            <a:pPr indent="-207327" lvl="1" marL="5794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6E9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May pop a symbol off the stack</a:t>
            </a:r>
            <a:endParaRPr sz="1700"/>
          </a:p>
          <a:p>
            <a:pPr indent="-207327" lvl="1" marL="5794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6E9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Push one or more symbols onto stack</a:t>
            </a:r>
            <a:endParaRPr sz="1700"/>
          </a:p>
          <a:p>
            <a:pPr indent="-207327" lvl="1" marL="5794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6E9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May change state</a:t>
            </a:r>
            <a:endParaRPr sz="1700"/>
          </a:p>
        </p:txBody>
      </p:sp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269875" y="476250"/>
            <a:ext cx="8477250" cy="579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A PDA to recognize (a subset for now only) of the language of well balanced parenthesized expressions 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i.e. L = { (</a:t>
            </a:r>
            <a:r>
              <a:rPr baseline="30000" lang="en-US" sz="2400"/>
              <a:t>n</a:t>
            </a:r>
            <a:r>
              <a:rPr lang="en-US" sz="2400"/>
              <a:t> )</a:t>
            </a:r>
            <a:r>
              <a:rPr baseline="30000" lang="en-US" sz="2400"/>
              <a:t>n</a:t>
            </a:r>
            <a:r>
              <a:rPr lang="en-US" sz="2400"/>
              <a:t> | n &gt;= 1} – this is called a </a:t>
            </a:r>
            <a:r>
              <a:rPr i="1" lang="en-US" sz="2400"/>
              <a:t>language expression</a:t>
            </a:r>
            <a:endParaRPr/>
          </a:p>
          <a:p>
            <a:pPr indent="-53340" lvl="1" marL="45720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i="1" sz="2400"/>
          </a:p>
          <a:p>
            <a:pPr indent="-182880" lvl="0" marL="182880" rtl="0" algn="l">
              <a:spcBef>
                <a:spcPts val="520"/>
              </a:spcBef>
              <a:spcAft>
                <a:spcPts val="0"/>
              </a:spcAft>
              <a:buSzPts val="2210"/>
              <a:buChar char="•"/>
            </a:pPr>
            <a:r>
              <a:rPr lang="en-US" sz="2600"/>
              <a:t>A language is merely a set of strings (more on this later)</a:t>
            </a:r>
            <a:endParaRPr/>
          </a:p>
          <a:p>
            <a:pPr indent="-42544" lvl="0" marL="182880" rtl="0" algn="l">
              <a:spcBef>
                <a:spcPts val="52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sz="2600"/>
          </a:p>
          <a:p>
            <a:pPr indent="-182880" lvl="0" marL="182880" rtl="0" algn="l">
              <a:spcBef>
                <a:spcPts val="520"/>
              </a:spcBef>
              <a:spcAft>
                <a:spcPts val="0"/>
              </a:spcAft>
              <a:buSzPts val="2210"/>
              <a:buChar char="•"/>
            </a:pPr>
            <a:r>
              <a:rPr lang="en-US" sz="2600"/>
              <a:t>A language expression is shorthand to help us denote specific languages</a:t>
            </a:r>
            <a:endParaRPr/>
          </a:p>
        </p:txBody>
      </p:sp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0693" l="0" r="0" t="-10693"/>
          <a:stretch/>
        </p:blipFill>
        <p:spPr>
          <a:xfrm>
            <a:off x="180975" y="395288"/>
            <a:ext cx="8824913" cy="61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4692" r="4691" t="0"/>
          <a:stretch/>
        </p:blipFill>
        <p:spPr>
          <a:xfrm>
            <a:off x="312738" y="879475"/>
            <a:ext cx="8588375" cy="45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32467" l="0" r="0" t="-32467"/>
          <a:stretch/>
        </p:blipFill>
        <p:spPr>
          <a:xfrm>
            <a:off x="312738" y="895350"/>
            <a:ext cx="8647112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49178" l="0" r="0" t="-49178"/>
          <a:stretch/>
        </p:blipFill>
        <p:spPr>
          <a:xfrm>
            <a:off x="376238" y="1133475"/>
            <a:ext cx="8529637" cy="456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900113" y="1173162"/>
            <a:ext cx="7345362" cy="5684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Recognizing the language L = { (</a:t>
            </a:r>
            <a:r>
              <a:rPr baseline="30000" lang="en-US"/>
              <a:t>n</a:t>
            </a:r>
            <a:r>
              <a:rPr lang="en-US"/>
              <a:t> )</a:t>
            </a:r>
            <a:r>
              <a:rPr baseline="30000" lang="en-US"/>
              <a:t>n</a:t>
            </a:r>
            <a:r>
              <a:rPr lang="en-US"/>
              <a:t> | n &gt;= 1}  was impossible on an FSM. 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However, L is recognizable on a PDA! </a:t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Word Processing Task: Type n letters. Backup n spaces. Then underline the string.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Lets try to recognize L = {a</a:t>
            </a:r>
            <a:r>
              <a:rPr baseline="30000" lang="en-US"/>
              <a:t>n</a:t>
            </a:r>
            <a:r>
              <a:rPr lang="en-US"/>
              <a:t>b</a:t>
            </a:r>
            <a:r>
              <a:rPr baseline="30000" lang="en-US"/>
              <a:t>n</a:t>
            </a:r>
            <a:r>
              <a:rPr lang="en-US"/>
              <a:t>c</a:t>
            </a:r>
            <a:r>
              <a:rPr baseline="30000" lang="en-US"/>
              <a:t>n</a:t>
            </a:r>
            <a:r>
              <a:rPr lang="en-US"/>
              <a:t> | n &gt;= 1}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Note: a</a:t>
            </a:r>
            <a:r>
              <a:rPr baseline="30000" lang="en-US"/>
              <a:t>n </a:t>
            </a:r>
            <a:r>
              <a:rPr lang="en-US"/>
              <a:t> is shorthand for n copies of the letter ‘a’</a:t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aseline="30000"/>
          </a:p>
        </p:txBody>
      </p:sp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431900" y="16175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55556F"/>
                </a:solidFill>
              </a:rPr>
              <a:t>Recap </a:t>
            </a:r>
            <a:r>
              <a:rPr lang="en-US" sz="3240">
                <a:solidFill>
                  <a:srgbClr val="55556F"/>
                </a:solidFill>
              </a:rPr>
              <a:t>Keywords from Lesson 1</a:t>
            </a:r>
            <a:endParaRPr sz="3240">
              <a:solidFill>
                <a:srgbClr val="55556F"/>
              </a:solidFill>
            </a:endParaRPr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276200" y="1152352"/>
            <a:ext cx="8541000" cy="54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6530" lvl="0" marL="18288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5556F"/>
                </a:solidFill>
              </a:rPr>
              <a:t>Algorithm</a:t>
            </a:r>
            <a:endParaRPr sz="1600"/>
          </a:p>
          <a:p>
            <a:pPr indent="-176530" lvl="0" marL="18288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5556F"/>
                </a:solidFill>
              </a:rPr>
              <a:t>Procedure</a:t>
            </a:r>
            <a:endParaRPr sz="1600"/>
          </a:p>
          <a:p>
            <a:pPr indent="-176530" lvl="0" marL="18288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5556F"/>
                </a:solidFill>
              </a:rPr>
              <a:t>Algorithm primitives</a:t>
            </a:r>
            <a:endParaRPr sz="1600"/>
          </a:p>
          <a:p>
            <a:pPr indent="-176530" lvl="0" marL="18288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5556F"/>
                </a:solidFill>
              </a:rPr>
              <a:t>High Level Language (HLL)</a:t>
            </a:r>
            <a:endParaRPr sz="1600"/>
          </a:p>
          <a:p>
            <a:pPr indent="-176530" lvl="0" marL="18288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5556F"/>
                </a:solidFill>
              </a:rPr>
              <a:t>Compiler</a:t>
            </a:r>
            <a:endParaRPr sz="1600"/>
          </a:p>
          <a:p>
            <a:pPr indent="-176530" lvl="0" marL="18288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5556F"/>
                </a:solidFill>
              </a:rPr>
              <a:t>Source Program</a:t>
            </a:r>
            <a:endParaRPr sz="1600"/>
          </a:p>
          <a:p>
            <a:pPr indent="-176530" lvl="0" marL="18288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5556F"/>
                </a:solidFill>
              </a:rPr>
              <a:t>Object Code</a:t>
            </a:r>
            <a:endParaRPr sz="1600"/>
          </a:p>
          <a:p>
            <a:pPr indent="-176530" lvl="0" marL="18288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5556F"/>
                </a:solidFill>
              </a:rPr>
              <a:t>Computer</a:t>
            </a:r>
            <a:endParaRPr sz="1600"/>
          </a:p>
          <a:p>
            <a:pPr indent="-176530" lvl="0" marL="18288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5556F"/>
                </a:solidFill>
              </a:rPr>
              <a:t>Solvable/ Problem </a:t>
            </a:r>
            <a:endParaRPr sz="1600"/>
          </a:p>
          <a:p>
            <a:pPr indent="-176530" lvl="0" marL="18288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5556F"/>
                </a:solidFill>
              </a:rPr>
              <a:t>Decision Problem </a:t>
            </a:r>
            <a:endParaRPr sz="1600"/>
          </a:p>
          <a:p>
            <a:pPr indent="-176530" lvl="0" marL="18288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5556F"/>
                </a:solidFill>
              </a:rPr>
              <a:t>Decidable/Undecidable Problem</a:t>
            </a:r>
            <a:endParaRPr sz="1600"/>
          </a:p>
          <a:p>
            <a:pPr indent="-176530" lvl="0" marL="18288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5556F"/>
                </a:solidFill>
              </a:rPr>
              <a:t>Tractable/ Intractable Problem </a:t>
            </a:r>
            <a:endParaRPr sz="1600"/>
          </a:p>
          <a:p>
            <a:pPr indent="-176530" lvl="0" marL="18288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5556F"/>
                </a:solidFill>
              </a:rPr>
              <a:t>Polynomial, super-polynomial, exponential, factorial time</a:t>
            </a:r>
            <a:endParaRPr sz="1600">
              <a:solidFill>
                <a:srgbClr val="55556F"/>
              </a:solidFill>
            </a:endParaRPr>
          </a:p>
          <a:p>
            <a:pPr indent="-176530" lvl="0" marL="18288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5556F"/>
                </a:solidFill>
              </a:rPr>
              <a:t>Abstract Model of Computation</a:t>
            </a:r>
            <a:endParaRPr sz="1600"/>
          </a:p>
          <a:p>
            <a:pPr indent="-176530" lvl="0" marL="18288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5556F"/>
                </a:solidFill>
              </a:rPr>
              <a:t>Mathematical Model of Computation</a:t>
            </a:r>
            <a:endParaRPr sz="1600"/>
          </a:p>
          <a:p>
            <a:pPr indent="-176530" lvl="0" marL="18288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5556F"/>
                </a:solidFill>
              </a:rPr>
              <a:t>Reasonable Model of Computation</a:t>
            </a:r>
            <a:endParaRPr sz="1600"/>
          </a:p>
          <a:p>
            <a:pPr indent="-176530" lvl="0" marL="18288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5556F"/>
                </a:solidFill>
              </a:rPr>
              <a:t>ALU, CU, SISD</a:t>
            </a:r>
            <a:endParaRPr sz="1600"/>
          </a:p>
          <a:p>
            <a:pPr indent="-176530" lvl="0" marL="18288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5556F"/>
                </a:solidFill>
              </a:rPr>
              <a:t>Stored program concept</a:t>
            </a:r>
            <a:endParaRPr sz="1600"/>
          </a:p>
          <a:p>
            <a:pPr indent="-176530" lvl="0" marL="18288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5556F"/>
                </a:solidFill>
              </a:rPr>
              <a:t>Turning machine</a:t>
            </a:r>
            <a:endParaRPr sz="1600"/>
          </a:p>
          <a:p>
            <a:pPr indent="-176530" lvl="0" marL="18288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5556F"/>
                </a:solidFill>
              </a:rPr>
              <a:t>State</a:t>
            </a:r>
            <a:endParaRPr sz="1600"/>
          </a:p>
          <a:p>
            <a:pPr indent="-176530" lvl="0" marL="18288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5556F"/>
                </a:solidFill>
              </a:rPr>
              <a:t>Unary Notation</a:t>
            </a:r>
            <a:endParaRPr sz="1600"/>
          </a:p>
          <a:p>
            <a:pPr indent="-176530" lvl="0" marL="18288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5556F"/>
                </a:solidFill>
              </a:rPr>
              <a:t>Unbounded</a:t>
            </a:r>
            <a:endParaRPr sz="1600">
              <a:solidFill>
                <a:srgbClr val="55556F"/>
              </a:solidFill>
            </a:endParaRPr>
          </a:p>
          <a:p>
            <a:pPr indent="-74929" lvl="0" marL="18288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1700"/>
              <a:buFont typeface="Arial"/>
              <a:buNone/>
            </a:pPr>
            <a:r>
              <a:t/>
            </a:r>
            <a:endParaRPr sz="1600">
              <a:solidFill>
                <a:srgbClr val="55556F"/>
              </a:solidFill>
            </a:endParaRPr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312738" y="1141998"/>
            <a:ext cx="8466137" cy="4380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Char char="•"/>
            </a:pPr>
            <a:r>
              <a:rPr lang="en-US">
                <a:solidFill>
                  <a:srgbClr val="55556F"/>
                </a:solidFill>
              </a:rPr>
              <a:t>Do we begin by pushing a’s on stack, then pop a’s once b’s are encountered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Clr>
                <a:srgbClr val="F7F6E9"/>
              </a:buClr>
              <a:buSzPts val="1700"/>
              <a:buFont typeface="Arial"/>
              <a:buChar char="•"/>
            </a:pPr>
            <a:r>
              <a:rPr lang="en-US">
                <a:solidFill>
                  <a:srgbClr val="55556F"/>
                </a:solidFill>
              </a:rPr>
              <a:t>Next…a ‘c’ is scanned….WHAT NOW?!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None/>
            </a:pPr>
            <a:r>
              <a:rPr lang="en-US">
                <a:solidFill>
                  <a:srgbClr val="55556F"/>
                </a:solidFill>
              </a:rPr>
              <a:t>OR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Char char="•"/>
            </a:pPr>
            <a:r>
              <a:rPr lang="en-US">
                <a:solidFill>
                  <a:srgbClr val="55556F"/>
                </a:solidFill>
              </a:rPr>
              <a:t>Pass a’s until a ‘b’ is encountered and match b’s with c’s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None/>
            </a:pPr>
            <a:r>
              <a:t/>
            </a:r>
            <a:endParaRPr>
              <a:solidFill>
                <a:srgbClr val="55556F"/>
              </a:solidFill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55556F"/>
              </a:buClr>
              <a:buSzPts val="2380"/>
              <a:buFont typeface="Arial"/>
              <a:buNone/>
            </a:pPr>
            <a:r>
              <a:rPr lang="en-US" sz="2800">
                <a:solidFill>
                  <a:srgbClr val="55556F"/>
                </a:solidFill>
              </a:rPr>
              <a:t>We are stuck!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55556F"/>
              </a:buClr>
              <a:buSzPts val="2380"/>
              <a:buFont typeface="Arial"/>
              <a:buNone/>
            </a:pPr>
            <a:r>
              <a:rPr lang="en-US" sz="2800">
                <a:solidFill>
                  <a:srgbClr val="55556F"/>
                </a:solidFill>
              </a:rPr>
              <a:t>How many a’s were there?!!</a:t>
            </a:r>
            <a:endParaRPr/>
          </a:p>
        </p:txBody>
      </p:sp>
      <p:sp>
        <p:nvSpPr>
          <p:cNvPr id="224" name="Google Shape;224;p3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Nobody say count!!!</a:t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Char char="•"/>
            </a:pPr>
            <a:r>
              <a:rPr lang="en-US">
                <a:solidFill>
                  <a:srgbClr val="55556F"/>
                </a:solidFill>
              </a:rPr>
              <a:t>In this course ‘count’ is a four letter word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None/>
            </a:pPr>
            <a:r>
              <a:t/>
            </a:r>
            <a:endParaRPr>
              <a:solidFill>
                <a:srgbClr val="55556F"/>
              </a:solidFill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None/>
            </a:pPr>
            <a:r>
              <a:rPr lang="en-US">
                <a:solidFill>
                  <a:srgbClr val="55556F"/>
                </a:solidFill>
              </a:rPr>
              <a:t>Why is counting forbidden?</a:t>
            </a:r>
            <a:endParaRPr>
              <a:solidFill>
                <a:srgbClr val="55556F"/>
              </a:solidFill>
            </a:endParaRPr>
          </a:p>
        </p:txBody>
      </p:sp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Turing Machines Revisited 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Recognizing L = {a</a:t>
            </a:r>
            <a:r>
              <a:rPr baseline="30000" lang="en-US"/>
              <a:t>n</a:t>
            </a:r>
            <a:r>
              <a:rPr lang="en-US"/>
              <a:t>b</a:t>
            </a:r>
            <a:r>
              <a:rPr baseline="30000" lang="en-US"/>
              <a:t>n</a:t>
            </a:r>
            <a:r>
              <a:rPr lang="en-US"/>
              <a:t>c</a:t>
            </a:r>
            <a:r>
              <a:rPr baseline="30000" lang="en-US"/>
              <a:t>n</a:t>
            </a:r>
            <a:r>
              <a:rPr lang="en-US"/>
              <a:t> | n &gt;= 1} is impossible on a PDA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However, a Tm to recognize L is possible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First we need a strategy: </a:t>
            </a:r>
            <a:endParaRPr/>
          </a:p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900113" y="396875"/>
            <a:ext cx="7345362" cy="566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None/>
            </a:pPr>
            <a:r>
              <a:t/>
            </a:r>
            <a:endParaRPr>
              <a:solidFill>
                <a:srgbClr val="55556F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None/>
            </a:pPr>
            <a:r>
              <a:t/>
            </a:r>
            <a:endParaRPr>
              <a:solidFill>
                <a:srgbClr val="55556F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None/>
            </a:pPr>
            <a:r>
              <a:rPr lang="en-US">
                <a:solidFill>
                  <a:srgbClr val="55556F"/>
                </a:solidFill>
              </a:rPr>
              <a:t>A Turing machine to recognize L = {a</a:t>
            </a:r>
            <a:r>
              <a:rPr baseline="30000" lang="en-US">
                <a:solidFill>
                  <a:srgbClr val="55556F"/>
                </a:solidFill>
              </a:rPr>
              <a:t>n</a:t>
            </a:r>
            <a:r>
              <a:rPr lang="en-US">
                <a:solidFill>
                  <a:srgbClr val="55556F"/>
                </a:solidFill>
              </a:rPr>
              <a:t>b</a:t>
            </a:r>
            <a:r>
              <a:rPr baseline="30000" lang="en-US">
                <a:solidFill>
                  <a:srgbClr val="55556F"/>
                </a:solidFill>
              </a:rPr>
              <a:t>n</a:t>
            </a:r>
            <a:r>
              <a:rPr lang="en-US">
                <a:solidFill>
                  <a:srgbClr val="55556F"/>
                </a:solidFill>
              </a:rPr>
              <a:t>c</a:t>
            </a:r>
            <a:r>
              <a:rPr baseline="30000" lang="en-US">
                <a:solidFill>
                  <a:srgbClr val="55556F"/>
                </a:solidFill>
              </a:rPr>
              <a:t>n</a:t>
            </a:r>
            <a:r>
              <a:rPr lang="en-US">
                <a:solidFill>
                  <a:srgbClr val="55556F"/>
                </a:solidFill>
              </a:rPr>
              <a:t> | n &gt;= 1}: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None/>
            </a:pPr>
            <a:r>
              <a:t/>
            </a:r>
            <a:endParaRPr>
              <a:solidFill>
                <a:srgbClr val="55556F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None/>
            </a:pPr>
            <a:r>
              <a:t/>
            </a:r>
            <a:endParaRPr>
              <a:solidFill>
                <a:srgbClr val="55556F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None/>
            </a:pPr>
            <a:r>
              <a:t/>
            </a:r>
            <a:endParaRPr>
              <a:solidFill>
                <a:srgbClr val="55556F"/>
              </a:solidFill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None/>
            </a:pPr>
            <a:r>
              <a:rPr lang="en-US">
                <a:solidFill>
                  <a:srgbClr val="55556F"/>
                </a:solidFill>
              </a:rPr>
              <a:t> What if a problem is not solvable on a Turing machine- Where do we look?!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None/>
            </a:pPr>
            <a:r>
              <a:t/>
            </a:r>
            <a:endParaRPr>
              <a:solidFill>
                <a:srgbClr val="55556F"/>
              </a:solidFill>
            </a:endParaRPr>
          </a:p>
        </p:txBody>
      </p:sp>
      <p:sp>
        <p:nvSpPr>
          <p:cNvPr id="244" name="Google Shape;244;p3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900113" y="244475"/>
            <a:ext cx="7345362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4000"/>
              <a:buFont typeface="Arial"/>
              <a:buNone/>
            </a:pPr>
            <a:r>
              <a:rPr lang="en-US">
                <a:solidFill>
                  <a:srgbClr val="55556F"/>
                </a:solidFill>
              </a:rPr>
              <a:t>First…a joke</a:t>
            </a:r>
            <a:endParaRPr>
              <a:solidFill>
                <a:srgbClr val="55556F"/>
              </a:solidFill>
            </a:endParaRPr>
          </a:p>
        </p:txBody>
      </p:sp>
      <p:pic>
        <p:nvPicPr>
          <p:cNvPr id="250" name="Google Shape;250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14519" r="-14518" t="0"/>
          <a:stretch/>
        </p:blipFill>
        <p:spPr>
          <a:xfrm>
            <a:off x="698500" y="968375"/>
            <a:ext cx="7762875" cy="55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Back to Tm’s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762000" y="1778000"/>
            <a:ext cx="7483475" cy="4287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Set Up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The computational power of a PDA is greater than that of a FSM as there are problems unsolvable on an FSM that can be solved on a PDA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Similarly, a Tm has greater computational power than a PDA</a:t>
            </a:r>
            <a:endParaRPr/>
          </a:p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Turing-Church Thesis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457200" y="2119975"/>
            <a:ext cx="8229600" cy="2409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350838" rtl="0" algn="l">
              <a:spcBef>
                <a:spcPts val="0"/>
              </a:spcBef>
              <a:spcAft>
                <a:spcPts val="0"/>
              </a:spcAft>
              <a:buSzPts val="2380"/>
              <a:buFont typeface="Arial"/>
              <a:buNone/>
            </a:pPr>
            <a:r>
              <a:rPr lang="en-US" sz="2800"/>
              <a:t>The computational power of a digital computer is equivalent to that of a Turing machine </a:t>
            </a:r>
            <a:endParaRPr/>
          </a:p>
        </p:txBody>
      </p:sp>
      <p:sp>
        <p:nvSpPr>
          <p:cNvPr id="265" name="Google Shape;265;p3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666750" y="349250"/>
            <a:ext cx="7747000" cy="600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Punch Line:</a:t>
            </a:r>
            <a:endParaRPr/>
          </a:p>
          <a:p>
            <a:pPr indent="-128904" lvl="0" marL="18288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If a problem can be shown to be unsolvable on a Turing machine then the problem is unsolvable on a digital computer</a:t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Most computer scientists believe the Turing-Church thesis</a:t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1" marL="45720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*** Remember this is a thesis not a theorem.</a:t>
            </a:r>
            <a:endParaRPr/>
          </a:p>
          <a:p>
            <a:pPr indent="-182879" lvl="2" marL="731520" rtl="0" algn="l">
              <a:spcBef>
                <a:spcPts val="560"/>
              </a:spcBef>
              <a:spcAft>
                <a:spcPts val="0"/>
              </a:spcAft>
              <a:buSzPts val="2520"/>
              <a:buChar char="•"/>
            </a:pPr>
            <a:r>
              <a:rPr lang="en-US" sz="2800"/>
              <a:t>Ex: Does God exist?!</a:t>
            </a:r>
            <a:r>
              <a:rPr lang="en-US"/>
              <a:t>		 </a:t>
            </a:r>
            <a:endParaRPr/>
          </a:p>
        </p:txBody>
      </p:sp>
      <p:sp>
        <p:nvSpPr>
          <p:cNvPr id="271" name="Google Shape;271;p3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We have considered the </a:t>
            </a:r>
            <a:r>
              <a:rPr b="1" lang="en-US"/>
              <a:t>Turing machine </a:t>
            </a:r>
            <a:r>
              <a:rPr lang="en-US"/>
              <a:t>as a </a:t>
            </a:r>
            <a:r>
              <a:rPr b="1" lang="en-US"/>
              <a:t>reasonable model of computation. 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Other models considered in this course: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Finite state machine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Pushdown automaton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Automata Models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8904" lvl="0" marL="182880" rtl="0" algn="l">
              <a:spcBef>
                <a:spcPts val="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  <a:p>
            <a:pPr indent="-182880" lvl="0" marL="182880" rtl="0" algn="l">
              <a:spcBef>
                <a:spcPts val="640"/>
              </a:spcBef>
              <a:spcAft>
                <a:spcPts val="0"/>
              </a:spcAft>
              <a:buSzPts val="2720"/>
              <a:buChar char="•"/>
            </a:pPr>
            <a:r>
              <a:rPr lang="en-US" sz="3200"/>
              <a:t>Finite state machine</a:t>
            </a:r>
            <a:endParaRPr/>
          </a:p>
          <a:p>
            <a:pPr indent="-182880" lvl="0" marL="182880" rtl="0" algn="l">
              <a:spcBef>
                <a:spcPts val="640"/>
              </a:spcBef>
              <a:spcAft>
                <a:spcPts val="0"/>
              </a:spcAft>
              <a:buSzPts val="2720"/>
              <a:buChar char="•"/>
            </a:pPr>
            <a:r>
              <a:rPr lang="en-US" sz="3200"/>
              <a:t>Pushdown automaton</a:t>
            </a:r>
            <a:endParaRPr/>
          </a:p>
          <a:p>
            <a:pPr indent="-182880" lvl="0" marL="182880" rtl="0" algn="l">
              <a:spcBef>
                <a:spcPts val="640"/>
              </a:spcBef>
              <a:spcAft>
                <a:spcPts val="0"/>
              </a:spcAft>
              <a:buSzPts val="2720"/>
              <a:buChar char="•"/>
            </a:pPr>
            <a:r>
              <a:rPr lang="en-US" sz="3200"/>
              <a:t>Turing machine 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Definition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2720"/>
              <a:buChar char="•"/>
            </a:pPr>
            <a:r>
              <a:rPr lang="en-US" sz="3200">
                <a:solidFill>
                  <a:srgbClr val="55556F"/>
                </a:solidFill>
              </a:rPr>
              <a:t>Automaton – noun (plural- tons, ta): </a:t>
            </a:r>
            <a:endParaRPr/>
          </a:p>
          <a:p>
            <a:pPr indent="-182880" lvl="1" marL="457200" rtl="0" algn="l">
              <a:spcBef>
                <a:spcPts val="560"/>
              </a:spcBef>
              <a:spcAft>
                <a:spcPts val="0"/>
              </a:spcAft>
              <a:buClr>
                <a:srgbClr val="55556F"/>
              </a:buClr>
              <a:buSzPts val="2380"/>
              <a:buChar char="•"/>
            </a:pPr>
            <a:r>
              <a:rPr lang="en-US" sz="2800">
                <a:solidFill>
                  <a:srgbClr val="55556F"/>
                </a:solidFill>
              </a:rPr>
              <a:t>A mechanical device operating under its own power; a robot</a:t>
            </a:r>
            <a:endParaRPr/>
          </a:p>
          <a:p>
            <a:pPr indent="-182880" lvl="1" marL="457200" rtl="0" algn="l">
              <a:spcBef>
                <a:spcPts val="560"/>
              </a:spcBef>
              <a:spcAft>
                <a:spcPts val="0"/>
              </a:spcAft>
              <a:buClr>
                <a:srgbClr val="55556F"/>
              </a:buClr>
              <a:buSzPts val="2380"/>
              <a:buChar char="•"/>
            </a:pPr>
            <a:r>
              <a:rPr lang="en-US" sz="2800">
                <a:solidFill>
                  <a:srgbClr val="55556F"/>
                </a:solidFill>
              </a:rPr>
              <a:t>A person who acts mechanically or leads a routine monotonous life</a:t>
            </a:r>
            <a:r>
              <a:rPr lang="en-US">
                <a:solidFill>
                  <a:srgbClr val="55556F"/>
                </a:solidFill>
              </a:rPr>
              <a:t>.</a:t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Clr>
                <a:srgbClr val="55556F"/>
              </a:buClr>
              <a:buSzPts val="1700"/>
              <a:buNone/>
            </a:pPr>
            <a:r>
              <a:t/>
            </a:r>
            <a:endParaRPr>
              <a:solidFill>
                <a:srgbClr val="55556F"/>
              </a:solidFill>
            </a:endParaRPr>
          </a:p>
          <a:p>
            <a:pPr indent="0" lvl="1" marL="350838" rtl="0" algn="l">
              <a:spcBef>
                <a:spcPts val="400"/>
              </a:spcBef>
              <a:spcAft>
                <a:spcPts val="0"/>
              </a:spcAft>
              <a:buClr>
                <a:srgbClr val="F7F6E9"/>
              </a:buClr>
              <a:buSzPts val="1700"/>
              <a:buFont typeface="Arial"/>
              <a:buNone/>
            </a:pPr>
            <a:r>
              <a:rPr lang="en-US">
                <a:solidFill>
                  <a:srgbClr val="55556F"/>
                </a:solidFill>
              </a:rPr>
              <a:t>*from Dictionary.com</a:t>
            </a:r>
            <a:endParaRPr>
              <a:solidFill>
                <a:srgbClr val="55556F"/>
              </a:solidFill>
            </a:endParaRPr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Finite State Machine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3200"/>
              <a:t>Chief Characteristic: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  <a:p>
            <a:pPr indent="-182880" lvl="1" marL="45720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 it only has a finite amount of memory which is fixed a priori. The memory cannot be augmented (where as with a Turing machine, one can always obtain more memory)</a:t>
            </a:r>
            <a:endParaRPr/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Pushdown Automaton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3200"/>
              <a:t>Has both</a:t>
            </a:r>
            <a:endParaRPr/>
          </a:p>
          <a:p>
            <a:pPr indent="-182880" lvl="1" marL="45720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An output tape</a:t>
            </a:r>
            <a:endParaRPr/>
          </a:p>
          <a:p>
            <a:pPr indent="-182880" lvl="1" marL="45720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A stack memory</a:t>
            </a:r>
            <a:endParaRPr/>
          </a:p>
          <a:p>
            <a:pPr indent="-10159" lvl="1" marL="457200" rtl="0" algn="l"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 sz="3200"/>
          </a:p>
          <a:p>
            <a:pPr indent="-182880" lvl="0" marL="182880" rtl="0" algn="l">
              <a:spcBef>
                <a:spcPts val="640"/>
              </a:spcBef>
              <a:spcAft>
                <a:spcPts val="0"/>
              </a:spcAft>
              <a:buSzPts val="2720"/>
              <a:buChar char="•"/>
            </a:pPr>
            <a:r>
              <a:rPr lang="en-US" sz="3200"/>
              <a:t>The stack is unbounded</a:t>
            </a:r>
            <a:endParaRPr/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A Finite State Machine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4549775" y="1584325"/>
            <a:ext cx="4327525" cy="482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2380"/>
              <a:buFont typeface="Arial"/>
              <a:buNone/>
            </a:pPr>
            <a:r>
              <a:rPr lang="en-US" sz="2800">
                <a:solidFill>
                  <a:srgbClr val="55556F"/>
                </a:solidFill>
              </a:rPr>
              <a:t>Observations: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Char char="•"/>
            </a:pPr>
            <a:r>
              <a:rPr lang="en-US">
                <a:solidFill>
                  <a:srgbClr val="55556F"/>
                </a:solidFill>
              </a:rPr>
              <a:t>Head can only read an input tape. Writing is forbidden!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Char char="•"/>
            </a:pPr>
            <a:r>
              <a:rPr lang="en-US">
                <a:solidFill>
                  <a:srgbClr val="55556F"/>
                </a:solidFill>
              </a:rPr>
              <a:t>The number of states (in control mechanism) is fixed in advance.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Char char="•"/>
            </a:pPr>
            <a:r>
              <a:rPr lang="en-US">
                <a:solidFill>
                  <a:srgbClr val="55556F"/>
                </a:solidFill>
              </a:rPr>
              <a:t>Movement is one way only. The head is always moving to the right (whereas a Turing machine can move left or right)</a:t>
            </a:r>
            <a:endParaRPr>
              <a:solidFill>
                <a:srgbClr val="55556F"/>
              </a:solidFill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222250" y="1687513"/>
            <a:ext cx="4327525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Lustria"/>
                <a:ea typeface="Lustria"/>
                <a:cs typeface="Lustria"/>
                <a:sym typeface="Lustria"/>
              </a:rPr>
              <a:t>Input Tape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Lustria"/>
                <a:ea typeface="Lustria"/>
                <a:cs typeface="Lustria"/>
                <a:sym typeface="Lustria"/>
              </a:rPr>
              <a:t>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Lustria"/>
                <a:ea typeface="Lustria"/>
                <a:cs typeface="Lustria"/>
                <a:sym typeface="Lustria"/>
              </a:rPr>
              <a:t>                                   read head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Lustria"/>
                <a:ea typeface="Lustria"/>
                <a:cs typeface="Lustria"/>
                <a:sym typeface="Lustria"/>
              </a:rPr>
              <a:t>           Program – list of instructions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Lustria"/>
                <a:ea typeface="Lustria"/>
                <a:cs typeface="Lustria"/>
                <a:sym typeface="Lustria"/>
              </a:rPr>
              <a:t>*Occasionally, you may use a model with an output tape as well upon which answers appear.</a:t>
            </a:r>
            <a:endParaRPr/>
          </a:p>
        </p:txBody>
      </p:sp>
      <p:graphicFrame>
        <p:nvGraphicFramePr>
          <p:cNvPr id="144" name="Google Shape;144;p20"/>
          <p:cNvGraphicFramePr/>
          <p:nvPr/>
        </p:nvGraphicFramePr>
        <p:xfrm>
          <a:off x="404813" y="2192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{1F02FB1C-7337-4E7C-97C2-79F484571048}</a:tableStyleId>
              </a:tblPr>
              <a:tblGrid>
                <a:gridCol w="278850"/>
                <a:gridCol w="472450"/>
                <a:gridCol w="543025"/>
                <a:gridCol w="543025"/>
                <a:gridCol w="543025"/>
                <a:gridCol w="543025"/>
                <a:gridCol w="1086050"/>
              </a:tblGrid>
              <a:tr h="77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(</a:t>
                      </a:r>
                      <a:endParaRPr b="0"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(</a:t>
                      </a:r>
                      <a:endParaRPr b="0"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)</a:t>
                      </a:r>
                      <a:endParaRPr b="0"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)</a:t>
                      </a:r>
                      <a:endParaRPr b="0"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5" name="Google Shape;145;p20"/>
          <p:cNvGraphicFramePr/>
          <p:nvPr/>
        </p:nvGraphicFramePr>
        <p:xfrm>
          <a:off x="1279525" y="37274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{F0FC0BA5-392A-4570-A691-273DDD570B99}</a:tableStyleId>
              </a:tblPr>
              <a:tblGrid>
                <a:gridCol w="2155575"/>
              </a:tblGrid>
              <a:tr h="390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Control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" name="Google Shape;146;p20"/>
          <p:cNvSpPr txBox="1"/>
          <p:nvPr/>
        </p:nvSpPr>
        <p:spPr>
          <a:xfrm>
            <a:off x="222250" y="1703388"/>
            <a:ext cx="4327525" cy="470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076450" y="2979738"/>
            <a:ext cx="6921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⇧  </a:t>
            </a:r>
            <a:endParaRPr sz="32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260350" y="368096"/>
            <a:ext cx="8612188" cy="630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Char char="•"/>
            </a:pPr>
            <a:r>
              <a:rPr lang="en-US" u="sng">
                <a:solidFill>
                  <a:srgbClr val="55556F"/>
                </a:solidFill>
              </a:rPr>
              <a:t>Problem: </a:t>
            </a:r>
            <a:r>
              <a:rPr lang="en-US">
                <a:solidFill>
                  <a:srgbClr val="55556F"/>
                </a:solidFill>
              </a:rPr>
              <a:t> A FSM to recognize parenthesized expressions.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Char char="•"/>
            </a:pPr>
            <a:r>
              <a:rPr lang="en-US">
                <a:solidFill>
                  <a:srgbClr val="55556F"/>
                </a:solidFill>
              </a:rPr>
              <a:t> ( ), ( ( ) ), ( ( ( ) ) ) would be accepted but ( (, ( ) ), and ( ) ( ) ) would not be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None/>
            </a:pPr>
            <a:r>
              <a:t/>
            </a:r>
            <a:endParaRPr>
              <a:solidFill>
                <a:srgbClr val="55556F"/>
              </a:solidFill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None/>
            </a:pPr>
            <a:r>
              <a:t/>
            </a:r>
            <a:endParaRPr>
              <a:solidFill>
                <a:srgbClr val="55556F"/>
              </a:solidFill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None/>
            </a:pPr>
            <a:r>
              <a:t/>
            </a:r>
            <a:endParaRPr>
              <a:solidFill>
                <a:srgbClr val="55556F"/>
              </a:solidFill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None/>
            </a:pPr>
            <a:r>
              <a:t/>
            </a:r>
            <a:endParaRPr>
              <a:solidFill>
                <a:srgbClr val="55556F"/>
              </a:solidFill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None/>
            </a:pPr>
            <a:r>
              <a:t/>
            </a:r>
            <a:endParaRPr>
              <a:solidFill>
                <a:srgbClr val="55556F"/>
              </a:solidFill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None/>
            </a:pPr>
            <a:r>
              <a:t/>
            </a:r>
            <a:endParaRPr>
              <a:solidFill>
                <a:srgbClr val="55556F"/>
              </a:solidFill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None/>
            </a:pPr>
            <a:r>
              <a:t/>
            </a:r>
            <a:endParaRPr>
              <a:solidFill>
                <a:srgbClr val="55556F"/>
              </a:solidFill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None/>
            </a:pPr>
            <a:r>
              <a:t/>
            </a:r>
            <a:endParaRPr>
              <a:solidFill>
                <a:srgbClr val="55556F"/>
              </a:solidFill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None/>
            </a:pPr>
            <a:r>
              <a:t/>
            </a:r>
            <a:endParaRPr>
              <a:solidFill>
                <a:srgbClr val="55556F"/>
              </a:solidFill>
            </a:endParaRPr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Char char="•"/>
            </a:pPr>
            <a:r>
              <a:rPr lang="en-US">
                <a:solidFill>
                  <a:srgbClr val="55556F"/>
                </a:solidFill>
              </a:rPr>
              <a:t>Accept states denoted by two concentric circles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Char char="•"/>
            </a:pPr>
            <a:r>
              <a:rPr lang="en-US">
                <a:solidFill>
                  <a:srgbClr val="55556F"/>
                </a:solidFill>
              </a:rPr>
              <a:t>A FSM may contain more than one accept state. </a:t>
            </a:r>
            <a:endParaRPr>
              <a:solidFill>
                <a:srgbClr val="55556F"/>
              </a:solidFill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142" y="1741526"/>
            <a:ext cx="7521575" cy="346233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