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60"/>
              <a:buFont typeface="Arial"/>
              <a:buNone/>
            </a:pPr>
            <a:r>
              <a:rPr lang="en-US" sz="4860">
                <a:solidFill>
                  <a:srgbClr val="404040"/>
                </a:solidFill>
              </a:rPr>
              <a:t>INTRODUCTION TO THEORETICAL COMPUTER SCIENCE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CSC 304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Professor Lucci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t/>
            </a:r>
            <a:endParaRPr sz="22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404040"/>
              </a:buClr>
              <a:buSzPts val="3145"/>
              <a:buFont typeface="Arial"/>
              <a:buNone/>
            </a:pPr>
            <a:r>
              <a:rPr lang="en-US" sz="3700">
                <a:solidFill>
                  <a:srgbClr val="404040"/>
                </a:solidFill>
              </a:rPr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lang="en-US" sz="3600"/>
            </a:br>
            <a:r>
              <a:rPr b="1" lang="en-US" sz="3600"/>
              <a:t>Substring</a:t>
            </a:r>
            <a:br>
              <a:rPr lang="en-US" sz="3600"/>
            </a:br>
            <a:endParaRPr sz="3600"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397000"/>
            <a:ext cx="8229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Definition: Substring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let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string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uvw , v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substring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Definition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a string is a substring that occurs “at the beginning” of  that string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i.e.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uvw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Definition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suffix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a string is a substring that occurs “at the end” of  that string 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uvw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suffix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 Substring …Con’t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the string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0101 over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={0,1}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prefixes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include 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0, 01, and 010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we note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every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string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itself and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prefix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every string.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complete set of prefixes of 0101 is 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, 0, 01, 010, 0101  	//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four are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proper prefixes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complete set of suffixes of 0101 is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, 1, 01, 101,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0101   //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four are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proper suffixes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Substrings… Con’t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The </a:t>
            </a:r>
            <a:r>
              <a:rPr b="1" lang="en-US" sz="2000"/>
              <a:t>Subwords (or substrings) of  </a:t>
            </a:r>
            <a:r>
              <a:rPr b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000"/>
              <a:t> = 0101 </a:t>
            </a:r>
            <a:endParaRPr sz="2000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ϵ</a:t>
            </a:r>
            <a:r>
              <a:rPr lang="en-US"/>
              <a:t> , 0, 01, 010, 0101 </a:t>
            </a:r>
            <a:r>
              <a:rPr b="1" lang="en-US"/>
              <a:t>	//every prefix </a:t>
            </a:r>
            <a:r>
              <a:rPr lang="en-US"/>
              <a:t>is a </a:t>
            </a:r>
            <a:r>
              <a:rPr b="1" lang="en-US"/>
              <a:t>subword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1, 101</a:t>
            </a:r>
            <a:r>
              <a:rPr lang="en-US"/>
              <a:t>			//as is </a:t>
            </a:r>
            <a:r>
              <a:rPr b="1" lang="en-US"/>
              <a:t>every suffix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b="1" lang="en-US"/>
              <a:t>Are there any others?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lang="en-US"/>
              <a:t> we observed that a string of length 4 has 5 prefixes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lang="en-US"/>
              <a:t>More generally, if </a:t>
            </a:r>
            <a:r>
              <a:rPr b="1" lang="en-US"/>
              <a:t>|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b="1" lang="en-US"/>
              <a:t>| = n, </a:t>
            </a:r>
            <a:r>
              <a:rPr lang="en-US"/>
              <a:t>then</a:t>
            </a:r>
            <a:r>
              <a:rPr b="1" lang="en-US"/>
              <a:t>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/>
              <a:t> </a:t>
            </a:r>
            <a:r>
              <a:rPr lang="en-US"/>
              <a:t>has</a:t>
            </a:r>
            <a:r>
              <a:rPr b="1" lang="en-US"/>
              <a:t> n+1 prefixes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b="1" lang="en-US"/>
              <a:t>A similar results holds </a:t>
            </a:r>
            <a:r>
              <a:rPr lang="en-US"/>
              <a:t>for the </a:t>
            </a:r>
            <a:r>
              <a:rPr b="1" lang="en-US"/>
              <a:t>number of suffixes</a:t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 sz="2000"/>
              <a:t>How would you prove these two results ?</a:t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Counting  the number of </a:t>
            </a:r>
            <a:r>
              <a:rPr b="1" lang="en-US" sz="2000"/>
              <a:t>subwords in a word appears more difficult . why is this so?</a:t>
            </a:r>
            <a:endParaRPr sz="2000"/>
          </a:p>
          <a:p>
            <a:pPr indent="-74929" lvl="0" marL="1828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 </a:t>
            </a:r>
            <a:br>
              <a:rPr lang="en-US" sz="3600"/>
            </a:br>
            <a:r>
              <a:rPr lang="en-US" sz="3600"/>
              <a:t>Concatenation …extended</a:t>
            </a:r>
            <a:br>
              <a:rPr lang="en-US" sz="3600"/>
            </a:br>
            <a:endParaRPr sz="3600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Concatenation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set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Let A = { 0,1 }, B={ a, b 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Then,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B = {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ω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αβ  | α</a:t>
            </a:r>
            <a:r>
              <a:rPr b="1" i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A,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B }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 = { 0a, 0b, 1a, 1b 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Observe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that if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|A| = 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|B| = n,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 | = m*n  	//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Prove why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 </a:t>
            </a:r>
            <a:br>
              <a:rPr lang="en-US" sz="3600"/>
            </a:br>
            <a:r>
              <a:rPr lang="en-US" sz="3600"/>
              <a:t>Concatenation …extended</a:t>
            </a:r>
            <a:br>
              <a:rPr lang="en-US" sz="3600"/>
            </a:br>
            <a:endParaRPr sz="360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Note: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A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= {0, 1}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{0, 1} = {00, 01, 10, 11}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i.e. all strings of length two formed from 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Similarly: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= {0,1}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{0,1}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{0,1)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= {000, 001, 011, 100, 101, 110, 111}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All strings of length three over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And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=?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 the set of all strings of length zero over A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{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Careful … |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| = 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lang="en-US" sz="3600"/>
              <a:t> </a:t>
            </a:r>
            <a:br>
              <a:rPr lang="en-US" sz="3600"/>
            </a:br>
            <a:r>
              <a:rPr b="1" lang="en-US" sz="3600"/>
              <a:t>Kleene closure</a:t>
            </a:r>
            <a:br>
              <a:rPr lang="en-US" sz="3600"/>
            </a:br>
            <a:endParaRPr sz="3600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Kleene closure of alphabet, i.e.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the set of all strings that one can form using the symbols from an alphabet.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More formally,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 	 A={0,1}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 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U 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… = </a:t>
            </a:r>
            <a:endParaRPr/>
          </a:p>
          <a:p>
            <a:pPr indent="0" lvl="1" marL="27432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=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} U {0, 1} U {00, 01, 10, 11} U …</a:t>
            </a:r>
            <a:endParaRPr/>
          </a:p>
          <a:p>
            <a:pPr indent="0" lvl="1" marL="27432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={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0 , 1, 00, 01,10, 11, 000, ... 111, ...}</a:t>
            </a:r>
            <a:endParaRPr/>
          </a:p>
          <a:p>
            <a:pPr indent="0" lvl="1" marL="27432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 Shot 2015-09-27 at 9.11.33 PM.png"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429" y="4427071"/>
            <a:ext cx="8382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Kleene Closure … Con’t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Positive closure of an alphabet , written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is the set of all strings of length one or greater formed from the symbols of some alphabet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       	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- A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= { 0, 1, 00, 01, 10, 11, 000, … ,111, 0000, … ,1111, …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 Shot 2015-09-30 at 12.21.43 PM.png"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3211689"/>
            <a:ext cx="889000" cy="39511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Language L over some alphabet ∑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L ⊆ ∑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// i.e. L is a subset of ∑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Let  ∑ ={0,1}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Then, ∑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ϵ , 0, 1, 00, 01, 10, 11, 000…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} strings over ∑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Languages … Con’t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{0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| n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0} // language expression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the set of all strings consisting of an equal number of 0’s and 1’s , where all the 0’s come first.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 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ϵ , 01, 0011, 000111, …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{0,1}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s.t. n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) = n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Languages…con’t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number of 0’s equals the number of 1’s but their order of occurrence does not matter.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= {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ϵ , 01, 10, 0011, 1100, 0101, 1010, 000111, …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observe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every string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also in 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Furthermore,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contains many strings 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e.g. 10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 have  L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⊆ L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Recap</a:t>
            </a:r>
            <a:br>
              <a:rPr lang="en-US" sz="3600"/>
            </a:br>
            <a:r>
              <a:rPr lang="en-US" sz="3600"/>
              <a:t>Keywords from Lesson 2</a:t>
            </a:r>
            <a:endParaRPr sz="3600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automaton (ta)		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Finite State Machine	      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Pushdown automaton	     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Recognize a language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Turing-Church thesis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Languages…con’t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{0,1}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 = ω</a:t>
            </a:r>
            <a:r>
              <a:rPr b="1"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is the reversal of the string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e.g. (011)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110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consists of all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binary palindromes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palindrome is a word that reads the same way forward and backwards.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 Palindromes in English : mom, pop, dad, radar, madam,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 L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= {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ϵ , 0, 1, 00, 11, 010, 101, 000, 111, …}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lang="en-US" sz="3600"/>
              <a:t> </a:t>
            </a:r>
            <a:br>
              <a:rPr lang="en-US" sz="3600"/>
            </a:br>
            <a:r>
              <a:rPr b="1" lang="en-US" sz="3600"/>
              <a:t>Languages and Problems</a:t>
            </a:r>
            <a:br>
              <a:rPr lang="en-US" sz="3600"/>
            </a:br>
            <a:endParaRPr sz="3600"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Relationship Between Languages and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 Specification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INSTANCE: An integer n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QUESTION: Is n a prime number?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Decision Problem,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i.e.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Answer is YES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0" y="533400"/>
            <a:ext cx="8229600" cy="721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 and Problem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57200" y="1509059"/>
            <a:ext cx="8229600" cy="496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Language of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prime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= {1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| p prime { = {11, 111, 11111, …}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an instance of this problem, i.e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. , is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prime 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Corresponds to asking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 the string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prime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		The membership question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Give the problem specification and the corresponding language for the question: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Is the integer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a perfect square 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 and Problems … Con’t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Optimization Problems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may also be viewed in terms of languages</a:t>
            </a:r>
            <a:endParaRPr/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Traveling salesperson Problem (TSP)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Instance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integer n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≥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1 , n  distinct cities and the distance between every pair</a:t>
            </a:r>
            <a:endParaRPr/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Question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is the minimal tour through these cities 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19" lvl="2" marL="7315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Language and Problems … Con’t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Convert this problem to a corresponding Decision Problem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Traveling Salesperson Check (TSC)</a:t>
            </a:r>
            <a:endParaRPr/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Instance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integer n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≥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1 , n  distinct cities and the     distance between every pair and a positive integral bound B.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Question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Does there exist a tour through these cities whose total cost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 ?</a:t>
            </a:r>
            <a:endParaRPr/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lang="en-US" sz="3600"/>
            </a:br>
            <a:r>
              <a:rPr b="1" lang="en-US" sz="3600"/>
              <a:t>The language of a Problem</a:t>
            </a:r>
            <a:br>
              <a:rPr lang="en-US" sz="3600"/>
            </a:br>
            <a:endParaRPr sz="360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language of a problem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set of YES instances of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suitably encoded Decision Problem.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have already stated that one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“punch line”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this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is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unsolvable problems do indeed exist.</a:t>
            </a:r>
            <a:endParaRPr/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way to be sure of this result is to show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more problems exist than algorithms.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/>
              <a:t>The language of a Problem…con’t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{ L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| L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⊆ ∑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1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can prove that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|  &gt;  |∑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we will have done so.</a:t>
            </a:r>
            <a:endParaRPr/>
          </a:p>
          <a:p>
            <a:pPr indent="-5334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 language L is equal to a problem and it lists the set of all languages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1" marL="4572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 algorithm is a string of symbols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over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Kleene closure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alphabet. i.e.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over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∑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have used three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models of computation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Finite State Machine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Pushdown Automaton</a:t>
            </a:r>
            <a:endParaRPr/>
          </a:p>
          <a:p>
            <a:pPr indent="-182880" lvl="1" marL="45720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Turing Machine 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recognize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 We need to rigorously define these terms.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" lvl="1" marL="4572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2533C"/>
              </a:buClr>
              <a:buSzPts val="3600"/>
              <a:buFont typeface="Arial"/>
              <a:buNone/>
            </a:pPr>
            <a:br>
              <a:rPr b="1" lang="en-US" sz="3600">
                <a:solidFill>
                  <a:srgbClr val="D2533C"/>
                </a:solidFill>
              </a:rPr>
            </a:br>
            <a:r>
              <a:rPr b="1" lang="en-US" sz="3600">
                <a:solidFill>
                  <a:srgbClr val="D2533C"/>
                </a:solidFill>
              </a:rPr>
              <a:t>Formal Languages</a:t>
            </a:r>
            <a:br>
              <a:rPr b="1" lang="en-US" sz="3600">
                <a:solidFill>
                  <a:srgbClr val="D2533C"/>
                </a:solidFill>
              </a:rPr>
            </a:br>
            <a:endParaRPr sz="36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begin with an alphabet.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 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alphabet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a finite set of symbols (usually non-empty)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e.g.  A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 {a, b, c,…,z}	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// English Alphabet</a:t>
            </a:r>
            <a:endParaRPr/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 {0,1}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// Binary Alphabet</a:t>
            </a:r>
            <a:endParaRPr b="1" baseline="-2500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Definition: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(or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word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is a sequence of symbols from some alphabet.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533400"/>
            <a:ext cx="8229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2533C"/>
              </a:buClr>
              <a:buSzPts val="4000"/>
              <a:buFont typeface="Arial"/>
              <a:buNone/>
            </a:pPr>
            <a:r>
              <a:rPr b="1" lang="en-US">
                <a:solidFill>
                  <a:srgbClr val="D2533C"/>
                </a:solidFill>
              </a:rPr>
              <a:t>Formal Languages … Continued    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Definition: Concatenation of strings: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 , β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 strings, then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baseline="30000" lang="en-US" sz="1400">
                <a:latin typeface="Noto Sans Symbols"/>
                <a:ea typeface="Noto Sans Symbols"/>
                <a:cs typeface="Noto Sans Symbols"/>
                <a:sym typeface="Noto Sans Symbols"/>
              </a:rPr>
              <a:t>ο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β  = αβ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e.g. 	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Spider	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β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man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then	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baseline="30000" lang="en-US" sz="1400">
                <a:latin typeface="Noto Sans Symbols"/>
                <a:ea typeface="Noto Sans Symbols"/>
                <a:cs typeface="Noto Sans Symbols"/>
                <a:sym typeface="Noto Sans Symbols"/>
              </a:rPr>
              <a:t>ο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β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Spiderman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binary operation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 S × S </a:t>
            </a:r>
            <a:r>
              <a:rPr i="1" lang="en-US"/>
              <a:t>→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 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Much as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addition of integers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a binary operation from: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Z x Z </a:t>
            </a:r>
            <a:r>
              <a:rPr i="1" lang="en-US"/>
              <a:t>→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 	where Z={ ,-1, 0, 1, 2, …}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 2 + 3 =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2533C"/>
              </a:buClr>
              <a:buSzPts val="4000"/>
              <a:buFont typeface="Arial"/>
              <a:buNone/>
            </a:pPr>
            <a:r>
              <a:rPr b="1" lang="en-US">
                <a:solidFill>
                  <a:srgbClr val="D2533C"/>
                </a:solidFill>
              </a:rPr>
              <a:t>Formal Languages… con’t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subtraction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of natural numbers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binary operation.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N={0,1, 2, 3}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 – 6 = -4,	-4 ∉ N , i.e. ,  We do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closure.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lang="en-US" sz="3600"/>
            </a:br>
            <a:r>
              <a:rPr b="1" lang="en-US" sz="3600"/>
              <a:t>Formal Languages</a:t>
            </a:r>
            <a:br>
              <a:rPr lang="en-US" sz="3600"/>
            </a:br>
            <a:endParaRPr sz="36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778000"/>
            <a:ext cx="82296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of the following are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binary operations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&lt;Z, 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&gt;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&lt;Z, / &gt;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&lt;Q, / 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Where Q is the set of rationals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i.e.	 Q = {…-1/2,…-1/4,..0,…3/4,…}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Q = {(p , q) | p,q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Z, with q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0}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/>
              <a:t>Formal Languages … con’t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Length of a string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7432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Length (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L(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or |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| the number of symbols that 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contains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Length (01) = 2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(bat) = 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|Man| =3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Observe that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length of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b =|a| + |b|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e.g. 	Iron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man = ironman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L(iron) +L(man) = L(ironman)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4 + 3 =  7</a:t>
            </a:r>
            <a:endParaRPr/>
          </a:p>
        </p:txBody>
      </p:sp>
      <p:pic>
        <p:nvPicPr>
          <p:cNvPr descr="pinocchio.jpg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451100"/>
            <a:ext cx="1993900" cy="199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lang="en-US" sz="3600"/>
            </a:br>
            <a:r>
              <a:rPr b="1" lang="en-US" sz="3600"/>
              <a:t>Strings</a:t>
            </a:r>
            <a:br>
              <a:rPr lang="en-US" sz="3600"/>
            </a:br>
            <a:endParaRPr sz="36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344705"/>
            <a:ext cx="8229600" cy="524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Empty String: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unique string of length zero i.e.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| =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 = α </a:t>
            </a:r>
            <a:r>
              <a:rPr b="1" i="1" lang="en-US">
                <a:latin typeface="Noto Sans Symbols"/>
                <a:ea typeface="Noto Sans Symbols"/>
                <a:cs typeface="Noto Sans Symbols"/>
                <a:sym typeface="Noto Sans Symbols"/>
              </a:rPr>
              <a:t>   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∀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α  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   Bat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 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  = bat                                     				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is the identity for concatenation.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naturally,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 </a:t>
            </a:r>
            <a:r>
              <a:rPr baseline="30000" lang="en-US" sz="1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ϵ = ϵ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the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identity for: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73152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&lt;N, + &gt;    ?</a:t>
            </a:r>
            <a:endParaRPr/>
          </a:p>
          <a:p>
            <a:pPr indent="-457200" lvl="1" marL="73152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&lt;Z, * &gt;     ?</a:t>
            </a:r>
            <a:endParaRPr/>
          </a:p>
          <a:p>
            <a:pPr indent="-457200" lvl="1" marL="73152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multiplication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× 2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matrices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real coefficients?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Where the reals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{… , -147.0 , …0 , …1. … , 2.5…}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