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LESSON 5</a:t>
            </a:r>
            <a:br>
              <a:rPr lang="en-US"/>
            </a:br>
            <a:r>
              <a:rPr lang="en-US"/>
              <a:t>INTRO TO COMPUTATION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CSc 304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Stephen Lucci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Feasible Computation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Computability in principle vs computational feasibility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Computability in principle – can we solve it? </a:t>
            </a:r>
            <a:r>
              <a:rPr i="1" lang="en-US"/>
              <a:t>Period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Computational feasibility – can we solve the given problem </a:t>
            </a:r>
            <a:r>
              <a:rPr lang="en-US" u="sng"/>
              <a:t>using a quantity of resources</a:t>
            </a:r>
            <a:r>
              <a:rPr lang="en-US"/>
              <a:t> (</a:t>
            </a:r>
            <a:r>
              <a:rPr i="1" lang="en-US"/>
              <a:t>time and space</a:t>
            </a:r>
            <a:r>
              <a:rPr lang="en-US"/>
              <a:t>) that is likely to be available.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Taxonomy of problems - Solvable Vs Unsolvable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Solvable – an algorithm exist to solve the given problem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Tractable – the algorithm to solve the problem requires a “reasonable” amount of time and space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Intractable – the algorithm requires an infeasible amount of time and space</a:t>
            </a:r>
            <a:endParaRPr/>
          </a:p>
          <a:p>
            <a:pPr indent="-182879" lvl="3" marL="1005839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Probably Intractable</a:t>
            </a:r>
            <a:endParaRPr/>
          </a:p>
          <a:p>
            <a:pPr indent="-182879" lvl="3" marL="1005839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believe intractable (but no proof exists)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Unsolvable – no such algorithm exists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n-US" sz="1800"/>
              <a:t>Note</a:t>
            </a:r>
            <a:r>
              <a:rPr lang="en-US" sz="1800"/>
              <a:t>: </a:t>
            </a:r>
            <a:r>
              <a:rPr lang="en-US" sz="1800" u="sng"/>
              <a:t>feasible</a:t>
            </a:r>
            <a:r>
              <a:rPr lang="en-US" sz="1800"/>
              <a:t> does </a:t>
            </a:r>
            <a:r>
              <a:rPr b="1" lang="en-US" sz="1800"/>
              <a:t>not</a:t>
            </a:r>
            <a:r>
              <a:rPr lang="en-US" sz="1800"/>
              <a:t> mean cost </a:t>
            </a:r>
            <a:r>
              <a:rPr lang="en-US" sz="1800" u="sng"/>
              <a:t>effective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Machines – A Gentle (Re) Introduction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058778" y="3400926"/>
            <a:ext cx="1029502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 diagram for a Turing Machine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Circles denote states e.g. 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state 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instructions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M in state 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Blank (B) on cell then write ‘b’ and go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instructions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M in state q3 write ’b’ on current cell then move left 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Turing Machine cannot “walk and chew gum at the same time”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or move not both!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2850" r="0" t="15853"/>
          <a:stretch/>
        </p:blipFill>
        <p:spPr>
          <a:xfrm>
            <a:off x="486228" y="1554674"/>
            <a:ext cx="11219543" cy="17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32221" l="46335" r="21492" t="15853"/>
          <a:stretch/>
        </p:blipFill>
        <p:spPr>
          <a:xfrm>
            <a:off x="8852182" y="4282980"/>
            <a:ext cx="2853589" cy="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30016" l="68076" r="1" t="16428"/>
          <a:stretch/>
        </p:blipFill>
        <p:spPr>
          <a:xfrm>
            <a:off x="8852182" y="5132120"/>
            <a:ext cx="2853589" cy="86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M’s tape is initially all blank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963" l="6723" r="573" t="3603"/>
          <a:stretch/>
        </p:blipFill>
        <p:spPr>
          <a:xfrm>
            <a:off x="2740301" y="1690688"/>
            <a:ext cx="6711398" cy="50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2850" r="0" t="15853"/>
          <a:stretch/>
        </p:blipFill>
        <p:spPr>
          <a:xfrm>
            <a:off x="1054662" y="230185"/>
            <a:ext cx="10051144" cy="157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0" l="1775" r="7990" t="6631"/>
          <a:stretch/>
        </p:blipFill>
        <p:spPr>
          <a:xfrm>
            <a:off x="5765800" y="1803271"/>
            <a:ext cx="5747657" cy="505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442485"/>
            <a:ext cx="5380763" cy="7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2850" r="0" t="15853"/>
          <a:stretch/>
        </p:blipFill>
        <p:spPr>
          <a:xfrm>
            <a:off x="1070428" y="1477751"/>
            <a:ext cx="10051144" cy="157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050837"/>
            <a:ext cx="11277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Machines – Gently Re-Introduced Cont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M has </a:t>
            </a:r>
            <a:r>
              <a:rPr lang="en-US" u="sng"/>
              <a:t>one</a:t>
            </a:r>
            <a:r>
              <a:rPr lang="en-US"/>
              <a:t> state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If M begins on an entirely blank tape (as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shown) it will continue moving to the right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5992" r="11907" t="8629"/>
          <a:stretch/>
        </p:blipFill>
        <p:spPr>
          <a:xfrm>
            <a:off x="2346959" y="3716843"/>
            <a:ext cx="5631180" cy="26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3216" y="1524001"/>
            <a:ext cx="2401607" cy="259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Machines – Gently Re-Introduced Cont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M after 4 moves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If we checked M’s progress, next year it would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still be moving right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M is a non-halting Turing machine!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7299" l="6504" r="13138" t="10408"/>
          <a:stretch/>
        </p:blipFill>
        <p:spPr>
          <a:xfrm>
            <a:off x="3177539" y="4170681"/>
            <a:ext cx="5617590" cy="200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9873" y="1524000"/>
            <a:ext cx="2377323" cy="25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Two-State Turing Machine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If M begins on an entirely blank tape it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will write a ‘1’ and move to the right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endlessly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M is </a:t>
            </a:r>
            <a:r>
              <a:rPr lang="en-US" u="sng"/>
              <a:t>non-halting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5992" r="11907" t="8629"/>
          <a:stretch/>
        </p:blipFill>
        <p:spPr>
          <a:xfrm>
            <a:off x="838200" y="3895421"/>
            <a:ext cx="4899660" cy="228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13134" l="2458" r="0" t="18678"/>
          <a:stretch/>
        </p:blipFill>
        <p:spPr>
          <a:xfrm>
            <a:off x="7269480" y="4732020"/>
            <a:ext cx="3931920" cy="1211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9"/>
          <p:cNvCxnSpPr/>
          <p:nvPr/>
        </p:nvCxnSpPr>
        <p:spPr>
          <a:xfrm>
            <a:off x="5966460" y="5231710"/>
            <a:ext cx="964198" cy="244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1" name="Google Shape;2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7860" y="2278576"/>
            <a:ext cx="5463540" cy="192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Machine – Cont.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7769" l="7751" r="12294" t="27699"/>
          <a:stretch/>
        </p:blipFill>
        <p:spPr>
          <a:xfrm>
            <a:off x="838200" y="2011387"/>
            <a:ext cx="5688257" cy="219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6736120" y="1167192"/>
            <a:ext cx="527720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shorthand for a trace. (instantaneous descriptions (id)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B|- // many more blanks not shown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write an ‘a’ go to 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aB|-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scan an ‘a’ move right one square enter state 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B|-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write ‘b’ enter 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bB|-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scan ‘b’ move right re-enter 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B|-*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(ab)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B|-*…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1885" l="1534" r="1533" t="2769"/>
          <a:stretch/>
        </p:blipFill>
        <p:spPr>
          <a:xfrm>
            <a:off x="3394803" y="4155362"/>
            <a:ext cx="3131654" cy="264414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838200" y="4664757"/>
            <a:ext cx="234694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Table –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specification for a Turing Machine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838200" y="1302404"/>
            <a:ext cx="23012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 dash of homework</a:t>
            </a:r>
            <a:endParaRPr/>
          </a:p>
        </p:txBody>
      </p:sp>
      <p:pic>
        <p:nvPicPr>
          <p:cNvPr id="227" name="Google Shape;22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98488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1900" y="3071813"/>
            <a:ext cx="7188200" cy="348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 Lesson 1 we discussed the concept of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609600" y="1814525"/>
            <a:ext cx="10715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7"/>
              <a:buChar char="•"/>
            </a:pPr>
            <a:r>
              <a:rPr lang="en-US" sz="2320"/>
              <a:t>Cardinality</a:t>
            </a:r>
            <a:r>
              <a:rPr lang="en-US" sz="2500"/>
              <a:t>, </a:t>
            </a:r>
            <a:r>
              <a:rPr lang="en-US" sz="2320"/>
              <a:t>Counting</a:t>
            </a:r>
            <a:r>
              <a:rPr lang="en-US" sz="2500"/>
              <a:t>, </a:t>
            </a:r>
            <a:r>
              <a:rPr lang="en-US" sz="2320"/>
              <a:t>Bijection</a:t>
            </a:r>
            <a:r>
              <a:rPr lang="en-US" sz="2500"/>
              <a:t>, </a:t>
            </a:r>
            <a:r>
              <a:rPr lang="en-US" sz="2320"/>
              <a:t>Injection</a:t>
            </a:r>
            <a:r>
              <a:rPr lang="en-US" sz="2500"/>
              <a:t>, </a:t>
            </a:r>
            <a:r>
              <a:rPr lang="en-US" sz="2320"/>
              <a:t>Surjection</a:t>
            </a:r>
            <a:r>
              <a:rPr lang="en-US" sz="2500"/>
              <a:t>, </a:t>
            </a:r>
            <a:r>
              <a:rPr lang="en-US" sz="2320"/>
              <a:t>Finite</a:t>
            </a:r>
            <a:r>
              <a:rPr lang="en-US" sz="2500"/>
              <a:t>, </a:t>
            </a:r>
            <a:r>
              <a:rPr lang="en-US" sz="2320"/>
              <a:t>Infinite</a:t>
            </a:r>
            <a:r>
              <a:rPr lang="en-US" sz="2500"/>
              <a:t>, </a:t>
            </a:r>
            <a:r>
              <a:rPr lang="en-US" sz="2320"/>
              <a:t>Domain</a:t>
            </a:r>
            <a:r>
              <a:rPr lang="en-US" sz="2500"/>
              <a:t>, </a:t>
            </a:r>
            <a:r>
              <a:rPr lang="en-US" sz="2320"/>
              <a:t>Codomain</a:t>
            </a:r>
            <a:r>
              <a:rPr lang="en-US" sz="2500"/>
              <a:t>, </a:t>
            </a:r>
            <a:r>
              <a:rPr lang="en-US" sz="2320"/>
              <a:t>Countable</a:t>
            </a:r>
            <a:r>
              <a:rPr lang="en-US" sz="2500"/>
              <a:t>, </a:t>
            </a:r>
            <a:r>
              <a:rPr lang="en-US" sz="2320"/>
              <a:t>Denumerable</a:t>
            </a:r>
            <a:endParaRPr sz="2500"/>
          </a:p>
          <a:p>
            <a:pPr indent="-106679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687"/>
              <a:buChar char="•"/>
            </a:pPr>
            <a:r>
              <a:rPr lang="en-US" sz="2320"/>
              <a:t>Countably infinite</a:t>
            </a:r>
            <a:r>
              <a:rPr lang="en-US" sz="2500"/>
              <a:t>, </a:t>
            </a:r>
            <a:r>
              <a:rPr lang="en-US" sz="2320"/>
              <a:t>Uncountable infinite</a:t>
            </a:r>
            <a:r>
              <a:rPr lang="en-US" sz="2500"/>
              <a:t>, </a:t>
            </a:r>
            <a:r>
              <a:rPr lang="en-US" sz="2320"/>
              <a:t>Uncountable</a:t>
            </a:r>
            <a:r>
              <a:rPr lang="en-US" sz="2500"/>
              <a:t>, </a:t>
            </a:r>
            <a:r>
              <a:rPr lang="en-US" sz="2320"/>
              <a:t>Enumeration with/without repetitions</a:t>
            </a:r>
            <a:r>
              <a:rPr lang="en-US" sz="2500"/>
              <a:t>, </a:t>
            </a:r>
            <a:r>
              <a:rPr lang="en-US" sz="2320"/>
              <a:t>Lexicographical ordering</a:t>
            </a:r>
            <a:r>
              <a:rPr lang="en-US" sz="2500"/>
              <a:t>, </a:t>
            </a:r>
            <a:r>
              <a:rPr lang="en-US" sz="2320"/>
              <a:t>Proof by contradiction</a:t>
            </a:r>
            <a:endParaRPr sz="2500"/>
          </a:p>
        </p:txBody>
      </p:sp>
      <p:sp>
        <p:nvSpPr>
          <p:cNvPr id="103" name="Google Shape;103;p14"/>
          <p:cNvSpPr txBox="1"/>
          <p:nvPr/>
        </p:nvSpPr>
        <p:spPr>
          <a:xfrm>
            <a:off x="738413" y="4058115"/>
            <a:ext cx="107151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Algorithm: as a definite, effective procedure that is guaranteed to halt. It generally has both input and outputs.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algorithms for: Sorting, Searching, Matrix Multiplication, Tree and Graph Traversal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 dash of homework</a:t>
            </a:r>
            <a:endParaRPr/>
          </a:p>
        </p:txBody>
      </p:sp>
      <p:pic>
        <p:nvPicPr>
          <p:cNvPr id="234" name="Google Shape;23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27717"/>
            <a:ext cx="51149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807" y="2227717"/>
            <a:ext cx="51149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 flipH="1" rot="10800000">
            <a:off x="5055476" y="3026979"/>
            <a:ext cx="1040524" cy="662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9995338" y="2845675"/>
            <a:ext cx="1040524" cy="3626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48" l="0" r="0" t="6701"/>
          <a:stretch/>
        </p:blipFill>
        <p:spPr>
          <a:xfrm>
            <a:off x="609600" y="1227907"/>
            <a:ext cx="10725807" cy="567739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Another dash</a:t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8875986" y="2112579"/>
            <a:ext cx="1040524" cy="3626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609600" y="2475186"/>
            <a:ext cx="1040524" cy="3626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Another dash</a:t>
            </a:r>
            <a:endParaRPr/>
          </a:p>
        </p:txBody>
      </p:sp>
      <p:pic>
        <p:nvPicPr>
          <p:cNvPr id="253" name="Google Shape;25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846" l="0" r="0" t="28872"/>
          <a:stretch/>
        </p:blipFill>
        <p:spPr>
          <a:xfrm>
            <a:off x="609600" y="2096814"/>
            <a:ext cx="10972800" cy="309004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1119352" y="1923393"/>
            <a:ext cx="299545" cy="409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2674883" y="2879834"/>
            <a:ext cx="299545" cy="409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1681655" y="4393324"/>
            <a:ext cx="299545" cy="409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Another dash</a:t>
            </a:r>
            <a:endParaRPr/>
          </a:p>
        </p:txBody>
      </p:sp>
      <p:pic>
        <p:nvPicPr>
          <p:cNvPr id="262" name="Google Shape;26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23" l="1245" r="1458" t="0"/>
          <a:stretch/>
        </p:blipFill>
        <p:spPr>
          <a:xfrm>
            <a:off x="1493157" y="1347220"/>
            <a:ext cx="9205686" cy="525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Decision Problems - revisited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Consider once again, the question template: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Is natural number n a prime number?(*)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When n is instantiated with a numeric value, we have an instance of this problem.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Example: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Is natural number 6 a prime number? (**)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Any problem whose answer is either </a:t>
            </a:r>
            <a:r>
              <a:rPr b="1" lang="en-US"/>
              <a:t>YES</a:t>
            </a:r>
            <a:r>
              <a:rPr lang="en-US"/>
              <a:t> or </a:t>
            </a:r>
            <a:r>
              <a:rPr b="1" lang="en-US"/>
              <a:t>NO</a:t>
            </a:r>
            <a:r>
              <a:rPr lang="en-US"/>
              <a:t> is a </a:t>
            </a:r>
            <a:r>
              <a:rPr lang="en-US" u="sng"/>
              <a:t>decision problem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decision problem (*) above is a </a:t>
            </a:r>
            <a:r>
              <a:rPr lang="en-US" u="sng"/>
              <a:t>decidable problem </a:t>
            </a:r>
            <a:r>
              <a:rPr lang="en-US"/>
              <a:t>as every instance may be answered.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answer to the instance (**) is NO as 6 is composite (6=3*2) and therefore </a:t>
            </a:r>
            <a:r>
              <a:rPr lang="en-US" u="sng"/>
              <a:t>not prime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 Euclidean Algorithm for Primality Testing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May be used to answer (decide) these questions for any natural number n&gt;0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6565900" y="2626816"/>
            <a:ext cx="56261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natural number 8 prime?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dvs:=2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mod 2 = 0…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natural number 11 prime?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dvs:=2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mod 2 !=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dvs:=3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mod 3 !=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dvs:=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yes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774" l="778" r="649" t="1072"/>
          <a:stretch/>
        </p:blipFill>
        <p:spPr>
          <a:xfrm rot="-120000">
            <a:off x="828675" y="2936874"/>
            <a:ext cx="4289564" cy="3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What is the …?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2213202"/>
            <a:ext cx="119634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What is the third prime number?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i=1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k=1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i&lt;=3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 u="sng"/>
              <a:t>If k prime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i=2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i &lt;=3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k=3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 u="sng"/>
              <a:t>If k prime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	i=3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	i&lt;=3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	k=5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return 5 //is the third prime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869" l="0" r="51366" t="1956"/>
          <a:stretch/>
        </p:blipFill>
        <p:spPr>
          <a:xfrm rot="60000">
            <a:off x="5507718" y="1690688"/>
            <a:ext cx="5846082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Number-Theoretic Functions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unary number theoretic function f defined by: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f(n) = def // the nth prime number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 belongs to the class of computable functions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f(1) = 2, f(2) = 3, f(3)=5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Given any natural number n, one can find the value of f for arguments using an algorithm similar to what we just saw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Definition: A number theoretic function: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 = ℕ   -&gt; ℕ // unary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 = ℕ</a:t>
            </a:r>
            <a:r>
              <a:rPr baseline="30000" lang="en-US"/>
              <a:t>2  </a:t>
            </a:r>
            <a:r>
              <a:rPr lang="en-US"/>
              <a:t>-&gt; ℕ // binary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 = ℕ</a:t>
            </a:r>
            <a:r>
              <a:rPr baseline="30000" lang="en-US"/>
              <a:t>n  </a:t>
            </a:r>
            <a:r>
              <a:rPr lang="en-US"/>
              <a:t>-&gt; ℕ // n-ary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Function computation paradigm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One approach when thinking about computation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 Language Recognition Paradigm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 second approach to computation: is the following string ω over Σ={a,b} a palindrome?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abbabbabba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How would you approach this problem? On a FSM? PDA? Tm? Digital Computer?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We might use </a:t>
            </a:r>
            <a:r>
              <a:rPr lang="en-US" u="sng"/>
              <a:t>symbol manipulation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 Another example of </a:t>
            </a:r>
            <a:r>
              <a:rPr lang="en-US" u="sng"/>
              <a:t>symbol manipulation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Is the following string ω over Σ={a,b,c}* of the form: a</a:t>
            </a:r>
            <a:r>
              <a:rPr baseline="30000" lang="en-US"/>
              <a:t>n</a:t>
            </a:r>
            <a:r>
              <a:rPr lang="en-US"/>
              <a:t>b</a:t>
            </a:r>
            <a:r>
              <a:rPr baseline="30000" lang="en-US"/>
              <a:t>n</a:t>
            </a:r>
            <a:r>
              <a:rPr lang="en-US"/>
              <a:t>c</a:t>
            </a:r>
            <a:r>
              <a:rPr baseline="30000" lang="en-US"/>
              <a:t>n</a:t>
            </a:r>
            <a:r>
              <a:rPr lang="en-US"/>
              <a:t> where n&gt;=1?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The language recognition paradigm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 Transduction Paradigm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Involves some well-defined transformation of symbols strings.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 input ω = ababbb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output = ω</a:t>
            </a:r>
            <a:r>
              <a:rPr baseline="30000" lang="en-US"/>
              <a:t>r</a:t>
            </a:r>
            <a:r>
              <a:rPr lang="en-US"/>
              <a:t> = bbbaba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u="sng"/>
              <a:t>Three computation paradigms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AutoNum type="romanLcPeriod"/>
            </a:pPr>
            <a:r>
              <a:rPr lang="en-US"/>
              <a:t>Function Computation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AutoNum type="romanLcPeriod"/>
            </a:pPr>
            <a:r>
              <a:rPr lang="en-US"/>
              <a:t>Symbol manipulation or language recognition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AutoNum type="romanLcPeriod"/>
            </a:pPr>
            <a:r>
              <a:rPr lang="en-US"/>
              <a:t>Transduction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i="1" lang="en-US"/>
              <a:t>In-principle</a:t>
            </a:r>
            <a:r>
              <a:rPr lang="en-US"/>
              <a:t> computability – when we are not concerned with space and time requirements – but only </a:t>
            </a:r>
            <a:r>
              <a:rPr lang="en-US" u="sng"/>
              <a:t>can it be done?</a:t>
            </a:r>
            <a:r>
              <a:rPr lang="en-US"/>
              <a:t> </a:t>
            </a:r>
            <a:r>
              <a:rPr i="1" lang="en-US"/>
              <a:t>Emphasis on function computation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When space and time requirements are tantamount then </a:t>
            </a:r>
            <a:r>
              <a:rPr i="1" lang="en-US"/>
              <a:t>emphasis is on language recognition or transduction paradigms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Interreducibility of the three models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Transduction is considered as a function computation f(ω) = ω</a:t>
            </a:r>
            <a:r>
              <a:rPr baseline="30000" lang="en-US"/>
              <a:t>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