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LESSON 7</a:t>
            </a:r>
            <a:br>
              <a:rPr lang="en-US"/>
            </a:br>
            <a:r>
              <a:rPr lang="en-US"/>
              <a:t>TURING ACCEPTORS VS</a:t>
            </a:r>
            <a:br>
              <a:rPr lang="en-US"/>
            </a:br>
            <a:r>
              <a:rPr lang="en-US"/>
              <a:t>TURING DECIDERS 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CSc 304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Stephen Lucci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1.4.2 (b) cont’d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33899" y="1600200"/>
            <a:ext cx="7163295" cy="50010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61" r="0" t="-8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00200"/>
            <a:ext cx="3924300" cy="462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Decider 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518556" y="1623951"/>
            <a:ext cx="11154888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64" r="-13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09601" y="533400"/>
            <a:ext cx="2454234" cy="1711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Example using figure 1.4.4</a:t>
            </a:r>
            <a:endParaRPr sz="3600"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09601" y="2660071"/>
            <a:ext cx="2454234" cy="27194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80" r="-57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1923" r="859" t="3067"/>
          <a:stretch/>
        </p:blipFill>
        <p:spPr>
          <a:xfrm>
            <a:off x="3318728" y="367150"/>
            <a:ext cx="8394296" cy="511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1075976" y="5280374"/>
            <a:ext cx="8685541" cy="12813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474" r="0" t="-9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Concluding Remarks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626919" y="1524000"/>
            <a:ext cx="8938161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13" r="-1907" t="-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Acceptors vs Turing Deciders 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92100" y="1865765"/>
            <a:ext cx="11620500" cy="4426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2" r="-51" t="-13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Acceptors vs Turing Deciders 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-721" t="-3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Acceptors vs Turing Deciders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Definition 1.3: Deterministic Turing machine M accepts language L if M accepts all and only the words ω in L. Furthermore, we shall write L(M) for the language accepted by Turing machine M. So if Turing machine M accepts language L, then L(M) = L. A language L is said to be Turing-acceptable if there exists some deterministic Turing machine M that accepts L.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1.4.1</a:t>
            </a:r>
            <a:endParaRPr/>
          </a:p>
        </p:txBody>
      </p:sp>
      <p:pic>
        <p:nvPicPr>
          <p:cNvPr id="121" name="Google Shape;12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826" y="1524000"/>
            <a:ext cx="7573342" cy="32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130300" y="4734165"/>
            <a:ext cx="10147778" cy="180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Both machines accept the same Language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concentrate on Figure 1.4.1(a)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ω = b, we have qb |-- q2B |-- Bq3B |-- q41, M has halted with ‘1’ on a o.w. blank tape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will respond similarly for the strings: b, aab, abb, bbb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1.4.1 cont’d</a:t>
            </a:r>
            <a:endParaRPr/>
          </a:p>
        </p:txBody>
      </p:sp>
      <p:pic>
        <p:nvPicPr>
          <p:cNvPr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410" y="1524000"/>
            <a:ext cx="7819958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09600" y="5130800"/>
            <a:ext cx="10972800" cy="1446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55" r="0" t="-8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1.4.2 (a)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911600" y="1600200"/>
            <a:ext cx="7670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09" r="-3020" t="-16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" y="1600200"/>
            <a:ext cx="3390103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1.4.2 (a) cont’d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241800" y="1600200"/>
            <a:ext cx="7340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Can we conclude that M has responded Negatively?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457200" lvl="0" marL="457200" rtl="0" algn="l">
              <a:lnSpc>
                <a:spcPct val="136666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Generally, we are not privy to the language expression &amp; do not have access to M’s Program</a:t>
            </a:r>
            <a:endParaRPr/>
          </a:p>
          <a:p>
            <a:pPr indent="-457200" lvl="0" marL="457200" rtl="0" algn="l">
              <a:lnSpc>
                <a:spcPct val="136666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know the input string ω and we may view M’s R/W head. </a:t>
            </a:r>
            <a:endParaRPr/>
          </a:p>
          <a:p>
            <a:pPr indent="-457200" lvl="0" marL="457200" rtl="0" algn="l">
              <a:lnSpc>
                <a:spcPct val="136666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How, then do we know that M will not eventually halt with a ‘1’ on an o.w. blank tape? WE DON”T!!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u="sng"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3632200" cy="400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using figure 1.4.2 (b)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33899" y="1600200"/>
            <a:ext cx="7163295" cy="50010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19" r="-1104" t="-3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00200"/>
            <a:ext cx="3924300" cy="462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