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914400" y="1371601"/>
            <a:ext cx="104648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14400" y="3505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2"/>
          <p:cNvCxnSpPr/>
          <p:nvPr/>
        </p:nvCxnSpPr>
        <p:spPr>
          <a:xfrm>
            <a:off x="914400" y="3398520"/>
            <a:ext cx="104648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609600" y="792480"/>
            <a:ext cx="2856907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/>
          <p:nvPr>
            <p:ph idx="2" type="pic"/>
          </p:nvPr>
        </p:nvSpPr>
        <p:spPr>
          <a:xfrm>
            <a:off x="3811480" y="838201"/>
            <a:ext cx="787252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609600" y="2133600"/>
            <a:ext cx="2852928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3657600" y="-1447800"/>
            <a:ext cx="4876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 rot="5400000">
            <a:off x="7277100" y="2171700"/>
            <a:ext cx="5867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 rot="5400000">
            <a:off x="1689100" y="-469900"/>
            <a:ext cx="5867400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963084" y="2362201"/>
            <a:ext cx="103632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963084" y="4626865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975360" y="4599432"/>
            <a:ext cx="104648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609600" y="1673352"/>
            <a:ext cx="53848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6197600" y="1673352"/>
            <a:ext cx="53848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609600" y="1676400"/>
            <a:ext cx="52425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609600" y="2438400"/>
            <a:ext cx="524256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6339840" y="1676400"/>
            <a:ext cx="52425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6339840" y="2438400"/>
            <a:ext cx="524256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5" name="Google Shape;55;p7"/>
          <p:cNvCxnSpPr/>
          <p:nvPr/>
        </p:nvCxnSpPr>
        <p:spPr>
          <a:xfrm rot="5400000">
            <a:off x="3741949" y="4045691"/>
            <a:ext cx="4709160" cy="105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09600" y="792080"/>
            <a:ext cx="2852928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962400" y="792080"/>
            <a:ext cx="7620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609601" y="2130553"/>
            <a:ext cx="2852928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p10"/>
          <p:cNvCxnSpPr/>
          <p:nvPr/>
        </p:nvCxnSpPr>
        <p:spPr>
          <a:xfrm rot="5400000">
            <a:off x="912152" y="3579942"/>
            <a:ext cx="5577840" cy="211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6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914400" y="1371601"/>
            <a:ext cx="104648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/>
              <a:t>LESSON 8: NUMBER-THEORETIC FUNCTIONS</a:t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914400" y="3505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b="1" lang="en-US"/>
              <a:t>CSC 30400: Introduction to Theoretical Computer Science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/>
              <a:t>Instructor: Professor Stephen Lucci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Example 1.5.4</a:t>
            </a:r>
            <a:endParaRPr/>
          </a:p>
        </p:txBody>
      </p: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1103312" y="1601981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A Turing machine, </a:t>
            </a:r>
            <a:r>
              <a:rPr i="1" lang="en-US"/>
              <a:t>M</a:t>
            </a:r>
            <a:r>
              <a:rPr lang="en-US"/>
              <a:t>, that computes the addition function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f(n, m) = n + m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Let us trace </a:t>
            </a:r>
            <a:r>
              <a:rPr i="1" lang="en-US"/>
              <a:t>M</a:t>
            </a:r>
            <a:r>
              <a:rPr lang="en-US"/>
              <a:t> when n = 2 and m = 3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B111B1111B // initial tape, q</a:t>
            </a:r>
            <a:r>
              <a:rPr baseline="-25000" lang="en-US"/>
              <a:t>0</a:t>
            </a:r>
            <a:endParaRPr baseline="-25000"/>
          </a:p>
        </p:txBody>
      </p:sp>
      <p:pic>
        <p:nvPicPr>
          <p:cNvPr id="186" name="Google Shape;18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844" y="4100553"/>
            <a:ext cx="7991475" cy="23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23"/>
          <p:cNvCxnSpPr/>
          <p:nvPr/>
        </p:nvCxnSpPr>
        <p:spPr>
          <a:xfrm rot="10800000">
            <a:off x="4221271" y="3281819"/>
            <a:ext cx="0" cy="146304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8" name="Google Shape;188;p23"/>
          <p:cNvSpPr txBox="1"/>
          <p:nvPr/>
        </p:nvSpPr>
        <p:spPr>
          <a:xfrm>
            <a:off x="4221271" y="3390670"/>
            <a:ext cx="24834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11B1111B //q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4221269" y="3393323"/>
            <a:ext cx="24834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BB11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1111B //q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4221270" y="3382914"/>
            <a:ext cx="24834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BB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1B1111B //q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4221267" y="3405519"/>
            <a:ext cx="24834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BB11B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111B //q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4221263" y="3413275"/>
            <a:ext cx="24834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BB11B1111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//q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4221263" y="3391994"/>
            <a:ext cx="25399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BB11B111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//q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4221263" y="3398544"/>
            <a:ext cx="25399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BB11B111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//q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4221263" y="3416442"/>
            <a:ext cx="25399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BB11B11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BB //q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4221263" y="3382913"/>
            <a:ext cx="25399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BB11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111BB //q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4193018" y="3400518"/>
            <a:ext cx="25399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BB11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111BB //q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4232676" y="3391297"/>
            <a:ext cx="24606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111111BB //q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4221255" y="3416852"/>
            <a:ext cx="24606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BB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11111BB //q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4204431" y="3412865"/>
            <a:ext cx="24045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BB111111BB //q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Final Remarks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658" y="1853248"/>
            <a:ext cx="10033598" cy="445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Final Remarks cont.</a:t>
            </a:r>
            <a:endParaRPr/>
          </a:p>
        </p:txBody>
      </p:sp>
      <p:pic>
        <p:nvPicPr>
          <p:cNvPr id="212" name="Google Shape;212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934" y="4263207"/>
            <a:ext cx="10810532" cy="75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933" y="2321798"/>
            <a:ext cx="10635927" cy="723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Homework (1.5.1a)</a:t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3581" y="1520160"/>
            <a:ext cx="9664054" cy="34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9768" y="4834625"/>
            <a:ext cx="4979982" cy="1089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Homework (1.8.2)</a:t>
            </a:r>
            <a:endParaRPr/>
          </a:p>
        </p:txBody>
      </p:sp>
      <p:pic>
        <p:nvPicPr>
          <p:cNvPr id="226" name="Google Shape;226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110" y="1771782"/>
            <a:ext cx="4465385" cy="3366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3630" y="4019532"/>
            <a:ext cx="4049382" cy="2750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65191" y="533400"/>
            <a:ext cx="4317821" cy="3646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58321" y="4478173"/>
            <a:ext cx="101917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342900" y="404825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Homework (1.8.6a, 1.8.8, 1.8.9)</a:t>
            </a:r>
            <a:endParaRPr/>
          </a:p>
        </p:txBody>
      </p:sp>
      <p:pic>
        <p:nvPicPr>
          <p:cNvPr id="235" name="Google Shape;235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151" y="3651536"/>
            <a:ext cx="5420833" cy="1295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633792"/>
            <a:ext cx="5316138" cy="1119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3761" y="1633792"/>
            <a:ext cx="5503390" cy="3395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TM’s to compute Number-Theoretic Functions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1461493" y="1878692"/>
            <a:ext cx="8946600" cy="4485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76" r="0" t="-230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6860928" y="4185703"/>
            <a:ext cx="44310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9F9F0"/>
              </a:buClr>
              <a:buSzPts val="136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additional 1 will be referred to as a representational 1. (first or last 1 … does not matter)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Example 1.5.1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1103312" y="5956963"/>
            <a:ext cx="8946541" cy="67431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40" r="0" t="-450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 </a:t>
            </a:r>
            <a:endParaRPr/>
          </a:p>
        </p:txBody>
      </p:sp>
      <p:cxnSp>
        <p:nvCxnSpPr>
          <p:cNvPr id="111" name="Google Shape;111;p16"/>
          <p:cNvCxnSpPr/>
          <p:nvPr/>
        </p:nvCxnSpPr>
        <p:spPr>
          <a:xfrm rot="10800000">
            <a:off x="4221271" y="3281819"/>
            <a:ext cx="0" cy="146304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12" name="Google Shape;11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312" y="1416836"/>
            <a:ext cx="9960928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313" y="4504242"/>
            <a:ext cx="4182671" cy="1378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21248" y="4504242"/>
            <a:ext cx="5365120" cy="144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1167480" y="2512512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US"/>
              <a:t>How should TM, </a:t>
            </a:r>
            <a:r>
              <a:rPr i="1" lang="en-US"/>
              <a:t>M</a:t>
            </a:r>
            <a:r>
              <a:rPr lang="en-US"/>
              <a:t> behave when </a:t>
            </a:r>
            <a:r>
              <a:rPr i="1" lang="en-US"/>
              <a:t>f</a:t>
            </a:r>
            <a:r>
              <a:rPr lang="en-US"/>
              <a:t> is a partial function?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Example 1.5.2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1104293" y="3217840"/>
            <a:ext cx="8946541" cy="32581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12" r="-1906" t="-131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 </a:t>
            </a:r>
            <a:endParaRPr/>
          </a:p>
        </p:txBody>
      </p:sp>
      <p:cxnSp>
        <p:nvCxnSpPr>
          <p:cNvPr id="126" name="Google Shape;126;p18"/>
          <p:cNvCxnSpPr/>
          <p:nvPr/>
        </p:nvCxnSpPr>
        <p:spPr>
          <a:xfrm rot="10800000">
            <a:off x="2404997" y="5837129"/>
            <a:ext cx="0" cy="146304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7" name="Google Shape;127;p18"/>
          <p:cNvSpPr txBox="1"/>
          <p:nvPr/>
        </p:nvSpPr>
        <p:spPr>
          <a:xfrm>
            <a:off x="1636776" y="1798910"/>
            <a:ext cx="7941598" cy="12044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7069" l="-1228" r="-229" t="-30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Example 1.5.2 cont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1103312" y="1601981"/>
            <a:ext cx="8946541" cy="4786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/>
              <a:t>What should our TM do when n is not a perfect square?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For example when n = 5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B111111B // initial tape six 1’s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                                       q</a:t>
            </a:r>
            <a:r>
              <a:rPr baseline="-25000" lang="en-US"/>
              <a:t>0</a:t>
            </a:r>
            <a:r>
              <a:rPr lang="en-US"/>
              <a:t>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neither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B111B // n =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                                                    q</a:t>
            </a:r>
            <a:r>
              <a:rPr baseline="-25000" lang="en-US"/>
              <a:t>f</a:t>
            </a:r>
            <a:r>
              <a:rPr lang="en-US"/>
              <a:t>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nor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B1111B // n = 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                                                   q</a:t>
            </a:r>
            <a:r>
              <a:rPr baseline="-25000" lang="en-US"/>
              <a:t>f</a:t>
            </a:r>
            <a:r>
              <a:rPr lang="en-US"/>
              <a:t>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Are acceptable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cxnSp>
        <p:nvCxnSpPr>
          <p:cNvPr id="134" name="Google Shape;134;p19"/>
          <p:cNvCxnSpPr/>
          <p:nvPr/>
        </p:nvCxnSpPr>
        <p:spPr>
          <a:xfrm rot="10800000">
            <a:off x="3995803" y="2818356"/>
            <a:ext cx="0" cy="146304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" name="Google Shape;135;p19"/>
          <p:cNvCxnSpPr/>
          <p:nvPr/>
        </p:nvCxnSpPr>
        <p:spPr>
          <a:xfrm rot="10800000">
            <a:off x="4906029" y="4085573"/>
            <a:ext cx="0" cy="146304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" name="Google Shape;136;p19"/>
          <p:cNvCxnSpPr/>
          <p:nvPr/>
        </p:nvCxnSpPr>
        <p:spPr>
          <a:xfrm rot="10800000">
            <a:off x="4818346" y="5400806"/>
            <a:ext cx="0" cy="146304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Example 1.5.2 cont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609600" y="1601981"/>
            <a:ext cx="11058143" cy="1891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i="1" lang="en-US"/>
              <a:t>M</a:t>
            </a:r>
            <a:r>
              <a:rPr lang="en-US"/>
              <a:t> should not halt in a value–representing configuration. Any of these would do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B11**1B  OR  B1X1ZB  OR  BB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q</a:t>
            </a:r>
            <a:r>
              <a:rPr baseline="-25000" lang="en-US"/>
              <a:t>f</a:t>
            </a:r>
            <a:r>
              <a:rPr lang="en-US"/>
              <a:t>                   q</a:t>
            </a:r>
            <a:r>
              <a:rPr baseline="-25000" lang="en-US"/>
              <a:t>f</a:t>
            </a:r>
            <a:r>
              <a:rPr lang="en-US"/>
              <a:t>                 q</a:t>
            </a:r>
            <a:r>
              <a:rPr baseline="-25000" lang="en-US"/>
              <a:t>f</a:t>
            </a:r>
            <a:r>
              <a:rPr lang="en-US"/>
              <a:t> 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Or </a:t>
            </a:r>
            <a:r>
              <a:rPr i="1" lang="en-US"/>
              <a:t>M</a:t>
            </a:r>
            <a:r>
              <a:rPr lang="en-US"/>
              <a:t> could not halt at all in these situations. More formally: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609" y="3831337"/>
            <a:ext cx="10405595" cy="27007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0"/>
          <p:cNvCxnSpPr/>
          <p:nvPr/>
        </p:nvCxnSpPr>
        <p:spPr>
          <a:xfrm rot="10800000">
            <a:off x="3645074" y="2793304"/>
            <a:ext cx="0" cy="146304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" name="Google Shape;145;p20"/>
          <p:cNvCxnSpPr/>
          <p:nvPr/>
        </p:nvCxnSpPr>
        <p:spPr>
          <a:xfrm rot="10800000">
            <a:off x="5235879" y="2793304"/>
            <a:ext cx="0" cy="146304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" name="Google Shape;146;p20"/>
          <p:cNvCxnSpPr/>
          <p:nvPr/>
        </p:nvCxnSpPr>
        <p:spPr>
          <a:xfrm rot="10800000">
            <a:off x="6638794" y="2793304"/>
            <a:ext cx="0" cy="146304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Example 1.5.3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1103312" y="1601981"/>
            <a:ext cx="5046967" cy="4577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A Turing machine, </a:t>
            </a:r>
            <a:r>
              <a:rPr i="1" lang="en-US"/>
              <a:t>M</a:t>
            </a:r>
            <a:r>
              <a:rPr lang="en-US"/>
              <a:t>, that computes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f(n) = 2n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Let us trace </a:t>
            </a:r>
            <a:r>
              <a:rPr i="1" lang="en-US"/>
              <a:t>M</a:t>
            </a:r>
            <a:r>
              <a:rPr lang="en-US"/>
              <a:t> when n = 2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B111B // initial tape, q</a:t>
            </a:r>
            <a:r>
              <a:rPr baseline="-25000" lang="en-US"/>
              <a:t>0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B11111B // final tape, q</a:t>
            </a:r>
            <a:r>
              <a:rPr baseline="-25000" lang="en-US"/>
              <a:t>12</a:t>
            </a:r>
            <a:endParaRPr baseline="-25000"/>
          </a:p>
        </p:txBody>
      </p:sp>
      <p:cxnSp>
        <p:nvCxnSpPr>
          <p:cNvPr id="153" name="Google Shape;153;p21"/>
          <p:cNvCxnSpPr/>
          <p:nvPr/>
        </p:nvCxnSpPr>
        <p:spPr>
          <a:xfrm rot="10800000">
            <a:off x="2617940" y="3231715"/>
            <a:ext cx="0" cy="146304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3520" y="1510578"/>
            <a:ext cx="6501384" cy="46692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21"/>
          <p:cNvCxnSpPr/>
          <p:nvPr/>
        </p:nvCxnSpPr>
        <p:spPr>
          <a:xfrm rot="10800000">
            <a:off x="2530257" y="5438383"/>
            <a:ext cx="0" cy="146304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6" name="Google Shape;156;p21"/>
          <p:cNvSpPr txBox="1"/>
          <p:nvPr/>
        </p:nvSpPr>
        <p:spPr>
          <a:xfrm>
            <a:off x="2796471" y="4050792"/>
            <a:ext cx="16606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11B //q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2796470" y="4050792"/>
            <a:ext cx="16606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BB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1B //q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2792363" y="4050791"/>
            <a:ext cx="16606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BB1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//q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2788255" y="4050791"/>
            <a:ext cx="16606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BB11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//q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2788255" y="4050790"/>
            <a:ext cx="18658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BB11B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//q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2788255" y="4048554"/>
            <a:ext cx="18321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BB11B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//q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2779907" y="4048553"/>
            <a:ext cx="20373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BB11B1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//q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2779907" y="4075973"/>
            <a:ext cx="19808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BB11B1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//q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2779906" y="4073734"/>
            <a:ext cx="19808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BB11B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//q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2778984" y="4060024"/>
            <a:ext cx="19808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BB11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//q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2778061" y="4078211"/>
            <a:ext cx="19808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BB1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B11 //q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2778060" y="4082484"/>
            <a:ext cx="19808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BB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1B11 //q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3228728" y="4142194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Homework (1.8.1 a-c)</a:t>
            </a:r>
            <a:endParaRPr/>
          </a:p>
        </p:txBody>
      </p:sp>
      <p:pic>
        <p:nvPicPr>
          <p:cNvPr id="174" name="Google Shape;174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539" y="1850319"/>
            <a:ext cx="5422860" cy="1119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2008" y="676717"/>
            <a:ext cx="5242560" cy="3086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8016" y="2992309"/>
            <a:ext cx="7098126" cy="200372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/>
          <p:nvPr/>
        </p:nvSpPr>
        <p:spPr>
          <a:xfrm>
            <a:off x="10872216" y="3346704"/>
            <a:ext cx="710183" cy="41148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29273" y="4610314"/>
            <a:ext cx="7095809" cy="207360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/>
          <p:nvPr/>
        </p:nvSpPr>
        <p:spPr>
          <a:xfrm>
            <a:off x="11146536" y="6473952"/>
            <a:ext cx="667512" cy="246888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cci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