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498F-943B-4BA2-B35B-62570BA82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DE2032-E7DE-4B97-8B8E-E674CA4A0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58C63D-9696-45F6-92D0-94ADA2564961}"/>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5" name="Footer Placeholder 4">
            <a:extLst>
              <a:ext uri="{FF2B5EF4-FFF2-40B4-BE49-F238E27FC236}">
                <a16:creationId xmlns:a16="http://schemas.microsoft.com/office/drawing/2014/main" id="{551AE0EC-91B8-4140-ACB5-A0EB8AFD5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311A4-4A9E-4D2D-8EEF-8D12AFF5E78E}"/>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117532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64984-3038-4642-8C6D-5D9B8726B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643926-29E8-4078-ADCB-F7381EB87A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09EA8-02EC-41EE-9492-E40FA7432D25}"/>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5" name="Footer Placeholder 4">
            <a:extLst>
              <a:ext uri="{FF2B5EF4-FFF2-40B4-BE49-F238E27FC236}">
                <a16:creationId xmlns:a16="http://schemas.microsoft.com/office/drawing/2014/main" id="{706DF845-B437-4EA2-8E9C-2CDA907C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64019-AEAB-4386-8E30-F8FEB52C3925}"/>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188844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E2302C-3597-4497-824A-F469CD6E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6FEF6-1DD7-463A-A1F1-ACA7FBEA38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528E4-AEC3-44BF-B0AF-8CA753E5577E}"/>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5" name="Footer Placeholder 4">
            <a:extLst>
              <a:ext uri="{FF2B5EF4-FFF2-40B4-BE49-F238E27FC236}">
                <a16:creationId xmlns:a16="http://schemas.microsoft.com/office/drawing/2014/main" id="{368CDA26-A29E-4CA7-81FC-C7E745C49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AE2C6-7D8A-4E5F-9129-4E5141149D6A}"/>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70185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CE65-9EEA-4CF1-8857-B0C257159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8BD69-813A-4ECF-89DA-697D763BA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DFCE9-F5E2-4FDA-B3DA-E701DAC8E054}"/>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5" name="Footer Placeholder 4">
            <a:extLst>
              <a:ext uri="{FF2B5EF4-FFF2-40B4-BE49-F238E27FC236}">
                <a16:creationId xmlns:a16="http://schemas.microsoft.com/office/drawing/2014/main" id="{99262CB5-778F-4745-AA0E-ED55CAED1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2C993-298C-47FD-8EE8-B485F340AC12}"/>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245256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7C31-A176-4F1E-8E17-7F460D2EE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AEC5B9-0C27-4DE5-9323-E71284BB8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A7A59-D237-46BF-8AC5-143C3FBF4E11}"/>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5" name="Footer Placeholder 4">
            <a:extLst>
              <a:ext uri="{FF2B5EF4-FFF2-40B4-BE49-F238E27FC236}">
                <a16:creationId xmlns:a16="http://schemas.microsoft.com/office/drawing/2014/main" id="{AB81938C-E706-44EF-8FC4-D317F4997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EE3E3-C3EA-4D04-81A6-04665210865B}"/>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22300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1402-27AC-440C-8E1E-BDEB11D85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81420-0177-406D-8BCA-C51F7641CE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56F92-2070-469E-ABDE-0842297380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3ECFAD-BBDC-49D8-9CFA-D2FE436A575A}"/>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6" name="Footer Placeholder 5">
            <a:extLst>
              <a:ext uri="{FF2B5EF4-FFF2-40B4-BE49-F238E27FC236}">
                <a16:creationId xmlns:a16="http://schemas.microsoft.com/office/drawing/2014/main" id="{7CA63C45-995A-4D54-83F3-2A7BE4DC3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AF47E-0B7F-46E2-B268-556C953D1E2F}"/>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47306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1AC8-1055-4EFD-9252-D825AC8947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78B753-82AE-4272-B23A-AF6BFAD9B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E46329-DBE5-4BBC-9C62-EAF1D2133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CB3DC-35A7-40B8-9170-06F0A5A0B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DE5DB-A139-48BA-AEE3-525B814CAC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A5811F-FC86-4BF2-A639-041AEFBBABBB}"/>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8" name="Footer Placeholder 7">
            <a:extLst>
              <a:ext uri="{FF2B5EF4-FFF2-40B4-BE49-F238E27FC236}">
                <a16:creationId xmlns:a16="http://schemas.microsoft.com/office/drawing/2014/main" id="{8CC65DC2-B083-4495-817E-4AAE160AB3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E26970-1FC6-4F75-ABC3-EE218A7732A0}"/>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57215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9E3B-CBC4-4CDD-8A85-4D166AF01A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BD6763-3C40-46D1-885A-C3348E1F2775}"/>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4" name="Footer Placeholder 3">
            <a:extLst>
              <a:ext uri="{FF2B5EF4-FFF2-40B4-BE49-F238E27FC236}">
                <a16:creationId xmlns:a16="http://schemas.microsoft.com/office/drawing/2014/main" id="{CF766786-B35A-4EE2-A783-17F212155D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BAD16-A9F3-42C3-A0C1-5F7BD6C6697F}"/>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66819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1C6D9-3A29-4504-8BEC-8675418619D4}"/>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3" name="Footer Placeholder 2">
            <a:extLst>
              <a:ext uri="{FF2B5EF4-FFF2-40B4-BE49-F238E27FC236}">
                <a16:creationId xmlns:a16="http://schemas.microsoft.com/office/drawing/2014/main" id="{B5011C30-079B-4A2B-869D-B958867B83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487F23-00FB-4EEF-A973-F8A2D8CA6F3A}"/>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330770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1388-A31F-4021-B179-73BEC9391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C80114-33C8-4A96-B8E8-E6C6A72D53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7C619B-DE69-4E6C-8FC5-B1E1A22E4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CB296-D04A-45CF-B421-4634D047692F}"/>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6" name="Footer Placeholder 5">
            <a:extLst>
              <a:ext uri="{FF2B5EF4-FFF2-40B4-BE49-F238E27FC236}">
                <a16:creationId xmlns:a16="http://schemas.microsoft.com/office/drawing/2014/main" id="{96A9AE5F-AF9D-445B-B293-EFFED3B18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40E30-1293-423A-840B-B2B2ED589A71}"/>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92488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FC52-BA4D-4C00-8711-482EF2D28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B35F02-0FAD-41CD-9913-02CA8C5EE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E0EE65-0A67-483D-A19F-0E58BAA29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67930-94F9-4D97-9D3A-D0F2D8A46F14}"/>
              </a:ext>
            </a:extLst>
          </p:cNvPr>
          <p:cNvSpPr>
            <a:spLocks noGrp="1"/>
          </p:cNvSpPr>
          <p:nvPr>
            <p:ph type="dt" sz="half" idx="10"/>
          </p:nvPr>
        </p:nvSpPr>
        <p:spPr/>
        <p:txBody>
          <a:bodyPr/>
          <a:lstStyle/>
          <a:p>
            <a:fld id="{F688A0CC-32EB-4CDA-83BF-C6886DF5B197}" type="datetimeFigureOut">
              <a:rPr lang="en-US" smtClean="0"/>
              <a:t>12/19/2020</a:t>
            </a:fld>
            <a:endParaRPr lang="en-US"/>
          </a:p>
        </p:txBody>
      </p:sp>
      <p:sp>
        <p:nvSpPr>
          <p:cNvPr id="6" name="Footer Placeholder 5">
            <a:extLst>
              <a:ext uri="{FF2B5EF4-FFF2-40B4-BE49-F238E27FC236}">
                <a16:creationId xmlns:a16="http://schemas.microsoft.com/office/drawing/2014/main" id="{60851173-CDC0-47C5-88FF-071953B45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4906F-3053-431E-8551-B4D960873C27}"/>
              </a:ext>
            </a:extLst>
          </p:cNvPr>
          <p:cNvSpPr>
            <a:spLocks noGrp="1"/>
          </p:cNvSpPr>
          <p:nvPr>
            <p:ph type="sldNum" sz="quarter" idx="12"/>
          </p:nvPr>
        </p:nvSpPr>
        <p:spPr/>
        <p:txBody>
          <a:bodyPr/>
          <a:lstStyle/>
          <a:p>
            <a:fld id="{E9BE539A-C6AA-467E-9AFA-B008F1DD0415}" type="slidenum">
              <a:rPr lang="en-US" smtClean="0"/>
              <a:t>‹#›</a:t>
            </a:fld>
            <a:endParaRPr lang="en-US"/>
          </a:p>
        </p:txBody>
      </p:sp>
    </p:spTree>
    <p:extLst>
      <p:ext uri="{BB962C8B-B14F-4D97-AF65-F5344CB8AC3E}">
        <p14:creationId xmlns:p14="http://schemas.microsoft.com/office/powerpoint/2010/main" val="178943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4EA44-670F-4C5C-97C2-86631D4FA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72BCC7-3E0D-414A-881B-7117A851A4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9A9B4-6F76-4BA7-81CE-5E34FBD0D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8A0CC-32EB-4CDA-83BF-C6886DF5B197}" type="datetimeFigureOut">
              <a:rPr lang="en-US" smtClean="0"/>
              <a:t>12/19/2020</a:t>
            </a:fld>
            <a:endParaRPr lang="en-US"/>
          </a:p>
        </p:txBody>
      </p:sp>
      <p:sp>
        <p:nvSpPr>
          <p:cNvPr id="5" name="Footer Placeholder 4">
            <a:extLst>
              <a:ext uri="{FF2B5EF4-FFF2-40B4-BE49-F238E27FC236}">
                <a16:creationId xmlns:a16="http://schemas.microsoft.com/office/drawing/2014/main" id="{3A75524B-7317-43C0-8311-1EDCC0434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497866-4480-4B01-88FF-7202742F0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E539A-C6AA-467E-9AFA-B008F1DD0415}" type="slidenum">
              <a:rPr lang="en-US" smtClean="0"/>
              <a:t>‹#›</a:t>
            </a:fld>
            <a:endParaRPr lang="en-US"/>
          </a:p>
        </p:txBody>
      </p:sp>
    </p:spTree>
    <p:extLst>
      <p:ext uri="{BB962C8B-B14F-4D97-AF65-F5344CB8AC3E}">
        <p14:creationId xmlns:p14="http://schemas.microsoft.com/office/powerpoint/2010/main" val="108956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6CEC-3C63-461D-8579-57B8F45A8FA4}"/>
              </a:ext>
            </a:extLst>
          </p:cNvPr>
          <p:cNvSpPr>
            <a:spLocks noGrp="1"/>
          </p:cNvSpPr>
          <p:nvPr>
            <p:ph type="ctrTitle"/>
          </p:nvPr>
        </p:nvSpPr>
        <p:spPr/>
        <p:txBody>
          <a:bodyPr/>
          <a:lstStyle/>
          <a:p>
            <a:r>
              <a:rPr lang="en-US" dirty="0"/>
              <a:t>Autonomous Vehicles</a:t>
            </a:r>
          </a:p>
        </p:txBody>
      </p:sp>
      <p:sp>
        <p:nvSpPr>
          <p:cNvPr id="3" name="Subtitle 2">
            <a:extLst>
              <a:ext uri="{FF2B5EF4-FFF2-40B4-BE49-F238E27FC236}">
                <a16:creationId xmlns:a16="http://schemas.microsoft.com/office/drawing/2014/main" id="{314BFD15-DED4-4650-94AA-BA7B72FEB179}"/>
              </a:ext>
            </a:extLst>
          </p:cNvPr>
          <p:cNvSpPr>
            <a:spLocks noGrp="1"/>
          </p:cNvSpPr>
          <p:nvPr>
            <p:ph type="subTitle" idx="1"/>
          </p:nvPr>
        </p:nvSpPr>
        <p:spPr/>
        <p:txBody>
          <a:bodyPr/>
          <a:lstStyle/>
          <a:p>
            <a:r>
              <a:rPr lang="en-US" dirty="0"/>
              <a:t>By Eric Mai</a:t>
            </a:r>
          </a:p>
        </p:txBody>
      </p:sp>
    </p:spTree>
    <p:extLst>
      <p:ext uri="{BB962C8B-B14F-4D97-AF65-F5344CB8AC3E}">
        <p14:creationId xmlns:p14="http://schemas.microsoft.com/office/powerpoint/2010/main" val="375988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6DB4-3C2F-4FFC-8701-B8DDD74976E3}"/>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1B635BEA-3CCD-467F-B178-D7744A6E9665}"/>
              </a:ext>
            </a:extLst>
          </p:cNvPr>
          <p:cNvSpPr>
            <a:spLocks noGrp="1"/>
          </p:cNvSpPr>
          <p:nvPr>
            <p:ph idx="1"/>
          </p:nvPr>
        </p:nvSpPr>
        <p:spPr/>
        <p:txBody>
          <a:bodyPr>
            <a:normAutofit fontScale="92500"/>
          </a:bodyPr>
          <a:lstStyle/>
          <a:p>
            <a:r>
              <a:rPr lang="en-US" sz="2000" dirty="0"/>
              <a:t>Often compared to the Trolley Car dilemma.</a:t>
            </a:r>
          </a:p>
          <a:p>
            <a:r>
              <a:rPr lang="en-US" sz="2000" dirty="0">
                <a:effectLst/>
                <a:ea typeface="Calibri" panose="020F0502020204030204" pitchFamily="34" charset="0"/>
                <a:cs typeface="Times New Roman" panose="02020603050405020304" pitchFamily="18" charset="0"/>
              </a:rPr>
              <a:t>Given the situation where a self-driving car finds itself being forced to crash into a group of pedestrians and killing them or turning to save the pedestrians but crashing into a wall killing the driver, which is the correct decision to make? Should the autonomous vehicle prioritize saving its owner at all costs or should it prioritize reducing casualties for the greater good?</a:t>
            </a:r>
          </a:p>
          <a:p>
            <a:r>
              <a:rPr lang="en-US" sz="2000" dirty="0">
                <a:effectLst/>
                <a:ea typeface="Calibri" panose="020F0502020204030204" pitchFamily="34" charset="0"/>
                <a:cs typeface="Times New Roman" panose="02020603050405020304" pitchFamily="18" charset="0"/>
              </a:rPr>
              <a:t>Another example is that suppose there is a situation where the self-driving car must make a left or right turn in a highway, otherwise it will crash into a truck in front of it. On the left of the self-driving car is a person on a motorcycle with a helmet on, and to the right is a person on a motorcycle without a helmet on. Should the self-driving car turn left and crash into the person with the helmet on as they are more likely to survive or should the self-driving car turn right and crash into the person without a helmet on? If the car crashes into the person with the helmet on, then it is not fair for the car to punish the more responsible motorcyclist, and if the car crashes into the person without the helmet on, then the car has just betrayed its goal of reducing casualties.</a:t>
            </a:r>
          </a:p>
          <a:p>
            <a:r>
              <a:rPr lang="en-US" sz="2000" dirty="0">
                <a:latin typeface="Calibri" panose="020F0502020204030204" pitchFamily="34" charset="0"/>
                <a:ea typeface="Calibri" panose="020F0502020204030204" pitchFamily="34" charset="0"/>
                <a:cs typeface="Times New Roman" panose="02020603050405020304" pitchFamily="18" charset="0"/>
              </a:rPr>
              <a:t>W</a:t>
            </a:r>
            <a:r>
              <a:rPr lang="en-US" sz="2000" dirty="0">
                <a:effectLst/>
                <a:latin typeface="Calibri" panose="020F0502020204030204" pitchFamily="34" charset="0"/>
                <a:ea typeface="Calibri" panose="020F0502020204030204" pitchFamily="34" charset="0"/>
                <a:cs typeface="Times New Roman" panose="02020603050405020304" pitchFamily="18" charset="0"/>
              </a:rPr>
              <a:t>ho should the accountability fall under when an unavoidable accident is almost guaranteed to occur?</a:t>
            </a:r>
            <a:endParaRPr lang="en-US" sz="2000" dirty="0"/>
          </a:p>
          <a:p>
            <a:endParaRPr lang="en-US" sz="2000" dirty="0"/>
          </a:p>
        </p:txBody>
      </p:sp>
    </p:spTree>
    <p:extLst>
      <p:ext uri="{BB962C8B-B14F-4D97-AF65-F5344CB8AC3E}">
        <p14:creationId xmlns:p14="http://schemas.microsoft.com/office/powerpoint/2010/main" val="140828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57897-B132-48C1-8C5F-455E57376470}"/>
              </a:ext>
            </a:extLst>
          </p:cNvPr>
          <p:cNvSpPr>
            <a:spLocks noGrp="1"/>
          </p:cNvSpPr>
          <p:nvPr>
            <p:ph type="title" idx="4294967295"/>
          </p:nvPr>
        </p:nvSpPr>
        <p:spPr>
          <a:xfrm>
            <a:off x="0" y="1709738"/>
            <a:ext cx="12192000" cy="2852737"/>
          </a:xfrm>
        </p:spPr>
        <p:txBody>
          <a:bodyPr/>
          <a:lstStyle/>
          <a:p>
            <a:pPr algn="ctr"/>
            <a:r>
              <a:rPr lang="en-US" dirty="0"/>
              <a:t>Thank you</a:t>
            </a:r>
          </a:p>
        </p:txBody>
      </p:sp>
    </p:spTree>
    <p:extLst>
      <p:ext uri="{BB962C8B-B14F-4D97-AF65-F5344CB8AC3E}">
        <p14:creationId xmlns:p14="http://schemas.microsoft.com/office/powerpoint/2010/main" val="299894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A640-BAD6-441D-941A-BCD44528205F}"/>
              </a:ext>
            </a:extLst>
          </p:cNvPr>
          <p:cNvSpPr>
            <a:spLocks noGrp="1"/>
          </p:cNvSpPr>
          <p:nvPr>
            <p:ph type="title"/>
          </p:nvPr>
        </p:nvSpPr>
        <p:spPr/>
        <p:txBody>
          <a:bodyPr/>
          <a:lstStyle/>
          <a:p>
            <a:r>
              <a:rPr lang="en-US" dirty="0"/>
              <a:t>What are they?</a:t>
            </a:r>
          </a:p>
        </p:txBody>
      </p:sp>
      <p:sp>
        <p:nvSpPr>
          <p:cNvPr id="3" name="Content Placeholder 2">
            <a:extLst>
              <a:ext uri="{FF2B5EF4-FFF2-40B4-BE49-F238E27FC236}">
                <a16:creationId xmlns:a16="http://schemas.microsoft.com/office/drawing/2014/main" id="{78284608-3A25-4DFF-B087-1BD49F0886C8}"/>
              </a:ext>
            </a:extLst>
          </p:cNvPr>
          <p:cNvSpPr>
            <a:spLocks noGrp="1"/>
          </p:cNvSpPr>
          <p:nvPr>
            <p:ph idx="1"/>
          </p:nvPr>
        </p:nvSpPr>
        <p:spPr/>
        <p:txBody>
          <a:bodyPr>
            <a:normAutofit/>
          </a:bodyPr>
          <a:lstStyle/>
          <a:p>
            <a:pPr marL="342900" marR="0" lvl="0" indent="-342900">
              <a:lnSpc>
                <a:spcPct val="150000"/>
              </a:lnSpc>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 self-driving car or autonomous vehicle is a vehicle that can drive and make decisions on its own with little or without any human input.</a:t>
            </a:r>
          </a:p>
        </p:txBody>
      </p:sp>
    </p:spTree>
    <p:extLst>
      <p:ext uri="{BB962C8B-B14F-4D97-AF65-F5344CB8AC3E}">
        <p14:creationId xmlns:p14="http://schemas.microsoft.com/office/powerpoint/2010/main" val="420665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C9EF-744F-4995-BA70-41BE36D0F9DF}"/>
              </a:ext>
            </a:extLst>
          </p:cNvPr>
          <p:cNvSpPr>
            <a:spLocks noGrp="1"/>
          </p:cNvSpPr>
          <p:nvPr>
            <p:ph type="title"/>
          </p:nvPr>
        </p:nvSpPr>
        <p:spPr/>
        <p:txBody>
          <a:bodyPr/>
          <a:lstStyle/>
          <a:p>
            <a:r>
              <a:rPr lang="en-US" dirty="0"/>
              <a:t>Technology Used</a:t>
            </a:r>
          </a:p>
        </p:txBody>
      </p:sp>
      <p:sp>
        <p:nvSpPr>
          <p:cNvPr id="3" name="Content Placeholder 2">
            <a:extLst>
              <a:ext uri="{FF2B5EF4-FFF2-40B4-BE49-F238E27FC236}">
                <a16:creationId xmlns:a16="http://schemas.microsoft.com/office/drawing/2014/main" id="{83F51977-9529-4226-8B1C-6AB1679CAA27}"/>
              </a:ext>
            </a:extLst>
          </p:cNvPr>
          <p:cNvSpPr>
            <a:spLocks noGrp="1"/>
          </p:cNvSpPr>
          <p:nvPr>
            <p:ph idx="1"/>
          </p:nvPr>
        </p:nvSpPr>
        <p:spPr/>
        <p:txBody>
          <a:bodyPr>
            <a:normAutofit/>
          </a:bodyPr>
          <a:lstStyle/>
          <a:p>
            <a:r>
              <a:rPr lang="en-US" dirty="0">
                <a:ea typeface="Calibri" panose="020F0502020204030204" pitchFamily="34" charset="0"/>
              </a:rPr>
              <a:t>C</a:t>
            </a:r>
            <a:r>
              <a:rPr lang="en-US" dirty="0">
                <a:effectLst/>
                <a:ea typeface="Calibri" panose="020F0502020204030204" pitchFamily="34" charset="0"/>
              </a:rPr>
              <a:t>ameras are placed around these vehicles which allows the computer system to perceive lane lines, road signs, hand signals, pedestrians, other vehicles, and a lot of other useful information.</a:t>
            </a:r>
          </a:p>
          <a:p>
            <a:r>
              <a:rPr lang="en-US" dirty="0">
                <a:ea typeface="Calibri" panose="020F0502020204030204" pitchFamily="34" charset="0"/>
              </a:rPr>
              <a:t>R</a:t>
            </a:r>
            <a:r>
              <a:rPr lang="en-US" dirty="0">
                <a:effectLst/>
                <a:ea typeface="Calibri" panose="020F0502020204030204" pitchFamily="34" charset="0"/>
              </a:rPr>
              <a:t>adar allows the computer system in the car to be able to detect moving objects.</a:t>
            </a:r>
          </a:p>
          <a:p>
            <a:r>
              <a:rPr lang="en-US" dirty="0">
                <a:ea typeface="Calibri" panose="020F0502020204030204" pitchFamily="34" charset="0"/>
              </a:rPr>
              <a:t>Lidar </a:t>
            </a:r>
            <a:r>
              <a:rPr lang="en-US" spc="10" dirty="0">
                <a:solidFill>
                  <a:srgbClr val="000000"/>
                </a:solidFill>
                <a:effectLst/>
                <a:ea typeface="Calibri" panose="020F0502020204030204" pitchFamily="34" charset="0"/>
              </a:rPr>
              <a:t>builds a map of the world around the car by shooting out millions of light pulses every second and measuring how long they take to come back. </a:t>
            </a:r>
            <a:endParaRPr lang="en-US" dirty="0">
              <a:effectLst/>
              <a:ea typeface="Calibri" panose="020F0502020204030204" pitchFamily="34" charset="0"/>
            </a:endParaRPr>
          </a:p>
          <a:p>
            <a:endParaRPr lang="en-US" sz="3200" dirty="0"/>
          </a:p>
        </p:txBody>
      </p:sp>
    </p:spTree>
    <p:extLst>
      <p:ext uri="{BB962C8B-B14F-4D97-AF65-F5344CB8AC3E}">
        <p14:creationId xmlns:p14="http://schemas.microsoft.com/office/powerpoint/2010/main" val="150718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67A6-BF03-415E-95B9-7871E0259DA4}"/>
              </a:ext>
            </a:extLst>
          </p:cNvPr>
          <p:cNvSpPr>
            <a:spLocks noGrp="1"/>
          </p:cNvSpPr>
          <p:nvPr>
            <p:ph type="title"/>
          </p:nvPr>
        </p:nvSpPr>
        <p:spPr/>
        <p:txBody>
          <a:bodyPr/>
          <a:lstStyle/>
          <a:p>
            <a:r>
              <a:rPr lang="en-US" dirty="0"/>
              <a:t>First Autonomous Vehicle?</a:t>
            </a:r>
          </a:p>
        </p:txBody>
      </p:sp>
      <p:sp>
        <p:nvSpPr>
          <p:cNvPr id="3" name="Content Placeholder 2">
            <a:extLst>
              <a:ext uri="{FF2B5EF4-FFF2-40B4-BE49-F238E27FC236}">
                <a16:creationId xmlns:a16="http://schemas.microsoft.com/office/drawing/2014/main" id="{7ACAB6D5-4DD3-4B63-A322-66A88A653A1A}"/>
              </a:ext>
            </a:extLst>
          </p:cNvPr>
          <p:cNvSpPr>
            <a:spLocks noGrp="1"/>
          </p:cNvSpPr>
          <p:nvPr>
            <p:ph idx="1"/>
          </p:nvPr>
        </p:nvSpPr>
        <p:spPr/>
        <p:txBody>
          <a:bodyPr/>
          <a:lstStyle/>
          <a:p>
            <a:r>
              <a:rPr lang="en-US" dirty="0"/>
              <a:t>One of the first self-sufficient and truly autonomous cars was known as the ALV, which used color-based segmentation of the pixels that the camera detects to differentiate the road from non-road.</a:t>
            </a:r>
          </a:p>
          <a:p>
            <a:r>
              <a:rPr lang="en-US" dirty="0">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here are issues with this color-based segmentation approach for road navigation due to shadows, insufficient color differences between road and non-road, and subtle changes to road boundaries.</a:t>
            </a:r>
            <a:endParaRPr lang="en-US" dirty="0"/>
          </a:p>
        </p:txBody>
      </p:sp>
    </p:spTree>
    <p:extLst>
      <p:ext uri="{BB962C8B-B14F-4D97-AF65-F5344CB8AC3E}">
        <p14:creationId xmlns:p14="http://schemas.microsoft.com/office/powerpoint/2010/main" val="47121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DC8E-28D7-400B-BB9D-0279E858AA2B}"/>
              </a:ext>
            </a:extLst>
          </p:cNvPr>
          <p:cNvSpPr>
            <a:spLocks noGrp="1"/>
          </p:cNvSpPr>
          <p:nvPr>
            <p:ph type="title"/>
          </p:nvPr>
        </p:nvSpPr>
        <p:spPr/>
        <p:txBody>
          <a:bodyPr/>
          <a:lstStyle/>
          <a:p>
            <a:r>
              <a:rPr lang="en-US" dirty="0"/>
              <a:t>Using Artificial Neural Networks</a:t>
            </a:r>
          </a:p>
        </p:txBody>
      </p:sp>
      <p:sp>
        <p:nvSpPr>
          <p:cNvPr id="3" name="Content Placeholder 2">
            <a:extLst>
              <a:ext uri="{FF2B5EF4-FFF2-40B4-BE49-F238E27FC236}">
                <a16:creationId xmlns:a16="http://schemas.microsoft.com/office/drawing/2014/main" id="{549D7A4C-6D04-4DE7-A47E-31E10253155F}"/>
              </a:ext>
            </a:extLst>
          </p:cNvPr>
          <p:cNvSpPr>
            <a:spLocks noGrp="1"/>
          </p:cNvSpPr>
          <p:nvPr>
            <p:ph idx="1"/>
          </p:nvPr>
        </p:nvSpPr>
        <p:spPr/>
        <p:txBody>
          <a:bodyPr>
            <a:normAutofit/>
          </a:bodyPr>
          <a:lstStyle/>
          <a:p>
            <a:r>
              <a:rPr lang="en-US" dirty="0"/>
              <a:t>Development of </a:t>
            </a:r>
            <a:r>
              <a:rPr lang="en-US" dirty="0">
                <a:effectLst/>
                <a:ea typeface="Calibri" panose="020F0502020204030204" pitchFamily="34" charset="0"/>
                <a:cs typeface="Times New Roman" panose="02020603050405020304" pitchFamily="18" charset="0"/>
              </a:rPr>
              <a:t>ALVINN </a:t>
            </a:r>
            <a:r>
              <a:rPr lang="en-US" dirty="0"/>
              <a:t>which </a:t>
            </a:r>
            <a:r>
              <a:rPr lang="en-US" dirty="0">
                <a:effectLst/>
                <a:ea typeface="Calibri" panose="020F0502020204030204" pitchFamily="34" charset="0"/>
                <a:cs typeface="Times New Roman" panose="02020603050405020304" pitchFamily="18" charset="0"/>
              </a:rPr>
              <a:t>is a 3-layer back-propagation artificial neural network used to control the NAVLAB</a:t>
            </a:r>
            <a:r>
              <a:rPr lang="en-US" dirty="0">
                <a:effectLst/>
                <a:latin typeface="Calibri" panose="020F0502020204030204" pitchFamily="34" charset="0"/>
                <a:ea typeface="Calibri" panose="020F0502020204030204" pitchFamily="34" charset="0"/>
                <a:cs typeface="Times New Roman" panose="02020603050405020304" pitchFamily="18" charset="0"/>
              </a:rPr>
              <a:t>, the Carnegie Mellon autonomous navigation test vehicle.</a:t>
            </a:r>
          </a:p>
          <a:p>
            <a:r>
              <a:rPr lang="en-US" dirty="0"/>
              <a:t>Used supervised learning, by taking in input images as well as corresponding steering angles from a human driver to learn how to steer.</a:t>
            </a:r>
          </a:p>
          <a:p>
            <a:r>
              <a:rPr lang="en-US" dirty="0">
                <a:latin typeface="Calibri" panose="020F0502020204030204" pitchFamily="34" charset="0"/>
                <a:cs typeface="Times New Roman" panose="02020603050405020304" pitchFamily="18" charset="0"/>
              </a:rPr>
              <a:t>Had problems where if it came across a situation that it was not trained to deal with, the network had to be retrained.</a:t>
            </a:r>
            <a:endParaRPr lang="en-US" dirty="0"/>
          </a:p>
        </p:txBody>
      </p:sp>
    </p:spTree>
    <p:extLst>
      <p:ext uri="{BB962C8B-B14F-4D97-AF65-F5344CB8AC3E}">
        <p14:creationId xmlns:p14="http://schemas.microsoft.com/office/powerpoint/2010/main" val="227585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9F7B-681B-4F0A-8790-EB1BAF046AD6}"/>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97942371-3F6D-475D-B50E-6AB83F8782D1}"/>
              </a:ext>
            </a:extLst>
          </p:cNvPr>
          <p:cNvSpPr>
            <a:spLocks noGrp="1"/>
          </p:cNvSpPr>
          <p:nvPr>
            <p:ph idx="1"/>
          </p:nvPr>
        </p:nvSpPr>
        <p:spPr/>
        <p:txBody>
          <a:bodyPr>
            <a:normAutofit/>
          </a:bodyPr>
          <a:lstStyle/>
          <a:p>
            <a:r>
              <a:rPr lang="en-US" dirty="0"/>
              <a:t>Excels at classifying objects and pedestrians.</a:t>
            </a:r>
          </a:p>
          <a:p>
            <a:r>
              <a:rPr lang="en-US" dirty="0"/>
              <a:t>After having learned to recognize a particular pattern, it can extend that capability to objects that it hasn’t seen before. Thus, there is no need to retrain the network on every single new thing it sees.</a:t>
            </a:r>
          </a:p>
          <a:p>
            <a:r>
              <a:rPr lang="en-US" dirty="0"/>
              <a:t>Largely used today for autonomous vehicles.</a:t>
            </a:r>
          </a:p>
        </p:txBody>
      </p:sp>
    </p:spTree>
    <p:extLst>
      <p:ext uri="{BB962C8B-B14F-4D97-AF65-F5344CB8AC3E}">
        <p14:creationId xmlns:p14="http://schemas.microsoft.com/office/powerpoint/2010/main" val="16275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143B-A116-4B73-A456-49BB8F356745}"/>
              </a:ext>
            </a:extLst>
          </p:cNvPr>
          <p:cNvSpPr>
            <a:spLocks noGrp="1"/>
          </p:cNvSpPr>
          <p:nvPr>
            <p:ph type="title"/>
          </p:nvPr>
        </p:nvSpPr>
        <p:spPr/>
        <p:txBody>
          <a:bodyPr/>
          <a:lstStyle/>
          <a:p>
            <a:r>
              <a:rPr lang="en-US"/>
              <a:t>Levels of Driving Automation</a:t>
            </a:r>
            <a:endParaRPr lang="en-US" dirty="0"/>
          </a:p>
        </p:txBody>
      </p:sp>
      <p:pic>
        <p:nvPicPr>
          <p:cNvPr id="1026" name="Picture 2" descr="J3016 Levels of Driving Automation">
            <a:extLst>
              <a:ext uri="{FF2B5EF4-FFF2-40B4-BE49-F238E27FC236}">
                <a16:creationId xmlns:a16="http://schemas.microsoft.com/office/drawing/2014/main" id="{2BD3D457-B133-4181-8690-1EE685D7E0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8660" y="1825625"/>
            <a:ext cx="585467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7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FDBC-29A7-4841-AD84-6B3D06C28AEB}"/>
              </a:ext>
            </a:extLst>
          </p:cNvPr>
          <p:cNvSpPr>
            <a:spLocks noGrp="1"/>
          </p:cNvSpPr>
          <p:nvPr>
            <p:ph type="title"/>
          </p:nvPr>
        </p:nvSpPr>
        <p:spPr/>
        <p:txBody>
          <a:bodyPr/>
          <a:lstStyle/>
          <a:p>
            <a:r>
              <a:rPr lang="en-US" dirty="0"/>
              <a:t>Positive Impacts</a:t>
            </a:r>
          </a:p>
        </p:txBody>
      </p:sp>
      <p:sp>
        <p:nvSpPr>
          <p:cNvPr id="3" name="Content Placeholder 2">
            <a:extLst>
              <a:ext uri="{FF2B5EF4-FFF2-40B4-BE49-F238E27FC236}">
                <a16:creationId xmlns:a16="http://schemas.microsoft.com/office/drawing/2014/main" id="{63F3288C-FCBC-47FE-84B7-B29773798A68}"/>
              </a:ext>
            </a:extLst>
          </p:cNvPr>
          <p:cNvSpPr>
            <a:spLocks noGrp="1"/>
          </p:cNvSpPr>
          <p:nvPr>
            <p:ph idx="1"/>
          </p:nvPr>
        </p:nvSpPr>
        <p:spPr/>
        <p:txBody>
          <a:bodyPr>
            <a:noAutofit/>
          </a:bodyPr>
          <a:lstStyle/>
          <a:p>
            <a:r>
              <a:rPr lang="en-US" dirty="0"/>
              <a:t>Will reduce traffic congestion </a:t>
            </a:r>
            <a:r>
              <a:rPr lang="en-US" dirty="0">
                <a:effectLst/>
                <a:ea typeface="Calibri" panose="020F0502020204030204" pitchFamily="34" charset="0"/>
                <a:cs typeface="Times New Roman" panose="02020603050405020304" pitchFamily="18" charset="0"/>
              </a:rPr>
              <a:t>since self-driving cars may be connected to the same network so that they can plan accordingly on which paths will avoid congestion.</a:t>
            </a:r>
          </a:p>
          <a:p>
            <a:r>
              <a:rPr lang="en-US" dirty="0"/>
              <a:t>Less resource consumption since self-driving cars can travel in a platoon formation.</a:t>
            </a:r>
            <a:endParaRPr lang="en-US"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cs typeface="Times New Roman" panose="02020603050405020304" pitchFamily="18" charset="0"/>
              </a:rPr>
              <a:t>Automobile accidents are largely attributed to human driver error</a:t>
            </a:r>
            <a:r>
              <a:rPr lang="en-US" dirty="0">
                <a:ea typeface="Calibri" panose="020F0502020204030204" pitchFamily="34" charset="0"/>
                <a:cs typeface="Times New Roman" panose="02020603050405020304" pitchFamily="18" charset="0"/>
              </a:rPr>
              <a:t>. </a:t>
            </a:r>
            <a:r>
              <a:rPr lang="en-US" dirty="0">
                <a:cs typeface="Times New Roman" panose="02020603050405020304" pitchFamily="18" charset="0"/>
              </a:rPr>
              <a:t>Will eliminate the need for human control, which will lead to generally safer roads.</a:t>
            </a:r>
          </a:p>
          <a:p>
            <a:r>
              <a:rPr lang="en-US" dirty="0"/>
              <a:t>Allows people with disabilities or younger and older age groups to be able to travel around.</a:t>
            </a:r>
          </a:p>
        </p:txBody>
      </p:sp>
    </p:spTree>
    <p:extLst>
      <p:ext uri="{BB962C8B-B14F-4D97-AF65-F5344CB8AC3E}">
        <p14:creationId xmlns:p14="http://schemas.microsoft.com/office/powerpoint/2010/main" val="387715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29DB-96F7-4E2E-89A8-D6C5708172B9}"/>
              </a:ext>
            </a:extLst>
          </p:cNvPr>
          <p:cNvSpPr>
            <a:spLocks noGrp="1"/>
          </p:cNvSpPr>
          <p:nvPr>
            <p:ph type="title"/>
          </p:nvPr>
        </p:nvSpPr>
        <p:spPr/>
        <p:txBody>
          <a:bodyPr/>
          <a:lstStyle/>
          <a:p>
            <a:r>
              <a:rPr lang="en-US" dirty="0"/>
              <a:t>Negative Impacts</a:t>
            </a:r>
          </a:p>
        </p:txBody>
      </p:sp>
      <p:sp>
        <p:nvSpPr>
          <p:cNvPr id="3" name="Content Placeholder 2">
            <a:extLst>
              <a:ext uri="{FF2B5EF4-FFF2-40B4-BE49-F238E27FC236}">
                <a16:creationId xmlns:a16="http://schemas.microsoft.com/office/drawing/2014/main" id="{9CE49656-E9C7-47F6-B575-5C2E6A92C7F9}"/>
              </a:ext>
            </a:extLst>
          </p:cNvPr>
          <p:cNvSpPr>
            <a:spLocks noGrp="1"/>
          </p:cNvSpPr>
          <p:nvPr>
            <p:ph idx="1"/>
          </p:nvPr>
        </p:nvSpPr>
        <p:spPr/>
        <p:txBody>
          <a:bodyPr/>
          <a:lstStyle/>
          <a:p>
            <a:r>
              <a:rPr lang="en-US" dirty="0"/>
              <a:t>Hackers with malicious intent will be a major threat since they could cause a considerable number of accidents by hacking into the computer systems of an autonomous vehicle.</a:t>
            </a:r>
          </a:p>
          <a:p>
            <a:r>
              <a:rPr lang="en-US" dirty="0"/>
              <a:t>Will replace the need of human drivers, thus there will be a considerable loss of jobs for people who work in transportation business such as taxi drivers.</a:t>
            </a:r>
          </a:p>
        </p:txBody>
      </p:sp>
    </p:spTree>
    <p:extLst>
      <p:ext uri="{BB962C8B-B14F-4D97-AF65-F5344CB8AC3E}">
        <p14:creationId xmlns:p14="http://schemas.microsoft.com/office/powerpoint/2010/main" val="4193272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721</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Autonomous Vehicles</vt:lpstr>
      <vt:lpstr>What are they?</vt:lpstr>
      <vt:lpstr>Technology Used</vt:lpstr>
      <vt:lpstr>First Autonomous Vehicle?</vt:lpstr>
      <vt:lpstr>Using Artificial Neural Networks</vt:lpstr>
      <vt:lpstr>Deep Learning</vt:lpstr>
      <vt:lpstr>Levels of Driving Automation</vt:lpstr>
      <vt:lpstr>Positive Impacts</vt:lpstr>
      <vt:lpstr>Negative Impacts</vt:lpstr>
      <vt:lpstr>Ethics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Vehicles</dc:title>
  <dc:creator>Eric Mai</dc:creator>
  <cp:lastModifiedBy>Eric Mai</cp:lastModifiedBy>
  <cp:revision>23</cp:revision>
  <dcterms:created xsi:type="dcterms:W3CDTF">2020-12-19T23:25:21Z</dcterms:created>
  <dcterms:modified xsi:type="dcterms:W3CDTF">2020-12-20T09:39:56Z</dcterms:modified>
</cp:coreProperties>
</file>