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8640763" cy="4860925"/>
  <p:notesSz cx="7099300" cy="10234613"/>
  <p:defaultTextStyle>
    <a:defPPr>
      <a:defRPr lang="en-US"/>
    </a:defPPr>
    <a:lvl1pPr marL="0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0426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0852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1277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1703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2129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2555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62980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43406" algn="l" defTabSz="96085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40" y="-432"/>
      </p:cViewPr>
      <p:guideLst>
        <p:guide orient="horz" pos="1531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3" y="1510038"/>
            <a:ext cx="7344649" cy="1041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2754526"/>
            <a:ext cx="6048534" cy="12422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1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194663"/>
            <a:ext cx="1944172" cy="41475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3" y="194663"/>
            <a:ext cx="5688503" cy="41475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6" y="3123594"/>
            <a:ext cx="7344649" cy="965434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6" y="2060269"/>
            <a:ext cx="7344649" cy="106332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4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08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12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21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0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825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629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434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1134217"/>
            <a:ext cx="3816337" cy="320798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4" y="1134217"/>
            <a:ext cx="3816337" cy="320798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088083"/>
            <a:ext cx="3817838" cy="45346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426" indent="0">
              <a:buNone/>
              <a:defRPr sz="2100" b="1"/>
            </a:lvl2pPr>
            <a:lvl3pPr marL="960852" indent="0">
              <a:buNone/>
              <a:defRPr sz="1900" b="1"/>
            </a:lvl3pPr>
            <a:lvl4pPr marL="1441277" indent="0">
              <a:buNone/>
              <a:defRPr sz="1700" b="1"/>
            </a:lvl4pPr>
            <a:lvl5pPr marL="1921703" indent="0">
              <a:buNone/>
              <a:defRPr sz="1700" b="1"/>
            </a:lvl5pPr>
            <a:lvl6pPr marL="2402129" indent="0">
              <a:buNone/>
              <a:defRPr sz="1700" b="1"/>
            </a:lvl6pPr>
            <a:lvl7pPr marL="2882555" indent="0">
              <a:buNone/>
              <a:defRPr sz="1700" b="1"/>
            </a:lvl7pPr>
            <a:lvl8pPr marL="3362980" indent="0">
              <a:buNone/>
              <a:defRPr sz="1700" b="1"/>
            </a:lvl8pPr>
            <a:lvl9pPr marL="384340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541546"/>
            <a:ext cx="3817838" cy="280065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7" y="1088083"/>
            <a:ext cx="3819338" cy="45346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426" indent="0">
              <a:buNone/>
              <a:defRPr sz="2100" b="1"/>
            </a:lvl2pPr>
            <a:lvl3pPr marL="960852" indent="0">
              <a:buNone/>
              <a:defRPr sz="1900" b="1"/>
            </a:lvl3pPr>
            <a:lvl4pPr marL="1441277" indent="0">
              <a:buNone/>
              <a:defRPr sz="1700" b="1"/>
            </a:lvl4pPr>
            <a:lvl5pPr marL="1921703" indent="0">
              <a:buNone/>
              <a:defRPr sz="1700" b="1"/>
            </a:lvl5pPr>
            <a:lvl6pPr marL="2402129" indent="0">
              <a:buNone/>
              <a:defRPr sz="1700" b="1"/>
            </a:lvl6pPr>
            <a:lvl7pPr marL="2882555" indent="0">
              <a:buNone/>
              <a:defRPr sz="1700" b="1"/>
            </a:lvl7pPr>
            <a:lvl8pPr marL="3362980" indent="0">
              <a:buNone/>
              <a:defRPr sz="1700" b="1"/>
            </a:lvl8pPr>
            <a:lvl9pPr marL="384340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7" y="1541546"/>
            <a:ext cx="3819338" cy="280065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4" y="193539"/>
            <a:ext cx="2842751" cy="82365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3" y="193539"/>
            <a:ext cx="4830427" cy="414866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4" y="1017195"/>
            <a:ext cx="2842751" cy="3325008"/>
          </a:xfrm>
        </p:spPr>
        <p:txBody>
          <a:bodyPr/>
          <a:lstStyle>
            <a:lvl1pPr marL="0" indent="0">
              <a:buNone/>
              <a:defRPr sz="1500"/>
            </a:lvl1pPr>
            <a:lvl2pPr marL="480426" indent="0">
              <a:buNone/>
              <a:defRPr sz="1300"/>
            </a:lvl2pPr>
            <a:lvl3pPr marL="960852" indent="0">
              <a:buNone/>
              <a:defRPr sz="1100"/>
            </a:lvl3pPr>
            <a:lvl4pPr marL="1441277" indent="0">
              <a:buNone/>
              <a:defRPr sz="900"/>
            </a:lvl4pPr>
            <a:lvl5pPr marL="1921703" indent="0">
              <a:buNone/>
              <a:defRPr sz="900"/>
            </a:lvl5pPr>
            <a:lvl6pPr marL="2402129" indent="0">
              <a:buNone/>
              <a:defRPr sz="900"/>
            </a:lvl6pPr>
            <a:lvl7pPr marL="2882555" indent="0">
              <a:buNone/>
              <a:defRPr sz="900"/>
            </a:lvl7pPr>
            <a:lvl8pPr marL="3362980" indent="0">
              <a:buNone/>
              <a:defRPr sz="900"/>
            </a:lvl8pPr>
            <a:lvl9pPr marL="38434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3402649"/>
            <a:ext cx="5184458" cy="40170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434333"/>
            <a:ext cx="5184458" cy="2916555"/>
          </a:xfrm>
        </p:spPr>
        <p:txBody>
          <a:bodyPr/>
          <a:lstStyle>
            <a:lvl1pPr marL="0" indent="0">
              <a:buNone/>
              <a:defRPr sz="3400"/>
            </a:lvl1pPr>
            <a:lvl2pPr marL="480426" indent="0">
              <a:buNone/>
              <a:defRPr sz="2900"/>
            </a:lvl2pPr>
            <a:lvl3pPr marL="960852" indent="0">
              <a:buNone/>
              <a:defRPr sz="2500"/>
            </a:lvl3pPr>
            <a:lvl4pPr marL="1441277" indent="0">
              <a:buNone/>
              <a:defRPr sz="2100"/>
            </a:lvl4pPr>
            <a:lvl5pPr marL="1921703" indent="0">
              <a:buNone/>
              <a:defRPr sz="2100"/>
            </a:lvl5pPr>
            <a:lvl6pPr marL="2402129" indent="0">
              <a:buNone/>
              <a:defRPr sz="2100"/>
            </a:lvl6pPr>
            <a:lvl7pPr marL="2882555" indent="0">
              <a:buNone/>
              <a:defRPr sz="2100"/>
            </a:lvl7pPr>
            <a:lvl8pPr marL="3362980" indent="0">
              <a:buNone/>
              <a:defRPr sz="2100"/>
            </a:lvl8pPr>
            <a:lvl9pPr marL="384340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3804350"/>
            <a:ext cx="5184458" cy="570483"/>
          </a:xfrm>
        </p:spPr>
        <p:txBody>
          <a:bodyPr/>
          <a:lstStyle>
            <a:lvl1pPr marL="0" indent="0">
              <a:buNone/>
              <a:defRPr sz="1500"/>
            </a:lvl1pPr>
            <a:lvl2pPr marL="480426" indent="0">
              <a:buNone/>
              <a:defRPr sz="1300"/>
            </a:lvl2pPr>
            <a:lvl3pPr marL="960852" indent="0">
              <a:buNone/>
              <a:defRPr sz="1100"/>
            </a:lvl3pPr>
            <a:lvl4pPr marL="1441277" indent="0">
              <a:buNone/>
              <a:defRPr sz="900"/>
            </a:lvl4pPr>
            <a:lvl5pPr marL="1921703" indent="0">
              <a:buNone/>
              <a:defRPr sz="900"/>
            </a:lvl5pPr>
            <a:lvl6pPr marL="2402129" indent="0">
              <a:buNone/>
              <a:defRPr sz="900"/>
            </a:lvl6pPr>
            <a:lvl7pPr marL="2882555" indent="0">
              <a:buNone/>
              <a:defRPr sz="900"/>
            </a:lvl7pPr>
            <a:lvl8pPr marL="3362980" indent="0">
              <a:buNone/>
              <a:defRPr sz="900"/>
            </a:lvl8pPr>
            <a:lvl9pPr marL="38434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4" y="194665"/>
            <a:ext cx="7776687" cy="810155"/>
          </a:xfrm>
          <a:prstGeom prst="rect">
            <a:avLst/>
          </a:prstGeom>
        </p:spPr>
        <p:txBody>
          <a:bodyPr vert="horz" lIns="96085" tIns="48043" rIns="96085" bIns="480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4" y="1134217"/>
            <a:ext cx="7776687" cy="3207986"/>
          </a:xfrm>
          <a:prstGeom prst="rect">
            <a:avLst/>
          </a:prstGeom>
        </p:spPr>
        <p:txBody>
          <a:bodyPr vert="horz" lIns="96085" tIns="48043" rIns="96085" bIns="480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4505359"/>
            <a:ext cx="2016178" cy="258799"/>
          </a:xfrm>
          <a:prstGeom prst="rect">
            <a:avLst/>
          </a:prstGeom>
        </p:spPr>
        <p:txBody>
          <a:bodyPr vert="horz" lIns="96085" tIns="48043" rIns="96085" bIns="4804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7" y="4505359"/>
            <a:ext cx="2736241" cy="258799"/>
          </a:xfrm>
          <a:prstGeom prst="rect">
            <a:avLst/>
          </a:prstGeom>
        </p:spPr>
        <p:txBody>
          <a:bodyPr vert="horz" lIns="96085" tIns="48043" rIns="96085" bIns="4804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4505359"/>
            <a:ext cx="2016178" cy="258799"/>
          </a:xfrm>
          <a:prstGeom prst="rect">
            <a:avLst/>
          </a:prstGeom>
        </p:spPr>
        <p:txBody>
          <a:bodyPr vert="horz" lIns="96085" tIns="48043" rIns="96085" bIns="4804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0852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19" indent="-360319" algn="l" defTabSz="960852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0692" indent="-300266" algn="l" defTabSz="960852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064" indent="-240213" algn="l" defTabSz="96085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1490" indent="-240213" algn="l" defTabSz="96085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916" indent="-240213" algn="l" defTabSz="960852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342" indent="-240213" algn="l" defTabSz="9608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2767" indent="-240213" algn="l" defTabSz="9608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3193" indent="-240213" algn="l" defTabSz="9608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3619" indent="-240213" algn="l" defTabSz="96085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426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852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277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1703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2129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2555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2980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3406" algn="l" defTabSz="96085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63625" y="51203"/>
            <a:ext cx="8508879" cy="4730347"/>
            <a:chOff x="63624" y="53093"/>
            <a:chExt cx="8508879" cy="4676865"/>
          </a:xfrm>
        </p:grpSpPr>
        <p:cxnSp>
          <p:nvCxnSpPr>
            <p:cNvPr id="43" name="Straight Connector 42"/>
            <p:cNvCxnSpPr/>
            <p:nvPr/>
          </p:nvCxnSpPr>
          <p:spPr>
            <a:xfrm rot="5400000">
              <a:off x="2972582" y="2688477"/>
              <a:ext cx="4075080" cy="788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ight Arrow 3"/>
            <p:cNvSpPr/>
            <p:nvPr/>
          </p:nvSpPr>
          <p:spPr>
            <a:xfrm>
              <a:off x="1653382" y="53093"/>
              <a:ext cx="6915111" cy="601787"/>
            </a:xfrm>
            <a:prstGeom prst="rightArrow">
              <a:avLst>
                <a:gd name="adj1" fmla="val 50000"/>
                <a:gd name="adj2" fmla="val 1475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/>
                <a:t>可视分析过程</a:t>
              </a:r>
              <a:endParaRPr lang="zh-CN" altLang="en-US" sz="1500" b="1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63624" y="967581"/>
              <a:ext cx="601354" cy="3686175"/>
            </a:xfrm>
            <a:prstGeom prst="downArrow">
              <a:avLst>
                <a:gd name="adj1" fmla="val 50000"/>
                <a:gd name="adj2" fmla="val 1222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dirty="0" smtClean="0"/>
                <a:t>数据抽象程度</a:t>
              </a:r>
              <a:endParaRPr lang="zh-CN" altLang="en-US" sz="15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4978" y="562126"/>
              <a:ext cx="675185" cy="403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数据</a:t>
              </a:r>
              <a:endParaRPr lang="zh-CN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0367" y="562126"/>
              <a:ext cx="675185" cy="403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特征</a:t>
              </a:r>
              <a:endParaRPr lang="zh-CN" alt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7128" y="562126"/>
              <a:ext cx="675185" cy="4030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知识</a:t>
              </a:r>
              <a:endParaRPr lang="zh-CN" altLang="en-US" b="1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787112" y="1371076"/>
              <a:ext cx="393313" cy="343878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Z:\Documents\Submission\2013.trajsurvey\images\machine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71466" y="1205089"/>
              <a:ext cx="493121" cy="70638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1029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983536" y="1230819"/>
              <a:ext cx="1009046" cy="828013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z="95250"/>
          </p:spPr>
        </p:pic>
        <p:sp>
          <p:nvSpPr>
            <p:cNvPr id="23" name="Right Arrow 22"/>
            <p:cNvSpPr/>
            <p:nvPr/>
          </p:nvSpPr>
          <p:spPr>
            <a:xfrm>
              <a:off x="1277071" y="1462419"/>
              <a:ext cx="343631" cy="116058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83134" y="1457045"/>
              <a:ext cx="1460432" cy="12680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 flipH="1">
              <a:off x="5078491" y="1166899"/>
              <a:ext cx="556448" cy="926596"/>
            </a:xfrm>
            <a:prstGeom prst="rect">
              <a:avLst/>
            </a:prstGeom>
            <a:noFill/>
          </p:spPr>
        </p:pic>
        <p:sp>
          <p:nvSpPr>
            <p:cNvPr id="27" name="Right Arrow 26"/>
            <p:cNvSpPr/>
            <p:nvPr/>
          </p:nvSpPr>
          <p:spPr>
            <a:xfrm>
              <a:off x="5823454" y="1457045"/>
              <a:ext cx="2749049" cy="12680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783102" y="2639802"/>
              <a:ext cx="393313" cy="343878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3979525" y="2494259"/>
              <a:ext cx="1009046" cy="828013"/>
            </a:xfrm>
            <a:prstGeom prst="rect">
              <a:avLst/>
            </a:prstGeom>
            <a:noFill/>
          </p:spPr>
        </p:pic>
        <p:sp>
          <p:nvSpPr>
            <p:cNvPr id="31" name="Right Arrow 30"/>
            <p:cNvSpPr/>
            <p:nvPr/>
          </p:nvSpPr>
          <p:spPr>
            <a:xfrm>
              <a:off x="1273061" y="2731146"/>
              <a:ext cx="343631" cy="116058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383134" y="2725770"/>
              <a:ext cx="1456422" cy="14460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 flipH="1">
              <a:off x="5074481" y="2435626"/>
              <a:ext cx="556448" cy="926596"/>
            </a:xfrm>
            <a:prstGeom prst="rect">
              <a:avLst/>
            </a:prstGeom>
            <a:noFill/>
          </p:spPr>
        </p:pic>
        <p:sp>
          <p:nvSpPr>
            <p:cNvPr id="34" name="Right Arrow 33"/>
            <p:cNvSpPr/>
            <p:nvPr/>
          </p:nvSpPr>
          <p:spPr>
            <a:xfrm>
              <a:off x="5819444" y="2725771"/>
              <a:ext cx="2749049" cy="12680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787112" y="3897666"/>
              <a:ext cx="393313" cy="343878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180002" y="3770905"/>
              <a:ext cx="1009046" cy="828013"/>
            </a:xfrm>
            <a:prstGeom prst="rect">
              <a:avLst/>
            </a:prstGeom>
            <a:noFill/>
          </p:spPr>
        </p:pic>
        <p:sp>
          <p:nvSpPr>
            <p:cNvPr id="38" name="Right Arrow 37"/>
            <p:cNvSpPr/>
            <p:nvPr/>
          </p:nvSpPr>
          <p:spPr>
            <a:xfrm>
              <a:off x="1277071" y="3989010"/>
              <a:ext cx="343631" cy="116058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2383134" y="3983636"/>
              <a:ext cx="2577233" cy="12895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 flipH="1">
              <a:off x="6274957" y="3704236"/>
              <a:ext cx="556448" cy="926596"/>
            </a:xfrm>
            <a:prstGeom prst="rect">
              <a:avLst/>
            </a:prstGeom>
            <a:noFill/>
          </p:spPr>
        </p:pic>
        <p:sp>
          <p:nvSpPr>
            <p:cNvPr id="41" name="Right Arrow 40"/>
            <p:cNvSpPr/>
            <p:nvPr/>
          </p:nvSpPr>
          <p:spPr>
            <a:xfrm>
              <a:off x="7026163" y="3983636"/>
              <a:ext cx="1546340" cy="128954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31441" y="874327"/>
              <a:ext cx="1274708" cy="370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00" dirty="0" smtClean="0"/>
                <a:t>直接可视化</a:t>
              </a:r>
              <a:endParaRPr lang="zh-CN" altLang="en-US" sz="1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31441" y="2147956"/>
              <a:ext cx="1274708" cy="370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00" dirty="0" smtClean="0"/>
                <a:t>聚集可视化</a:t>
              </a:r>
              <a:endParaRPr lang="zh-CN" altLang="en-US" sz="1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31441" y="3411665"/>
              <a:ext cx="1274708" cy="370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700" dirty="0" smtClean="0"/>
                <a:t>特征可视化</a:t>
              </a:r>
              <a:endParaRPr lang="zh-CN" altLang="en-US" sz="1700" dirty="0"/>
            </a:p>
          </p:txBody>
        </p:sp>
        <p:pic>
          <p:nvPicPr>
            <p:cNvPr id="2" name="Picture 2" descr="Z:\Documents\Submission\2013.trajsurvey\images\density.png"/>
            <p:cNvPicPr>
              <a:picLocks noChangeAspect="1" noChangeArrowheads="1"/>
            </p:cNvPicPr>
            <p:nvPr/>
          </p:nvPicPr>
          <p:blipFill>
            <a:blip r:embed="rId5" cstate="print"/>
            <a:srcRect l="9328" t="23042" r="6719" b="5882"/>
            <a:stretch>
              <a:fillRect/>
            </a:stretch>
          </p:blipFill>
          <p:spPr bwMode="auto">
            <a:xfrm>
              <a:off x="4015381" y="2529207"/>
              <a:ext cx="944985" cy="599883"/>
            </a:xfrm>
            <a:prstGeom prst="rect">
              <a:avLst/>
            </a:prstGeom>
            <a:noFill/>
          </p:spPr>
        </p:pic>
        <p:pic>
          <p:nvPicPr>
            <p:cNvPr id="1027" name="Picture 3" descr="Z:\Documents\Submission\2013.trajsurvey\images\direct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4016373" y="1271610"/>
              <a:ext cx="943003" cy="580295"/>
            </a:xfrm>
            <a:prstGeom prst="rect">
              <a:avLst/>
            </a:prstGeom>
            <a:noFill/>
          </p:spPr>
        </p:pic>
        <p:pic>
          <p:nvPicPr>
            <p:cNvPr id="1028" name="Picture 4" descr="Z:\Documents\Submission\2013.trajsurvey\images\pattern.png"/>
            <p:cNvPicPr>
              <a:picLocks noChangeAspect="1" noChangeArrowheads="1"/>
            </p:cNvPicPr>
            <p:nvPr/>
          </p:nvPicPr>
          <p:blipFill>
            <a:blip r:embed="rId7" cstate="print"/>
            <a:srcRect l="11685" t="14874" r="11685" b="13387"/>
            <a:stretch>
              <a:fillRect/>
            </a:stretch>
          </p:blipFill>
          <p:spPr bwMode="auto">
            <a:xfrm>
              <a:off x="5214623" y="3815833"/>
              <a:ext cx="926289" cy="568091"/>
            </a:xfrm>
            <a:prstGeom prst="rect">
              <a:avLst/>
            </a:prstGeom>
            <a:noFill/>
          </p:spPr>
        </p:pic>
        <p:pic>
          <p:nvPicPr>
            <p:cNvPr id="42" name="Picture 2" descr="Z:\Documents\Submission\2013.trajsurvey\images\machine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71466" y="2482732"/>
              <a:ext cx="493121" cy="70638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pic>
          <p:nvPicPr>
            <p:cNvPr id="44" name="Picture 2" descr="Z:\Documents\Submission\2013.trajsurvey\images\machine.jp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771466" y="3767931"/>
              <a:ext cx="493121" cy="706386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45" name="TextBox 44"/>
            <p:cNvSpPr txBox="1"/>
            <p:nvPr/>
          </p:nvSpPr>
          <p:spPr>
            <a:xfrm>
              <a:off x="3847023" y="930482"/>
              <a:ext cx="1261884" cy="29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一条出租车轨迹</a:t>
              </a:r>
              <a:endParaRPr lang="zh-CN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68122" y="2220601"/>
              <a:ext cx="1261884" cy="29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一天出租车密度</a:t>
              </a:r>
              <a:endParaRPr lang="zh-CN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4563" y="3495052"/>
              <a:ext cx="1415772" cy="290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一次交通拥堵传播</a:t>
              </a:r>
              <a:endParaRPr lang="zh-CN" altLang="en-US" sz="1200" dirty="0"/>
            </a:p>
          </p:txBody>
        </p:sp>
        <p:pic>
          <p:nvPicPr>
            <p:cNvPr id="1031" name="Picture 7" descr="Z:\Documents\Submission\2013.trajsurvey\images\gear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9580096">
              <a:off x="2769719" y="2601790"/>
              <a:ext cx="394840" cy="426213"/>
            </a:xfrm>
            <a:prstGeom prst="rect">
              <a:avLst/>
            </a:prstGeom>
            <a:noFill/>
          </p:spPr>
        </p:pic>
        <p:pic>
          <p:nvPicPr>
            <p:cNvPr id="53" name="Picture 7" descr="Z:\Documents\Submission\2013.trajsurvey\images\gear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9580096">
              <a:off x="2769719" y="3853233"/>
              <a:ext cx="394840" cy="426213"/>
            </a:xfrm>
            <a:prstGeom prst="rect">
              <a:avLst/>
            </a:prstGeom>
            <a:noFill/>
          </p:spPr>
        </p:pic>
        <p:pic>
          <p:nvPicPr>
            <p:cNvPr id="54" name="Picture 7" descr="Z:\Documents\Submission\2013.trajsurvey\images\gear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9580096">
              <a:off x="3219766" y="3853233"/>
              <a:ext cx="394840" cy="426213"/>
            </a:xfrm>
            <a:prstGeom prst="rect">
              <a:avLst/>
            </a:prstGeom>
            <a:noFill/>
          </p:spPr>
        </p:pic>
        <p:cxnSp>
          <p:nvCxnSpPr>
            <p:cNvPr id="56" name="Straight Connector 55"/>
            <p:cNvCxnSpPr/>
            <p:nvPr/>
          </p:nvCxnSpPr>
          <p:spPr>
            <a:xfrm rot="5400000">
              <a:off x="5012575" y="2688477"/>
              <a:ext cx="4075080" cy="788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62706" y="78846"/>
            <a:ext cx="8528070" cy="4693179"/>
            <a:chOff x="81756" y="81756"/>
            <a:chExt cx="8353425" cy="4559279"/>
          </a:xfrm>
        </p:grpSpPr>
        <p:sp>
          <p:nvSpPr>
            <p:cNvPr id="86" name="Rounded Rectangle 85"/>
            <p:cNvSpPr/>
            <p:nvPr/>
          </p:nvSpPr>
          <p:spPr>
            <a:xfrm>
              <a:off x="605631" y="3053556"/>
              <a:ext cx="1042193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729581" y="3053556"/>
              <a:ext cx="4191000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05631" y="1986756"/>
              <a:ext cx="1042193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729581" y="1986756"/>
              <a:ext cx="4191000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05631" y="919956"/>
              <a:ext cx="1042193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625557" y="3053556"/>
              <a:ext cx="800099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49156" y="3053556"/>
              <a:ext cx="1647825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625557" y="1986756"/>
              <a:ext cx="800099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5949156" y="1986756"/>
              <a:ext cx="1647825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7625556" y="919956"/>
              <a:ext cx="800099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949155" y="919956"/>
              <a:ext cx="1647825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729581" y="919956"/>
              <a:ext cx="4191000" cy="914400"/>
            </a:xfrm>
            <a:prstGeom prst="roundRect">
              <a:avLst>
                <a:gd name="adj" fmla="val 616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2205120" y="81756"/>
              <a:ext cx="6230061" cy="489352"/>
            </a:xfrm>
            <a:prstGeom prst="rightArrow">
              <a:avLst>
                <a:gd name="adj1" fmla="val 50000"/>
                <a:gd name="adj2" fmla="val 14759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可视分析过程</a:t>
              </a:r>
              <a:endParaRPr lang="zh-CN" altLang="en-US" sz="1400" b="1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81756" y="867671"/>
              <a:ext cx="489000" cy="3222084"/>
            </a:xfrm>
            <a:prstGeom prst="downArrow">
              <a:avLst>
                <a:gd name="adj1" fmla="val 50000"/>
                <a:gd name="adj2" fmla="val 1222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数据抽象程度</a:t>
              </a:r>
              <a:endParaRPr lang="zh-CN" altLang="en-US" sz="1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56083" y="533784"/>
              <a:ext cx="532604" cy="312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数据</a:t>
              </a:r>
              <a:endParaRPr lang="zh-CN" alt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90481" y="533784"/>
              <a:ext cx="532604" cy="312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特征</a:t>
              </a:r>
              <a:endParaRPr lang="zh-CN" altLang="en-US" sz="1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9120" y="533784"/>
              <a:ext cx="532604" cy="312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/>
                <a:t>知识</a:t>
              </a:r>
              <a:endParaRPr lang="zh-CN" altLang="en-US" sz="1400" b="1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751181" y="1230947"/>
              <a:ext cx="319828" cy="27963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9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70933" y="1116895"/>
              <a:ext cx="820521" cy="67331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z="95250"/>
          </p:spPr>
        </p:pic>
        <p:sp>
          <p:nvSpPr>
            <p:cNvPr id="25" name="Right Arrow 24"/>
            <p:cNvSpPr/>
            <p:nvPr/>
          </p:nvSpPr>
          <p:spPr>
            <a:xfrm>
              <a:off x="2205120" y="1339056"/>
              <a:ext cx="2743200" cy="53898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 flipH="1">
              <a:off x="5961312" y="1065838"/>
              <a:ext cx="452484" cy="751634"/>
            </a:xfrm>
            <a:prstGeom prst="rect">
              <a:avLst/>
            </a:prstGeom>
            <a:noFill/>
          </p:spPr>
        </p:pic>
        <p:sp>
          <p:nvSpPr>
            <p:cNvPr id="27" name="Right Arrow 26"/>
            <p:cNvSpPr/>
            <p:nvPr/>
          </p:nvSpPr>
          <p:spPr>
            <a:xfrm>
              <a:off x="6548520" y="1339056"/>
              <a:ext cx="1828800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1747920" y="2285867"/>
              <a:ext cx="319828" cy="27963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67672" y="2167517"/>
              <a:ext cx="820521" cy="673311"/>
            </a:xfrm>
            <a:prstGeom prst="rect">
              <a:avLst/>
            </a:prstGeom>
            <a:noFill/>
          </p:spPr>
        </p:pic>
        <p:sp>
          <p:nvSpPr>
            <p:cNvPr id="31" name="Right Arrow 30"/>
            <p:cNvSpPr/>
            <p:nvPr/>
          </p:nvSpPr>
          <p:spPr>
            <a:xfrm>
              <a:off x="2205121" y="2405856"/>
              <a:ext cx="838199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090660" y="2405856"/>
              <a:ext cx="860656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 flipH="1">
              <a:off x="5958051" y="2120758"/>
              <a:ext cx="452484" cy="751634"/>
            </a:xfrm>
            <a:prstGeom prst="rect">
              <a:avLst/>
            </a:prstGeom>
            <a:noFill/>
          </p:spPr>
        </p:pic>
        <p:sp>
          <p:nvSpPr>
            <p:cNvPr id="34" name="Right Arrow 33"/>
            <p:cNvSpPr/>
            <p:nvPr/>
          </p:nvSpPr>
          <p:spPr>
            <a:xfrm>
              <a:off x="6548520" y="2405856"/>
              <a:ext cx="1828800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1751181" y="3347445"/>
              <a:ext cx="319828" cy="279630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Picture 5" descr="Z:\Documents\Submission\2013.trajsurvey\images\scree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43857" y="3244367"/>
              <a:ext cx="820521" cy="673311"/>
            </a:xfrm>
            <a:prstGeom prst="rect">
              <a:avLst/>
            </a:prstGeom>
            <a:noFill/>
          </p:spPr>
        </p:pic>
        <p:sp>
          <p:nvSpPr>
            <p:cNvPr id="38" name="Right Arrow 37"/>
            <p:cNvSpPr/>
            <p:nvPr/>
          </p:nvSpPr>
          <p:spPr>
            <a:xfrm>
              <a:off x="2205120" y="3472656"/>
              <a:ext cx="838200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90660" y="3472655"/>
              <a:ext cx="1772060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Picture 6" descr="Z:\Documents\Submission\2013.trajsurvey\images\boy_in_thought.jp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 flipH="1">
              <a:off x="6934236" y="3191074"/>
              <a:ext cx="452484" cy="751634"/>
            </a:xfrm>
            <a:prstGeom prst="rect">
              <a:avLst/>
            </a:prstGeom>
            <a:noFill/>
          </p:spPr>
        </p:pic>
        <p:sp>
          <p:nvSpPr>
            <p:cNvPr id="41" name="Right Arrow 40"/>
            <p:cNvSpPr/>
            <p:nvPr/>
          </p:nvSpPr>
          <p:spPr>
            <a:xfrm>
              <a:off x="7539120" y="3472656"/>
              <a:ext cx="838200" cy="54000"/>
            </a:xfrm>
            <a:prstGeom prst="rightArrow">
              <a:avLst>
                <a:gd name="adj1" fmla="val 50000"/>
                <a:gd name="adj2" fmla="val 11346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0158" y="1214069"/>
              <a:ext cx="1150848" cy="31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直接可视</a:t>
              </a:r>
              <a:r>
                <a:rPr lang="zh-CN" altLang="en-US" sz="1400" dirty="0" smtClean="0"/>
                <a:t>化：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9683" y="2272975"/>
              <a:ext cx="1150848" cy="31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聚集可视</a:t>
              </a:r>
              <a:r>
                <a:rPr lang="zh-CN" altLang="en-US" sz="1400" dirty="0" smtClean="0"/>
                <a:t>化：</a:t>
              </a:r>
              <a:endParaRPr lang="zh-CN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9683" y="3339306"/>
              <a:ext cx="1150848" cy="31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特征可视</a:t>
              </a:r>
              <a:r>
                <a:rPr lang="zh-CN" altLang="en-US" sz="1400" dirty="0" smtClean="0"/>
                <a:t>化：</a:t>
              </a:r>
              <a:endParaRPr lang="zh-CN" altLang="en-US" sz="1400" dirty="0"/>
            </a:p>
          </p:txBody>
        </p:sp>
        <p:pic>
          <p:nvPicPr>
            <p:cNvPr id="2" name="Picture 2" descr="Z:\Documents\Submission\2013.trajsurvey\images\density.png"/>
            <p:cNvPicPr>
              <a:picLocks noChangeAspect="1" noChangeArrowheads="1"/>
            </p:cNvPicPr>
            <p:nvPr/>
          </p:nvPicPr>
          <p:blipFill>
            <a:blip r:embed="rId4" cstate="print"/>
            <a:srcRect l="9328" t="23042" r="6719" b="5882"/>
            <a:stretch>
              <a:fillRect/>
            </a:stretch>
          </p:blipFill>
          <p:spPr bwMode="auto">
            <a:xfrm>
              <a:off x="5096829" y="2195935"/>
              <a:ext cx="768429" cy="487803"/>
            </a:xfrm>
            <a:prstGeom prst="rect">
              <a:avLst/>
            </a:prstGeom>
            <a:noFill/>
          </p:spPr>
        </p:pic>
        <p:pic>
          <p:nvPicPr>
            <p:cNvPr id="1027" name="Picture 3" descr="Z:\Documents\Submission\2013.trajsurvey\images\direct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5097635" y="1150065"/>
              <a:ext cx="766817" cy="471875"/>
            </a:xfrm>
            <a:prstGeom prst="rect">
              <a:avLst/>
            </a:prstGeom>
            <a:noFill/>
          </p:spPr>
        </p:pic>
        <p:pic>
          <p:nvPicPr>
            <p:cNvPr id="1028" name="Picture 4" descr="Z:\Documents\Submission\2013.trajsurvey\images\pattern.png"/>
            <p:cNvPicPr>
              <a:picLocks noChangeAspect="1" noChangeArrowheads="1"/>
            </p:cNvPicPr>
            <p:nvPr/>
          </p:nvPicPr>
          <p:blipFill>
            <a:blip r:embed="rId6" cstate="print"/>
            <a:srcRect l="11685" t="14874" r="11685" b="13387"/>
            <a:stretch>
              <a:fillRect/>
            </a:stretch>
          </p:blipFill>
          <p:spPr bwMode="auto">
            <a:xfrm>
              <a:off x="6072010" y="3280901"/>
              <a:ext cx="753225" cy="461951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940876" y="872671"/>
              <a:ext cx="1060183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一条出租车轨迹</a:t>
              </a:r>
              <a:endParaRPr lang="zh-CN" alt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58032" y="1944987"/>
              <a:ext cx="1060183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一天出租车密度</a:t>
              </a:r>
              <a:endParaRPr lang="zh-CN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76801" y="3020053"/>
              <a:ext cx="1185797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一次交通拥堵传播</a:t>
              </a:r>
              <a:endParaRPr lang="zh-CN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90845" y="2150110"/>
              <a:ext cx="683340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聚集计算</a:t>
              </a:r>
              <a:endParaRPr lang="zh-CN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0845" y="3226435"/>
              <a:ext cx="683340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特征提取</a:t>
              </a:r>
              <a:endParaRPr lang="zh-CN" altLang="en-US" sz="1000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176670" y="2291556"/>
              <a:ext cx="790575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/>
                <a:t>聚集结果</a:t>
              </a:r>
              <a:endParaRPr lang="zh-CN" altLang="en-US" sz="1000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176670" y="3358356"/>
              <a:ext cx="790575" cy="304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 smtClean="0"/>
                <a:t>特征集合</a:t>
              </a:r>
              <a:endParaRPr lang="zh-CN" altLang="en-US" sz="10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43981" y="4140895"/>
              <a:ext cx="884322" cy="312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自动分析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43108" y="4140895"/>
              <a:ext cx="1060183" cy="312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交互式探索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78574" y="2158206"/>
              <a:ext cx="432112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绘制</a:t>
              </a:r>
              <a:endParaRPr lang="zh-CN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78574" y="3226435"/>
              <a:ext cx="432112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绘制</a:t>
              </a:r>
              <a:endParaRPr lang="zh-CN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81570" y="1081881"/>
              <a:ext cx="432112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绘制</a:t>
              </a:r>
              <a:endParaRPr lang="zh-CN" altLang="en-US" sz="1000" dirty="0"/>
            </a:p>
          </p:txBody>
        </p:sp>
        <p:sp>
          <p:nvSpPr>
            <p:cNvPr id="68" name="Arc 67"/>
            <p:cNvSpPr/>
            <p:nvPr/>
          </p:nvSpPr>
          <p:spPr>
            <a:xfrm>
              <a:off x="6673056" y="4282281"/>
              <a:ext cx="304800" cy="304800"/>
            </a:xfrm>
            <a:prstGeom prst="arc">
              <a:avLst>
                <a:gd name="adj1" fmla="val 16102087"/>
                <a:gd name="adj2" fmla="val 11641506"/>
              </a:avLst>
            </a:prstGeom>
            <a:ln>
              <a:solidFill>
                <a:schemeClr val="accent4">
                  <a:lumMod val="75000"/>
                </a:schemeClr>
              </a:solidFill>
              <a:prstDash val="sysDot"/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Straight Arrow Connector 69"/>
            <p:cNvCxnSpPr>
              <a:stCxn id="64" idx="1"/>
              <a:endCxn id="63" idx="3"/>
            </p:cNvCxnSpPr>
            <p:nvPr/>
          </p:nvCxnSpPr>
          <p:spPr>
            <a:xfrm rot="10800000">
              <a:off x="3528303" y="4297195"/>
              <a:ext cx="2214805" cy="1613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2152650" y="1910556"/>
              <a:ext cx="1872456" cy="2133600"/>
            </a:xfrm>
            <a:prstGeom prst="roundRect">
              <a:avLst>
                <a:gd name="adj" fmla="val 6771"/>
              </a:avLst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006181" y="843756"/>
              <a:ext cx="2438400" cy="3200400"/>
            </a:xfrm>
            <a:prstGeom prst="roundRect">
              <a:avLst>
                <a:gd name="adj" fmla="val 6771"/>
              </a:avLst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48353" y="4348956"/>
              <a:ext cx="1311410" cy="250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模型选择和参数调节</a:t>
              </a:r>
              <a:endParaRPr lang="zh-CN" alt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25481" y="4234656"/>
              <a:ext cx="1060183" cy="406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数据排序、筛选</a:t>
              </a:r>
              <a:endParaRPr lang="en-US" altLang="zh-CN" sz="10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r>
                <a:rPr lang="zh-CN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可视</a:t>
              </a:r>
              <a:r>
                <a:rPr lang="zh-CN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化参数调节</a:t>
              </a:r>
              <a:endParaRPr lang="zh-CN" altLang="en-US" sz="1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167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zuchao.wang</dc:creator>
  <cp:lastModifiedBy>zuchao.wang</cp:lastModifiedBy>
  <cp:revision>28</cp:revision>
  <dcterms:created xsi:type="dcterms:W3CDTF">2006-08-16T00:00:00Z</dcterms:created>
  <dcterms:modified xsi:type="dcterms:W3CDTF">2013-11-06T15:10:11Z</dcterms:modified>
</cp:coreProperties>
</file>