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5" r:id="rId9"/>
    <p:sldId id="266" r:id="rId10"/>
    <p:sldId id="267" r:id="rId11"/>
    <p:sldId id="269" r:id="rId12"/>
    <p:sldId id="270" r:id="rId13"/>
    <p:sldId id="271" r:id="rId14"/>
    <p:sldId id="26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F5AAE-40C7-4CB9-BECC-F5F484129F84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17618-F37F-4AEA-B873-5D0F2E77F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17618-F37F-4AEA-B873-5D0F2E77F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3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17618-F37F-4AEA-B873-5D0F2E77F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8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17618-F37F-4AEA-B873-5D0F2E77F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8A8D-D48C-8497-D9E7-D1D7580E3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F8CEC-D3A4-A616-7C43-DF57C2BE9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C8ED6-7988-7C73-C954-103DCFB2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D999E-7E53-B8CF-5C5A-2EF9E635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90B56-8AB5-581E-99D4-E3C3B0CF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D1F8-78D6-5A17-21A7-ED8AEDFF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7A7F4-46AE-1672-32FC-F3CDB48E2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CA1F7-15A0-60C3-519C-F719D332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A571E-CE01-371D-C711-97CE71F5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C2BF-576A-A9A3-A15B-BEEC94DB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7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ED69D-9E3D-7F20-5F0D-2E80C109A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E405B-6CFB-736D-57EB-F18DDD543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D5495-5348-0D09-985A-DA101805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4DA80-2C4C-EA44-2D02-AE09356D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7C71-E5B8-C7B8-068B-F018C607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2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37A3-D261-1C2B-3EBB-FBF554D6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5D52-32BE-18B3-EFE1-4EAE2AC6A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51377-8BC6-AF17-9F9A-3B13658A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FBBFC-49E7-6A66-CC02-6EDB5558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BEB8A-8DE3-0077-BD84-C8891374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B234-FABF-51FB-8C86-8625A381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1311-83E9-D29E-A6C8-31DEFFF39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A1DB-47BB-5FCB-B9E3-C80EDF0B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36BA0-DFA4-02C0-59D9-A099CE7C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05CF-6C99-6189-A7C4-5200E3CE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A457-F742-C9C9-9683-DD0BBA5E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7704-6DE7-61FD-CF22-00209D26C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6BF52-2BC0-629F-4DD8-26B13CDAF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172CB-C9D4-AB8B-681F-351445B2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BE87C-A7F7-F955-EDD6-56AB6320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F754E-071E-8065-4316-8FF57A12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F88C-96CB-AB33-A414-067DC99B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E2606-05BB-72C3-7694-56FB0A420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D7B77-0014-D98F-2385-9BD9F3B1B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3D264-3EAB-4430-AD70-8FA229A92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7F2E6-E5A6-BC77-E269-D7E24DE54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92A1F-1D27-6558-6C70-26C5884E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A64AF-D4D8-6D22-1B2D-884229E1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1EEBF-4810-3AC6-10DC-C452F3C2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7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558-435C-E0C7-B694-61871194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C113C-6798-0DD4-6FC8-C3D26637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D0DF6-54D2-B5C4-C1E6-FF191312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CCF3B-3F57-65A0-13B3-784CC68F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0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E5CDF-6443-E141-A4B2-C95E468D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2A7FD-7040-8BCB-AA46-8FE0146A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1C195-5AF5-7A98-F142-AF9F2324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3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26D2-F5D1-8300-1A06-B6645EC0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9B61-FE6E-FB12-C69B-087D3BB0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70BEA-2280-9FD6-2A6A-0659F2C22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23CB8-DC98-DE1C-01DF-16B4B6EC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0F721-6B2F-A951-190A-50455287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30A32-292D-DA4D-BD29-DFE24915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8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86CA-01D8-6709-1941-E952544F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48E6C-57AF-6397-3A05-BE3D32C56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24AC6-3B35-6501-7C7B-83689F5EE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6BDBD-6EFA-097E-1C19-448FF1A9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52902-C394-AE7E-DF63-E9D9D19F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D169F-2FFF-2EFD-DAB9-44335E07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3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1EDB3-E60B-B669-B85F-12228C58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20348-F5A0-1B6C-ABA0-F27A990A3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E8AA1-0256-C3F1-C8C7-A35142B6E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7D6D7-A5B8-0B61-BD6F-AC4ECC544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C9460-2A53-48A4-7280-EFE725540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8B48-245C-56AB-208B-21659C9D4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957" y="1166751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D3B45"/>
                </a:solidFill>
                <a:highlight>
                  <a:srgbClr val="FFFFFF"/>
                </a:highlight>
                <a:latin typeface="Modern No. 20" panose="02070704070505020303" pitchFamily="18" charset="0"/>
              </a:rPr>
              <a:t>S</a:t>
            </a:r>
            <a:r>
              <a:rPr lang="en-US" altLang="zh-CN" dirty="0">
                <a:solidFill>
                  <a:srgbClr val="2D3B45"/>
                </a:solidFill>
                <a:highlight>
                  <a:srgbClr val="FFFFFF"/>
                </a:highlight>
                <a:latin typeface="Modern No. 20" panose="02070704070505020303" pitchFamily="18" charset="0"/>
              </a:rPr>
              <a:t>ingleton Pattern: </a:t>
            </a:r>
            <a:br>
              <a:rPr lang="en-US" altLang="zh-CN" dirty="0">
                <a:solidFill>
                  <a:srgbClr val="2D3B45"/>
                </a:solidFill>
                <a:highlight>
                  <a:srgbClr val="FFFFFF"/>
                </a:highlight>
                <a:latin typeface="Modern No. 20" panose="02070704070505020303" pitchFamily="18" charset="0"/>
              </a:rPr>
            </a:br>
            <a:r>
              <a:rPr lang="en-US" altLang="zh-CN" dirty="0">
                <a:solidFill>
                  <a:srgbClr val="2D3B45"/>
                </a:solidFill>
                <a:highlight>
                  <a:srgbClr val="FFFFFF"/>
                </a:highlight>
                <a:latin typeface="Modern No. 20" panose="02070704070505020303" pitchFamily="18" charset="0"/>
              </a:rPr>
              <a:t>A Chat Server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912BD-BEB4-1A16-B1F7-62417A84F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021" y="4179086"/>
            <a:ext cx="9144000" cy="1655762"/>
          </a:xfrm>
        </p:spPr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Modern No. 20" panose="02070704070505020303" pitchFamily="18" charset="0"/>
              </a:rPr>
              <a:t>CS510 - Advanced UNIX/LINUX Programming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Modern No. 20" panose="02070704070505020303" pitchFamily="18" charset="0"/>
              </a:rPr>
              <a:t>Instructor: Dr. Bhaskar, </a:t>
            </a:r>
            <a:r>
              <a:rPr lang="en-US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Modern No. 20" panose="02070704070505020303" pitchFamily="18" charset="0"/>
              </a:rPr>
              <a:t>Vidhyacharan</a:t>
            </a:r>
            <a:endParaRPr lang="en-US" b="0" i="0" dirty="0">
              <a:solidFill>
                <a:srgbClr val="2D3B45"/>
              </a:solidFill>
              <a:effectLst/>
              <a:highlight>
                <a:srgbClr val="FFFFFF"/>
              </a:highlight>
              <a:latin typeface="Modern No. 20" panose="02070704070505020303" pitchFamily="18" charset="0"/>
            </a:endParaRPr>
          </a:p>
          <a:p>
            <a:r>
              <a:rPr lang="en-US" dirty="0">
                <a:solidFill>
                  <a:srgbClr val="2D3B45"/>
                </a:solidFill>
                <a:highlight>
                  <a:srgbClr val="FFFFFF"/>
                </a:highlight>
                <a:latin typeface="Modern No. 20" panose="02070704070505020303" pitchFamily="18" charset="0"/>
              </a:rPr>
              <a:t>Student: Chufeng Jiang 19949</a:t>
            </a:r>
            <a:endParaRPr lang="en-US" b="0" i="0" dirty="0">
              <a:solidFill>
                <a:srgbClr val="2D3B45"/>
              </a:solidFill>
              <a:effectLst/>
              <a:highlight>
                <a:srgbClr val="FFFFFF"/>
              </a:highlight>
              <a:latin typeface="Modern No. 20" panose="02070704070505020303" pitchFamily="18" charset="0"/>
            </a:endParaRPr>
          </a:p>
          <a:p>
            <a:endParaRPr lang="en-US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7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FEA5-D493-4CEF-885D-B8D89C73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8A363-AF71-7EE0-CBC5-D5F6F62A9C7B}"/>
              </a:ext>
            </a:extLst>
          </p:cNvPr>
          <p:cNvSpPr txBox="1"/>
          <p:nvPr/>
        </p:nvSpPr>
        <p:spPr>
          <a:xfrm>
            <a:off x="6843203" y="1970842"/>
            <a:ext cx="548196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dern No. 20" panose="02070704070505020303" pitchFamily="18" charset="0"/>
              </a:rPr>
              <a:t>Client Command: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'^]'.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Connection closed by foreign host. </a:t>
            </a:r>
          </a:p>
          <a:p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{"msgid":</a:t>
            </a:r>
            <a:r>
              <a:rPr lang="en-US" dirty="0">
                <a:highlight>
                  <a:srgbClr val="00FFFF"/>
                </a:highlight>
                <a:latin typeface="Modern No. 20" panose="02070704070505020303" pitchFamily="18" charset="0"/>
              </a:rPr>
              <a:t>1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, "id":3, "password":"123456"}</a:t>
            </a:r>
          </a:p>
          <a:p>
            <a:r>
              <a:rPr lang="en-US" dirty="0">
                <a:latin typeface="Modern No. 20" panose="02070704070505020303" pitchFamily="18" charset="0"/>
              </a:rPr>
              <a:t>{"errno":0,"id":3,"msgid":2,"name":"sfbu"}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5B79A-BA43-AD3D-EEA5-2219C8D82E7A}"/>
              </a:ext>
            </a:extLst>
          </p:cNvPr>
          <p:cNvSpPr txBox="1"/>
          <p:nvPr/>
        </p:nvSpPr>
        <p:spPr>
          <a:xfrm>
            <a:off x="1075676" y="1784411"/>
            <a:ext cx="45705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dern No. 20" panose="02070704070505020303" pitchFamily="18" charset="0"/>
              </a:rPr>
              <a:t>Server Command: </a:t>
            </a:r>
          </a:p>
          <a:p>
            <a:r>
              <a:rPr lang="en-US" dirty="0">
                <a:latin typeface="Modern No. 20" panose="02070704070505020303" pitchFamily="18" charset="0"/>
              </a:rPr>
              <a:t>$ ./</a:t>
            </a:r>
            <a:r>
              <a:rPr lang="en-US" dirty="0" err="1">
                <a:latin typeface="Modern No. 20" panose="02070704070505020303" pitchFamily="18" charset="0"/>
              </a:rPr>
              <a:t>ChatServer</a:t>
            </a:r>
            <a:r>
              <a:rPr lang="en-US" dirty="0">
                <a:latin typeface="Modern No. 20" panose="02070704070505020303" pitchFamily="18" charset="0"/>
              </a:rPr>
              <a:t> </a:t>
            </a:r>
          </a:p>
          <a:p>
            <a:r>
              <a:rPr lang="en-US" dirty="0">
                <a:latin typeface="Modern No. 20" panose="02070704070505020303" pitchFamily="18" charset="0"/>
              </a:rPr>
              <a:t>20240808 07:13:18.904880Z 44957 INFO  </a:t>
            </a:r>
            <a:r>
              <a:rPr lang="en-US" dirty="0" err="1">
                <a:latin typeface="Modern No. 20" panose="02070704070505020303" pitchFamily="18" charset="0"/>
              </a:rPr>
              <a:t>TcpServer</a:t>
            </a:r>
            <a:r>
              <a:rPr lang="en-US" dirty="0">
                <a:latin typeface="Modern No. 20" panose="02070704070505020303" pitchFamily="18" charset="0"/>
              </a:rPr>
              <a:t>::</a:t>
            </a:r>
            <a:r>
              <a:rPr lang="en-US" dirty="0" err="1">
                <a:latin typeface="Modern No. 20" panose="02070704070505020303" pitchFamily="18" charset="0"/>
              </a:rPr>
              <a:t>newConnection</a:t>
            </a:r>
            <a:r>
              <a:rPr lang="en-US" dirty="0">
                <a:latin typeface="Modern No. 20" panose="02070704070505020303" pitchFamily="18" charset="0"/>
              </a:rPr>
              <a:t> [</a:t>
            </a:r>
            <a:r>
              <a:rPr lang="en-US" dirty="0" err="1">
                <a:latin typeface="Modern No. 20" panose="02070704070505020303" pitchFamily="18" charset="0"/>
              </a:rPr>
              <a:t>ChatServer</a:t>
            </a:r>
            <a:r>
              <a:rPr lang="en-US" dirty="0">
                <a:latin typeface="Modern No. 20" panose="02070704070505020303" pitchFamily="18" charset="0"/>
              </a:rPr>
              <a:t>] - new connection [ChatServer-127.0.0.1:6000#1] from 127.0.0.1:42712 - TcpServer.cc:80</a:t>
            </a:r>
          </a:p>
          <a:p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20240808 08:53:08.460387Z 46398 INFO  /home/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beza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Cluster_Chatroom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/server/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db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dirty="0">
                <a:highlight>
                  <a:srgbClr val="C0C0C0"/>
                </a:highlight>
                <a:latin typeface="Modern No. 20" panose="02070704070505020303" pitchFamily="18" charset="0"/>
              </a:rPr>
              <a:t>20240808 08:53:08.472391Z 46398 INFO  /home/</a:t>
            </a:r>
            <a:r>
              <a:rPr lang="en-US" dirty="0" err="1">
                <a:highlight>
                  <a:srgbClr val="C0C0C0"/>
                </a:highlight>
                <a:latin typeface="Modern No. 20" panose="02070704070505020303" pitchFamily="18" charset="0"/>
              </a:rPr>
              <a:t>beza</a:t>
            </a:r>
            <a:r>
              <a:rPr lang="en-US" dirty="0">
                <a:highlight>
                  <a:srgbClr val="C0C0C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C0C0C0"/>
                </a:highlight>
                <a:latin typeface="Modern No. 20" panose="02070704070505020303" pitchFamily="18" charset="0"/>
              </a:rPr>
              <a:t>Cluster_Chatroom</a:t>
            </a:r>
            <a:r>
              <a:rPr lang="en-US" dirty="0">
                <a:highlight>
                  <a:srgbClr val="C0C0C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C0C0C0"/>
                </a:highlight>
                <a:latin typeface="Modern No. 20" panose="02070704070505020303" pitchFamily="18" charset="0"/>
              </a:rPr>
              <a:t>src</a:t>
            </a:r>
            <a:r>
              <a:rPr lang="en-US" dirty="0">
                <a:highlight>
                  <a:srgbClr val="C0C0C0"/>
                </a:highlight>
                <a:latin typeface="Modern No. 20" panose="02070704070505020303" pitchFamily="18" charset="0"/>
              </a:rPr>
              <a:t>/server/</a:t>
            </a:r>
            <a:r>
              <a:rPr lang="en-US" dirty="0" err="1">
                <a:highlight>
                  <a:srgbClr val="C0C0C0"/>
                </a:highlight>
                <a:latin typeface="Modern No. 20" panose="02070704070505020303" pitchFamily="18" charset="0"/>
              </a:rPr>
              <a:t>db</a:t>
            </a:r>
            <a:r>
              <a:rPr lang="en-US" dirty="0">
                <a:highlight>
                  <a:srgbClr val="C0C0C0"/>
                </a:highlight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20240808 08:53:08.484893Z 46398 INFO  /home/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beza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Cluster_Chatroom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/server/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db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/db.cpp:31:connect MySQL SUCCESS! - db.cpp:31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02AA7-EF94-D3BD-FED2-78C927E2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203" y="4590098"/>
            <a:ext cx="37052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FEA5-D493-4CEF-885D-B8D89C73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1-1 Chat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5B79A-BA43-AD3D-EEA5-2219C8D82E7A}"/>
              </a:ext>
            </a:extLst>
          </p:cNvPr>
          <p:cNvSpPr txBox="1"/>
          <p:nvPr/>
        </p:nvSpPr>
        <p:spPr>
          <a:xfrm>
            <a:off x="7128769" y="487025"/>
            <a:ext cx="457052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FFFF"/>
                </a:highlight>
                <a:latin typeface="Modern No. 20" panose="02070704070505020303" pitchFamily="18" charset="0"/>
              </a:rPr>
              <a:t>Server Command: 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$ ./</a:t>
            </a:r>
            <a:r>
              <a:rPr lang="en-US" sz="1400" dirty="0" err="1">
                <a:latin typeface="Modern No. 20" panose="02070704070505020303" pitchFamily="18" charset="0"/>
              </a:rPr>
              <a:t>ChatServer</a:t>
            </a:r>
            <a:r>
              <a:rPr lang="en-US" sz="1400" dirty="0">
                <a:latin typeface="Modern No. 20" panose="02070704070505020303" pitchFamily="18" charset="0"/>
              </a:rPr>
              <a:t> 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08:56:34.718951Z 46605 INFO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TcpServer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::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newConnection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 [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ChatServer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] - new connection [ChatServer-127.0.0.1:6000#1] from 127.0.0.1:56638 - TcpServer.cc:80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08:57:18.354496Z 46605 INFO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TcpServer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::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newConnection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 [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ChatServer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] - new connection [ChatServer-127.0.0.1:6000#2] from 127.0.0.1:57316 - TcpServer.cc:80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08:57:41.562821Z 46606 INFO  /home/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08:57:41.573988Z 46606 INFO  /home/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08:57:41.587967Z 46606 INFO  /home/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08:57:51.317376Z 46607 INFO  /home/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08:57:51.327311Z 46607 INFO  /home/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08:57:51.340924Z 46607 INFO  /home/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C52CD-1667-1B81-6A73-177CB780E6C0}"/>
              </a:ext>
            </a:extLst>
          </p:cNvPr>
          <p:cNvSpPr txBox="1"/>
          <p:nvPr/>
        </p:nvSpPr>
        <p:spPr>
          <a:xfrm>
            <a:off x="729446" y="1424358"/>
            <a:ext cx="639932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highlight>
                  <a:srgbClr val="00FFFF"/>
                </a:highlight>
                <a:latin typeface="Modern No. 20" panose="02070704070505020303" pitchFamily="18" charset="0"/>
              </a:rPr>
              <a:t>Client-1 Terminal: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'^]'.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{"msgid":1, 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"id":3</a:t>
            </a:r>
            <a:r>
              <a:rPr lang="en-US" dirty="0">
                <a:latin typeface="Modern No. 20" panose="02070704070505020303" pitchFamily="18" charset="0"/>
              </a:rPr>
              <a:t>, "password":"123456"}</a:t>
            </a:r>
          </a:p>
          <a:p>
            <a:r>
              <a:rPr lang="en-US" dirty="0">
                <a:latin typeface="Modern No. 20" panose="02070704070505020303" pitchFamily="18" charset="0"/>
              </a:rPr>
              <a:t>{"errno":0,"id":3,"msgid":2,"name":"sfbu"}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{"msgid":5, "id":3, "from":"</a:t>
            </a:r>
            <a:r>
              <a:rPr lang="en-US" dirty="0" err="1">
                <a:latin typeface="Modern No. 20" panose="02070704070505020303" pitchFamily="18" charset="0"/>
              </a:rPr>
              <a:t>sfbu</a:t>
            </a:r>
            <a:r>
              <a:rPr lang="en-US" dirty="0">
                <a:latin typeface="Modern No. 20" panose="02070704070505020303" pitchFamily="18" charset="0"/>
              </a:rPr>
              <a:t>", "to":4, "</a:t>
            </a:r>
            <a:r>
              <a:rPr lang="en-US" dirty="0" err="1">
                <a:latin typeface="Modern No. 20" panose="02070704070505020303" pitchFamily="18" charset="0"/>
              </a:rPr>
              <a:t>msg":"Good</a:t>
            </a:r>
            <a:r>
              <a:rPr lang="en-US" dirty="0">
                <a:latin typeface="Modern No. 20" panose="02070704070505020303" pitchFamily="18" charset="0"/>
              </a:rPr>
              <a:t> morning!"}</a:t>
            </a:r>
          </a:p>
          <a:p>
            <a:r>
              <a:rPr lang="en-US" dirty="0">
                <a:latin typeface="Modern No. 20" panose="02070704070505020303" pitchFamily="18" charset="0"/>
              </a:rPr>
              <a:t>{"from":"sjsu","id":4,"msg":"Woooowwww!","msgid":5,"to":3}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5415-3FEB-A45A-607C-DDEFB0167569}"/>
              </a:ext>
            </a:extLst>
          </p:cNvPr>
          <p:cNvSpPr txBox="1"/>
          <p:nvPr/>
        </p:nvSpPr>
        <p:spPr>
          <a:xfrm>
            <a:off x="729445" y="4040459"/>
            <a:ext cx="605383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highlight>
                  <a:srgbClr val="00FFFF"/>
                </a:highlight>
                <a:latin typeface="Modern No. 20" panose="02070704070505020303" pitchFamily="18" charset="0"/>
              </a:rPr>
              <a:t>Client-2 Terminal: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'^]'.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{"msgid":1, "id":4, "password":"123456"}</a:t>
            </a:r>
          </a:p>
          <a:p>
            <a:r>
              <a:rPr lang="en-US" dirty="0">
                <a:latin typeface="Modern No. 20" panose="02070704070505020303" pitchFamily="18" charset="0"/>
              </a:rPr>
              <a:t>{"errno":0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,"id":4</a:t>
            </a:r>
            <a:r>
              <a:rPr lang="en-US" dirty="0">
                <a:latin typeface="Modern No. 20" panose="02070704070505020303" pitchFamily="18" charset="0"/>
              </a:rPr>
              <a:t>,"msgid":2,"name":"sjsu"}</a:t>
            </a:r>
          </a:p>
          <a:p>
            <a:r>
              <a:rPr lang="en-US" dirty="0">
                <a:latin typeface="Modern No. 20" panose="02070704070505020303" pitchFamily="18" charset="0"/>
              </a:rPr>
              <a:t>{"from":"sfbu","id":3,"msg":"Good morning!","msgid":5,"to":4}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{"msgid":5, "id":4, "from":"</a:t>
            </a:r>
            <a:r>
              <a:rPr lang="en-US" dirty="0" err="1">
                <a:latin typeface="Modern No. 20" panose="02070704070505020303" pitchFamily="18" charset="0"/>
              </a:rPr>
              <a:t>sjsu</a:t>
            </a:r>
            <a:r>
              <a:rPr lang="en-US" dirty="0">
                <a:latin typeface="Modern No. 20" panose="02070704070505020303" pitchFamily="18" charset="0"/>
              </a:rPr>
              <a:t>", "to":3, "msg":"</a:t>
            </a:r>
            <a:r>
              <a:rPr lang="en-US" dirty="0" err="1">
                <a:latin typeface="Modern No. 20" panose="02070704070505020303" pitchFamily="18" charset="0"/>
              </a:rPr>
              <a:t>Woooowwww</a:t>
            </a:r>
            <a:r>
              <a:rPr lang="en-US" dirty="0">
                <a:latin typeface="Modern No. 20" panose="02070704070505020303" pitchFamily="18" charset="0"/>
              </a:rPr>
              <a:t>!"}</a:t>
            </a:r>
          </a:p>
        </p:txBody>
      </p:sp>
    </p:spTree>
    <p:extLst>
      <p:ext uri="{BB962C8B-B14F-4D97-AF65-F5344CB8AC3E}">
        <p14:creationId xmlns:p14="http://schemas.microsoft.com/office/powerpoint/2010/main" val="209413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FEA5-D493-4CEF-885D-B8D89C73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91" y="-28958"/>
            <a:ext cx="10515600" cy="1325563"/>
          </a:xfrm>
        </p:spPr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Offline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5B79A-BA43-AD3D-EEA5-2219C8D82E7A}"/>
              </a:ext>
            </a:extLst>
          </p:cNvPr>
          <p:cNvSpPr txBox="1"/>
          <p:nvPr/>
        </p:nvSpPr>
        <p:spPr>
          <a:xfrm>
            <a:off x="7237523" y="487025"/>
            <a:ext cx="4827230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FFFF"/>
                </a:highlight>
                <a:latin typeface="Modern No. 20" panose="02070704070505020303" pitchFamily="18" charset="0"/>
              </a:rPr>
              <a:t>Server Command: 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./</a:t>
            </a:r>
            <a:r>
              <a:rPr lang="en-US" sz="1400" dirty="0" err="1">
                <a:latin typeface="Modern No. 20" panose="02070704070505020303" pitchFamily="18" charset="0"/>
              </a:rPr>
              <a:t>ChatServer</a:t>
            </a:r>
            <a:r>
              <a:rPr lang="en-US" sz="1400" dirty="0">
                <a:latin typeface="Modern No. 20" panose="02070704070505020303" pitchFamily="18" charset="0"/>
              </a:rPr>
              <a:t> 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09:02:43.412026Z 47096 INFO  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TcpServer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::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newConnection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 [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ChatServer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] - new connection [ChatServer-127.0.0.1:6000#1] from 127.0.0.1:48788 - TcpServer.cc:80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09:02:58.245100Z 47097 INFO  /home/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09:02:58.257223Z 47097 INFO  /home/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09:02:58.270748Z 47097 INFO  /home/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09:03:15.174516Z 47097 INFO  /home/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09:03:26.051819Z 47097 INFO  /home/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09:03:37.457690Z 47096 INFO 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TcpServer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::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newConnection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 [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ChatServer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] - new connection [ChatServer-127.0.0.1:6000#2] from 127.0.0.1:55802 - TcpServer.cc:80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09:03:50.906186Z 47098 INFO  /home/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09:03:50.918361Z 47098 INFO  /home/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09:03:50.932258Z 47098 INFO  /home/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09:03:50.943100Z 47098 INFO  /home/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C52CD-1667-1B81-6A73-177CB780E6C0}"/>
              </a:ext>
            </a:extLst>
          </p:cNvPr>
          <p:cNvSpPr txBox="1"/>
          <p:nvPr/>
        </p:nvSpPr>
        <p:spPr>
          <a:xfrm>
            <a:off x="729444" y="994764"/>
            <a:ext cx="63993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highlight>
                  <a:srgbClr val="00FFFF"/>
                </a:highlight>
                <a:latin typeface="Modern No. 20" panose="02070704070505020303" pitchFamily="18" charset="0"/>
              </a:rPr>
              <a:t>Client-1 Terminal: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'^]'.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{"msgid":1, "id":3, "password":"123456"}</a:t>
            </a:r>
          </a:p>
          <a:p>
            <a:r>
              <a:rPr lang="en-US" dirty="0">
                <a:latin typeface="Modern No. 20" panose="02070704070505020303" pitchFamily="18" charset="0"/>
              </a:rPr>
              <a:t>{"errno":0,"id":3,"msgid":2,"name":"sfbu"}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{"msgid":5, "id":3, "from":"</a:t>
            </a:r>
            <a:r>
              <a:rPr lang="en-US" dirty="0" err="1">
                <a:latin typeface="Modern No. 20" panose="02070704070505020303" pitchFamily="18" charset="0"/>
              </a:rPr>
              <a:t>sfbu</a:t>
            </a:r>
            <a:r>
              <a:rPr lang="en-US" dirty="0">
                <a:latin typeface="Modern No. 20" panose="02070704070505020303" pitchFamily="18" charset="0"/>
              </a:rPr>
              <a:t>", "to":4, "</a:t>
            </a:r>
            <a:r>
              <a:rPr lang="en-US" dirty="0" err="1">
                <a:latin typeface="Modern No. 20" panose="02070704070505020303" pitchFamily="18" charset="0"/>
              </a:rPr>
              <a:t>msg":"Offline</a:t>
            </a:r>
            <a:r>
              <a:rPr lang="en-US" dirty="0">
                <a:latin typeface="Modern No. 20" panose="02070704070505020303" pitchFamily="18" charset="0"/>
              </a:rPr>
              <a:t>: 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Wake up!</a:t>
            </a:r>
            <a:r>
              <a:rPr lang="en-US" dirty="0">
                <a:latin typeface="Modern No. 20" panose="02070704070505020303" pitchFamily="18" charset="0"/>
              </a:rPr>
              <a:t>"}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{"msgid":5, "id":3, "from":"</a:t>
            </a:r>
            <a:r>
              <a:rPr lang="en-US" dirty="0" err="1">
                <a:latin typeface="Modern No. 20" panose="02070704070505020303" pitchFamily="18" charset="0"/>
              </a:rPr>
              <a:t>sfbu</a:t>
            </a:r>
            <a:r>
              <a:rPr lang="en-US" dirty="0">
                <a:latin typeface="Modern No. 20" panose="02070704070505020303" pitchFamily="18" charset="0"/>
              </a:rPr>
              <a:t>", "to":4, "</a:t>
            </a:r>
            <a:r>
              <a:rPr lang="en-US" dirty="0" err="1">
                <a:latin typeface="Modern No. 20" panose="02070704070505020303" pitchFamily="18" charset="0"/>
              </a:rPr>
              <a:t>msg":"Offline</a:t>
            </a:r>
            <a:r>
              <a:rPr lang="en-US" dirty="0">
                <a:latin typeface="Modern No. 20" panose="02070704070505020303" pitchFamily="18" charset="0"/>
              </a:rPr>
              <a:t>: 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I am waiting for you!"}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5415-3FEB-A45A-607C-DDEFB0167569}"/>
              </a:ext>
            </a:extLst>
          </p:cNvPr>
          <p:cNvSpPr txBox="1"/>
          <p:nvPr/>
        </p:nvSpPr>
        <p:spPr>
          <a:xfrm>
            <a:off x="729444" y="3887864"/>
            <a:ext cx="639932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highlight>
                  <a:srgbClr val="00FFFF"/>
                </a:highlight>
                <a:latin typeface="Modern No. 20" panose="02070704070505020303" pitchFamily="18" charset="0"/>
              </a:rPr>
              <a:t>Client-2 Terminal: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'^]'.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{"msgid":1, "id":4, "password":"123456"}</a:t>
            </a:r>
          </a:p>
          <a:p>
            <a:r>
              <a:rPr lang="en-US" dirty="0">
                <a:latin typeface="Modern No. 20" panose="02070704070505020303" pitchFamily="18" charset="0"/>
              </a:rPr>
              <a:t>{"errno":0,"id":4,"msgid":2,"name":"sjsu","offlinemsg":["{\"from\":\"</a:t>
            </a:r>
            <a:r>
              <a:rPr lang="en-US" dirty="0" err="1">
                <a:latin typeface="Modern No. 20" panose="02070704070505020303" pitchFamily="18" charset="0"/>
              </a:rPr>
              <a:t>sfbu</a:t>
            </a:r>
            <a:r>
              <a:rPr lang="en-US" dirty="0">
                <a:latin typeface="Modern No. 20" panose="02070704070505020303" pitchFamily="18" charset="0"/>
              </a:rPr>
              <a:t>\",\"id\":3,\"msg\":\"Offline: 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Wake up</a:t>
            </a:r>
            <a:r>
              <a:rPr lang="en-US" dirty="0">
                <a:latin typeface="Modern No. 20" panose="02070704070505020303" pitchFamily="18" charset="0"/>
              </a:rPr>
              <a:t>!\",\"</a:t>
            </a:r>
            <a:r>
              <a:rPr lang="en-US" dirty="0" err="1">
                <a:latin typeface="Modern No. 20" panose="02070704070505020303" pitchFamily="18" charset="0"/>
              </a:rPr>
              <a:t>msgid</a:t>
            </a:r>
            <a:r>
              <a:rPr lang="en-US" dirty="0">
                <a:latin typeface="Modern No. 20" panose="02070704070505020303" pitchFamily="18" charset="0"/>
              </a:rPr>
              <a:t>\":5,\"to\":4}","{\"from\":\"</a:t>
            </a:r>
            <a:r>
              <a:rPr lang="en-US" dirty="0" err="1">
                <a:latin typeface="Modern No. 20" panose="02070704070505020303" pitchFamily="18" charset="0"/>
              </a:rPr>
              <a:t>sfbu</a:t>
            </a:r>
            <a:r>
              <a:rPr lang="en-US" dirty="0">
                <a:latin typeface="Modern No. 20" panose="02070704070505020303" pitchFamily="18" charset="0"/>
              </a:rPr>
              <a:t>\",\"id\":3,\"msg\":\"Offline: 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I am waiting for you!\",\"</a:t>
            </a:r>
            <a:r>
              <a:rPr lang="en-US" dirty="0" err="1">
                <a:latin typeface="Modern No. 20" panose="02070704070505020303" pitchFamily="18" charset="0"/>
              </a:rPr>
              <a:t>msgid</a:t>
            </a:r>
            <a:r>
              <a:rPr lang="en-US" dirty="0">
                <a:latin typeface="Modern No. 20" panose="02070704070505020303" pitchFamily="18" charset="0"/>
              </a:rPr>
              <a:t>\":5,\"to\":4}"]}</a:t>
            </a:r>
          </a:p>
        </p:txBody>
      </p:sp>
    </p:spTree>
    <p:extLst>
      <p:ext uri="{BB962C8B-B14F-4D97-AF65-F5344CB8AC3E}">
        <p14:creationId xmlns:p14="http://schemas.microsoft.com/office/powerpoint/2010/main" val="37260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FEA5-D493-4CEF-885D-B8D89C73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914" y="313082"/>
            <a:ext cx="10515600" cy="1325563"/>
          </a:xfrm>
        </p:spPr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Reset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5B79A-BA43-AD3D-EEA5-2219C8D82E7A}"/>
              </a:ext>
            </a:extLst>
          </p:cNvPr>
          <p:cNvSpPr txBox="1"/>
          <p:nvPr/>
        </p:nvSpPr>
        <p:spPr>
          <a:xfrm>
            <a:off x="656202" y="1258749"/>
            <a:ext cx="692532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FFFF"/>
                </a:highlight>
                <a:latin typeface="Modern No. 20" panose="02070704070505020303" pitchFamily="18" charset="0"/>
              </a:rPr>
              <a:t>Server Command: 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./</a:t>
            </a:r>
            <a:r>
              <a:rPr lang="en-US" sz="1400" dirty="0" err="1">
                <a:latin typeface="Modern No. 20" panose="02070704070505020303" pitchFamily="18" charset="0"/>
              </a:rPr>
              <a:t>ChatServer</a:t>
            </a:r>
            <a:r>
              <a:rPr lang="en-US" sz="1400" dirty="0">
                <a:latin typeface="Modern No. 20" panose="02070704070505020303" pitchFamily="18" charset="0"/>
              </a:rPr>
              <a:t> 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20240808 09:10:24.146391Z 47679 INFO  </a:t>
            </a:r>
            <a:r>
              <a:rPr lang="en-US" sz="1400" dirty="0" err="1">
                <a:latin typeface="Modern No. 20" panose="02070704070505020303" pitchFamily="18" charset="0"/>
              </a:rPr>
              <a:t>TcpServer</a:t>
            </a:r>
            <a:r>
              <a:rPr lang="en-US" sz="1400" dirty="0">
                <a:latin typeface="Modern No. 20" panose="02070704070505020303" pitchFamily="18" charset="0"/>
              </a:rPr>
              <a:t>::</a:t>
            </a:r>
            <a:r>
              <a:rPr lang="en-US" sz="1400" dirty="0" err="1">
                <a:latin typeface="Modern No. 20" panose="02070704070505020303" pitchFamily="18" charset="0"/>
              </a:rPr>
              <a:t>newConnection</a:t>
            </a:r>
            <a:r>
              <a:rPr lang="en-US" sz="1400" dirty="0">
                <a:latin typeface="Modern No. 20" panose="02070704070505020303" pitchFamily="18" charset="0"/>
              </a:rPr>
              <a:t> [</a:t>
            </a:r>
            <a:r>
              <a:rPr lang="en-US" sz="1400" dirty="0" err="1">
                <a:latin typeface="Modern No. 20" panose="02070704070505020303" pitchFamily="18" charset="0"/>
              </a:rPr>
              <a:t>ChatServer</a:t>
            </a:r>
            <a:r>
              <a:rPr lang="en-US" sz="1400" dirty="0">
                <a:latin typeface="Modern No. 20" panose="02070704070505020303" pitchFamily="18" charset="0"/>
              </a:rPr>
              <a:t>] - new connection [ChatServer-127.0.0.1:6000#1] from 127.0.0.1:34082 - TcpServer.cc:80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20240808 09:10:32.690565Z 47680 INFO  /home/</a:t>
            </a:r>
            <a:r>
              <a:rPr lang="en-US" sz="1400" dirty="0" err="1">
                <a:latin typeface="Modern No. 20" panose="02070704070505020303" pitchFamily="18" charset="0"/>
              </a:rPr>
              <a:t>beza</a:t>
            </a:r>
            <a:r>
              <a:rPr lang="en-US" sz="1400" dirty="0"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latin typeface="Modern No. 20" panose="02070704070505020303" pitchFamily="18" charset="0"/>
              </a:rPr>
              <a:t>src</a:t>
            </a:r>
            <a:r>
              <a:rPr lang="en-US" sz="1400" dirty="0"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latin typeface="Modern No. 20" panose="02070704070505020303" pitchFamily="18" charset="0"/>
              </a:rPr>
              <a:t>db</a:t>
            </a:r>
            <a:r>
              <a:rPr lang="en-US" sz="1400" dirty="0"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20240808 09:10:32.702618Z 47680 INFO  /home/</a:t>
            </a:r>
            <a:r>
              <a:rPr lang="en-US" sz="1400" dirty="0" err="1">
                <a:latin typeface="Modern No. 20" panose="02070704070505020303" pitchFamily="18" charset="0"/>
              </a:rPr>
              <a:t>beza</a:t>
            </a:r>
            <a:r>
              <a:rPr lang="en-US" sz="1400" dirty="0"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latin typeface="Modern No. 20" panose="02070704070505020303" pitchFamily="18" charset="0"/>
              </a:rPr>
              <a:t>src</a:t>
            </a:r>
            <a:r>
              <a:rPr lang="en-US" sz="1400" dirty="0"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latin typeface="Modern No. 20" panose="02070704070505020303" pitchFamily="18" charset="0"/>
              </a:rPr>
              <a:t>db</a:t>
            </a:r>
            <a:r>
              <a:rPr lang="en-US" sz="1400" dirty="0"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20240808 09:10:32.718241Z 47680 INFO  /home/</a:t>
            </a:r>
            <a:r>
              <a:rPr lang="en-US" sz="1400" dirty="0" err="1">
                <a:latin typeface="Modern No. 20" panose="02070704070505020303" pitchFamily="18" charset="0"/>
              </a:rPr>
              <a:t>beza</a:t>
            </a:r>
            <a:r>
              <a:rPr lang="en-US" sz="1400" dirty="0"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latin typeface="Modern No. 20" panose="02070704070505020303" pitchFamily="18" charset="0"/>
              </a:rPr>
              <a:t>src</a:t>
            </a:r>
            <a:r>
              <a:rPr lang="en-US" sz="1400" dirty="0"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latin typeface="Modern No. 20" panose="02070704070505020303" pitchFamily="18" charset="0"/>
              </a:rPr>
              <a:t>db</a:t>
            </a:r>
            <a:r>
              <a:rPr lang="en-US" sz="1400" dirty="0"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exception caught in Thread </a:t>
            </a:r>
            <a:r>
              <a:rPr lang="en-US" sz="1400" dirty="0" err="1">
                <a:latin typeface="Modern No. 20" panose="02070704070505020303" pitchFamily="18" charset="0"/>
              </a:rPr>
              <a:t>ChatServer</a:t>
            </a:r>
            <a:r>
              <a:rPr lang="en-US" sz="1400" dirty="0">
                <a:latin typeface="Modern No. 20" panose="02070704070505020303" pitchFamily="18" charset="0"/>
              </a:rPr>
              <a:t> </a:t>
            </a:r>
            <a:r>
              <a:rPr lang="en-US" sz="1400" dirty="0">
                <a:highlight>
                  <a:srgbClr val="FF0000"/>
                </a:highlight>
                <a:latin typeface="Modern No. 20" panose="02070704070505020303" pitchFamily="18" charset="0"/>
              </a:rPr>
              <a:t>CTRL+C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reason: [json.exception.parse_error.101] parse error at line 1, column 1: syntax error while parsing value - invalid literal; last read: '�’ Aborted (core dumped)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C52CD-1667-1B81-6A73-177CB780E6C0}"/>
              </a:ext>
            </a:extLst>
          </p:cNvPr>
          <p:cNvSpPr txBox="1"/>
          <p:nvPr/>
        </p:nvSpPr>
        <p:spPr>
          <a:xfrm>
            <a:off x="656202" y="4366310"/>
            <a:ext cx="63993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highlight>
                  <a:srgbClr val="00FFFF"/>
                </a:highlight>
                <a:latin typeface="Modern No. 20" panose="02070704070505020303" pitchFamily="18" charset="0"/>
              </a:rPr>
              <a:t>Client-1 Terminal: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'^]’.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{"msgid":1, "id":4, "password":"123456"}</a:t>
            </a:r>
          </a:p>
          <a:p>
            <a:r>
              <a:rPr lang="en-US" dirty="0">
                <a:latin typeface="Modern No. 20" panose="02070704070505020303" pitchFamily="18" charset="0"/>
              </a:rPr>
              <a:t>{"errno":0,"id":4,"msgid":2,"name":"sjsu"}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E6D1C6-2B45-A099-7056-5FE682F0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267" y="2133600"/>
            <a:ext cx="3743325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71105D-E6F6-B2CF-A3C7-7736CED61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317" y="4924887"/>
            <a:ext cx="3724275" cy="12477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6074BD-B48B-826E-40EC-C528F62909BF}"/>
              </a:ext>
            </a:extLst>
          </p:cNvPr>
          <p:cNvCxnSpPr/>
          <p:nvPr/>
        </p:nvCxnSpPr>
        <p:spPr>
          <a:xfrm>
            <a:off x="10108706" y="3618307"/>
            <a:ext cx="0" cy="12517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0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6621-D7CD-183D-BFB9-0689736A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Future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9B7D6-0021-271F-47DA-656481429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731" y="1690688"/>
            <a:ext cx="4483765" cy="362900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ACBFCC-5B23-C6FD-F598-F269333FD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69" y="623402"/>
            <a:ext cx="5336057" cy="3240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C5F5EE-C493-1270-36C0-9E1306C187E0}"/>
              </a:ext>
            </a:extLst>
          </p:cNvPr>
          <p:cNvSpPr txBox="1"/>
          <p:nvPr/>
        </p:nvSpPr>
        <p:spPr>
          <a:xfrm>
            <a:off x="7722833" y="4350192"/>
            <a:ext cx="3630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dern No. 20" panose="02070704070505020303" pitchFamily="18" charset="0"/>
              </a:rPr>
              <a:t>TO DO: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A</a:t>
            </a:r>
            <a:r>
              <a:rPr lang="en-US" altLang="zh-CN" sz="2400" dirty="0">
                <a:latin typeface="Modern No. 20" panose="02070704070505020303" pitchFamily="18" charset="0"/>
              </a:rPr>
              <a:t>dd Friends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G</a:t>
            </a:r>
            <a:r>
              <a:rPr lang="en-US" altLang="zh-CN" sz="2400" dirty="0">
                <a:latin typeface="Modern No. 20" panose="02070704070505020303" pitchFamily="18" charset="0"/>
              </a:rPr>
              <a:t>roup Chat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C</a:t>
            </a:r>
            <a:r>
              <a:rPr lang="en-US" altLang="zh-CN" sz="2400" dirty="0">
                <a:latin typeface="Modern No. 20" panose="02070704070505020303" pitchFamily="18" charset="0"/>
              </a:rPr>
              <a:t>lient Side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C</a:t>
            </a:r>
            <a:r>
              <a:rPr lang="en-US" altLang="zh-CN" sz="2400" dirty="0">
                <a:latin typeface="Modern No. 20" panose="02070704070505020303" pitchFamily="18" charset="0"/>
              </a:rPr>
              <a:t>luster Setup</a:t>
            </a:r>
            <a:endParaRPr lang="en-US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6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6621-D7CD-183D-BFB9-0689736A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165" y="1578576"/>
            <a:ext cx="10515600" cy="3700847"/>
          </a:xfrm>
        </p:spPr>
        <p:txBody>
          <a:bodyPr>
            <a:normAutofit/>
          </a:bodyPr>
          <a:lstStyle/>
          <a:p>
            <a:r>
              <a:rPr lang="en-US" sz="9800" dirty="0">
                <a:latin typeface="Modern No. 20" panose="02070704070505020303" pitchFamily="18" charset="0"/>
              </a:rPr>
              <a:t>Thank You!</a:t>
            </a:r>
            <a:br>
              <a:rPr lang="en-US" dirty="0">
                <a:latin typeface="Modern No. 20" panose="02070704070505020303" pitchFamily="18" charset="0"/>
              </a:rPr>
            </a:br>
            <a:br>
              <a:rPr lang="en-US" dirty="0">
                <a:latin typeface="Modern No. 20" panose="02070704070505020303" pitchFamily="18" charset="0"/>
              </a:rPr>
            </a:br>
            <a:r>
              <a:rPr lang="en-US" dirty="0">
                <a:latin typeface="Modern No. 20" panose="02070704070505020303" pitchFamily="18" charset="0"/>
              </a:rPr>
              <a:t>           Chufeng Jiang</a:t>
            </a:r>
          </a:p>
        </p:txBody>
      </p:sp>
    </p:spTree>
    <p:extLst>
      <p:ext uri="{BB962C8B-B14F-4D97-AF65-F5344CB8AC3E}">
        <p14:creationId xmlns:p14="http://schemas.microsoft.com/office/powerpoint/2010/main" val="426881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90C6-6C44-CBCD-D9BE-EC1137C5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Modern No. 20" panose="02070704070505020303" pitchFamily="18" charset="0"/>
              </a:rPr>
              <a:t>Software Development Environment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57F9-A2F9-5113-C02C-ED0F3DB8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Ubuntu 20.04</a:t>
            </a:r>
          </a:p>
          <a:p>
            <a:r>
              <a:rPr lang="en-US" dirty="0">
                <a:latin typeface="Modern No. 20" panose="02070704070505020303" pitchFamily="18" charset="0"/>
              </a:rPr>
              <a:t>MySQL</a:t>
            </a:r>
          </a:p>
          <a:p>
            <a:r>
              <a:rPr lang="en-US" dirty="0">
                <a:latin typeface="Modern No. 20" panose="02070704070505020303" pitchFamily="18" charset="0"/>
              </a:rPr>
              <a:t>VS Code</a:t>
            </a:r>
          </a:p>
          <a:p>
            <a:r>
              <a:rPr lang="en-US" altLang="zh-CN" dirty="0">
                <a:latin typeface="Modern No. 20" panose="02070704070505020303" pitchFamily="18" charset="0"/>
              </a:rPr>
              <a:t>g++</a:t>
            </a:r>
          </a:p>
          <a:p>
            <a:r>
              <a:rPr lang="en-US" dirty="0">
                <a:latin typeface="Modern No. 20" panose="02070704070505020303" pitchFamily="18" charset="0"/>
              </a:rPr>
              <a:t>l</a:t>
            </a:r>
            <a:r>
              <a:rPr lang="en-US" altLang="zh-CN" dirty="0">
                <a:latin typeface="Modern No. 20" panose="02070704070505020303" pitchFamily="18" charset="0"/>
              </a:rPr>
              <a:t>ibs: </a:t>
            </a:r>
          </a:p>
          <a:p>
            <a:pPr lvl="1"/>
            <a:r>
              <a:rPr lang="en-US" altLang="zh-CN" dirty="0" err="1">
                <a:latin typeface="Modern No. 20" panose="02070704070505020303" pitchFamily="18" charset="0"/>
              </a:rPr>
              <a:t>muduo</a:t>
            </a:r>
            <a:r>
              <a:rPr lang="en-US" altLang="zh-CN" dirty="0">
                <a:latin typeface="Modern No. 20" panose="02070704070505020303" pitchFamily="18" charset="0"/>
              </a:rPr>
              <a:t>, </a:t>
            </a:r>
            <a:r>
              <a:rPr lang="en-US" altLang="zh-CN" dirty="0" err="1">
                <a:latin typeface="Modern No. 20" panose="02070704070505020303" pitchFamily="18" charset="0"/>
              </a:rPr>
              <a:t>json</a:t>
            </a:r>
            <a:r>
              <a:rPr lang="en-US" altLang="zh-CN" dirty="0">
                <a:latin typeface="Modern No. 20" panose="02070704070505020303" pitchFamily="18" charset="0"/>
              </a:rPr>
              <a:t>, boost</a:t>
            </a:r>
            <a:endParaRPr lang="en-US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4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90C6-6C44-CBCD-D9BE-EC1137C5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Modern No. 20" panose="02070704070505020303" pitchFamily="18" charset="0"/>
              </a:rPr>
              <a:t>Project Description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57F9-A2F9-5113-C02C-ED0F3DB88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/>
            <a:r>
              <a:rPr lang="en-US" dirty="0">
                <a:latin typeface="Modern No. 20" panose="02070704070505020303" pitchFamily="18" charset="0"/>
              </a:rPr>
              <a:t>T</a:t>
            </a:r>
            <a:r>
              <a:rPr lang="en-US" altLang="zh-CN" dirty="0">
                <a:latin typeface="Modern No. 20" panose="02070704070505020303" pitchFamily="18" charset="0"/>
              </a:rPr>
              <a:t>his project is a mimicry of What's app.</a:t>
            </a:r>
            <a:endParaRPr lang="en-US" dirty="0">
              <a:latin typeface="Modern No. 20" panose="02070704070505020303" pitchFamily="18" charset="0"/>
            </a:endParaRPr>
          </a:p>
          <a:p>
            <a:pPr algn="just"/>
            <a:r>
              <a:rPr lang="en-US" dirty="0">
                <a:latin typeface="Modern No. 20" panose="02070704070505020303" pitchFamily="18" charset="0"/>
              </a:rPr>
              <a:t>The server will accept commands from clients applications that connect to it. </a:t>
            </a:r>
          </a:p>
          <a:p>
            <a:pPr algn="just"/>
            <a:r>
              <a:rPr lang="en-US" dirty="0">
                <a:latin typeface="Modern No. 20" panose="02070704070505020303" pitchFamily="18" charset="0"/>
              </a:rPr>
              <a:t>It holds the chat rooms, dispatches the messages sent by clients, and supports direct messages between clients.</a:t>
            </a:r>
          </a:p>
          <a:p>
            <a:pPr algn="just"/>
            <a:r>
              <a:rPr lang="en-US" dirty="0">
                <a:latin typeface="Modern No. 20" panose="02070704070505020303" pitchFamily="18" charset="0"/>
              </a:rPr>
              <a:t>Functions</a:t>
            </a:r>
            <a:r>
              <a:rPr lang="zh-CN" altLang="en-US" dirty="0">
                <a:latin typeface="Modern No. 20" panose="02070704070505020303" pitchFamily="18" charset="0"/>
              </a:rPr>
              <a:t>：</a:t>
            </a:r>
            <a:endParaRPr lang="en-US" dirty="0">
              <a:latin typeface="Modern No. 20" panose="02070704070505020303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latin typeface="Modern No. 20" panose="02070704070505020303" pitchFamily="18" charset="0"/>
              </a:rPr>
              <a:t>Registration                        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latin typeface="Modern No. 20" panose="02070704070505020303" pitchFamily="18" charset="0"/>
              </a:rPr>
              <a:t>Login       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latin typeface="Modern No. 20" panose="02070704070505020303" pitchFamily="18" charset="0"/>
              </a:rPr>
              <a:t>1-1 C</a:t>
            </a:r>
            <a:r>
              <a:rPr lang="en-US" altLang="zh-CN" dirty="0">
                <a:latin typeface="Modern No. 20" panose="02070704070505020303" pitchFamily="18" charset="0"/>
              </a:rPr>
              <a:t>hat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latin typeface="Modern No. 20" panose="02070704070505020303" pitchFamily="18" charset="0"/>
              </a:rPr>
              <a:t>O</a:t>
            </a:r>
            <a:r>
              <a:rPr lang="en-US" altLang="zh-CN" dirty="0">
                <a:latin typeface="Modern No. 20" panose="02070704070505020303" pitchFamily="18" charset="0"/>
              </a:rPr>
              <a:t>ffline Messages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4EBD7-B05A-F8A6-2761-66FD8A889366}"/>
              </a:ext>
            </a:extLst>
          </p:cNvPr>
          <p:cNvSpPr txBox="1"/>
          <p:nvPr/>
        </p:nvSpPr>
        <p:spPr>
          <a:xfrm>
            <a:off x="8087555" y="4237971"/>
            <a:ext cx="3630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dern No. 20" panose="02070704070505020303" pitchFamily="18" charset="0"/>
              </a:rPr>
              <a:t>TO DO: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A</a:t>
            </a:r>
            <a:r>
              <a:rPr lang="en-US" altLang="zh-CN" sz="2400" dirty="0">
                <a:latin typeface="Modern No. 20" panose="02070704070505020303" pitchFamily="18" charset="0"/>
              </a:rPr>
              <a:t>dd Friends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G</a:t>
            </a:r>
            <a:r>
              <a:rPr lang="en-US" altLang="zh-CN" sz="2400" dirty="0">
                <a:latin typeface="Modern No. 20" panose="02070704070505020303" pitchFamily="18" charset="0"/>
              </a:rPr>
              <a:t>roup Chat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C</a:t>
            </a:r>
            <a:r>
              <a:rPr lang="en-US" altLang="zh-CN" sz="2400" dirty="0">
                <a:latin typeface="Modern No. 20" panose="02070704070505020303" pitchFamily="18" charset="0"/>
              </a:rPr>
              <a:t>lient Side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C</a:t>
            </a:r>
            <a:r>
              <a:rPr lang="en-US" altLang="zh-CN" sz="2400" dirty="0">
                <a:latin typeface="Modern No. 20" panose="02070704070505020303" pitchFamily="18" charset="0"/>
              </a:rPr>
              <a:t>luster Setup</a:t>
            </a:r>
            <a:endParaRPr lang="en-US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30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39D7-1E31-5E2B-561B-30AE93BA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Software</a:t>
            </a:r>
            <a:br>
              <a:rPr lang="en-US" dirty="0">
                <a:latin typeface="Modern No. 20" panose="02070704070505020303" pitchFamily="18" charset="0"/>
              </a:rPr>
            </a:br>
            <a:r>
              <a:rPr lang="en-US" dirty="0">
                <a:latin typeface="Modern No. 20" panose="02070704070505020303" pitchFamily="18" charset="0"/>
              </a:rPr>
              <a:t>Architecture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A7ED3-A2BC-2ED5-523A-3B233E9EF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533" y="79899"/>
            <a:ext cx="5012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94AA-155D-E7CD-FC66-A524BD22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Database </a:t>
            </a:r>
            <a:br>
              <a:rPr lang="en-US" dirty="0">
                <a:latin typeface="Modern No. 20" panose="02070704070505020303" pitchFamily="18" charset="0"/>
              </a:rPr>
            </a:br>
            <a:r>
              <a:rPr lang="en-US" dirty="0">
                <a:latin typeface="Modern No. 20" panose="02070704070505020303" pitchFamily="18" charset="0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6CC3-A600-D0CA-326D-42A060ED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033F1-BCE5-3AFA-142F-3C48CF600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269" y="619125"/>
            <a:ext cx="59150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7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94AA-155D-E7CD-FC66-A524BD22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66" y="365125"/>
            <a:ext cx="10386134" cy="1325563"/>
          </a:xfrm>
        </p:spPr>
        <p:txBody>
          <a:bodyPr/>
          <a:lstStyle/>
          <a:p>
            <a:r>
              <a:rPr lang="en-US" dirty="0" err="1">
                <a:latin typeface="Modern No. 20" panose="02070704070505020303" pitchFamily="18" charset="0"/>
              </a:rPr>
              <a:t>Muduo</a:t>
            </a:r>
            <a:r>
              <a:rPr lang="en-US" dirty="0">
                <a:latin typeface="Modern No. 20" panose="02070704070505020303" pitchFamily="18" charset="0"/>
              </a:rPr>
              <a:t> </a:t>
            </a:r>
            <a:br>
              <a:rPr lang="en-US" dirty="0">
                <a:latin typeface="Modern No. 20" panose="02070704070505020303" pitchFamily="18" charset="0"/>
              </a:rPr>
            </a:br>
            <a:r>
              <a:rPr lang="en-US" dirty="0">
                <a:latin typeface="Modern No. 20" panose="02070704070505020303" pitchFamily="18" charset="0"/>
              </a:rPr>
              <a:t>Framework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C533C6-5B1D-65B2-0012-27EE2788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405" y="177242"/>
            <a:ext cx="6021773" cy="65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9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E822-2F6C-8DF8-1EBF-2D6CC004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Events of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46B8C-9159-BC68-62A5-BDF1908DF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9517" y="1027906"/>
            <a:ext cx="4071876" cy="52611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6586A8-B084-661D-E0A3-E85E35E97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226" y="1913408"/>
            <a:ext cx="32385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5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FEA5-D493-4CEF-885D-B8D89C73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Connect to the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8A363-AF71-7EE0-CBC5-D5F6F62A9C7B}"/>
              </a:ext>
            </a:extLst>
          </p:cNvPr>
          <p:cNvSpPr txBox="1"/>
          <p:nvPr/>
        </p:nvSpPr>
        <p:spPr>
          <a:xfrm>
            <a:off x="7273774" y="1922910"/>
            <a:ext cx="36007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dern No. 20" panose="02070704070505020303" pitchFamily="18" charset="0"/>
              </a:rPr>
              <a:t>Client Command: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'^]'.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Connection closed by foreign host.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5B79A-BA43-AD3D-EEA5-2219C8D82E7A}"/>
              </a:ext>
            </a:extLst>
          </p:cNvPr>
          <p:cNvSpPr txBox="1"/>
          <p:nvPr/>
        </p:nvSpPr>
        <p:spPr>
          <a:xfrm>
            <a:off x="1075677" y="1784411"/>
            <a:ext cx="43041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dern No. 20" panose="02070704070505020303" pitchFamily="18" charset="0"/>
              </a:rPr>
              <a:t>Server Command: </a:t>
            </a:r>
          </a:p>
          <a:p>
            <a:r>
              <a:rPr lang="en-US" dirty="0">
                <a:latin typeface="Modern No. 20" panose="02070704070505020303" pitchFamily="18" charset="0"/>
              </a:rPr>
              <a:t>$ ./</a:t>
            </a:r>
            <a:r>
              <a:rPr lang="en-US" dirty="0" err="1">
                <a:latin typeface="Modern No. 20" panose="02070704070505020303" pitchFamily="18" charset="0"/>
              </a:rPr>
              <a:t>ChatServer</a:t>
            </a:r>
            <a:r>
              <a:rPr lang="en-US" dirty="0">
                <a:latin typeface="Modern No. 20" panose="02070704070505020303" pitchFamily="18" charset="0"/>
              </a:rPr>
              <a:t> </a:t>
            </a:r>
          </a:p>
          <a:p>
            <a:r>
              <a:rPr lang="en-US" dirty="0">
                <a:latin typeface="Modern No. 20" panose="02070704070505020303" pitchFamily="18" charset="0"/>
              </a:rPr>
              <a:t>20240808 07:13:18.904880Z 44957 INFO  </a:t>
            </a:r>
            <a:r>
              <a:rPr lang="en-US" dirty="0" err="1">
                <a:latin typeface="Modern No. 20" panose="02070704070505020303" pitchFamily="18" charset="0"/>
              </a:rPr>
              <a:t>TcpServer</a:t>
            </a:r>
            <a:r>
              <a:rPr lang="en-US" dirty="0">
                <a:latin typeface="Modern No. 20" panose="02070704070505020303" pitchFamily="18" charset="0"/>
              </a:rPr>
              <a:t>::</a:t>
            </a:r>
            <a:r>
              <a:rPr lang="en-US" dirty="0" err="1">
                <a:latin typeface="Modern No. 20" panose="02070704070505020303" pitchFamily="18" charset="0"/>
              </a:rPr>
              <a:t>newConnection</a:t>
            </a:r>
            <a:r>
              <a:rPr lang="en-US" dirty="0">
                <a:latin typeface="Modern No. 20" panose="02070704070505020303" pitchFamily="18" charset="0"/>
              </a:rPr>
              <a:t> [</a:t>
            </a:r>
            <a:r>
              <a:rPr lang="en-US" dirty="0" err="1">
                <a:latin typeface="Modern No. 20" panose="02070704070505020303" pitchFamily="18" charset="0"/>
              </a:rPr>
              <a:t>ChatServer</a:t>
            </a:r>
            <a:r>
              <a:rPr lang="en-US" dirty="0">
                <a:latin typeface="Modern No. 20" panose="02070704070505020303" pitchFamily="18" charset="0"/>
              </a:rPr>
              <a:t>] - new connection [ChatServer-127.0.0.1:6000#1] from 127.0.0.1:42712 - TcpServer.cc:80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B56BE-A737-B56C-7FFB-622BFAFD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596" y="4282134"/>
            <a:ext cx="89535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5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FEA5-D493-4CEF-885D-B8D89C73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8A363-AF71-7EE0-CBC5-D5F6F62A9C7B}"/>
              </a:ext>
            </a:extLst>
          </p:cNvPr>
          <p:cNvSpPr txBox="1"/>
          <p:nvPr/>
        </p:nvSpPr>
        <p:spPr>
          <a:xfrm>
            <a:off x="6710038" y="1784411"/>
            <a:ext cx="548196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dern No. 20" panose="02070704070505020303" pitchFamily="18" charset="0"/>
              </a:rPr>
              <a:t>Client Command: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'^]'.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Connection closed by foreign host. </a:t>
            </a:r>
          </a:p>
          <a:p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{"msgid":</a:t>
            </a:r>
            <a:r>
              <a:rPr lang="en-US" dirty="0">
                <a:highlight>
                  <a:srgbClr val="00FFFF"/>
                </a:highlight>
                <a:latin typeface="Modern No. 20" panose="02070704070505020303" pitchFamily="18" charset="0"/>
              </a:rPr>
              <a:t>3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, "name":"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california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", "password":"123456"}</a:t>
            </a:r>
          </a:p>
          <a:p>
            <a:r>
              <a:rPr lang="en-US" dirty="0">
                <a:latin typeface="Modern No. 20" panose="02070704070505020303" pitchFamily="18" charset="0"/>
              </a:rPr>
              <a:t>{"errno":0,"id":6,"msgid":4}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5B79A-BA43-AD3D-EEA5-2219C8D82E7A}"/>
              </a:ext>
            </a:extLst>
          </p:cNvPr>
          <p:cNvSpPr txBox="1"/>
          <p:nvPr/>
        </p:nvSpPr>
        <p:spPr>
          <a:xfrm>
            <a:off x="1075677" y="1784411"/>
            <a:ext cx="43041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dern No. 20" panose="02070704070505020303" pitchFamily="18" charset="0"/>
              </a:rPr>
              <a:t>Server Command: </a:t>
            </a:r>
          </a:p>
          <a:p>
            <a:r>
              <a:rPr lang="en-US" dirty="0">
                <a:latin typeface="Modern No. 20" panose="02070704070505020303" pitchFamily="18" charset="0"/>
              </a:rPr>
              <a:t>$ ./</a:t>
            </a:r>
            <a:r>
              <a:rPr lang="en-US" dirty="0" err="1">
                <a:latin typeface="Modern No. 20" panose="02070704070505020303" pitchFamily="18" charset="0"/>
              </a:rPr>
              <a:t>ChatServer</a:t>
            </a:r>
            <a:r>
              <a:rPr lang="en-US" dirty="0">
                <a:latin typeface="Modern No. 20" panose="02070704070505020303" pitchFamily="18" charset="0"/>
              </a:rPr>
              <a:t> </a:t>
            </a:r>
          </a:p>
          <a:p>
            <a:r>
              <a:rPr lang="en-US" dirty="0">
                <a:latin typeface="Modern No. 20" panose="02070704070505020303" pitchFamily="18" charset="0"/>
              </a:rPr>
              <a:t>20240808 07:13:18.904880Z 44957 INFO  </a:t>
            </a:r>
            <a:r>
              <a:rPr lang="en-US" dirty="0" err="1">
                <a:latin typeface="Modern No. 20" panose="02070704070505020303" pitchFamily="18" charset="0"/>
              </a:rPr>
              <a:t>TcpServer</a:t>
            </a:r>
            <a:r>
              <a:rPr lang="en-US" dirty="0">
                <a:latin typeface="Modern No. 20" panose="02070704070505020303" pitchFamily="18" charset="0"/>
              </a:rPr>
              <a:t>::</a:t>
            </a:r>
            <a:r>
              <a:rPr lang="en-US" dirty="0" err="1">
                <a:latin typeface="Modern No. 20" panose="02070704070505020303" pitchFamily="18" charset="0"/>
              </a:rPr>
              <a:t>newConnection</a:t>
            </a:r>
            <a:r>
              <a:rPr lang="en-US" dirty="0">
                <a:latin typeface="Modern No. 20" panose="02070704070505020303" pitchFamily="18" charset="0"/>
              </a:rPr>
              <a:t> [</a:t>
            </a:r>
            <a:r>
              <a:rPr lang="en-US" dirty="0" err="1">
                <a:latin typeface="Modern No. 20" panose="02070704070505020303" pitchFamily="18" charset="0"/>
              </a:rPr>
              <a:t>ChatServer</a:t>
            </a:r>
            <a:r>
              <a:rPr lang="en-US" dirty="0">
                <a:latin typeface="Modern No. 20" panose="02070704070505020303" pitchFamily="18" charset="0"/>
              </a:rPr>
              <a:t>] - new connection [ChatServer-127.0.0.1:6000#1] from 127.0.0.1:42712 - TcpServer.cc:80</a:t>
            </a:r>
          </a:p>
          <a:p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20240808 08:50:09.824434Z 46143 INFO  /home/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beza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Cluster_Chatroom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/server/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db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/db.cpp:31:connect MySQL SUCCESS! - db.cpp:31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60F07-5900-15E4-281F-45A20CD54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593" y="4366287"/>
            <a:ext cx="4456730" cy="15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1784</Words>
  <Application>Microsoft Office PowerPoint</Application>
  <PresentationFormat>Widescreen</PresentationFormat>
  <Paragraphs>152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Modern No. 20</vt:lpstr>
      <vt:lpstr>Wingdings</vt:lpstr>
      <vt:lpstr>Office Theme</vt:lpstr>
      <vt:lpstr>Singleton Pattern:  A Chat Server</vt:lpstr>
      <vt:lpstr>Software Development Environment</vt:lpstr>
      <vt:lpstr>Project Description</vt:lpstr>
      <vt:lpstr>Software Architecture</vt:lpstr>
      <vt:lpstr>Database  Design</vt:lpstr>
      <vt:lpstr>Muduo  Framework</vt:lpstr>
      <vt:lpstr>Events of Flow</vt:lpstr>
      <vt:lpstr>Connect to the server</vt:lpstr>
      <vt:lpstr>Registration</vt:lpstr>
      <vt:lpstr>Login</vt:lpstr>
      <vt:lpstr>1-1 Chat</vt:lpstr>
      <vt:lpstr>Offline Message</vt:lpstr>
      <vt:lpstr>Reset</vt:lpstr>
      <vt:lpstr>Future</vt:lpstr>
      <vt:lpstr>Thank You!             Chufeng Jiang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Chufeng Jiang</dc:creator>
  <cp:lastModifiedBy>Chufeng Jiang</cp:lastModifiedBy>
  <cp:revision>1</cp:revision>
  <dcterms:created xsi:type="dcterms:W3CDTF">2024-08-08T07:02:53Z</dcterms:created>
  <dcterms:modified xsi:type="dcterms:W3CDTF">2024-08-08T09:23:43Z</dcterms:modified>
</cp:coreProperties>
</file>