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60" r:id="rId1"/>
  </p:sldMasterIdLst>
  <p:notesMasterIdLst>
    <p:notesMasterId r:id="rId51"/>
  </p:notesMasterIdLst>
  <p:handoutMasterIdLst>
    <p:handoutMasterId r:id="rId52"/>
  </p:handoutMasterIdLst>
  <p:sldIdLst>
    <p:sldId id="639" r:id="rId2"/>
    <p:sldId id="640" r:id="rId3"/>
    <p:sldId id="641" r:id="rId4"/>
    <p:sldId id="623" r:id="rId5"/>
    <p:sldId id="594" r:id="rId6"/>
    <p:sldId id="570" r:id="rId7"/>
    <p:sldId id="605" r:id="rId8"/>
    <p:sldId id="580" r:id="rId9"/>
    <p:sldId id="606" r:id="rId10"/>
    <p:sldId id="607" r:id="rId11"/>
    <p:sldId id="608" r:id="rId12"/>
    <p:sldId id="610" r:id="rId13"/>
    <p:sldId id="586" r:id="rId14"/>
    <p:sldId id="587" r:id="rId15"/>
    <p:sldId id="588" r:id="rId16"/>
    <p:sldId id="589" r:id="rId17"/>
    <p:sldId id="590" r:id="rId18"/>
    <p:sldId id="591" r:id="rId19"/>
    <p:sldId id="592" r:id="rId20"/>
    <p:sldId id="611" r:id="rId21"/>
    <p:sldId id="622" r:id="rId22"/>
    <p:sldId id="567" r:id="rId23"/>
    <p:sldId id="621" r:id="rId24"/>
    <p:sldId id="517" r:id="rId25"/>
    <p:sldId id="456" r:id="rId26"/>
    <p:sldId id="457" r:id="rId27"/>
    <p:sldId id="458" r:id="rId28"/>
    <p:sldId id="612" r:id="rId29"/>
    <p:sldId id="613" r:id="rId30"/>
    <p:sldId id="465" r:id="rId31"/>
    <p:sldId id="463" r:id="rId32"/>
    <p:sldId id="614" r:id="rId33"/>
    <p:sldId id="615" r:id="rId34"/>
    <p:sldId id="464" r:id="rId35"/>
    <p:sldId id="620" r:id="rId36"/>
    <p:sldId id="642" r:id="rId37"/>
    <p:sldId id="536" r:id="rId38"/>
    <p:sldId id="626" r:id="rId39"/>
    <p:sldId id="627" r:id="rId40"/>
    <p:sldId id="631" r:id="rId41"/>
    <p:sldId id="629" r:id="rId42"/>
    <p:sldId id="630" r:id="rId43"/>
    <p:sldId id="632" r:id="rId44"/>
    <p:sldId id="633" r:id="rId45"/>
    <p:sldId id="634" r:id="rId46"/>
    <p:sldId id="635" r:id="rId47"/>
    <p:sldId id="636" r:id="rId48"/>
    <p:sldId id="637" r:id="rId49"/>
    <p:sldId id="638" r:id="rId50"/>
  </p:sldIdLst>
  <p:sldSz cx="9144000" cy="6858000" type="screen4x3"/>
  <p:notesSz cx="7150100" cy="9448800"/>
  <p:embeddedFontLst>
    <p:embeddedFont>
      <p:font typeface="cmmi10" panose="020B0500000000000000" pitchFamily="34" charset="0"/>
      <p:regular r:id="rId53"/>
    </p:embeddedFont>
    <p:embeddedFont>
      <p:font typeface="宋体" panose="02010600030101010101" pitchFamily="2" charset="-122"/>
      <p:regular r:id="rId54"/>
    </p:embeddedFont>
    <p:embeddedFont>
      <p:font typeface="cmsy10" panose="020B0500000000000000" pitchFamily="34" charset="0"/>
      <p:regular r:id="rId55"/>
    </p:embeddedFont>
    <p:embeddedFont>
      <p:font typeface="Calibri" panose="020F0502020204030204" pitchFamily="34" charset="0"/>
      <p:regular r:id="rId56"/>
      <p:bold r:id="rId57"/>
      <p:italic r:id="rId58"/>
      <p:boldItalic r:id="rId59"/>
    </p:embeddedFont>
    <p:embeddedFont>
      <p:font typeface="Arial Narrow" panose="020B0606020202030204" pitchFamily="34" charset="0"/>
      <p:regular r:id="rId60"/>
      <p:bold r:id="rId61"/>
      <p:italic r:id="rId62"/>
      <p:boldItalic r:id="rId63"/>
    </p:embeddedFont>
    <p:embeddedFont>
      <p:font typeface="Comic Sans MS" panose="030F0702030302020204" pitchFamily="66" charset="0"/>
      <p:regular r:id="rId64"/>
      <p:bold r:id="rId65"/>
      <p:italic r:id="rId66"/>
      <p:boldItalic r:id="rId67"/>
    </p:embeddedFont>
  </p:embeddedFontLst>
  <p:custDataLst>
    <p:tags r:id="rId6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u="sng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u="sng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u="sng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u="sng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u="sng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400" u="sng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400" u="sng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400" u="sng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400" u="sng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76">
          <p15:clr>
            <a:srgbClr val="A4A3A4"/>
          </p15:clr>
        </p15:guide>
        <p15:guide id="2" pos="22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5795"/>
    <a:srgbClr val="FFFFCC"/>
    <a:srgbClr val="0000FF"/>
    <a:srgbClr val="0066FF"/>
    <a:srgbClr val="FF9900"/>
    <a:srgbClr val="FFCC99"/>
    <a:srgbClr val="CCFFCC"/>
    <a:srgbClr val="33CC33"/>
    <a:srgbClr val="A50021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55" autoAdjust="0"/>
  </p:normalViewPr>
  <p:slideViewPr>
    <p:cSldViewPr>
      <p:cViewPr varScale="1">
        <p:scale>
          <a:sx n="98" d="100"/>
          <a:sy n="98" d="100"/>
        </p:scale>
        <p:origin x="363" y="39"/>
      </p:cViewPr>
      <p:guideLst>
        <p:guide orient="horz" pos="148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698" y="-72"/>
      </p:cViewPr>
      <p:guideLst>
        <p:guide orient="horz" pos="2976"/>
        <p:guide pos="225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1.fntdata"/><Relationship Id="rId68" Type="http://schemas.openxmlformats.org/officeDocument/2006/relationships/tags" Target="tags/tag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66" Type="http://schemas.openxmlformats.org/officeDocument/2006/relationships/font" Target="fonts/font14.fntdata"/><Relationship Id="rId5" Type="http://schemas.openxmlformats.org/officeDocument/2006/relationships/slide" Target="slides/slide4.xml"/><Relationship Id="rId61" Type="http://schemas.openxmlformats.org/officeDocument/2006/relationships/font" Target="fonts/font9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openxmlformats.org/officeDocument/2006/relationships/font" Target="fonts/font12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Relationship Id="rId67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font" Target="fonts/font10.fntdata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60" Type="http://schemas.openxmlformats.org/officeDocument/2006/relationships/font" Target="fonts/font8.fntdata"/><Relationship Id="rId65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3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4" Type="http://schemas.openxmlformats.org/officeDocument/2006/relationships/image" Target="../media/image17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4" Type="http://schemas.openxmlformats.org/officeDocument/2006/relationships/image" Target="../media/image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4" Type="http://schemas.openxmlformats.org/officeDocument/2006/relationships/image" Target="../media/image2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39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6.wmf"/><Relationship Id="rId4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51300" y="0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92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72550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92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51300" y="8972550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F39494A3-2E9A-4452-AF31-4D93A71E2C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31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9" tIns="45725" rIns="91449" bIns="4572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51300" y="0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9" tIns="45725" rIns="91449" bIns="4572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4438" y="709613"/>
            <a:ext cx="4724400" cy="3543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4088" y="4489450"/>
            <a:ext cx="5241925" cy="424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9" tIns="45725" rIns="91449" bIns="457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75725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9" tIns="45725" rIns="91449" bIns="4572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51300" y="8975725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9" tIns="45725" rIns="91449" bIns="4572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FF7D26B-0BFB-4E61-AAB7-284A80E2A9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708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F4D23A-27C7-40B9-AD8E-124895B030F1}" type="slidenum">
              <a:rPr lang="en-US"/>
              <a:pPr/>
              <a:t>2</a:t>
            </a:fld>
            <a:endParaRPr lang="en-US"/>
          </a:p>
        </p:txBody>
      </p:sp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DC7AFC-7AEA-4FCC-AB2C-6F799FBF5100}" type="slidenum">
              <a:rPr lang="en-US"/>
              <a:pPr/>
              <a:t>11</a:t>
            </a:fld>
            <a:endParaRPr lang="en-US"/>
          </a:p>
        </p:txBody>
      </p:sp>
      <p:sp>
        <p:nvSpPr>
          <p:cNvPr id="68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DC7AFC-7AEA-4FCC-AB2C-6F799FBF5100}" type="slidenum">
              <a:rPr lang="en-US"/>
              <a:pPr/>
              <a:t>12</a:t>
            </a:fld>
            <a:endParaRPr lang="en-US"/>
          </a:p>
        </p:txBody>
      </p:sp>
      <p:sp>
        <p:nvSpPr>
          <p:cNvPr id="68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8ECF1A-E9E2-4C73-8B38-AB6F2A8F3A7F}" type="slidenum">
              <a:rPr lang="en-US"/>
              <a:pPr/>
              <a:t>13</a:t>
            </a:fld>
            <a:endParaRPr lang="en-US"/>
          </a:p>
        </p:txBody>
      </p:sp>
      <p:sp>
        <p:nvSpPr>
          <p:cNvPr id="69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7973D2-C2BD-42BA-B57B-F0E084372D7E}" type="slidenum">
              <a:rPr lang="en-US"/>
              <a:pPr/>
              <a:t>14</a:t>
            </a:fld>
            <a:endParaRPr lang="en-US"/>
          </a:p>
        </p:txBody>
      </p:sp>
      <p:sp>
        <p:nvSpPr>
          <p:cNvPr id="69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40CB88-B0DB-4E81-97CA-08A72BF7B302}" type="slidenum">
              <a:rPr lang="en-US"/>
              <a:pPr/>
              <a:t>15</a:t>
            </a:fld>
            <a:endParaRPr lang="en-US"/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30FC4E-9EAD-4D88-819C-35831E2723EF}" type="slidenum">
              <a:rPr lang="en-US"/>
              <a:pPr/>
              <a:t>16</a:t>
            </a:fld>
            <a:endParaRPr lang="en-US"/>
          </a:p>
        </p:txBody>
      </p:sp>
      <p:sp>
        <p:nvSpPr>
          <p:cNvPr id="69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893897-B148-416A-B8EA-0525051DA646}" type="slidenum">
              <a:rPr lang="en-US"/>
              <a:pPr/>
              <a:t>17</a:t>
            </a:fld>
            <a:endParaRPr lang="en-US"/>
          </a:p>
        </p:txBody>
      </p:sp>
      <p:sp>
        <p:nvSpPr>
          <p:cNvPr id="69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A72FD7-DEC7-4DA3-B1D1-980D4F2C7805}" type="slidenum">
              <a:rPr lang="en-US"/>
              <a:pPr/>
              <a:t>18</a:t>
            </a:fld>
            <a:endParaRPr lang="en-US"/>
          </a:p>
        </p:txBody>
      </p:sp>
      <p:sp>
        <p:nvSpPr>
          <p:cNvPr id="69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25E61E-1C80-479D-B742-4455B0D46A8C}" type="slidenum">
              <a:rPr lang="en-US"/>
              <a:pPr/>
              <a:t>19</a:t>
            </a:fld>
            <a:endParaRPr lang="en-US"/>
          </a:p>
        </p:txBody>
      </p:sp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25E61E-1C80-479D-B742-4455B0D46A8C}" type="slidenum">
              <a:rPr lang="en-US"/>
              <a:pPr/>
              <a:t>20</a:t>
            </a:fld>
            <a:endParaRPr lang="en-US"/>
          </a:p>
        </p:txBody>
      </p:sp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068667-724C-4AA6-AEB8-1DEFB46CE784}" type="slidenum">
              <a:rPr lang="en-US"/>
              <a:pPr/>
              <a:t>3</a:t>
            </a:fld>
            <a:endParaRPr lang="en-US"/>
          </a:p>
        </p:txBody>
      </p:sp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25E61E-1C80-479D-B742-4455B0D46A8C}" type="slidenum">
              <a:rPr lang="en-US"/>
              <a:pPr/>
              <a:t>21</a:t>
            </a:fld>
            <a:endParaRPr lang="en-US"/>
          </a:p>
        </p:txBody>
      </p:sp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58895E-4040-4C71-9A01-EE09855192FC}" type="slidenum">
              <a:rPr lang="en-US"/>
              <a:pPr/>
              <a:t>22</a:t>
            </a:fld>
            <a:endParaRPr lang="en-US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58895E-4040-4C71-9A01-EE09855192FC}" type="slidenum">
              <a:rPr lang="en-US"/>
              <a:pPr/>
              <a:t>23</a:t>
            </a:fld>
            <a:endParaRPr lang="en-US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7AC3B7-61F2-4A10-BCFC-50F70C0C9710}" type="slidenum">
              <a:rPr lang="en-US"/>
              <a:pPr/>
              <a:t>24</a:t>
            </a:fld>
            <a:endParaRPr lang="en-US"/>
          </a:p>
        </p:txBody>
      </p:sp>
      <p:sp>
        <p:nvSpPr>
          <p:cNvPr id="70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DC2B8C-1BE8-47E8-8659-AC60169B30EE}" type="slidenum">
              <a:rPr lang="en-US"/>
              <a:pPr/>
              <a:t>25</a:t>
            </a:fld>
            <a:endParaRPr lang="en-US"/>
          </a:p>
        </p:txBody>
      </p:sp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521679-CDD2-497D-A859-06C990D350A8}" type="slidenum">
              <a:rPr lang="en-US"/>
              <a:pPr/>
              <a:t>26</a:t>
            </a:fld>
            <a:endParaRPr lang="en-US"/>
          </a:p>
        </p:txBody>
      </p:sp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A684C9-846E-44E3-8600-6394C17D82F3}" type="slidenum">
              <a:rPr lang="en-US"/>
              <a:pPr/>
              <a:t>27</a:t>
            </a:fld>
            <a:endParaRPr lang="en-US"/>
          </a:p>
        </p:txBody>
      </p:sp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A684C9-846E-44E3-8600-6394C17D82F3}" type="slidenum">
              <a:rPr lang="en-US"/>
              <a:pPr/>
              <a:t>28</a:t>
            </a:fld>
            <a:endParaRPr lang="en-US"/>
          </a:p>
        </p:txBody>
      </p:sp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A684C9-846E-44E3-8600-6394C17D82F3}" type="slidenum">
              <a:rPr lang="en-US"/>
              <a:pPr/>
              <a:t>29</a:t>
            </a:fld>
            <a:endParaRPr lang="en-US"/>
          </a:p>
        </p:txBody>
      </p:sp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AFF822-BE40-435A-A660-6F45A8CD1512}" type="slidenum">
              <a:rPr lang="en-US"/>
              <a:pPr/>
              <a:t>30</a:t>
            </a:fld>
            <a:endParaRPr lang="en-US"/>
          </a:p>
        </p:txBody>
      </p:sp>
      <p:sp>
        <p:nvSpPr>
          <p:cNvPr id="70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69AE35-7E1F-4C5F-AB08-3A781158685B}" type="slidenum">
              <a:rPr lang="en-US"/>
              <a:pPr/>
              <a:t>4</a:t>
            </a:fld>
            <a:endParaRPr lang="en-US"/>
          </a:p>
        </p:txBody>
      </p:sp>
      <p:sp>
        <p:nvSpPr>
          <p:cNvPr id="1065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724400" cy="3543300"/>
          </a:xfrm>
          <a:ln/>
        </p:spPr>
      </p:sp>
      <p:sp>
        <p:nvSpPr>
          <p:cNvPr id="106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4088" y="4487863"/>
            <a:ext cx="5241925" cy="4252912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0CCDAC-C212-4A7B-89E8-4345A76040CB}" type="slidenum">
              <a:rPr lang="en-US"/>
              <a:pPr/>
              <a:t>31</a:t>
            </a:fld>
            <a:endParaRPr lang="en-US"/>
          </a:p>
        </p:txBody>
      </p:sp>
      <p:sp>
        <p:nvSpPr>
          <p:cNvPr id="70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0CCDAC-C212-4A7B-89E8-4345A76040CB}" type="slidenum">
              <a:rPr lang="en-US"/>
              <a:pPr/>
              <a:t>32</a:t>
            </a:fld>
            <a:endParaRPr lang="en-US"/>
          </a:p>
        </p:txBody>
      </p:sp>
      <p:sp>
        <p:nvSpPr>
          <p:cNvPr id="70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0CCDAC-C212-4A7B-89E8-4345A76040CB}" type="slidenum">
              <a:rPr lang="en-US"/>
              <a:pPr/>
              <a:t>33</a:t>
            </a:fld>
            <a:endParaRPr lang="en-US"/>
          </a:p>
        </p:txBody>
      </p:sp>
      <p:sp>
        <p:nvSpPr>
          <p:cNvPr id="70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0C0B4A-578C-4240-AC81-6CE69674EBED}" type="slidenum">
              <a:rPr lang="en-US"/>
              <a:pPr/>
              <a:t>34</a:t>
            </a:fld>
            <a:endParaRPr lang="en-US"/>
          </a:p>
        </p:txBody>
      </p:sp>
      <p:sp>
        <p:nvSpPr>
          <p:cNvPr id="71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871B53-7FD2-47A0-9545-5954ABE9A21E}" type="slidenum">
              <a:rPr lang="en-US"/>
              <a:pPr/>
              <a:t>35</a:t>
            </a:fld>
            <a:endParaRPr lang="en-US"/>
          </a:p>
        </p:txBody>
      </p:sp>
      <p:sp>
        <p:nvSpPr>
          <p:cNvPr id="71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871B53-7FD2-47A0-9545-5954ABE9A21E}" type="slidenum">
              <a:rPr lang="en-US"/>
              <a:pPr/>
              <a:t>36</a:t>
            </a:fld>
            <a:endParaRPr lang="en-US"/>
          </a:p>
        </p:txBody>
      </p:sp>
      <p:sp>
        <p:nvSpPr>
          <p:cNvPr id="71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140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58D53F-8297-4E42-B510-351CFD4087BF}" type="slidenum">
              <a:rPr lang="en-US"/>
              <a:pPr/>
              <a:t>37</a:t>
            </a:fld>
            <a:endParaRPr lang="en-US"/>
          </a:p>
        </p:txBody>
      </p:sp>
      <p:sp>
        <p:nvSpPr>
          <p:cNvPr id="71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F17307-9217-46D3-860A-34E72F5D653B}" type="slidenum">
              <a:rPr lang="en-US"/>
              <a:pPr/>
              <a:t>38</a:t>
            </a:fld>
            <a:endParaRPr lang="en-US"/>
          </a:p>
        </p:txBody>
      </p:sp>
      <p:sp>
        <p:nvSpPr>
          <p:cNvPr id="72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B7C3C2-027F-4989-84DA-2B99428A1BD3}" type="slidenum">
              <a:rPr lang="en-US"/>
              <a:pPr/>
              <a:t>39</a:t>
            </a:fld>
            <a:endParaRPr lang="en-US"/>
          </a:p>
        </p:txBody>
      </p:sp>
      <p:sp>
        <p:nvSpPr>
          <p:cNvPr id="76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E21477-B735-4E0E-8F2D-DB26055F0D41}" type="slidenum">
              <a:rPr lang="en-US"/>
              <a:pPr/>
              <a:t>40</a:t>
            </a:fld>
            <a:endParaRPr lang="en-US"/>
          </a:p>
        </p:txBody>
      </p:sp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2B96D8-23E8-43F6-A35D-36792C2F0870}" type="slidenum">
              <a:rPr lang="en-US"/>
              <a:pPr/>
              <a:t>5</a:t>
            </a:fld>
            <a:endParaRPr lang="en-US"/>
          </a:p>
        </p:txBody>
      </p:sp>
      <p:sp>
        <p:nvSpPr>
          <p:cNvPr id="71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3C4383-2B4D-474B-9612-E128EC65CB69}" type="slidenum">
              <a:rPr lang="en-US"/>
              <a:pPr/>
              <a:t>41</a:t>
            </a:fld>
            <a:endParaRPr lang="en-US"/>
          </a:p>
        </p:txBody>
      </p:sp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E9D907-13B5-4716-AFBD-5D5A0318A71D}" type="slidenum">
              <a:rPr lang="en-US"/>
              <a:pPr/>
              <a:t>42</a:t>
            </a:fld>
            <a:endParaRPr lang="en-US"/>
          </a:p>
        </p:txBody>
      </p:sp>
      <p:sp>
        <p:nvSpPr>
          <p:cNvPr id="73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49E6ED-A124-4792-8171-93FAC95F4377}" type="slidenum">
              <a:rPr lang="en-US"/>
              <a:pPr/>
              <a:t>46</a:t>
            </a:fld>
            <a:endParaRPr lang="en-US"/>
          </a:p>
        </p:txBody>
      </p:sp>
      <p:sp>
        <p:nvSpPr>
          <p:cNvPr id="74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7EA99B-B820-4B6E-AC91-65A3A72D153B}" type="slidenum">
              <a:rPr lang="en-US"/>
              <a:pPr/>
              <a:t>47</a:t>
            </a:fld>
            <a:endParaRPr lang="en-US"/>
          </a:p>
        </p:txBody>
      </p:sp>
      <p:sp>
        <p:nvSpPr>
          <p:cNvPr id="76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724400" cy="3543300"/>
          </a:xfrm>
          <a:ln/>
        </p:spPr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4088" y="4487863"/>
            <a:ext cx="5241925" cy="425291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0E3F89-84E9-4F0F-861B-BB8BC330D92E}" type="slidenum">
              <a:rPr lang="en-US"/>
              <a:pPr/>
              <a:t>48</a:t>
            </a:fld>
            <a:endParaRPr lang="en-US"/>
          </a:p>
        </p:txBody>
      </p:sp>
      <p:sp>
        <p:nvSpPr>
          <p:cNvPr id="75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E53D3A-E33D-415F-A932-57649EBBE9EF}" type="slidenum">
              <a:rPr lang="en-US"/>
              <a:pPr/>
              <a:t>49</a:t>
            </a:fld>
            <a:endParaRPr lang="en-US"/>
          </a:p>
        </p:txBody>
      </p:sp>
      <p:sp>
        <p:nvSpPr>
          <p:cNvPr id="75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40E092-1430-4940-891D-2645136411A6}" type="slidenum">
              <a:rPr lang="en-US"/>
              <a:pPr/>
              <a:t>6</a:t>
            </a:fld>
            <a:endParaRPr lang="en-US"/>
          </a:p>
        </p:txBody>
      </p:sp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DD163E-6157-4C42-AB42-A484650FEA63}" type="slidenum">
              <a:rPr lang="en-US"/>
              <a:pPr/>
              <a:t>7</a:t>
            </a:fld>
            <a:endParaRPr lang="en-US"/>
          </a:p>
        </p:txBody>
      </p:sp>
      <p:sp>
        <p:nvSpPr>
          <p:cNvPr id="67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have a positive  example, you can start</a:t>
            </a:r>
            <a:r>
              <a:rPr lang="en-US" baseline="0" dirty="0" smtClean="0"/>
              <a:t> with a conjunction of size 100 (some positive and some negative literals) and continue choosing examples for elimination from there.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DC7AFC-7AEA-4FCC-AB2C-6F799FBF5100}" type="slidenum">
              <a:rPr lang="en-US"/>
              <a:pPr/>
              <a:t>8</a:t>
            </a:fld>
            <a:endParaRPr lang="en-US"/>
          </a:p>
        </p:txBody>
      </p:sp>
      <p:sp>
        <p:nvSpPr>
          <p:cNvPr id="68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DC7AFC-7AEA-4FCC-AB2C-6F799FBF5100}" type="slidenum">
              <a:rPr lang="en-US"/>
              <a:pPr/>
              <a:t>9</a:t>
            </a:fld>
            <a:endParaRPr lang="en-US"/>
          </a:p>
        </p:txBody>
      </p:sp>
      <p:sp>
        <p:nvSpPr>
          <p:cNvPr id="68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DC7AFC-7AEA-4FCC-AB2C-6F799FBF5100}" type="slidenum">
              <a:rPr lang="en-US"/>
              <a:pPr/>
              <a:t>10</a:t>
            </a:fld>
            <a:endParaRPr lang="en-US"/>
          </a:p>
        </p:txBody>
      </p:sp>
      <p:sp>
        <p:nvSpPr>
          <p:cNvPr id="68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"/>
            <a:ext cx="7772400" cy="1470025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098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10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1371598" y="12436"/>
            <a:ext cx="0" cy="5783262"/>
            <a:chOff x="1371598" y="12436"/>
            <a:chExt cx="0" cy="5783262"/>
          </a:xfrm>
        </p:grpSpPr>
        <p:sp>
          <p:nvSpPr>
            <p:cNvPr id="6" name="Line 123"/>
            <p:cNvSpPr>
              <a:spLocks noChangeShapeType="1"/>
            </p:cNvSpPr>
            <p:nvPr/>
          </p:nvSpPr>
          <p:spPr bwMode="auto">
            <a:xfrm flipH="1">
              <a:off x="1371598" y="1143000"/>
              <a:ext cx="0" cy="4652698"/>
            </a:xfrm>
            <a:prstGeom prst="line">
              <a:avLst/>
            </a:prstGeom>
            <a:noFill/>
            <a:ln w="317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124" tIns="41061" rIns="82124" bIns="41061" anchor="ctr">
              <a:spAutoFit/>
            </a:bodyPr>
            <a:lstStyle/>
            <a:p>
              <a:endParaRPr lang="en-US"/>
            </a:p>
          </p:txBody>
        </p:sp>
        <p:sp>
          <p:nvSpPr>
            <p:cNvPr id="7" name="Line 124"/>
            <p:cNvSpPr>
              <a:spLocks noChangeShapeType="1"/>
            </p:cNvSpPr>
            <p:nvPr/>
          </p:nvSpPr>
          <p:spPr bwMode="auto">
            <a:xfrm>
              <a:off x="1371598" y="12436"/>
              <a:ext cx="0" cy="1130564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124" tIns="41061" rIns="82124" bIns="41061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1371600" y="30822"/>
            <a:ext cx="77724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1524000" y="1371600"/>
            <a:ext cx="7162800" cy="4525963"/>
          </a:xfrm>
        </p:spPr>
        <p:txBody>
          <a:bodyPr/>
          <a:lstStyle>
            <a:lvl1pPr marL="342900" indent="-342900">
              <a:buSzPct val="75000"/>
              <a:buFontTx/>
              <a:buBlip>
                <a:blip r:embed="rId2"/>
              </a:buBlip>
              <a:defRPr/>
            </a:lvl1pPr>
            <a:lvl2pPr marL="742950" indent="-285750">
              <a:buClr>
                <a:schemeClr val="accent1"/>
              </a:buClr>
              <a:buSzPct val="75000"/>
              <a:buFont typeface="Wingdings" pitchFamily="2" charset="2"/>
              <a:buChar char="q"/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 marL="1600200" indent="-228600"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Font typeface="Arial" pitchFamily="34" charset="0"/>
              <a:buChar char="˗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 userDrawn="1">
            <p:ph sz="quarter" idx="13"/>
          </p:nvPr>
        </p:nvSpPr>
        <p:spPr>
          <a:xfrm rot="18627426">
            <a:off x="57359" y="3681197"/>
            <a:ext cx="2183449" cy="1558925"/>
          </a:xfr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/>
          <a:lstStyle>
            <a:lvl1pPr marL="0" indent="0">
              <a:buFontTx/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600" baseline="0"/>
            </a:lvl2pPr>
            <a:lvl3pPr>
              <a:defRPr sz="1600" baseline="0"/>
            </a:lvl3pPr>
            <a:lvl4pPr>
              <a:defRPr sz="1600" baseline="0"/>
            </a:lvl4pPr>
            <a:lvl5pPr>
              <a:defRPr sz="1600"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117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88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667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On-line Learning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CS446-Fall-10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9139B3-21A8-47F5-B4CC-D1238EAC11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38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1371598" y="12436"/>
            <a:ext cx="0" cy="5783262"/>
            <a:chOff x="1371598" y="12436"/>
            <a:chExt cx="0" cy="5783262"/>
          </a:xfrm>
        </p:grpSpPr>
        <p:sp>
          <p:nvSpPr>
            <p:cNvPr id="6" name="Line 123"/>
            <p:cNvSpPr>
              <a:spLocks noChangeShapeType="1"/>
            </p:cNvSpPr>
            <p:nvPr/>
          </p:nvSpPr>
          <p:spPr bwMode="auto">
            <a:xfrm flipH="1">
              <a:off x="1371598" y="1143000"/>
              <a:ext cx="0" cy="4652698"/>
            </a:xfrm>
            <a:prstGeom prst="line">
              <a:avLst/>
            </a:prstGeom>
            <a:noFill/>
            <a:ln w="317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124" tIns="41061" rIns="82124" bIns="41061" anchor="ctr">
              <a:spAutoFit/>
            </a:bodyPr>
            <a:lstStyle/>
            <a:p>
              <a:endParaRPr lang="en-US"/>
            </a:p>
          </p:txBody>
        </p:sp>
        <p:sp>
          <p:nvSpPr>
            <p:cNvPr id="7" name="Line 124"/>
            <p:cNvSpPr>
              <a:spLocks noChangeShapeType="1"/>
            </p:cNvSpPr>
            <p:nvPr/>
          </p:nvSpPr>
          <p:spPr bwMode="auto">
            <a:xfrm>
              <a:off x="1371598" y="12436"/>
              <a:ext cx="0" cy="1130564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124" tIns="41061" rIns="82124" bIns="41061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1371600" y="30822"/>
            <a:ext cx="77724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1524000" y="1752600"/>
            <a:ext cx="7162800" cy="4525963"/>
          </a:xfrm>
        </p:spPr>
        <p:txBody>
          <a:bodyPr/>
          <a:lstStyle>
            <a:lvl1pPr marL="342900" indent="-342900">
              <a:buSzPct val="75000"/>
              <a:buFontTx/>
              <a:buBlip>
                <a:blip r:embed="rId2"/>
              </a:buBlip>
              <a:defRPr/>
            </a:lvl1pPr>
            <a:lvl2pPr marL="742950" indent="-285750">
              <a:buClr>
                <a:schemeClr val="accent1"/>
              </a:buClr>
              <a:buSzPct val="75000"/>
              <a:buFont typeface="Wingdings" pitchFamily="2" charset="2"/>
              <a:buChar char="q"/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 marL="1600200" indent="-228600"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Font typeface="Arial" pitchFamily="34" charset="0"/>
              <a:buChar char="˗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 userDrawn="1">
            <p:ph sz="quarter" idx="13"/>
          </p:nvPr>
        </p:nvSpPr>
        <p:spPr>
          <a:xfrm rot="18627426">
            <a:off x="57359" y="3681197"/>
            <a:ext cx="2183449" cy="1558925"/>
          </a:xfr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/>
          <a:lstStyle>
            <a:lvl1pPr marL="0" indent="0">
              <a:buFontTx/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600" baseline="0"/>
            </a:lvl2pPr>
            <a:lvl3pPr>
              <a:defRPr sz="1600" baseline="0"/>
            </a:lvl3pPr>
            <a:lvl4pPr>
              <a:defRPr sz="1600" baseline="0"/>
            </a:lvl4pPr>
            <a:lvl5pPr>
              <a:defRPr sz="1600"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fld id="{0C921938-476A-4922-BE24-3B8F6A2854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795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0" y="1600200"/>
            <a:ext cx="716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Rectangle 120"/>
          <p:cNvSpPr>
            <a:spLocks noChangeArrowheads="1"/>
          </p:cNvSpPr>
          <p:nvPr/>
        </p:nvSpPr>
        <p:spPr bwMode="auto">
          <a:xfrm rot="5400000" flipV="1">
            <a:off x="3999705" y="-4001292"/>
            <a:ext cx="1143001" cy="9145588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srgbClr val="0F243E"/>
              </a:solidFill>
              <a:latin typeface="Calibri"/>
              <a:cs typeface="+mn-cs"/>
            </a:endParaRPr>
          </a:p>
        </p:txBody>
      </p:sp>
      <p:sp>
        <p:nvSpPr>
          <p:cNvPr id="5" name="Content Placeholder 14"/>
          <p:cNvSpPr txBox="1">
            <a:spLocks/>
          </p:cNvSpPr>
          <p:nvPr userDrawn="1"/>
        </p:nvSpPr>
        <p:spPr>
          <a:xfrm>
            <a:off x="209759" y="6348197"/>
            <a:ext cx="8781841" cy="509803"/>
          </a:xfrm>
          <a:prstGeom prst="rect">
            <a:avLst/>
          </a:prstGeom>
          <a:noFill/>
          <a:ln w="25400" cap="flat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/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SzPct val="75000"/>
              <a:buFontTx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q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˗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0" u="none" dirty="0" smtClean="0"/>
              <a:t>ONLINE</a:t>
            </a:r>
            <a:r>
              <a:rPr lang="en-US" i="0" u="none" baseline="0" dirty="0" smtClean="0"/>
              <a:t> LEARNING	              CS446 </a:t>
            </a:r>
            <a:r>
              <a:rPr lang="en-US" i="0" u="none" baseline="0" dirty="0" smtClean="0"/>
              <a:t>-Spring </a:t>
            </a:r>
            <a:r>
              <a:rPr lang="en-US" i="0" u="none" baseline="0" dirty="0" smtClean="0"/>
              <a:t>‘</a:t>
            </a:r>
            <a:r>
              <a:rPr lang="en-US" i="0" u="none" baseline="0" dirty="0" smtClean="0"/>
              <a:t>17</a:t>
            </a:r>
            <a:endParaRPr lang="en-US" i="0" u="non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0" u="none">
                <a:solidFill>
                  <a:schemeClr val="tx1"/>
                </a:solidFill>
                <a:latin typeface="+mj-lt"/>
              </a:defRPr>
            </a:lvl1pPr>
          </a:lstStyle>
          <a:p>
            <a:fld id="{FA6F6034-1516-478C-9756-BC6A8296D6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59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75000"/>
        <a:buBlip>
          <a:blip r:embed="rId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˗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l2r.cs.illinois.edu/~danr/Teaching/CS446-17/Hw/HW-hw1/hw1.pdf" TargetMode="Externa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7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0.e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9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6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7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9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kdd-cup-2013-author-paper-identification-challeng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17.emf"/><Relationship Id="rId5" Type="http://schemas.openxmlformats.org/officeDocument/2006/relationships/image" Target="../media/image14.e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16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18.emf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15.emf"/><Relationship Id="rId12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17.emf"/><Relationship Id="rId5" Type="http://schemas.openxmlformats.org/officeDocument/2006/relationships/image" Target="../media/image14.e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16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18.emf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15.emf"/><Relationship Id="rId12" Type="http://schemas.openxmlformats.org/officeDocument/2006/relationships/oleObject" Target="../embeddings/oleObject33.bin"/><Relationship Id="rId17" Type="http://schemas.openxmlformats.org/officeDocument/2006/relationships/image" Target="../media/image20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5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17.emf"/><Relationship Id="rId5" Type="http://schemas.openxmlformats.org/officeDocument/2006/relationships/image" Target="../media/image14.emf"/><Relationship Id="rId15" Type="http://schemas.openxmlformats.org/officeDocument/2006/relationships/image" Target="../media/image19.e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16.emf"/><Relationship Id="rId14" Type="http://schemas.openxmlformats.org/officeDocument/2006/relationships/oleObject" Target="../embeddings/oleObject34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2.wmf"/><Relationship Id="rId5" Type="http://schemas.openxmlformats.org/officeDocument/2006/relationships/image" Target="../media/image21.e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23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2.wmf"/><Relationship Id="rId5" Type="http://schemas.openxmlformats.org/officeDocument/2006/relationships/image" Target="../media/image21.e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23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40.bin"/><Relationship Id="rId9" Type="http://schemas.openxmlformats.org/officeDocument/2006/relationships/oleObject" Target="../embeddings/oleObject43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image" Target="../media/image30.wmf"/><Relationship Id="rId18" Type="http://schemas.openxmlformats.org/officeDocument/2006/relationships/oleObject" Target="../embeddings/oleObject52.bin"/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48.bin"/><Relationship Id="rId17" Type="http://schemas.openxmlformats.org/officeDocument/2006/relationships/image" Target="../media/image31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51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5" Type="http://schemas.openxmlformats.org/officeDocument/2006/relationships/oleObject" Target="../embeddings/oleObject50.bin"/><Relationship Id="rId10" Type="http://schemas.openxmlformats.org/officeDocument/2006/relationships/oleObject" Target="../embeddings/oleObject47.bin"/><Relationship Id="rId19" Type="http://schemas.openxmlformats.org/officeDocument/2006/relationships/image" Target="../media/image32.wmf"/><Relationship Id="rId4" Type="http://schemas.openxmlformats.org/officeDocument/2006/relationships/oleObject" Target="../embeddings/oleObject44.bin"/><Relationship Id="rId9" Type="http://schemas.openxmlformats.org/officeDocument/2006/relationships/image" Target="../media/image28.wmf"/><Relationship Id="rId14" Type="http://schemas.openxmlformats.org/officeDocument/2006/relationships/oleObject" Target="../embeddings/oleObject49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image" Target="../media/image37.wmf"/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36.wmf"/><Relationship Id="rId5" Type="http://schemas.openxmlformats.org/officeDocument/2006/relationships/image" Target="../media/image33.wmf"/><Relationship Id="rId15" Type="http://schemas.openxmlformats.org/officeDocument/2006/relationships/image" Target="../media/image38.wmf"/><Relationship Id="rId10" Type="http://schemas.openxmlformats.org/officeDocument/2006/relationships/oleObject" Target="../embeddings/oleObject56.bin"/><Relationship Id="rId4" Type="http://schemas.openxmlformats.org/officeDocument/2006/relationships/oleObject" Target="../embeddings/oleObject53.bin"/><Relationship Id="rId9" Type="http://schemas.openxmlformats.org/officeDocument/2006/relationships/image" Target="../media/image35.wmf"/><Relationship Id="rId14" Type="http://schemas.openxmlformats.org/officeDocument/2006/relationships/oleObject" Target="../embeddings/oleObject58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59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e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gif"/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4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61.bin"/><Relationship Id="rId5" Type="http://schemas.openxmlformats.org/officeDocument/2006/relationships/image" Target="../media/image39.wmf"/><Relationship Id="rId10" Type="http://schemas.openxmlformats.org/officeDocument/2006/relationships/image" Target="../media/image47.wmf"/><Relationship Id="rId4" Type="http://schemas.openxmlformats.org/officeDocument/2006/relationships/oleObject" Target="../embeddings/oleObject60.bin"/><Relationship Id="rId9" Type="http://schemas.openxmlformats.org/officeDocument/2006/relationships/oleObject" Target="../embeddings/oleObject62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49.wmf"/><Relationship Id="rId4" Type="http://schemas.openxmlformats.org/officeDocument/2006/relationships/oleObject" Target="../embeddings/oleObject63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447800"/>
            <a:ext cx="7162800" cy="4525963"/>
          </a:xfrm>
        </p:spPr>
        <p:txBody>
          <a:bodyPr/>
          <a:lstStyle/>
          <a:p>
            <a:r>
              <a:rPr lang="en-US" dirty="0" smtClean="0"/>
              <a:t>Registration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hlinkClick r:id="rId2"/>
              </a:rPr>
              <a:t>Hw1 is due </a:t>
            </a:r>
            <a:r>
              <a:rPr lang="en-US" dirty="0" smtClean="0">
                <a:hlinkClick r:id="rId2"/>
              </a:rPr>
              <a:t>tomorrow night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Hw2</a:t>
            </a:r>
            <a:r>
              <a:rPr lang="en-US" dirty="0" smtClean="0"/>
              <a:t> will be out </a:t>
            </a:r>
            <a:r>
              <a:rPr lang="en-US" dirty="0" smtClean="0"/>
              <a:t>tomorrow night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Please start working on it as soon as possible</a:t>
            </a:r>
          </a:p>
          <a:p>
            <a:pPr lvl="1"/>
            <a:r>
              <a:rPr lang="en-US" dirty="0" smtClean="0"/>
              <a:t>Come to sections with questions</a:t>
            </a:r>
          </a:p>
          <a:p>
            <a:r>
              <a:rPr lang="en-US" dirty="0" smtClean="0">
                <a:solidFill>
                  <a:srgbClr val="FC0128"/>
                </a:solidFill>
              </a:rPr>
              <a:t>No </a:t>
            </a:r>
            <a:r>
              <a:rPr lang="en-US" dirty="0" smtClean="0">
                <a:solidFill>
                  <a:srgbClr val="FC0128"/>
                </a:solidFill>
              </a:rPr>
              <a:t>lectures next Week!!  </a:t>
            </a:r>
            <a:endParaRPr lang="en-US" dirty="0" smtClean="0">
              <a:solidFill>
                <a:srgbClr val="FC0128"/>
              </a:solidFill>
            </a:endParaRPr>
          </a:p>
          <a:p>
            <a:pPr lvl="1"/>
            <a:r>
              <a:rPr lang="en-US" dirty="0" smtClean="0"/>
              <a:t>Please watch the corresponding videos: check the schedule page across from the corresponding dates.</a:t>
            </a:r>
          </a:p>
          <a:p>
            <a:pPr lvl="1"/>
            <a:r>
              <a:rPr lang="en-US" dirty="0" smtClean="0"/>
              <a:t>I </a:t>
            </a:r>
            <a:r>
              <a:rPr lang="en-US" dirty="0" smtClean="0"/>
              <a:t>will not have office hours this week. </a:t>
            </a:r>
          </a:p>
          <a:p>
            <a:pPr lvl="1"/>
            <a:r>
              <a:rPr lang="en-US" dirty="0" smtClean="0"/>
              <a:t>Please go to the TAs office hours and discussion session.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Extensions: </a:t>
            </a:r>
            <a:r>
              <a:rPr lang="en-US" dirty="0" smtClean="0"/>
              <a:t>you don’t need to email me about extensions to the </a:t>
            </a:r>
            <a:r>
              <a:rPr lang="en-US" dirty="0" err="1" smtClean="0"/>
              <a:t>Hw</a:t>
            </a:r>
            <a:r>
              <a:rPr lang="en-US" dirty="0" smtClean="0"/>
              <a:t>. You have it – 96 hours of it.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21938-476A-4922-BE24-3B8F6A2854D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562600" y="1371600"/>
            <a:ext cx="3200400" cy="41592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 smtClean="0"/>
              <a:t>Questions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7555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71600" y="0"/>
            <a:ext cx="7772400" cy="1143000"/>
          </a:xfrm>
        </p:spPr>
        <p:txBody>
          <a:bodyPr/>
          <a:lstStyle/>
          <a:p>
            <a:r>
              <a:rPr lang="en-US" dirty="0" smtClean="0"/>
              <a:t>Learning Conjunctions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524000" y="1371600"/>
            <a:ext cx="7848600" cy="4525963"/>
          </a:xfrm>
        </p:spPr>
        <p:txBody>
          <a:bodyPr/>
          <a:lstStyle/>
          <a:p>
            <a:r>
              <a:rPr lang="en-US" dirty="0"/>
              <a:t>Protocol II:  The teacher (who knows f) provides training </a:t>
            </a:r>
            <a:r>
              <a:rPr lang="en-US" dirty="0" smtClean="0"/>
              <a:t>examples</a:t>
            </a:r>
            <a:endParaRPr lang="en-US" dirty="0"/>
          </a:p>
          <a:p>
            <a:r>
              <a:rPr lang="en-US" dirty="0"/>
              <a:t> &lt;(0,1,1,1,1,0,…,0,1), 1</a:t>
            </a:r>
            <a:r>
              <a:rPr lang="en-US" dirty="0" smtClean="0"/>
              <a:t>&gt; </a:t>
            </a:r>
            <a:r>
              <a:rPr lang="en-US" sz="1800" dirty="0" smtClean="0"/>
              <a:t>(We learned a superset of the good variables)</a:t>
            </a:r>
            <a:endParaRPr lang="en-US" sz="180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38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71600" y="0"/>
            <a:ext cx="7772400" cy="1143000"/>
          </a:xfrm>
        </p:spPr>
        <p:txBody>
          <a:bodyPr/>
          <a:lstStyle/>
          <a:p>
            <a:r>
              <a:rPr lang="en-US" dirty="0" smtClean="0"/>
              <a:t>Learning Conjunctions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524000" y="1371600"/>
            <a:ext cx="7848600" cy="4525963"/>
          </a:xfrm>
        </p:spPr>
        <p:txBody>
          <a:bodyPr/>
          <a:lstStyle/>
          <a:p>
            <a:r>
              <a:rPr lang="en-US" dirty="0"/>
              <a:t>Protocol II:  The teacher (who knows f) provides training </a:t>
            </a:r>
            <a:r>
              <a:rPr lang="en-US" dirty="0" smtClean="0"/>
              <a:t>examples</a:t>
            </a:r>
            <a:endParaRPr lang="en-US" dirty="0"/>
          </a:p>
          <a:p>
            <a:r>
              <a:rPr lang="en-US" dirty="0"/>
              <a:t> &lt;(0,1,1,1,1,0,…,0,1), 1</a:t>
            </a:r>
            <a:r>
              <a:rPr lang="en-US" dirty="0" smtClean="0"/>
              <a:t>&gt; </a:t>
            </a:r>
            <a:r>
              <a:rPr lang="en-US" sz="1800" dirty="0" smtClean="0"/>
              <a:t>(We learned a superset of the good variables)</a:t>
            </a:r>
          </a:p>
          <a:p>
            <a:r>
              <a:rPr lang="en-US" dirty="0" smtClean="0"/>
              <a:t>To show you that all these variables are required…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08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9716" name="Object 4"/>
          <p:cNvGraphicFramePr>
            <a:graphicFrameLocks noChangeAspect="1"/>
          </p:cNvGraphicFramePr>
          <p:nvPr/>
        </p:nvGraphicFramePr>
        <p:xfrm>
          <a:off x="2743200" y="5721350"/>
          <a:ext cx="338296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35" name="Equation" r:id="rId4" imgW="1714320" imgH="228600" progId="Equation.3">
                  <p:embed/>
                </p:oleObj>
              </mc:Choice>
              <mc:Fallback>
                <p:oleObj name="Equation" r:id="rId4" imgW="17143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721350"/>
                        <a:ext cx="3382963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71600" y="0"/>
            <a:ext cx="7772400" cy="1143000"/>
          </a:xfrm>
        </p:spPr>
        <p:txBody>
          <a:bodyPr/>
          <a:lstStyle/>
          <a:p>
            <a:r>
              <a:rPr lang="en-US" dirty="0" smtClean="0"/>
              <a:t>Learning Conjunctions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524000" y="1371600"/>
            <a:ext cx="7848600" cy="4525963"/>
          </a:xfrm>
        </p:spPr>
        <p:txBody>
          <a:bodyPr/>
          <a:lstStyle/>
          <a:p>
            <a:r>
              <a:rPr lang="en-US" dirty="0"/>
              <a:t>Protocol II:  The teacher (who knows f) provides training </a:t>
            </a:r>
            <a:r>
              <a:rPr lang="en-US" dirty="0" smtClean="0"/>
              <a:t>examples</a:t>
            </a:r>
            <a:endParaRPr lang="en-US" dirty="0"/>
          </a:p>
          <a:p>
            <a:r>
              <a:rPr lang="en-US" dirty="0"/>
              <a:t> &lt;(0,1,1,1,1,0,…,0,1), 1</a:t>
            </a:r>
            <a:r>
              <a:rPr lang="en-US" dirty="0" smtClean="0"/>
              <a:t>&gt; </a:t>
            </a:r>
            <a:r>
              <a:rPr lang="en-US" sz="1800" dirty="0" smtClean="0"/>
              <a:t>(We learned a superset of the good variables)</a:t>
            </a:r>
          </a:p>
          <a:p>
            <a:r>
              <a:rPr lang="en-US" dirty="0" smtClean="0"/>
              <a:t>To show you that all these variables are required…</a:t>
            </a:r>
          </a:p>
          <a:p>
            <a:pPr lvl="1"/>
            <a:r>
              <a:rPr lang="en-US" dirty="0"/>
              <a:t>&lt;(0,0,1,1,1,0,…,0,1), 0&gt;   </a:t>
            </a:r>
            <a:r>
              <a:rPr lang="en-US" dirty="0" smtClean="0"/>
              <a:t>need </a:t>
            </a:r>
            <a:r>
              <a:rPr lang="en-US" dirty="0" smtClean="0">
                <a:solidFill>
                  <a:srgbClr val="0066FF"/>
                </a:solidFill>
                <a:latin typeface="Calibri"/>
              </a:rPr>
              <a:t>x</a:t>
            </a:r>
            <a:r>
              <a:rPr lang="en-US" baseline="-25000" dirty="0" smtClean="0">
                <a:solidFill>
                  <a:srgbClr val="0066FF"/>
                </a:solidFill>
                <a:latin typeface="Calibri"/>
              </a:rPr>
              <a:t>2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&lt;(</a:t>
            </a:r>
            <a:r>
              <a:rPr lang="en-US" dirty="0"/>
              <a:t>0,1,0,1,1,0,…,0,1), 0&gt;   </a:t>
            </a:r>
            <a:r>
              <a:rPr lang="en-US" dirty="0" smtClean="0"/>
              <a:t>need </a:t>
            </a:r>
            <a:r>
              <a:rPr lang="en-US" dirty="0" smtClean="0">
                <a:solidFill>
                  <a:srgbClr val="0066FF"/>
                </a:solidFill>
                <a:latin typeface="Calibri"/>
              </a:rPr>
              <a:t>x</a:t>
            </a:r>
            <a:r>
              <a:rPr lang="en-US" baseline="-25000" dirty="0" smtClean="0">
                <a:solidFill>
                  <a:srgbClr val="0066FF"/>
                </a:solidFill>
                <a:latin typeface="Calibri"/>
              </a:rPr>
              <a:t>3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/>
              <a:t>…..</a:t>
            </a:r>
          </a:p>
          <a:p>
            <a:pPr lvl="1"/>
            <a:r>
              <a:rPr lang="en-US" dirty="0" smtClean="0"/>
              <a:t>&lt;(</a:t>
            </a:r>
            <a:r>
              <a:rPr lang="en-US" dirty="0"/>
              <a:t>0,1,1,1,1,0,…,0,0), 0&gt;   </a:t>
            </a:r>
            <a:r>
              <a:rPr lang="en-US" dirty="0" smtClean="0"/>
              <a:t>need </a:t>
            </a:r>
            <a:r>
              <a:rPr lang="en-US" dirty="0" smtClean="0">
                <a:solidFill>
                  <a:srgbClr val="0066FF"/>
                </a:solidFill>
                <a:latin typeface="Calibri"/>
              </a:rPr>
              <a:t>x</a:t>
            </a:r>
            <a:r>
              <a:rPr lang="en-US" baseline="-25000" dirty="0" smtClean="0">
                <a:solidFill>
                  <a:srgbClr val="0066FF"/>
                </a:solidFill>
                <a:latin typeface="Calibri"/>
              </a:rPr>
              <a:t>100</a:t>
            </a:r>
            <a:endParaRPr lang="en-US" baseline="-25000" dirty="0">
              <a:solidFill>
                <a:srgbClr val="0066FF"/>
              </a:solidFill>
              <a:latin typeface="Calibri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straight forward algorithm requires k = 6 examples </a:t>
            </a:r>
            <a:r>
              <a:rPr lang="en-US" dirty="0" smtClean="0"/>
              <a:t>to </a:t>
            </a:r>
            <a:r>
              <a:rPr lang="en-US" dirty="0"/>
              <a:t>produce the hidden conjunction (exactly).</a:t>
            </a:r>
          </a:p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705600" y="3092450"/>
            <a:ext cx="200439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u="none" dirty="0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Modeling Teaching </a:t>
            </a:r>
          </a:p>
          <a:p>
            <a:r>
              <a:rPr lang="en-US" sz="1800" u="none" dirty="0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Is tricky</a:t>
            </a:r>
          </a:p>
          <a:p>
            <a:endParaRPr lang="en-US" sz="1800" u="none" dirty="0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4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71600" y="30822"/>
            <a:ext cx="7772400" cy="1143000"/>
          </a:xfrm>
        </p:spPr>
        <p:txBody>
          <a:bodyPr/>
          <a:lstStyle/>
          <a:p>
            <a:r>
              <a:rPr lang="en-US" dirty="0" smtClean="0"/>
              <a:t>Learning Conjunctions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Protocol </a:t>
            </a:r>
            <a:r>
              <a:rPr lang="en-US" dirty="0"/>
              <a:t>III:  Some random source (e.g., Nature) provides training examples</a:t>
            </a:r>
          </a:p>
          <a:p>
            <a:r>
              <a:rPr lang="en-US" dirty="0" smtClean="0"/>
              <a:t>Teacher </a:t>
            </a:r>
            <a:r>
              <a:rPr lang="en-US" dirty="0"/>
              <a:t>(Nature) provides the labels (f(x)) </a:t>
            </a:r>
            <a:endParaRPr lang="en-US" dirty="0" smtClean="0"/>
          </a:p>
          <a:p>
            <a:pPr lvl="1"/>
            <a:r>
              <a:rPr lang="en-US" dirty="0" smtClean="0"/>
              <a:t>&lt;(</a:t>
            </a:r>
            <a:r>
              <a:rPr lang="en-US" dirty="0"/>
              <a:t>1,1,1,1,1,1,…,1,1), 1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&lt;(</a:t>
            </a:r>
            <a:r>
              <a:rPr lang="en-US" dirty="0"/>
              <a:t>1,1,1,0,0,0,…,0,0), 0&gt;</a:t>
            </a:r>
          </a:p>
          <a:p>
            <a:pPr lvl="1"/>
            <a:r>
              <a:rPr lang="en-US" dirty="0" smtClean="0"/>
              <a:t>&lt;(</a:t>
            </a:r>
            <a:r>
              <a:rPr lang="en-US" dirty="0"/>
              <a:t>1,1,1,1,1,0,...0,1,1), 1&gt;</a:t>
            </a:r>
          </a:p>
          <a:p>
            <a:pPr lvl="1"/>
            <a:r>
              <a:rPr lang="en-US" dirty="0" smtClean="0"/>
              <a:t>&lt;(</a:t>
            </a:r>
            <a:r>
              <a:rPr lang="en-US" dirty="0"/>
              <a:t>1,0,1,1,1,0,...0,1,1), 0&gt;</a:t>
            </a:r>
          </a:p>
          <a:p>
            <a:pPr lvl="1"/>
            <a:r>
              <a:rPr lang="en-US" dirty="0" smtClean="0"/>
              <a:t>&lt;(</a:t>
            </a:r>
            <a:r>
              <a:rPr lang="en-US" dirty="0"/>
              <a:t>1,1,1,1,1,0,...0,0,1), 1&gt;</a:t>
            </a:r>
          </a:p>
          <a:p>
            <a:pPr lvl="1"/>
            <a:r>
              <a:rPr lang="en-US" dirty="0" smtClean="0"/>
              <a:t>&lt;(</a:t>
            </a:r>
            <a:r>
              <a:rPr lang="en-US" dirty="0"/>
              <a:t>1,0,1,0,0,0,...0,1,1), 0&gt;</a:t>
            </a:r>
          </a:p>
          <a:p>
            <a:pPr lvl="1"/>
            <a:r>
              <a:rPr lang="en-US" dirty="0" smtClean="0"/>
              <a:t>&lt;(</a:t>
            </a:r>
            <a:r>
              <a:rPr lang="en-US" dirty="0"/>
              <a:t>1,1,1,1,1,1,…,0,1), 1&gt;</a:t>
            </a:r>
          </a:p>
          <a:p>
            <a:pPr lvl="1"/>
            <a:r>
              <a:rPr lang="en-US" dirty="0" smtClean="0"/>
              <a:t>&lt;(</a:t>
            </a:r>
            <a:r>
              <a:rPr lang="en-US" dirty="0"/>
              <a:t>0,1,0,1,0,0,...0,1,1), 0&gt;</a:t>
            </a:r>
          </a:p>
          <a:p>
            <a:r>
              <a:rPr lang="en-US" dirty="0" smtClean="0">
                <a:hlinkClick r:id="rId3" action="ppaction://hlinksldjump"/>
              </a:rPr>
              <a:t>Skip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60714" y="0"/>
            <a:ext cx="7772400" cy="1143000"/>
          </a:xfrm>
        </p:spPr>
        <p:txBody>
          <a:bodyPr/>
          <a:lstStyle/>
          <a:p>
            <a:r>
              <a:rPr lang="en-US" dirty="0" smtClean="0"/>
              <a:t>Learning Conjunctions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Protocol </a:t>
            </a:r>
            <a:r>
              <a:rPr lang="en-US" dirty="0"/>
              <a:t>III:  Some random source (e.g., Nature) provides training </a:t>
            </a:r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Teacher </a:t>
            </a:r>
            <a:r>
              <a:rPr lang="en-US" dirty="0"/>
              <a:t>(Nature) provides the labels (f(x)) </a:t>
            </a:r>
          </a:p>
          <a:p>
            <a:r>
              <a:rPr lang="en-US" dirty="0"/>
              <a:t> Algorithm:  Elimination </a:t>
            </a:r>
          </a:p>
          <a:p>
            <a:pPr lvl="1"/>
            <a:r>
              <a:rPr lang="en-US" dirty="0" smtClean="0"/>
              <a:t>Start </a:t>
            </a:r>
            <a:r>
              <a:rPr lang="en-US" dirty="0"/>
              <a:t>with the set of all literals as </a:t>
            </a:r>
            <a:r>
              <a:rPr lang="en-US" dirty="0" smtClean="0"/>
              <a:t>candidates</a:t>
            </a:r>
          </a:p>
          <a:p>
            <a:pPr lvl="1"/>
            <a:r>
              <a:rPr lang="en-US" dirty="0" smtClean="0"/>
              <a:t>Eliminate </a:t>
            </a:r>
            <a:r>
              <a:rPr lang="en-US" dirty="0"/>
              <a:t>a literal that is not active (0) in a positive example</a:t>
            </a:r>
          </a:p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1772451"/>
              </p:ext>
            </p:extLst>
          </p:nvPr>
        </p:nvGraphicFramePr>
        <p:xfrm>
          <a:off x="4860925" y="3962400"/>
          <a:ext cx="4206875" cy="427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90" name="Equation" r:id="rId4" imgW="2247840" imgH="228600" progId="Equation.3">
                  <p:embed/>
                </p:oleObj>
              </mc:Choice>
              <mc:Fallback>
                <p:oleObj name="Equation" r:id="rId4" imgW="224784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925" y="3962400"/>
                        <a:ext cx="4206875" cy="4276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71600" y="0"/>
            <a:ext cx="7772400" cy="1143000"/>
          </a:xfrm>
        </p:spPr>
        <p:txBody>
          <a:bodyPr/>
          <a:lstStyle/>
          <a:p>
            <a:r>
              <a:rPr lang="en-US" dirty="0" smtClean="0"/>
              <a:t>Learning Conjunctions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524000" y="1417637"/>
            <a:ext cx="7162800" cy="4525963"/>
          </a:xfrm>
        </p:spPr>
        <p:txBody>
          <a:bodyPr/>
          <a:lstStyle/>
          <a:p>
            <a:r>
              <a:rPr lang="en-US" dirty="0"/>
              <a:t> Protocol III:  Some random source (e.g., Nature) provides training examples</a:t>
            </a:r>
          </a:p>
          <a:p>
            <a:pPr lvl="1"/>
            <a:r>
              <a:rPr lang="en-US" dirty="0" smtClean="0"/>
              <a:t>Teacher </a:t>
            </a:r>
            <a:r>
              <a:rPr lang="en-US" dirty="0"/>
              <a:t>(Nature) provides the labels (f(x)) </a:t>
            </a:r>
          </a:p>
          <a:p>
            <a:r>
              <a:rPr lang="en-US" dirty="0"/>
              <a:t> Algorithm:  Elimination </a:t>
            </a:r>
          </a:p>
          <a:p>
            <a:pPr lvl="1"/>
            <a:r>
              <a:rPr lang="en-US" dirty="0" smtClean="0"/>
              <a:t>Start </a:t>
            </a:r>
            <a:r>
              <a:rPr lang="en-US" dirty="0"/>
              <a:t>with the set of all literals as candidates</a:t>
            </a:r>
          </a:p>
          <a:p>
            <a:pPr lvl="1"/>
            <a:r>
              <a:rPr lang="en-US" dirty="0" smtClean="0"/>
              <a:t>Eliminate </a:t>
            </a:r>
            <a:r>
              <a:rPr lang="en-US" dirty="0"/>
              <a:t>a literal that is not active (0) in a positive example</a:t>
            </a:r>
          </a:p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89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50624"/>
              </p:ext>
            </p:extLst>
          </p:nvPr>
        </p:nvGraphicFramePr>
        <p:xfrm>
          <a:off x="4572000" y="4572000"/>
          <a:ext cx="44354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014" name="Equation" r:id="rId4" imgW="2247840" imgH="228600" progId="Equation.3">
                  <p:embed/>
                </p:oleObj>
              </mc:Choice>
              <mc:Fallback>
                <p:oleObj name="Equation" r:id="rId4" imgW="224784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572000"/>
                        <a:ext cx="443547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71600" y="0"/>
            <a:ext cx="7772400" cy="1143000"/>
          </a:xfrm>
        </p:spPr>
        <p:txBody>
          <a:bodyPr/>
          <a:lstStyle/>
          <a:p>
            <a:r>
              <a:rPr lang="en-US" dirty="0" smtClean="0"/>
              <a:t>Learning Conjunctions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524000" y="1371600"/>
            <a:ext cx="7162800" cy="4525963"/>
          </a:xfrm>
        </p:spPr>
        <p:txBody>
          <a:bodyPr/>
          <a:lstStyle/>
          <a:p>
            <a:r>
              <a:rPr lang="en-US" dirty="0"/>
              <a:t> Protocol III:  Some random source (e.g., Nature) provides training examples</a:t>
            </a:r>
          </a:p>
          <a:p>
            <a:pPr lvl="1"/>
            <a:r>
              <a:rPr lang="en-US" dirty="0" smtClean="0"/>
              <a:t>Teacher </a:t>
            </a:r>
            <a:r>
              <a:rPr lang="en-US" dirty="0"/>
              <a:t>(Nature) provides the labels (f(x)) </a:t>
            </a:r>
          </a:p>
          <a:p>
            <a:r>
              <a:rPr lang="en-US" dirty="0"/>
              <a:t> Algorithm:  Elimination </a:t>
            </a:r>
          </a:p>
          <a:p>
            <a:pPr lvl="1"/>
            <a:r>
              <a:rPr lang="en-US" dirty="0" smtClean="0"/>
              <a:t>Start </a:t>
            </a:r>
            <a:r>
              <a:rPr lang="en-US" dirty="0"/>
              <a:t>with the set of all literals as candidates</a:t>
            </a:r>
          </a:p>
          <a:p>
            <a:pPr lvl="1"/>
            <a:r>
              <a:rPr lang="en-US" dirty="0" smtClean="0"/>
              <a:t>Eliminate </a:t>
            </a:r>
            <a:r>
              <a:rPr lang="en-US" dirty="0"/>
              <a:t>a literal that is not active (0) in a positive example</a:t>
            </a:r>
          </a:p>
          <a:p>
            <a:pPr lvl="1"/>
            <a:r>
              <a:rPr lang="en-US" dirty="0" smtClean="0"/>
              <a:t>&lt;(</a:t>
            </a:r>
            <a:r>
              <a:rPr lang="en-US" dirty="0"/>
              <a:t>1,1,1,1,1,1,…,1,1), 1&gt;     </a:t>
            </a:r>
          </a:p>
          <a:p>
            <a:pPr lvl="1"/>
            <a:r>
              <a:rPr lang="en-US" dirty="0" smtClean="0"/>
              <a:t>&lt;(</a:t>
            </a:r>
            <a:r>
              <a:rPr lang="en-US" dirty="0"/>
              <a:t>1,1,1,0,0,0,…,0,0), 0&gt;</a:t>
            </a:r>
          </a:p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Conjunctions</a:t>
            </a:r>
          </a:p>
        </p:txBody>
      </p:sp>
      <p:graphicFrame>
        <p:nvGraphicFramePr>
          <p:cNvPr id="5099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2600984"/>
              </p:ext>
            </p:extLst>
          </p:nvPr>
        </p:nvGraphicFramePr>
        <p:xfrm>
          <a:off x="4724400" y="5181600"/>
          <a:ext cx="41846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037" name="Equation" r:id="rId4" imgW="2120760" imgH="228600" progId="Equation.3">
                  <p:embed/>
                </p:oleObj>
              </mc:Choice>
              <mc:Fallback>
                <p:oleObj name="Equation" r:id="rId4" imgW="212076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181600"/>
                        <a:ext cx="418465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524000" y="1371600"/>
            <a:ext cx="6629400" cy="4525963"/>
          </a:xfrm>
        </p:spPr>
        <p:txBody>
          <a:bodyPr/>
          <a:lstStyle/>
          <a:p>
            <a:r>
              <a:rPr lang="en-US" dirty="0"/>
              <a:t> Protocol III:  Some random source (e.g., Nature) provides training examples</a:t>
            </a:r>
          </a:p>
          <a:p>
            <a:pPr lvl="1"/>
            <a:r>
              <a:rPr lang="en-US" dirty="0" smtClean="0"/>
              <a:t>Teacher </a:t>
            </a:r>
            <a:r>
              <a:rPr lang="en-US" dirty="0"/>
              <a:t>(Nature) provides the labels (f(x)) </a:t>
            </a:r>
          </a:p>
          <a:p>
            <a:r>
              <a:rPr lang="en-US" dirty="0"/>
              <a:t> Algorithm:  Elimination </a:t>
            </a:r>
          </a:p>
          <a:p>
            <a:pPr lvl="1"/>
            <a:r>
              <a:rPr lang="en-US" dirty="0" smtClean="0"/>
              <a:t>Start </a:t>
            </a:r>
            <a:r>
              <a:rPr lang="en-US" dirty="0"/>
              <a:t>with the set of all literals as candidates</a:t>
            </a:r>
          </a:p>
          <a:p>
            <a:pPr lvl="1"/>
            <a:r>
              <a:rPr lang="en-US" dirty="0" smtClean="0"/>
              <a:t>Eliminate </a:t>
            </a:r>
            <a:r>
              <a:rPr lang="en-US" dirty="0"/>
              <a:t>a literal that is not active (0) in a positive example</a:t>
            </a:r>
          </a:p>
          <a:p>
            <a:pPr lvl="1"/>
            <a:r>
              <a:rPr lang="en-US" dirty="0" smtClean="0"/>
              <a:t>&lt;(</a:t>
            </a:r>
            <a:r>
              <a:rPr lang="en-US" dirty="0"/>
              <a:t>1,1,1,1,1,1,…,1,1), 1&gt;     </a:t>
            </a:r>
          </a:p>
          <a:p>
            <a:pPr lvl="1"/>
            <a:r>
              <a:rPr lang="en-US" dirty="0" smtClean="0"/>
              <a:t>&lt;(</a:t>
            </a:r>
            <a:r>
              <a:rPr lang="en-US" dirty="0"/>
              <a:t>1,1,1,0,0,0,…,0,0), 0&gt;     </a:t>
            </a:r>
            <a:r>
              <a:rPr lang="en-US" dirty="0" smtClean="0">
                <a:sym typeface="Wingdings" pitchFamily="2" charset="2"/>
              </a:rPr>
              <a:t></a:t>
            </a:r>
            <a:r>
              <a:rPr lang="en-US" dirty="0" smtClean="0"/>
              <a:t> </a:t>
            </a:r>
            <a:r>
              <a:rPr lang="en-US" dirty="0"/>
              <a:t>learned nothing</a:t>
            </a:r>
          </a:p>
          <a:p>
            <a:pPr lvl="1"/>
            <a:r>
              <a:rPr lang="en-US" dirty="0" smtClean="0"/>
              <a:t>&lt;(</a:t>
            </a:r>
            <a:r>
              <a:rPr lang="en-US" dirty="0"/>
              <a:t>1,1,1,1,1,0,...0,1,1), 1&gt;</a:t>
            </a:r>
          </a:p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09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4641261"/>
              </p:ext>
            </p:extLst>
          </p:nvPr>
        </p:nvGraphicFramePr>
        <p:xfrm>
          <a:off x="4724400" y="4038600"/>
          <a:ext cx="44354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142" name="Equation" r:id="rId4" imgW="2247840" imgH="228600" progId="Equation.3">
                  <p:embed/>
                </p:oleObj>
              </mc:Choice>
              <mc:Fallback>
                <p:oleObj name="Equation" r:id="rId4" imgW="224784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038600"/>
                        <a:ext cx="443547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09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778946"/>
              </p:ext>
            </p:extLst>
          </p:nvPr>
        </p:nvGraphicFramePr>
        <p:xfrm>
          <a:off x="5029200" y="4786640"/>
          <a:ext cx="4038600" cy="394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143" name="Equation" r:id="rId6" imgW="2336760" imgH="228600" progId="Equation.3">
                  <p:embed/>
                </p:oleObj>
              </mc:Choice>
              <mc:Fallback>
                <p:oleObj name="Equation" r:id="rId6" imgW="233676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786640"/>
                        <a:ext cx="4038600" cy="394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600" y="0"/>
            <a:ext cx="7772400" cy="1143000"/>
          </a:xfrm>
        </p:spPr>
        <p:txBody>
          <a:bodyPr/>
          <a:lstStyle/>
          <a:p>
            <a:r>
              <a:rPr lang="en-US" dirty="0"/>
              <a:t>Learning Conjunctions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524000" y="1371600"/>
            <a:ext cx="6172200" cy="4525963"/>
          </a:xfrm>
        </p:spPr>
        <p:txBody>
          <a:bodyPr/>
          <a:lstStyle/>
          <a:p>
            <a:r>
              <a:rPr lang="en-US" dirty="0"/>
              <a:t> Protocol III:  Some random source (e.g., Nature) provides training examples</a:t>
            </a:r>
          </a:p>
          <a:p>
            <a:pPr lvl="1"/>
            <a:r>
              <a:rPr lang="en-US" dirty="0" smtClean="0"/>
              <a:t>Teacher </a:t>
            </a:r>
            <a:r>
              <a:rPr lang="en-US" dirty="0"/>
              <a:t>(Nature) provides the labels (f(x)) </a:t>
            </a:r>
          </a:p>
          <a:p>
            <a:r>
              <a:rPr lang="en-US" dirty="0"/>
              <a:t> Algorithm:  Elimination </a:t>
            </a:r>
          </a:p>
          <a:p>
            <a:pPr lvl="1"/>
            <a:r>
              <a:rPr lang="en-US" dirty="0" smtClean="0"/>
              <a:t>Start </a:t>
            </a:r>
            <a:r>
              <a:rPr lang="en-US" dirty="0"/>
              <a:t>with the set of all literals as </a:t>
            </a:r>
            <a:r>
              <a:rPr lang="en-US" dirty="0" smtClean="0"/>
              <a:t>candidates</a:t>
            </a:r>
          </a:p>
          <a:p>
            <a:pPr lvl="1"/>
            <a:r>
              <a:rPr lang="en-US" dirty="0" smtClean="0"/>
              <a:t>Eliminate </a:t>
            </a:r>
            <a:r>
              <a:rPr lang="en-US" dirty="0"/>
              <a:t>a literal that is not active (0) in a positive example</a:t>
            </a:r>
          </a:p>
          <a:p>
            <a:pPr lvl="1"/>
            <a:r>
              <a:rPr lang="en-US" dirty="0" smtClean="0"/>
              <a:t>&lt;(</a:t>
            </a:r>
            <a:r>
              <a:rPr lang="en-US" dirty="0"/>
              <a:t>1,1,1,1,1,1,…,1,1), 1&gt;     </a:t>
            </a:r>
          </a:p>
          <a:p>
            <a:pPr lvl="1"/>
            <a:r>
              <a:rPr lang="en-US" dirty="0" smtClean="0"/>
              <a:t>&lt;(</a:t>
            </a:r>
            <a:r>
              <a:rPr lang="en-US" dirty="0"/>
              <a:t>1,1,1,0,0,0,…,0,0), 0&gt;     </a:t>
            </a:r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learned </a:t>
            </a:r>
            <a:r>
              <a:rPr lang="en-US" dirty="0"/>
              <a:t>nothing</a:t>
            </a:r>
          </a:p>
          <a:p>
            <a:pPr lvl="1"/>
            <a:r>
              <a:rPr lang="en-US" dirty="0" smtClean="0"/>
              <a:t>&lt;(</a:t>
            </a:r>
            <a:r>
              <a:rPr lang="en-US" dirty="0"/>
              <a:t>1,1,1,1,1,0,...0,1,1), 1&gt;</a:t>
            </a:r>
          </a:p>
          <a:p>
            <a:pPr lvl="1"/>
            <a:r>
              <a:rPr lang="en-US" dirty="0" smtClean="0"/>
              <a:t>&lt;(</a:t>
            </a:r>
            <a:r>
              <a:rPr lang="en-US" dirty="0"/>
              <a:t>1,0,1,1,0,0,...0,0,1), 0&gt;   </a:t>
            </a:r>
            <a:r>
              <a:rPr lang="en-US" dirty="0" smtClean="0">
                <a:sym typeface="Wingdings" pitchFamily="2" charset="2"/>
              </a:rPr>
              <a:t>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/>
              <a:t>learned </a:t>
            </a:r>
            <a:r>
              <a:rPr lang="en-US" dirty="0"/>
              <a:t>nothing</a:t>
            </a:r>
          </a:p>
          <a:p>
            <a:pPr lvl="1"/>
            <a:r>
              <a:rPr lang="en-US" dirty="0" smtClean="0"/>
              <a:t>&lt;(</a:t>
            </a:r>
            <a:r>
              <a:rPr lang="en-US" dirty="0"/>
              <a:t>1,1,1,1,1,0,...0,0,1), 1&gt;</a:t>
            </a:r>
          </a:p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8881959"/>
              </p:ext>
            </p:extLst>
          </p:nvPr>
        </p:nvGraphicFramePr>
        <p:xfrm>
          <a:off x="4784725" y="3505200"/>
          <a:ext cx="44354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50" name="Equation" r:id="rId4" imgW="2247840" imgH="228600" progId="Equation.3">
                  <p:embed/>
                </p:oleObj>
              </mc:Choice>
              <mc:Fallback>
                <p:oleObj name="Equation" r:id="rId4" imgW="224784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4725" y="3505200"/>
                        <a:ext cx="443547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65257"/>
              </p:ext>
            </p:extLst>
          </p:nvPr>
        </p:nvGraphicFramePr>
        <p:xfrm>
          <a:off x="4838700" y="4227158"/>
          <a:ext cx="4305300" cy="421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51" name="Equation" r:id="rId6" imgW="2336760" imgH="228600" progId="Equation.3">
                  <p:embed/>
                </p:oleObj>
              </mc:Choice>
              <mc:Fallback>
                <p:oleObj name="Equation" r:id="rId6" imgW="233676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8700" y="4227158"/>
                        <a:ext cx="4305300" cy="4210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505631"/>
              </p:ext>
            </p:extLst>
          </p:nvPr>
        </p:nvGraphicFramePr>
        <p:xfrm>
          <a:off x="5029200" y="4953000"/>
          <a:ext cx="39338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52" name="Equation" r:id="rId8" imgW="1993680" imgH="228600" progId="Equation.3">
                  <p:embed/>
                </p:oleObj>
              </mc:Choice>
              <mc:Fallback>
                <p:oleObj name="Equation" r:id="rId8" imgW="199368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953000"/>
                        <a:ext cx="393382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600" y="10886"/>
            <a:ext cx="7772400" cy="1143000"/>
          </a:xfrm>
        </p:spPr>
        <p:txBody>
          <a:bodyPr/>
          <a:lstStyle/>
          <a:p>
            <a:r>
              <a:rPr lang="en-US" dirty="0"/>
              <a:t>Learning Conjunctions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0" y="1143000"/>
            <a:ext cx="7239000" cy="4525963"/>
          </a:xfrm>
        </p:spPr>
        <p:txBody>
          <a:bodyPr/>
          <a:lstStyle/>
          <a:p>
            <a:r>
              <a:rPr lang="en-US" dirty="0"/>
              <a:t> Protocol III:  Some random source (e.g., Nature) provides training examples</a:t>
            </a:r>
          </a:p>
          <a:p>
            <a:pPr lvl="1"/>
            <a:r>
              <a:rPr lang="en-US" dirty="0" smtClean="0"/>
              <a:t>Teacher </a:t>
            </a:r>
            <a:r>
              <a:rPr lang="en-US" dirty="0"/>
              <a:t>(Nature) provides the labels (f(x)) </a:t>
            </a:r>
          </a:p>
          <a:p>
            <a:r>
              <a:rPr lang="en-US" dirty="0"/>
              <a:t> Algorithm:  Elimination </a:t>
            </a:r>
          </a:p>
          <a:p>
            <a:pPr lvl="1"/>
            <a:r>
              <a:rPr lang="en-US" dirty="0" smtClean="0"/>
              <a:t>Start </a:t>
            </a:r>
            <a:r>
              <a:rPr lang="en-US" dirty="0"/>
              <a:t>with the set of all literals as candidates</a:t>
            </a:r>
          </a:p>
          <a:p>
            <a:pPr lvl="1"/>
            <a:r>
              <a:rPr lang="en-US" dirty="0" smtClean="0"/>
              <a:t>Eliminate </a:t>
            </a:r>
            <a:r>
              <a:rPr lang="en-US" dirty="0"/>
              <a:t>a literal that is not active (0) in a positive example</a:t>
            </a:r>
          </a:p>
          <a:p>
            <a:pPr lvl="1"/>
            <a:r>
              <a:rPr lang="en-US" dirty="0" smtClean="0"/>
              <a:t>&lt;(</a:t>
            </a:r>
            <a:r>
              <a:rPr lang="en-US" dirty="0"/>
              <a:t>1,1,1,1,1,1,…,1,1), 1&gt;     </a:t>
            </a:r>
          </a:p>
          <a:p>
            <a:pPr lvl="1"/>
            <a:r>
              <a:rPr lang="en-US" dirty="0" smtClean="0"/>
              <a:t>&lt;(</a:t>
            </a:r>
            <a:r>
              <a:rPr lang="en-US" dirty="0"/>
              <a:t>1,1,1,0,0,0,…,0,0), 0&gt;      learned nothing</a:t>
            </a:r>
          </a:p>
          <a:p>
            <a:pPr lvl="1"/>
            <a:r>
              <a:rPr lang="en-US" dirty="0" smtClean="0"/>
              <a:t>&lt;(</a:t>
            </a:r>
            <a:r>
              <a:rPr lang="en-US" dirty="0"/>
              <a:t>1,1,1,1,1,0,...0,1,1), 1&gt;</a:t>
            </a:r>
          </a:p>
          <a:p>
            <a:pPr lvl="1"/>
            <a:r>
              <a:rPr lang="en-US" dirty="0" smtClean="0"/>
              <a:t>&lt;(</a:t>
            </a:r>
            <a:r>
              <a:rPr lang="en-US" dirty="0"/>
              <a:t>1,0,1,1,0,0,...0,0,1), 0&gt;     learned nothing</a:t>
            </a:r>
          </a:p>
          <a:p>
            <a:pPr lvl="1"/>
            <a:r>
              <a:rPr lang="en-US" dirty="0" smtClean="0"/>
              <a:t>&lt;(</a:t>
            </a:r>
            <a:r>
              <a:rPr lang="en-US" dirty="0"/>
              <a:t>1,1,1,1,1,0,...0,0,1), 1&gt;</a:t>
            </a:r>
          </a:p>
          <a:p>
            <a:pPr lvl="1"/>
            <a:r>
              <a:rPr lang="en-US" dirty="0" smtClean="0"/>
              <a:t>&lt;(</a:t>
            </a:r>
            <a:r>
              <a:rPr lang="en-US" dirty="0"/>
              <a:t>1,0,1,0,0,0,...0,1,1), 0&gt;</a:t>
            </a:r>
          </a:p>
          <a:p>
            <a:pPr lvl="1"/>
            <a:r>
              <a:rPr lang="en-US" dirty="0" smtClean="0"/>
              <a:t>&lt;(</a:t>
            </a:r>
            <a:r>
              <a:rPr lang="en-US" dirty="0"/>
              <a:t>1,1,1,1,1,1,…,0,1), 1&gt;</a:t>
            </a:r>
          </a:p>
          <a:p>
            <a:pPr lvl="1"/>
            <a:r>
              <a:rPr lang="en-US" dirty="0" smtClean="0"/>
              <a:t>&lt;(</a:t>
            </a:r>
            <a:r>
              <a:rPr lang="en-US" dirty="0"/>
              <a:t>0,1,0,1,0,0,...0,1,1), 0&gt;</a:t>
            </a:r>
          </a:p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Projects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371600"/>
            <a:ext cx="73914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Projects </a:t>
            </a:r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proposals are due on </a:t>
            </a:r>
            <a:r>
              <a:rPr lang="en-US" sz="1800" dirty="0" smtClean="0">
                <a:latin typeface="Calibri" pitchFamily="34" charset="0"/>
              </a:rPr>
              <a:t>Friday </a:t>
            </a:r>
            <a:r>
              <a:rPr lang="en-US" sz="1800" dirty="0" smtClean="0">
                <a:latin typeface="Calibri" pitchFamily="34" charset="0"/>
              </a:rPr>
              <a:t>3/10/17</a:t>
            </a:r>
            <a:endParaRPr lang="en-US" sz="1800" dirty="0" smtClean="0">
              <a:solidFill>
                <a:srgbClr val="FF0000"/>
              </a:solidFill>
              <a:latin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1800" dirty="0" smtClean="0">
                <a:latin typeface="Calibri" pitchFamily="34" charset="0"/>
              </a:rPr>
              <a:t>We will give </a:t>
            </a:r>
            <a:r>
              <a:rPr lang="en-US" sz="1800" dirty="0">
                <a:latin typeface="Calibri" pitchFamily="34" charset="0"/>
              </a:rPr>
              <a:t>you an approval to continue with your </a:t>
            </a:r>
            <a:r>
              <a:rPr lang="en-US" sz="1800" dirty="0" smtClean="0">
                <a:latin typeface="Calibri" pitchFamily="34" charset="0"/>
              </a:rPr>
              <a:t>project, possibly, </a:t>
            </a:r>
            <a:r>
              <a:rPr lang="en-US" sz="1800" dirty="0">
                <a:latin typeface="Calibri" pitchFamily="34" charset="0"/>
              </a:rPr>
              <a:t>along with comments and/or a request to modify/augment/do a different project</a:t>
            </a:r>
            <a:r>
              <a:rPr lang="en-US" sz="1800" dirty="0" smtClean="0">
                <a:latin typeface="Calibri" pitchFamily="34" charset="0"/>
              </a:rPr>
              <a:t>. There </a:t>
            </a:r>
            <a:r>
              <a:rPr lang="en-US" sz="1800" dirty="0" smtClean="0">
                <a:latin typeface="Calibri" pitchFamily="34" charset="0"/>
              </a:rPr>
              <a:t>may also </a:t>
            </a:r>
            <a:r>
              <a:rPr lang="en-US" sz="1800" dirty="0" smtClean="0">
                <a:latin typeface="Calibri" pitchFamily="34" charset="0"/>
              </a:rPr>
              <a:t>be a mechanism for peer comments.</a:t>
            </a:r>
          </a:p>
          <a:p>
            <a:pPr>
              <a:lnSpc>
                <a:spcPct val="80000"/>
              </a:lnSpc>
            </a:pPr>
            <a:endParaRPr lang="en-US" sz="1800" dirty="0" smtClean="0">
              <a:solidFill>
                <a:srgbClr val="FF0000"/>
              </a:solidFill>
              <a:latin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We encourage </a:t>
            </a:r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team projects – a team can be up to 3 people</a:t>
            </a:r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.</a:t>
            </a:r>
            <a:endParaRPr lang="en-US" sz="1800" dirty="0">
              <a:latin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solidFill>
                <a:srgbClr val="FF0000"/>
              </a:solidFill>
              <a:latin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Please </a:t>
            </a:r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start thinking and working on the project </a:t>
            </a:r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now.</a:t>
            </a:r>
          </a:p>
          <a:p>
            <a:pPr>
              <a:lnSpc>
                <a:spcPct val="80000"/>
              </a:lnSpc>
            </a:pPr>
            <a:r>
              <a:rPr lang="en-US" sz="1800" dirty="0" smtClean="0">
                <a:latin typeface="Calibri" pitchFamily="34" charset="0"/>
              </a:rPr>
              <a:t>Your </a:t>
            </a:r>
            <a:r>
              <a:rPr lang="en-US" sz="1800" dirty="0">
                <a:latin typeface="Calibri" pitchFamily="34" charset="0"/>
              </a:rPr>
              <a:t>proposal is </a:t>
            </a:r>
            <a:r>
              <a:rPr lang="en-US" sz="1800" dirty="0" smtClean="0">
                <a:latin typeface="Calibri" pitchFamily="34" charset="0"/>
              </a:rPr>
              <a:t>limited </a:t>
            </a:r>
            <a:r>
              <a:rPr lang="en-US" sz="1800" dirty="0">
                <a:latin typeface="Calibri" pitchFamily="34" charset="0"/>
              </a:rPr>
              <a:t>to 1-2 pages, but needs to include </a:t>
            </a:r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references</a:t>
            </a:r>
            <a:r>
              <a:rPr lang="en-US" sz="1800" dirty="0">
                <a:latin typeface="Calibri" pitchFamily="34" charset="0"/>
              </a:rPr>
              <a:t> and, ideally,  some of the ideas you have developed in the direction of the </a:t>
            </a:r>
            <a:r>
              <a:rPr lang="en-US" sz="1800" dirty="0" smtClean="0">
                <a:latin typeface="Calibri" pitchFamily="34" charset="0"/>
              </a:rPr>
              <a:t>project (maybe even some preliminary results).</a:t>
            </a:r>
            <a:endParaRPr lang="en-US" sz="1800" dirty="0">
              <a:latin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Any project that has a significant Machine Learning component is good. </a:t>
            </a:r>
          </a:p>
          <a:p>
            <a:pPr>
              <a:lnSpc>
                <a:spcPct val="80000"/>
              </a:lnSpc>
            </a:pPr>
            <a:r>
              <a:rPr lang="en-US" sz="1800" dirty="0">
                <a:latin typeface="Calibri" pitchFamily="34" charset="0"/>
              </a:rPr>
              <a:t>You </a:t>
            </a:r>
            <a:r>
              <a:rPr lang="en-US" sz="1800" dirty="0" smtClean="0">
                <a:latin typeface="Calibri" pitchFamily="34" charset="0"/>
              </a:rPr>
              <a:t>can </a:t>
            </a:r>
            <a:r>
              <a:rPr lang="en-US" sz="1800" dirty="0">
                <a:latin typeface="Calibri" pitchFamily="34" charset="0"/>
              </a:rPr>
              <a:t>do experimental work,  theoretical work, a combination of both or a critical survey of results in some specialized topic. </a:t>
            </a:r>
          </a:p>
          <a:p>
            <a:pPr>
              <a:lnSpc>
                <a:spcPct val="80000"/>
              </a:lnSpc>
            </a:pPr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The work </a:t>
            </a:r>
            <a:r>
              <a:rPr lang="en-US" sz="1800" i="1" dirty="0">
                <a:solidFill>
                  <a:srgbClr val="245795"/>
                </a:solidFill>
                <a:latin typeface="Calibri" pitchFamily="34" charset="0"/>
              </a:rPr>
              <a:t>has</a:t>
            </a:r>
            <a:r>
              <a:rPr lang="en-US" sz="1800" i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to include some reading</a:t>
            </a:r>
            <a:r>
              <a:rPr lang="en-US" sz="1800" dirty="0">
                <a:latin typeface="Calibri" pitchFamily="34" charset="0"/>
              </a:rPr>
              <a:t>. Even if you do not do a survey, you must read (at least) two related papers or book chapters and relate your work to it. </a:t>
            </a:r>
          </a:p>
          <a:p>
            <a:pPr>
              <a:lnSpc>
                <a:spcPct val="80000"/>
              </a:lnSpc>
            </a:pPr>
            <a:r>
              <a:rPr lang="en-US" sz="1800" dirty="0">
                <a:latin typeface="Calibri" pitchFamily="34" charset="0"/>
              </a:rPr>
              <a:t>Originality is not mandatory but is encouraged. </a:t>
            </a:r>
          </a:p>
          <a:p>
            <a:pPr>
              <a:lnSpc>
                <a:spcPct val="80000"/>
              </a:lnSpc>
            </a:pPr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 </a:t>
            </a:r>
            <a:r>
              <a:rPr lang="en-US" sz="1800" u="sng" dirty="0">
                <a:solidFill>
                  <a:srgbClr val="FF0000"/>
                </a:solidFill>
                <a:latin typeface="Calibri" pitchFamily="34" charset="0"/>
              </a:rPr>
              <a:t>Try to make it interesting!</a:t>
            </a:r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8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0004491"/>
              </p:ext>
            </p:extLst>
          </p:nvPr>
        </p:nvGraphicFramePr>
        <p:xfrm>
          <a:off x="4784725" y="3505200"/>
          <a:ext cx="44354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610" name="Equation" r:id="rId4" imgW="2247840" imgH="228600" progId="Equation.3">
                  <p:embed/>
                </p:oleObj>
              </mc:Choice>
              <mc:Fallback>
                <p:oleObj name="Equation" r:id="rId4" imgW="22478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4725" y="3505200"/>
                        <a:ext cx="443547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303895"/>
              </p:ext>
            </p:extLst>
          </p:nvPr>
        </p:nvGraphicFramePr>
        <p:xfrm>
          <a:off x="4838700" y="4227158"/>
          <a:ext cx="4305300" cy="421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611" name="Equation" r:id="rId6" imgW="2336760" imgH="228600" progId="Equation.3">
                  <p:embed/>
                </p:oleObj>
              </mc:Choice>
              <mc:Fallback>
                <p:oleObj name="Equation" r:id="rId6" imgW="2336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8700" y="4227158"/>
                        <a:ext cx="4305300" cy="4210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0475801"/>
              </p:ext>
            </p:extLst>
          </p:nvPr>
        </p:nvGraphicFramePr>
        <p:xfrm>
          <a:off x="5029200" y="4953000"/>
          <a:ext cx="39338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612" name="Equation" r:id="rId8" imgW="1993680" imgH="228600" progId="Equation.3">
                  <p:embed/>
                </p:oleObj>
              </mc:Choice>
              <mc:Fallback>
                <p:oleObj name="Equation" r:id="rId8" imgW="1993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953000"/>
                        <a:ext cx="393382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600" y="0"/>
            <a:ext cx="7772400" cy="1143000"/>
          </a:xfrm>
        </p:spPr>
        <p:txBody>
          <a:bodyPr/>
          <a:lstStyle/>
          <a:p>
            <a:r>
              <a:rPr lang="en-US" dirty="0" smtClean="0"/>
              <a:t>Learning Conjunctions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0" y="1143000"/>
            <a:ext cx="7239000" cy="4525963"/>
          </a:xfrm>
        </p:spPr>
        <p:txBody>
          <a:bodyPr/>
          <a:lstStyle/>
          <a:p>
            <a:r>
              <a:rPr lang="en-US" dirty="0"/>
              <a:t> Protocol III:  Some random source (e.g., Nature) provides training examples</a:t>
            </a:r>
          </a:p>
          <a:p>
            <a:pPr lvl="1"/>
            <a:r>
              <a:rPr lang="en-US" dirty="0" smtClean="0"/>
              <a:t>Teacher </a:t>
            </a:r>
            <a:r>
              <a:rPr lang="en-US" dirty="0"/>
              <a:t>(Nature) provides the labels (f(x)) </a:t>
            </a:r>
          </a:p>
          <a:p>
            <a:r>
              <a:rPr lang="en-US" dirty="0"/>
              <a:t> Algorithm:  Elimination </a:t>
            </a:r>
          </a:p>
          <a:p>
            <a:pPr lvl="1"/>
            <a:r>
              <a:rPr lang="en-US" dirty="0" smtClean="0"/>
              <a:t>Start </a:t>
            </a:r>
            <a:r>
              <a:rPr lang="en-US" dirty="0"/>
              <a:t>with the set of all literals as candidates</a:t>
            </a:r>
          </a:p>
          <a:p>
            <a:pPr lvl="1"/>
            <a:r>
              <a:rPr lang="en-US" dirty="0" smtClean="0"/>
              <a:t>Eliminate </a:t>
            </a:r>
            <a:r>
              <a:rPr lang="en-US" dirty="0"/>
              <a:t>a literal that is not active (0) in a positive example</a:t>
            </a:r>
          </a:p>
          <a:p>
            <a:pPr lvl="1"/>
            <a:r>
              <a:rPr lang="en-US" dirty="0" smtClean="0"/>
              <a:t>&lt;(</a:t>
            </a:r>
            <a:r>
              <a:rPr lang="en-US" dirty="0"/>
              <a:t>1,1,1,1,1,1,…,1,1), 1&gt;     </a:t>
            </a:r>
          </a:p>
          <a:p>
            <a:pPr lvl="1"/>
            <a:r>
              <a:rPr lang="en-US" dirty="0" smtClean="0"/>
              <a:t>&lt;(</a:t>
            </a:r>
            <a:r>
              <a:rPr lang="en-US" dirty="0"/>
              <a:t>1,1,1,0,0,0,…,0,0), 0&gt;      learned nothing</a:t>
            </a:r>
          </a:p>
          <a:p>
            <a:pPr lvl="1"/>
            <a:r>
              <a:rPr lang="en-US" dirty="0" smtClean="0"/>
              <a:t>&lt;(</a:t>
            </a:r>
            <a:r>
              <a:rPr lang="en-US" dirty="0"/>
              <a:t>1,1,1,1,1,0,...0,1,1), 1&gt;</a:t>
            </a:r>
          </a:p>
          <a:p>
            <a:pPr lvl="1"/>
            <a:r>
              <a:rPr lang="en-US" dirty="0" smtClean="0"/>
              <a:t>&lt;(</a:t>
            </a:r>
            <a:r>
              <a:rPr lang="en-US" dirty="0"/>
              <a:t>1,0,1,1,0,0,...0,0,1), 0&gt;     learned nothing</a:t>
            </a:r>
          </a:p>
          <a:p>
            <a:pPr lvl="1"/>
            <a:r>
              <a:rPr lang="en-US" dirty="0" smtClean="0"/>
              <a:t>&lt;(</a:t>
            </a:r>
            <a:r>
              <a:rPr lang="en-US" dirty="0"/>
              <a:t>1,1,1,1,1,0,...0,0,1), 1&gt;</a:t>
            </a:r>
          </a:p>
          <a:p>
            <a:pPr lvl="1"/>
            <a:r>
              <a:rPr lang="en-US" dirty="0" smtClean="0"/>
              <a:t>&lt;(</a:t>
            </a:r>
            <a:r>
              <a:rPr lang="en-US" dirty="0"/>
              <a:t>1,0,1,0,0,0,...0,1,1), 0</a:t>
            </a:r>
            <a:r>
              <a:rPr lang="en-US" dirty="0" smtClean="0"/>
              <a:t>&gt;    </a:t>
            </a:r>
            <a:r>
              <a:rPr lang="en-US" dirty="0">
                <a:solidFill>
                  <a:srgbClr val="A50021"/>
                </a:solidFill>
                <a:latin typeface="Arial Narrow" pitchFamily="34" charset="0"/>
              </a:rPr>
              <a:t>Final hypothesis</a:t>
            </a:r>
            <a:r>
              <a:rPr lang="en-US" dirty="0" smtClean="0">
                <a:solidFill>
                  <a:srgbClr val="A50021"/>
                </a:solidFill>
                <a:latin typeface="Arial Narrow" pitchFamily="34" charset="0"/>
              </a:rPr>
              <a:t>:</a:t>
            </a:r>
            <a:endParaRPr lang="en-US" dirty="0"/>
          </a:p>
          <a:p>
            <a:pPr lvl="1"/>
            <a:r>
              <a:rPr lang="en-US" dirty="0" smtClean="0"/>
              <a:t>&lt;(</a:t>
            </a:r>
            <a:r>
              <a:rPr lang="en-US" dirty="0"/>
              <a:t>1,1,1,1,1,1,…,0,1), 1&gt;</a:t>
            </a:r>
          </a:p>
          <a:p>
            <a:pPr lvl="1"/>
            <a:r>
              <a:rPr lang="en-US" dirty="0" smtClean="0"/>
              <a:t>&lt;(0,1,0,1,0,0,...0,1,1), 0&gt;</a:t>
            </a:r>
          </a:p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3563489"/>
              </p:ext>
            </p:extLst>
          </p:nvPr>
        </p:nvGraphicFramePr>
        <p:xfrm>
          <a:off x="5843588" y="5638800"/>
          <a:ext cx="2767012" cy="321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613" name="Equation" r:id="rId10" imgW="1962090" imgH="219165" progId="Equation.3">
                  <p:embed/>
                </p:oleObj>
              </mc:Choice>
              <mc:Fallback>
                <p:oleObj name="Equation" r:id="rId10" imgW="1962090" imgH="21916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3588" y="5638800"/>
                        <a:ext cx="2767012" cy="3211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6248400" y="5950803"/>
            <a:ext cx="1524000" cy="830997"/>
          </a:xfrm>
          <a:prstGeom prst="rect">
            <a:avLst/>
          </a:prstGeom>
          <a:solidFill>
            <a:srgbClr val="FFFFCC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600" u="none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Is that good </a:t>
            </a:r>
            <a:r>
              <a:rPr lang="en-US" sz="1600" u="none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? Performance </a:t>
            </a:r>
            <a:r>
              <a:rPr lang="en-US" sz="1600" u="none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?</a:t>
            </a:r>
          </a:p>
          <a:p>
            <a:r>
              <a:rPr lang="en-US" sz="1600" u="none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# of examples 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4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600" y="0"/>
            <a:ext cx="7772400" cy="1143000"/>
          </a:xfrm>
        </p:spPr>
        <p:txBody>
          <a:bodyPr/>
          <a:lstStyle/>
          <a:p>
            <a:r>
              <a:rPr lang="en-US" dirty="0" smtClean="0"/>
              <a:t>Learning Conjunctions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0" y="1143000"/>
            <a:ext cx="7239000" cy="5486400"/>
          </a:xfrm>
        </p:spPr>
        <p:txBody>
          <a:bodyPr/>
          <a:lstStyle/>
          <a:p>
            <a:r>
              <a:rPr lang="en-US" dirty="0" smtClean="0"/>
              <a:t>Protocol </a:t>
            </a:r>
            <a:r>
              <a:rPr lang="en-US" dirty="0"/>
              <a:t>III:  Some random source (e.g., Nature) provides training examples</a:t>
            </a:r>
          </a:p>
          <a:p>
            <a:pPr lvl="1"/>
            <a:r>
              <a:rPr lang="en-US" dirty="0" smtClean="0"/>
              <a:t>Teacher </a:t>
            </a:r>
            <a:r>
              <a:rPr lang="en-US" dirty="0"/>
              <a:t>(Nature) provides the labels (f(x)) </a:t>
            </a:r>
          </a:p>
          <a:p>
            <a:r>
              <a:rPr lang="en-US" dirty="0"/>
              <a:t> Algorithm:  </a:t>
            </a:r>
            <a:r>
              <a:rPr lang="en-US" dirty="0" smtClean="0"/>
              <a:t>……. </a:t>
            </a:r>
            <a:endParaRPr lang="en-US" dirty="0"/>
          </a:p>
          <a:p>
            <a:pPr lvl="1"/>
            <a:r>
              <a:rPr lang="en-US" dirty="0" smtClean="0"/>
              <a:t>&lt;(</a:t>
            </a:r>
            <a:r>
              <a:rPr lang="en-US" dirty="0"/>
              <a:t>1,1,1,1,1,1,…,1,1), 1&gt;     </a:t>
            </a:r>
          </a:p>
          <a:p>
            <a:pPr lvl="1"/>
            <a:r>
              <a:rPr lang="en-US" dirty="0" smtClean="0"/>
              <a:t>&lt;(</a:t>
            </a:r>
            <a:r>
              <a:rPr lang="en-US" dirty="0"/>
              <a:t>1,1,1,0,0,0,…,0,0), 0&gt;      </a:t>
            </a:r>
            <a:endParaRPr lang="en-US" dirty="0" smtClean="0"/>
          </a:p>
          <a:p>
            <a:pPr lvl="1"/>
            <a:r>
              <a:rPr lang="en-US" dirty="0" smtClean="0"/>
              <a:t>&lt;(1,1,1,1,1,0,...0,1,1), 1&gt;</a:t>
            </a:r>
          </a:p>
          <a:p>
            <a:pPr lvl="1"/>
            <a:r>
              <a:rPr lang="en-US" dirty="0" smtClean="0"/>
              <a:t>&lt;(</a:t>
            </a:r>
            <a:r>
              <a:rPr lang="en-US" dirty="0"/>
              <a:t>1,0,1,1,0,0,...0,0,1), 0&gt;     </a:t>
            </a:r>
          </a:p>
          <a:p>
            <a:pPr lvl="1"/>
            <a:r>
              <a:rPr lang="en-US" dirty="0" smtClean="0"/>
              <a:t>&lt;(</a:t>
            </a:r>
            <a:r>
              <a:rPr lang="en-US" dirty="0"/>
              <a:t>1,1,1,1,1,0,...0,0,1), 1&gt;</a:t>
            </a:r>
          </a:p>
          <a:p>
            <a:pPr lvl="1"/>
            <a:r>
              <a:rPr lang="en-US" dirty="0" smtClean="0"/>
              <a:t>&lt;(</a:t>
            </a:r>
            <a:r>
              <a:rPr lang="en-US" dirty="0"/>
              <a:t>1,0,1,0,0,0,...0,1,1), 0</a:t>
            </a:r>
            <a:r>
              <a:rPr lang="en-US" dirty="0" smtClean="0"/>
              <a:t>&gt;                 </a:t>
            </a:r>
            <a:r>
              <a:rPr lang="en-US" dirty="0" smtClean="0">
                <a:solidFill>
                  <a:srgbClr val="A50021"/>
                </a:solidFill>
                <a:latin typeface="Arial Narrow" pitchFamily="34" charset="0"/>
              </a:rPr>
              <a:t>Final </a:t>
            </a:r>
            <a:r>
              <a:rPr lang="en-US" dirty="0">
                <a:solidFill>
                  <a:srgbClr val="A50021"/>
                </a:solidFill>
                <a:latin typeface="Arial Narrow" pitchFamily="34" charset="0"/>
              </a:rPr>
              <a:t>hypothesis</a:t>
            </a:r>
            <a:r>
              <a:rPr lang="en-US" dirty="0" smtClean="0">
                <a:solidFill>
                  <a:srgbClr val="A50021"/>
                </a:solidFill>
                <a:latin typeface="Arial Narrow" pitchFamily="34" charset="0"/>
              </a:rPr>
              <a:t>:</a:t>
            </a:r>
            <a:endParaRPr lang="en-US" dirty="0"/>
          </a:p>
          <a:p>
            <a:pPr lvl="1"/>
            <a:r>
              <a:rPr lang="en-US" dirty="0" smtClean="0"/>
              <a:t>&lt;(</a:t>
            </a:r>
            <a:r>
              <a:rPr lang="en-US" dirty="0"/>
              <a:t>1,1,1,1,1,1,…,0,1), 1&gt;</a:t>
            </a:r>
          </a:p>
          <a:p>
            <a:pPr lvl="1"/>
            <a:r>
              <a:rPr lang="en-US" dirty="0" smtClean="0"/>
              <a:t>&lt;(0,1,0,1,0,0,...0,1,1), 0&gt;</a:t>
            </a:r>
          </a:p>
          <a:p>
            <a:r>
              <a:rPr lang="en-US" dirty="0" smtClean="0"/>
              <a:t>With the given data, we only learned an “approximation” to the true concept</a:t>
            </a:r>
          </a:p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239296"/>
              </p:ext>
            </p:extLst>
          </p:nvPr>
        </p:nvGraphicFramePr>
        <p:xfrm>
          <a:off x="5037160" y="5029200"/>
          <a:ext cx="4080119" cy="473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543" name="Equation" r:id="rId4" imgW="1962090" imgH="219165" progId="Equation.3">
                  <p:embed/>
                </p:oleObj>
              </mc:Choice>
              <mc:Fallback>
                <p:oleObj name="Equation" r:id="rId4" imgW="1962090" imgH="2191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7160" y="5029200"/>
                        <a:ext cx="4080119" cy="4735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867400" y="2590800"/>
            <a:ext cx="2209800" cy="923330"/>
          </a:xfrm>
          <a:prstGeom prst="rect">
            <a:avLst/>
          </a:prstGeom>
          <a:solidFill>
            <a:srgbClr val="FFFFCC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800" u="none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Is </a:t>
            </a:r>
            <a:r>
              <a:rPr lang="en-US" sz="1800" u="none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it  good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u="none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Performance 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u="none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# </a:t>
            </a:r>
            <a:r>
              <a:rPr lang="en-US" sz="1800" u="none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of examples 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6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Directions</a:t>
            </a:r>
            <a:endParaRPr lang="en-US" dirty="0"/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371600"/>
            <a:ext cx="7467600" cy="4525963"/>
          </a:xfrm>
        </p:spPr>
        <p:txBody>
          <a:bodyPr/>
          <a:lstStyle/>
          <a:p>
            <a:r>
              <a:rPr lang="en-US" dirty="0" smtClean="0"/>
              <a:t>Can continue to analyze the probabilistic intuition:</a:t>
            </a:r>
          </a:p>
          <a:p>
            <a:pPr lvl="1"/>
            <a:r>
              <a:rPr lang="en-US" dirty="0" smtClean="0"/>
              <a:t>Never saw </a:t>
            </a:r>
            <a:r>
              <a:rPr lang="en-US" dirty="0" smtClean="0">
                <a:latin typeface="Calibri"/>
              </a:rPr>
              <a:t>x</a:t>
            </a:r>
            <a:r>
              <a:rPr lang="en-US" baseline="-25000" dirty="0" smtClean="0">
                <a:latin typeface="Calibri"/>
              </a:rPr>
              <a:t>1</a:t>
            </a:r>
            <a:r>
              <a:rPr lang="en-US" dirty="0" smtClean="0"/>
              <a:t>=0 in positive examples, maybe we’ll never see it?</a:t>
            </a:r>
          </a:p>
          <a:p>
            <a:pPr lvl="1"/>
            <a:r>
              <a:rPr lang="en-US" dirty="0" smtClean="0"/>
              <a:t>And if we will, it will be with small probability, so the concepts we learn may be pretty </a:t>
            </a:r>
            <a:r>
              <a:rPr lang="en-US" dirty="0" smtClean="0">
                <a:solidFill>
                  <a:srgbClr val="FF0000"/>
                </a:solidFill>
              </a:rPr>
              <a:t>good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Good</a:t>
            </a:r>
            <a:r>
              <a:rPr lang="en-US" dirty="0" smtClean="0">
                <a:solidFill>
                  <a:schemeClr val="tx1"/>
                </a:solidFill>
              </a:rPr>
              <a:t>: in terms of performance on future data</a:t>
            </a:r>
          </a:p>
          <a:p>
            <a:pPr lvl="1"/>
            <a:r>
              <a:rPr lang="en-US" dirty="0" smtClean="0"/>
              <a:t>PAC framework</a:t>
            </a:r>
          </a:p>
          <a:p>
            <a:r>
              <a:rPr lang="en-US" dirty="0" smtClean="0"/>
              <a:t>Mistake Driven Learning algorithms</a:t>
            </a:r>
          </a:p>
          <a:p>
            <a:pPr lvl="1"/>
            <a:r>
              <a:rPr lang="en-US" dirty="0" smtClean="0"/>
              <a:t>(Now, we can only reason </a:t>
            </a:r>
            <a:r>
              <a:rPr lang="en-US" dirty="0"/>
              <a:t>about </a:t>
            </a:r>
            <a:r>
              <a:rPr lang="en-US" dirty="0" smtClean="0"/>
              <a:t>#(mistakes), not #(examples))</a:t>
            </a:r>
          </a:p>
          <a:p>
            <a:pPr lvl="1"/>
            <a:r>
              <a:rPr lang="en-US" dirty="0" smtClean="0"/>
              <a:t>Update your hypothesis only when you make mistakes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Good</a:t>
            </a:r>
            <a:r>
              <a:rPr lang="en-US" dirty="0">
                <a:solidFill>
                  <a:schemeClr val="tx1"/>
                </a:solidFill>
              </a:rPr>
              <a:t>: in terms of </a:t>
            </a:r>
            <a:r>
              <a:rPr lang="en-US" dirty="0" smtClean="0">
                <a:solidFill>
                  <a:schemeClr val="tx1"/>
                </a:solidFill>
              </a:rPr>
              <a:t>how many mistakes you make before you stop, happy with your hypothesis.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Note: not all on-line algorithms are mistake driven, so performance measure could be different.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 rot="18627426">
            <a:off x="57359" y="2004799"/>
            <a:ext cx="2183449" cy="1558925"/>
          </a:xfrm>
        </p:spPr>
        <p:txBody>
          <a:bodyPr/>
          <a:lstStyle/>
          <a:p>
            <a:r>
              <a:rPr lang="en-US" dirty="0" smtClean="0"/>
              <a:t>Two Directions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On-Line Learning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new learning algorithms</a:t>
            </a:r>
          </a:p>
          <a:p>
            <a:pPr>
              <a:buFontTx/>
              <a:buNone/>
            </a:pPr>
            <a:r>
              <a:rPr lang="en-US" dirty="0"/>
              <a:t>    (learn a linear function over the feature space) </a:t>
            </a:r>
          </a:p>
          <a:p>
            <a:pPr lvl="1"/>
            <a:r>
              <a:rPr lang="en-US" dirty="0"/>
              <a:t>Perceptron                   (+ many variations)</a:t>
            </a:r>
          </a:p>
          <a:p>
            <a:pPr lvl="1"/>
            <a:r>
              <a:rPr lang="en-US" dirty="0" smtClean="0"/>
              <a:t>Winnow</a:t>
            </a:r>
          </a:p>
          <a:p>
            <a:pPr lvl="1"/>
            <a:r>
              <a:rPr lang="en-US" dirty="0" smtClean="0"/>
              <a:t>General Gradient Descent view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Issues:</a:t>
            </a:r>
          </a:p>
          <a:p>
            <a:pPr lvl="1"/>
            <a:r>
              <a:rPr lang="en-US" dirty="0" smtClean="0"/>
              <a:t>Importance </a:t>
            </a:r>
            <a:r>
              <a:rPr lang="en-US" dirty="0"/>
              <a:t>of Representation</a:t>
            </a:r>
          </a:p>
          <a:p>
            <a:pPr lvl="1"/>
            <a:r>
              <a:rPr lang="en-US" dirty="0"/>
              <a:t>Complexity of Learning</a:t>
            </a:r>
          </a:p>
          <a:p>
            <a:pPr lvl="1"/>
            <a:r>
              <a:rPr lang="en-US" dirty="0"/>
              <a:t>Idea of Kernel Based </a:t>
            </a:r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More about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79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03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</a:t>
            </a:r>
            <a:r>
              <a:rPr lang="en-US" dirty="0"/>
              <a:t>a learning problem in a very high dimensional </a:t>
            </a:r>
            <a:r>
              <a:rPr lang="en-US" dirty="0" smtClean="0"/>
              <a:t>space</a:t>
            </a:r>
            <a:endParaRPr lang="en-US" dirty="0"/>
          </a:p>
          <a:p>
            <a:r>
              <a:rPr lang="en-US" dirty="0" smtClean="0"/>
              <a:t>And </a:t>
            </a:r>
            <a:r>
              <a:rPr lang="en-US" dirty="0"/>
              <a:t>assume that the function space is very </a:t>
            </a:r>
            <a:r>
              <a:rPr lang="en-US" dirty="0" smtClean="0"/>
              <a:t>sparse (every </a:t>
            </a:r>
            <a:r>
              <a:rPr lang="en-US" dirty="0"/>
              <a:t>function of interest depends on a small number of attributes</a:t>
            </a:r>
            <a:r>
              <a:rPr lang="en-US" dirty="0" smtClean="0"/>
              <a:t>.)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Can </a:t>
            </a:r>
            <a:r>
              <a:rPr lang="en-US" dirty="0"/>
              <a:t>we develop an algorithm that depends only weakly on </a:t>
            </a:r>
            <a:r>
              <a:rPr lang="en-US" dirty="0" smtClean="0"/>
              <a:t>the </a:t>
            </a:r>
            <a:r>
              <a:rPr lang="en-US" dirty="0"/>
              <a:t>space dimensionality and mostly on the number of relevant attributes ?</a:t>
            </a:r>
          </a:p>
          <a:p>
            <a:r>
              <a:rPr lang="en-US" dirty="0" smtClean="0"/>
              <a:t>How </a:t>
            </a:r>
            <a:r>
              <a:rPr lang="en-US" dirty="0"/>
              <a:t>should we represent the hypothesis?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229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9689830"/>
              </p:ext>
            </p:extLst>
          </p:nvPr>
        </p:nvGraphicFramePr>
        <p:xfrm>
          <a:off x="4606925" y="1771635"/>
          <a:ext cx="2632075" cy="438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85" name="Equation" r:id="rId4" imgW="1371600" imgH="228600" progId="Equation.3">
                  <p:embed/>
                </p:oleObj>
              </mc:Choice>
              <mc:Fallback>
                <p:oleObj name="Equation" r:id="rId4" imgW="13716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6925" y="1771635"/>
                        <a:ext cx="2632075" cy="4381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29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852636"/>
              </p:ext>
            </p:extLst>
          </p:nvPr>
        </p:nvGraphicFramePr>
        <p:xfrm>
          <a:off x="3425825" y="3241344"/>
          <a:ext cx="34321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86" name="Equation" r:id="rId6" imgW="1739880" imgH="228600" progId="Equation.3">
                  <p:embed/>
                </p:oleObj>
              </mc:Choice>
              <mc:Fallback>
                <p:oleObj name="Equation" r:id="rId6" imgW="173988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5825" y="3241344"/>
                        <a:ext cx="343217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2920" name="Rectangle 8"/>
          <p:cNvSpPr>
            <a:spLocks noChangeArrowheads="1"/>
          </p:cNvSpPr>
          <p:nvPr/>
        </p:nvSpPr>
        <p:spPr bwMode="auto">
          <a:xfrm>
            <a:off x="1295400" y="3671888"/>
            <a:ext cx="69038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u="none" dirty="0">
                <a:solidFill>
                  <a:srgbClr val="9900CC"/>
                </a:solidFill>
                <a:latin typeface="+mj-lt"/>
              </a:rPr>
              <a:t>Middle Eastern deserts are known for their sweetness</a:t>
            </a:r>
          </a:p>
        </p:txBody>
      </p:sp>
      <p:sp>
        <p:nvSpPr>
          <p:cNvPr id="422922" name="Line 10"/>
          <p:cNvSpPr>
            <a:spLocks noChangeShapeType="1"/>
          </p:cNvSpPr>
          <p:nvPr/>
        </p:nvSpPr>
        <p:spPr bwMode="auto">
          <a:xfrm>
            <a:off x="3276600" y="4093029"/>
            <a:ext cx="990600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2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2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2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20" grpId="0" autoUpdateAnimBg="0"/>
      <p:bldP spid="4229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49298" y="0"/>
            <a:ext cx="7772400" cy="1143000"/>
          </a:xfrm>
        </p:spPr>
        <p:txBody>
          <a:bodyPr/>
          <a:lstStyle/>
          <a:p>
            <a:r>
              <a:rPr lang="en-US" dirty="0" smtClean="0"/>
              <a:t>On-Line Learning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 general interest; simple and intuitive model;</a:t>
            </a:r>
          </a:p>
          <a:p>
            <a:r>
              <a:rPr lang="en-US" dirty="0" smtClean="0"/>
              <a:t>Robot in an assembly line, language learning,…</a:t>
            </a:r>
          </a:p>
          <a:p>
            <a:endParaRPr lang="en-US" dirty="0" smtClean="0"/>
          </a:p>
          <a:p>
            <a:r>
              <a:rPr lang="en-US" dirty="0" smtClean="0"/>
              <a:t>Important in the case of very large data sets, when the data cannot fit memory – Streaming data</a:t>
            </a:r>
          </a:p>
          <a:p>
            <a:endParaRPr lang="en-US" dirty="0" smtClean="0"/>
          </a:p>
          <a:p>
            <a:r>
              <a:rPr lang="en-US" dirty="0" smtClean="0"/>
              <a:t>Evaluation: We will try to make the smallest number of mistakes in the long run.</a:t>
            </a:r>
          </a:p>
          <a:p>
            <a:pPr lvl="1"/>
            <a:r>
              <a:rPr lang="en-US" dirty="0" smtClean="0"/>
              <a:t>What is the relation to the “real” goal?</a:t>
            </a:r>
          </a:p>
          <a:p>
            <a:pPr lvl="1"/>
            <a:r>
              <a:rPr lang="en-US" dirty="0" smtClean="0"/>
              <a:t>Generate a hypothesis that does well on previously unseen data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52" name="Text Box 8"/>
          <p:cNvSpPr txBox="1">
            <a:spLocks noChangeArrowheads="1"/>
          </p:cNvSpPr>
          <p:nvPr/>
        </p:nvSpPr>
        <p:spPr bwMode="auto">
          <a:xfrm>
            <a:off x="6248400" y="807650"/>
            <a:ext cx="2819400" cy="1323975"/>
          </a:xfrm>
          <a:prstGeom prst="rect">
            <a:avLst/>
          </a:prstGeom>
          <a:solidFill>
            <a:srgbClr val="FFFFCC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1600" u="none" dirty="0">
                <a:latin typeface="Calibri" pitchFamily="34" charset="0"/>
              </a:rPr>
              <a:t> Not the most general setting for on-line learning.</a:t>
            </a:r>
          </a:p>
          <a:p>
            <a:pPr>
              <a:buFontTx/>
              <a:buChar char="•"/>
            </a:pPr>
            <a:r>
              <a:rPr lang="en-US" sz="1600" u="none" dirty="0">
                <a:latin typeface="Calibri" pitchFamily="34" charset="0"/>
              </a:rPr>
              <a:t> Not the most general metric </a:t>
            </a:r>
          </a:p>
          <a:p>
            <a:pPr>
              <a:buFontTx/>
              <a:buChar char="•"/>
            </a:pPr>
            <a:r>
              <a:rPr lang="en-US" sz="1600" u="none" dirty="0">
                <a:latin typeface="Calibri" pitchFamily="34" charset="0"/>
              </a:rPr>
              <a:t> (Regret: cumulative loss; Competitive analysis)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600" y="0"/>
            <a:ext cx="7772400" cy="1143000"/>
          </a:xfrm>
        </p:spPr>
        <p:txBody>
          <a:bodyPr/>
          <a:lstStyle/>
          <a:p>
            <a:r>
              <a:rPr lang="en-US" dirty="0" smtClean="0"/>
              <a:t>On-Line Learning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47800" y="1371600"/>
            <a:ext cx="7543800" cy="4525963"/>
          </a:xfrm>
        </p:spPr>
        <p:txBody>
          <a:bodyPr/>
          <a:lstStyle/>
          <a:p>
            <a:r>
              <a:rPr lang="en-US" dirty="0" smtClean="0"/>
              <a:t>Model:</a:t>
            </a:r>
          </a:p>
          <a:p>
            <a:pPr lvl="1"/>
            <a:r>
              <a:rPr lang="en-US" dirty="0" smtClean="0"/>
              <a:t>Instance </a:t>
            </a:r>
            <a:r>
              <a:rPr lang="en-US" dirty="0"/>
              <a:t>space: X (dimensionality – </a:t>
            </a:r>
            <a:r>
              <a:rPr lang="en-US" dirty="0" smtClean="0"/>
              <a:t>n)</a:t>
            </a:r>
          </a:p>
          <a:p>
            <a:pPr lvl="1"/>
            <a:r>
              <a:rPr lang="en-US" dirty="0" smtClean="0"/>
              <a:t>Target</a:t>
            </a:r>
            <a:r>
              <a:rPr lang="en-US" dirty="0"/>
              <a:t>: f: </a:t>
            </a:r>
            <a:r>
              <a:rPr lang="en-US" dirty="0" smtClean="0"/>
              <a:t>X</a:t>
            </a:r>
            <a:r>
              <a:rPr lang="en-US" dirty="0">
                <a:solidFill>
                  <a:srgbClr val="0000FF"/>
                </a:solidFill>
                <a:latin typeface="Arial Narrow" pitchFamily="34" charset="0"/>
                <a:sym typeface="Symbol" pitchFamily="18" charset="2"/>
              </a:rPr>
              <a:t> </a:t>
            </a:r>
            <a:r>
              <a:rPr lang="en-US" dirty="0" smtClean="0"/>
              <a:t>{</a:t>
            </a:r>
            <a:r>
              <a:rPr lang="en-US" dirty="0"/>
              <a:t>0,1}, f </a:t>
            </a:r>
            <a:r>
              <a:rPr lang="en-US" dirty="0">
                <a:solidFill>
                  <a:srgbClr val="0000FF"/>
                </a:solidFill>
                <a:latin typeface="Arial Narrow" pitchFamily="34" charset="0"/>
                <a:sym typeface="Symbol" pitchFamily="18" charset="2"/>
              </a:rPr>
              <a:t></a:t>
            </a:r>
            <a:r>
              <a:rPr lang="en-US" dirty="0" smtClean="0"/>
              <a:t> </a:t>
            </a:r>
            <a:r>
              <a:rPr lang="en-US" dirty="0"/>
              <a:t>C, concept </a:t>
            </a:r>
            <a:r>
              <a:rPr lang="en-US" dirty="0" smtClean="0"/>
              <a:t>class (parameterized </a:t>
            </a:r>
            <a:r>
              <a:rPr lang="en-US" dirty="0"/>
              <a:t>by n)</a:t>
            </a:r>
          </a:p>
          <a:p>
            <a:r>
              <a:rPr lang="en-US" dirty="0" smtClean="0"/>
              <a:t>Protocol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learner </a:t>
            </a:r>
            <a:r>
              <a:rPr lang="en-US" dirty="0"/>
              <a:t>is given </a:t>
            </a:r>
            <a:r>
              <a:rPr lang="en-US" dirty="0" smtClean="0"/>
              <a:t>x</a:t>
            </a:r>
            <a:r>
              <a:rPr lang="en-US" dirty="0">
                <a:solidFill>
                  <a:srgbClr val="0000FF"/>
                </a:solidFill>
                <a:latin typeface="Arial Narrow" pitchFamily="34" charset="0"/>
                <a:sym typeface="Symbol" pitchFamily="18" charset="2"/>
              </a:rPr>
              <a:t>  </a:t>
            </a:r>
            <a:r>
              <a:rPr lang="en-US" dirty="0" smtClean="0"/>
              <a:t>X</a:t>
            </a:r>
          </a:p>
          <a:p>
            <a:pPr lvl="1"/>
            <a:r>
              <a:rPr lang="en-US" dirty="0" smtClean="0"/>
              <a:t>learner </a:t>
            </a:r>
            <a:r>
              <a:rPr lang="en-US" dirty="0"/>
              <a:t>predicts h(x), and is then given f(x) (feedback)</a:t>
            </a:r>
          </a:p>
          <a:p>
            <a:r>
              <a:rPr lang="en-US" dirty="0" smtClean="0"/>
              <a:t>Performance</a:t>
            </a:r>
            <a:r>
              <a:rPr lang="en-US" dirty="0"/>
              <a:t>: learner makes a mistake when h(x</a:t>
            </a:r>
            <a:r>
              <a:rPr lang="en-US" dirty="0" smtClean="0"/>
              <a:t>)</a:t>
            </a:r>
            <a:r>
              <a:rPr lang="en-US" dirty="0">
                <a:solidFill>
                  <a:srgbClr val="0000FF"/>
                </a:solidFill>
                <a:latin typeface="Arial Narrow" pitchFamily="34" charset="0"/>
                <a:sym typeface="Symbol" pitchFamily="18" charset="2"/>
              </a:rPr>
              <a:t> </a:t>
            </a:r>
            <a:r>
              <a:rPr lang="en-US" dirty="0">
                <a:latin typeface="Arial Narrow" pitchFamily="34" charset="0"/>
                <a:sym typeface="Symbol" pitchFamily="18" charset="2"/>
              </a:rPr>
              <a:t></a:t>
            </a:r>
            <a:r>
              <a:rPr lang="en-US" dirty="0" smtClean="0">
                <a:solidFill>
                  <a:srgbClr val="0000FF"/>
                </a:solidFill>
                <a:latin typeface="Arial Narrow" pitchFamily="34" charset="0"/>
                <a:sym typeface="Symbol" pitchFamily="18" charset="2"/>
              </a:rPr>
              <a:t> </a:t>
            </a:r>
            <a:r>
              <a:rPr lang="en-US" dirty="0" smtClean="0"/>
              <a:t>f(x)</a:t>
            </a:r>
          </a:p>
          <a:p>
            <a:pPr lvl="1"/>
            <a:r>
              <a:rPr lang="en-US" dirty="0" smtClean="0"/>
              <a:t>number </a:t>
            </a:r>
            <a:r>
              <a:rPr lang="en-US" dirty="0"/>
              <a:t>of mistakes algorithm A makes on sequence S </a:t>
            </a:r>
            <a:r>
              <a:rPr lang="en-US" dirty="0" smtClean="0"/>
              <a:t>of examples</a:t>
            </a:r>
            <a:r>
              <a:rPr lang="en-US" dirty="0"/>
              <a:t>, for the target function f.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is a mistake bound algorithm for the concept class C,  if MA(c) is </a:t>
            </a:r>
            <a:r>
              <a:rPr lang="en-US" dirty="0" smtClean="0"/>
              <a:t>a polynomial </a:t>
            </a:r>
            <a:r>
              <a:rPr lang="en-US" dirty="0"/>
              <a:t>in n, the complexity parameter of the target concept. 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 rot="18627426">
            <a:off x="121392" y="2303676"/>
            <a:ext cx="2183449" cy="1558925"/>
          </a:xfrm>
        </p:spPr>
        <p:txBody>
          <a:bodyPr/>
          <a:lstStyle/>
          <a:p>
            <a:r>
              <a:rPr lang="en-US" dirty="0" smtClean="0"/>
              <a:t>On Line Model</a:t>
            </a:r>
            <a:endParaRPr lang="en-US" dirty="0"/>
          </a:p>
        </p:txBody>
      </p:sp>
      <p:graphicFrame>
        <p:nvGraphicFramePr>
          <p:cNvPr id="3133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799125"/>
              </p:ext>
            </p:extLst>
          </p:nvPr>
        </p:nvGraphicFramePr>
        <p:xfrm>
          <a:off x="3200400" y="4800600"/>
          <a:ext cx="36068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62" name="Equation" r:id="rId4" imgW="1828800" imgH="241200" progId="Equation.3">
                  <p:embed/>
                </p:oleObj>
              </mc:Choice>
              <mc:Fallback>
                <p:oleObj name="Equation" r:id="rId4" imgW="182880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800600"/>
                        <a:ext cx="3606800" cy="4730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A5002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5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6" name="Line 8"/>
          <p:cNvSpPr>
            <a:spLocks noChangeShapeType="1"/>
          </p:cNvSpPr>
          <p:nvPr/>
        </p:nvSpPr>
        <p:spPr bwMode="auto">
          <a:xfrm>
            <a:off x="152400" y="3429000"/>
            <a:ext cx="868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71600" y="0"/>
            <a:ext cx="7772400" cy="1143000"/>
          </a:xfrm>
        </p:spPr>
        <p:txBody>
          <a:bodyPr/>
          <a:lstStyle/>
          <a:p>
            <a:r>
              <a:rPr lang="en-US" dirty="0" smtClean="0"/>
              <a:t>On-Line/Mistake Bound Learning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524000" y="1371600"/>
            <a:ext cx="7772400" cy="4525963"/>
          </a:xfrm>
        </p:spPr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could ask: how many mistakes to get to </a:t>
            </a:r>
            <a:r>
              <a:rPr lang="en-US" dirty="0" smtClean="0">
                <a:latin typeface="cmmi10"/>
              </a:rPr>
              <a:t>²</a:t>
            </a:r>
            <a:r>
              <a:rPr lang="en-US" dirty="0" smtClean="0"/>
              <a:t>-</a:t>
            </a:r>
            <a:r>
              <a:rPr lang="en-US" dirty="0" smtClean="0">
                <a:latin typeface="cmmi10"/>
              </a:rPr>
              <a:t>±</a:t>
            </a:r>
            <a:r>
              <a:rPr lang="en-US" dirty="0" smtClean="0"/>
              <a:t> </a:t>
            </a:r>
            <a:r>
              <a:rPr lang="en-US" dirty="0"/>
              <a:t>(PAC) </a:t>
            </a:r>
            <a:r>
              <a:rPr lang="en-US" dirty="0" smtClean="0"/>
              <a:t>behavior?</a:t>
            </a:r>
          </a:p>
          <a:p>
            <a:pPr lvl="1"/>
            <a:r>
              <a:rPr lang="en-US" dirty="0" smtClean="0"/>
              <a:t>Instead</a:t>
            </a:r>
            <a:r>
              <a:rPr lang="en-US" dirty="0"/>
              <a:t>, looking for exact learning.  (easier to analyze)</a:t>
            </a:r>
          </a:p>
          <a:p>
            <a:r>
              <a:rPr lang="en-US" dirty="0" smtClean="0"/>
              <a:t>No </a:t>
            </a:r>
            <a:r>
              <a:rPr lang="en-US" dirty="0"/>
              <a:t>notion of distribution; a worst case model</a:t>
            </a:r>
          </a:p>
          <a:p>
            <a:r>
              <a:rPr lang="en-US" dirty="0" smtClean="0"/>
              <a:t>Memory</a:t>
            </a:r>
            <a:r>
              <a:rPr lang="en-US" dirty="0"/>
              <a:t>: get example, update hypothesis, get rid of it (??)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6" name="Line 8"/>
          <p:cNvSpPr>
            <a:spLocks noChangeShapeType="1"/>
          </p:cNvSpPr>
          <p:nvPr/>
        </p:nvSpPr>
        <p:spPr bwMode="auto">
          <a:xfrm>
            <a:off x="152400" y="3429000"/>
            <a:ext cx="868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71600" y="0"/>
            <a:ext cx="7772400" cy="1143000"/>
          </a:xfrm>
        </p:spPr>
        <p:txBody>
          <a:bodyPr/>
          <a:lstStyle/>
          <a:p>
            <a:r>
              <a:rPr lang="en-US" dirty="0" smtClean="0"/>
              <a:t>On-Line/Mistake Bound Learning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524000" y="1371600"/>
            <a:ext cx="7772400" cy="4525963"/>
          </a:xfrm>
        </p:spPr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could ask: how many mistakes to get to </a:t>
            </a:r>
            <a:r>
              <a:rPr lang="en-US" dirty="0">
                <a:latin typeface="cmmi10"/>
              </a:rPr>
              <a:t>²</a:t>
            </a:r>
            <a:r>
              <a:rPr lang="en-US" dirty="0"/>
              <a:t>-</a:t>
            </a:r>
            <a:r>
              <a:rPr lang="en-US" dirty="0">
                <a:latin typeface="cmmi10"/>
              </a:rPr>
              <a:t>±</a:t>
            </a:r>
            <a:r>
              <a:rPr lang="en-US" dirty="0" smtClean="0"/>
              <a:t> </a:t>
            </a:r>
            <a:r>
              <a:rPr lang="en-US" dirty="0"/>
              <a:t>(PAC) </a:t>
            </a:r>
            <a:r>
              <a:rPr lang="en-US" dirty="0" smtClean="0"/>
              <a:t>behavior</a:t>
            </a:r>
          </a:p>
          <a:p>
            <a:pPr lvl="1"/>
            <a:r>
              <a:rPr lang="en-US" dirty="0" smtClean="0"/>
              <a:t>Instead</a:t>
            </a:r>
            <a:r>
              <a:rPr lang="en-US" dirty="0"/>
              <a:t>, looking for exact learning.  (easier to analyze)</a:t>
            </a:r>
          </a:p>
          <a:p>
            <a:r>
              <a:rPr lang="en-US" dirty="0" smtClean="0"/>
              <a:t>No </a:t>
            </a:r>
            <a:r>
              <a:rPr lang="en-US" dirty="0"/>
              <a:t>notion of distribution; a worst case model</a:t>
            </a:r>
          </a:p>
          <a:p>
            <a:r>
              <a:rPr lang="en-US" dirty="0" smtClean="0"/>
              <a:t>Memory</a:t>
            </a:r>
            <a:r>
              <a:rPr lang="en-US" dirty="0"/>
              <a:t>: get example, update hypothesis, get rid of it </a:t>
            </a:r>
            <a:r>
              <a:rPr lang="en-US" dirty="0" smtClean="0"/>
              <a:t>(??)</a:t>
            </a:r>
          </a:p>
          <a:p>
            <a:r>
              <a:rPr lang="en-US" dirty="0"/>
              <a:t>Drawbacks: </a:t>
            </a:r>
            <a:endParaRPr lang="en-US" dirty="0" smtClean="0"/>
          </a:p>
          <a:p>
            <a:pPr lvl="1"/>
            <a:r>
              <a:rPr lang="en-US" dirty="0" smtClean="0"/>
              <a:t>Too </a:t>
            </a:r>
            <a:r>
              <a:rPr lang="en-US" dirty="0"/>
              <a:t>simple  </a:t>
            </a:r>
            <a:endParaRPr lang="en-US" dirty="0" smtClean="0"/>
          </a:p>
          <a:p>
            <a:pPr lvl="1"/>
            <a:r>
              <a:rPr lang="en-US" dirty="0" smtClean="0"/>
              <a:t>Global </a:t>
            </a:r>
            <a:r>
              <a:rPr lang="en-US" dirty="0"/>
              <a:t>behavior: not clear when will the mistakes be made</a:t>
            </a:r>
          </a:p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93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6" name="Line 8"/>
          <p:cNvSpPr>
            <a:spLocks noChangeShapeType="1"/>
          </p:cNvSpPr>
          <p:nvPr/>
        </p:nvSpPr>
        <p:spPr bwMode="auto">
          <a:xfrm>
            <a:off x="152400" y="3429000"/>
            <a:ext cx="868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71600" y="0"/>
            <a:ext cx="7772400" cy="1143000"/>
          </a:xfrm>
        </p:spPr>
        <p:txBody>
          <a:bodyPr/>
          <a:lstStyle/>
          <a:p>
            <a:r>
              <a:rPr lang="en-US" dirty="0" smtClean="0"/>
              <a:t>On-Line/Mistake Bound Learning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524000" y="1371600"/>
            <a:ext cx="7772400" cy="4525963"/>
          </a:xfrm>
        </p:spPr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could ask: how many mistakes to get to </a:t>
            </a:r>
            <a:r>
              <a:rPr lang="en-US" dirty="0">
                <a:latin typeface="cmmi10"/>
              </a:rPr>
              <a:t>²</a:t>
            </a:r>
            <a:r>
              <a:rPr lang="en-US" dirty="0"/>
              <a:t>-</a:t>
            </a:r>
            <a:r>
              <a:rPr lang="en-US" dirty="0">
                <a:latin typeface="cmmi10"/>
              </a:rPr>
              <a:t>±</a:t>
            </a:r>
            <a:r>
              <a:rPr lang="en-US" dirty="0" smtClean="0"/>
              <a:t> </a:t>
            </a:r>
            <a:r>
              <a:rPr lang="en-US" dirty="0"/>
              <a:t>(PAC) </a:t>
            </a:r>
            <a:r>
              <a:rPr lang="en-US" dirty="0" smtClean="0"/>
              <a:t>behavior</a:t>
            </a:r>
          </a:p>
          <a:p>
            <a:pPr lvl="1"/>
            <a:r>
              <a:rPr lang="en-US" dirty="0" smtClean="0"/>
              <a:t>Instead</a:t>
            </a:r>
            <a:r>
              <a:rPr lang="en-US" dirty="0"/>
              <a:t>, looking for exact learning.  (easier to analyze)</a:t>
            </a:r>
          </a:p>
          <a:p>
            <a:r>
              <a:rPr lang="en-US" dirty="0" smtClean="0"/>
              <a:t>No </a:t>
            </a:r>
            <a:r>
              <a:rPr lang="en-US" dirty="0"/>
              <a:t>notion of distribution; a worst case model</a:t>
            </a:r>
          </a:p>
          <a:p>
            <a:r>
              <a:rPr lang="en-US" dirty="0" smtClean="0"/>
              <a:t>Memory</a:t>
            </a:r>
            <a:r>
              <a:rPr lang="en-US" dirty="0"/>
              <a:t>: get example, update hypothesis, get rid of it </a:t>
            </a:r>
            <a:r>
              <a:rPr lang="en-US" dirty="0" smtClean="0"/>
              <a:t>(??)</a:t>
            </a:r>
          </a:p>
          <a:p>
            <a:r>
              <a:rPr lang="en-US" dirty="0"/>
              <a:t>Drawbacks: </a:t>
            </a:r>
            <a:endParaRPr lang="en-US" dirty="0" smtClean="0"/>
          </a:p>
          <a:p>
            <a:pPr lvl="1"/>
            <a:r>
              <a:rPr lang="en-US" dirty="0" smtClean="0"/>
              <a:t>Too </a:t>
            </a:r>
            <a:r>
              <a:rPr lang="en-US" dirty="0"/>
              <a:t>simple  </a:t>
            </a:r>
            <a:endParaRPr lang="en-US" dirty="0" smtClean="0"/>
          </a:p>
          <a:p>
            <a:pPr lvl="1"/>
            <a:r>
              <a:rPr lang="en-US" dirty="0" smtClean="0"/>
              <a:t>Global </a:t>
            </a:r>
            <a:r>
              <a:rPr lang="en-US" dirty="0"/>
              <a:t>behavior: not clear when will the mistakes be </a:t>
            </a:r>
            <a:r>
              <a:rPr lang="en-US" dirty="0" smtClean="0"/>
              <a:t>made</a:t>
            </a:r>
          </a:p>
          <a:p>
            <a:r>
              <a:rPr lang="en-US" dirty="0"/>
              <a:t> Advantages: </a:t>
            </a:r>
            <a:endParaRPr lang="en-US" dirty="0" smtClean="0"/>
          </a:p>
          <a:p>
            <a:pPr lvl="1"/>
            <a:r>
              <a:rPr lang="en-US" dirty="0" smtClean="0"/>
              <a:t>Simple</a:t>
            </a:r>
            <a:endParaRPr lang="en-US" dirty="0"/>
          </a:p>
          <a:p>
            <a:pPr lvl="1"/>
            <a:r>
              <a:rPr lang="en-US" dirty="0" smtClean="0"/>
              <a:t>Many </a:t>
            </a:r>
            <a:r>
              <a:rPr lang="en-US" dirty="0"/>
              <a:t>issues arise already in this setting </a:t>
            </a:r>
          </a:p>
          <a:p>
            <a:pPr lvl="1"/>
            <a:r>
              <a:rPr lang="en-US" dirty="0" smtClean="0"/>
              <a:t>Generic </a:t>
            </a:r>
            <a:r>
              <a:rPr lang="en-US" dirty="0"/>
              <a:t>conversion  to other learning models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Equivalent” to PAC for “natural” problems (?)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48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Examples</a:t>
            </a:r>
          </a:p>
        </p:txBody>
      </p:sp>
      <p:sp>
        <p:nvSpPr>
          <p:cNvPr id="721923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219200"/>
            <a:ext cx="7391400" cy="4525963"/>
          </a:xfrm>
        </p:spPr>
        <p:txBody>
          <a:bodyPr/>
          <a:lstStyle/>
          <a:p>
            <a:r>
              <a:rPr lang="en-US" sz="2000" dirty="0" smtClean="0"/>
              <a:t>KDD Cup 2013:</a:t>
            </a:r>
          </a:p>
          <a:p>
            <a:pPr lvl="1"/>
            <a:r>
              <a:rPr lang="en-US" sz="1600" dirty="0" smtClean="0"/>
              <a:t>"</a:t>
            </a:r>
            <a:r>
              <a:rPr lang="en-US" sz="1600" dirty="0"/>
              <a:t>Author-Paper Identification": given an author and a small set of papers, we are asked to identify which papers are really written by the author. </a:t>
            </a:r>
            <a:endParaRPr lang="en-US" sz="1600" dirty="0" smtClean="0"/>
          </a:p>
          <a:p>
            <a:pPr lvl="2"/>
            <a:r>
              <a:rPr lang="en-US" sz="1400" u="sng" dirty="0" smtClean="0">
                <a:hlinkClick r:id="rId3"/>
              </a:rPr>
              <a:t>https</a:t>
            </a:r>
            <a:r>
              <a:rPr lang="en-US" sz="1400" u="sng" dirty="0">
                <a:hlinkClick r:id="rId3"/>
              </a:rPr>
              <a:t>://www.kaggle.com/c/kdd-cup-2013-author-paper-identification-challenge</a:t>
            </a:r>
            <a:endParaRPr lang="en-US" sz="1400" dirty="0"/>
          </a:p>
          <a:p>
            <a:pPr lvl="1"/>
            <a:r>
              <a:rPr lang="en-US" sz="1600" dirty="0" smtClean="0"/>
              <a:t>“Author Profiling”: </a:t>
            </a:r>
            <a:r>
              <a:rPr lang="en-US" sz="1600" dirty="0"/>
              <a:t>given a </a:t>
            </a:r>
            <a:r>
              <a:rPr lang="en-US" sz="1600" dirty="0" smtClean="0"/>
              <a:t>set of document, profile the author: identification, gender, native language, …. </a:t>
            </a:r>
          </a:p>
          <a:p>
            <a:r>
              <a:rPr lang="en-US" sz="2000" dirty="0" smtClean="0">
                <a:latin typeface="Calibri" pitchFamily="34" charset="0"/>
              </a:rPr>
              <a:t>Caption Control: Is it gibberish? Spam? High quality text?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>
                <a:latin typeface="Calibri" pitchFamily="34" charset="0"/>
              </a:rPr>
              <a:t>Adapt an NLP program to a new domain</a:t>
            </a:r>
            <a:endParaRPr lang="en-US" sz="1600" dirty="0">
              <a:latin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000" dirty="0" smtClean="0">
                <a:latin typeface="Calibri" pitchFamily="34" charset="0"/>
              </a:rPr>
              <a:t>Work </a:t>
            </a:r>
            <a:r>
              <a:rPr lang="en-US" sz="2000" dirty="0">
                <a:latin typeface="Calibri" pitchFamily="34" charset="0"/>
              </a:rPr>
              <a:t>on making learned hypothesis (e.g., linear threshold </a:t>
            </a:r>
            <a:r>
              <a:rPr lang="en-US" sz="2000" dirty="0" smtClean="0">
                <a:latin typeface="Calibri" pitchFamily="34" charset="0"/>
              </a:rPr>
              <a:t>functions, NN) </a:t>
            </a:r>
            <a:r>
              <a:rPr lang="en-US" sz="2000" dirty="0">
                <a:latin typeface="Calibri" pitchFamily="34" charset="0"/>
              </a:rPr>
              <a:t>more </a:t>
            </a:r>
            <a:r>
              <a:rPr lang="en-US" sz="2000" dirty="0" smtClean="0">
                <a:latin typeface="Calibri" pitchFamily="34" charset="0"/>
              </a:rPr>
              <a:t>comprehensible 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>
                <a:solidFill>
                  <a:srgbClr val="245795"/>
                </a:solidFill>
                <a:latin typeface="Calibri" pitchFamily="34" charset="0"/>
              </a:rPr>
              <a:t>Explain the prediction</a:t>
            </a:r>
            <a:endParaRPr lang="en-US" sz="1600" dirty="0">
              <a:solidFill>
                <a:srgbClr val="245795"/>
              </a:solidFill>
              <a:latin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000" dirty="0" smtClean="0">
                <a:latin typeface="Calibri" pitchFamily="34" charset="0"/>
              </a:rPr>
              <a:t>Develop </a:t>
            </a:r>
            <a:r>
              <a:rPr lang="en-US" sz="2000" dirty="0">
                <a:latin typeface="Calibri" pitchFamily="34" charset="0"/>
              </a:rPr>
              <a:t>a </a:t>
            </a:r>
            <a:r>
              <a:rPr lang="en-US" sz="2000" dirty="0" smtClean="0">
                <a:latin typeface="Calibri" pitchFamily="34" charset="0"/>
              </a:rPr>
              <a:t>(multi-modal) People </a:t>
            </a:r>
            <a:r>
              <a:rPr lang="en-US" sz="2000" dirty="0">
                <a:latin typeface="Calibri" pitchFamily="34" charset="0"/>
              </a:rPr>
              <a:t>Identifier  </a:t>
            </a:r>
          </a:p>
          <a:p>
            <a:pPr>
              <a:lnSpc>
                <a:spcPct val="80000"/>
              </a:lnSpc>
            </a:pPr>
            <a:r>
              <a:rPr lang="en-US" sz="2000" dirty="0" smtClean="0">
                <a:latin typeface="Calibri" pitchFamily="34" charset="0"/>
              </a:rPr>
              <a:t>Compare </a:t>
            </a:r>
            <a:r>
              <a:rPr lang="en-US" sz="2000" dirty="0">
                <a:latin typeface="Calibri" pitchFamily="34" charset="0"/>
              </a:rPr>
              <a:t>Regularization methods: e.g., Winnow vs. L1 </a:t>
            </a:r>
            <a:r>
              <a:rPr lang="en-US" sz="2000" dirty="0" smtClean="0">
                <a:latin typeface="Calibri" pitchFamily="34" charset="0"/>
              </a:rPr>
              <a:t>Regularization</a:t>
            </a:r>
          </a:p>
          <a:p>
            <a:pPr>
              <a:lnSpc>
                <a:spcPct val="80000"/>
              </a:lnSpc>
            </a:pPr>
            <a:r>
              <a:rPr lang="en-US" sz="2000" dirty="0" smtClean="0">
                <a:latin typeface="Calibri" pitchFamily="34" charset="0"/>
              </a:rPr>
              <a:t>Large scale clustering of documents + name the cluster</a:t>
            </a:r>
          </a:p>
          <a:p>
            <a:pPr>
              <a:lnSpc>
                <a:spcPct val="8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</a:rPr>
              <a:t>Deep Networks: convert a state of the art NLP program to a deep network, efficient, architecture. </a:t>
            </a:r>
            <a:endParaRPr lang="en-US" sz="2000" dirty="0">
              <a:solidFill>
                <a:srgbClr val="FF0000"/>
              </a:solidFill>
              <a:latin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000" dirty="0" smtClean="0">
                <a:latin typeface="Calibri" pitchFamily="34" charset="0"/>
              </a:rPr>
              <a:t>Try </a:t>
            </a:r>
            <a:r>
              <a:rPr lang="en-US" sz="2000" dirty="0">
                <a:latin typeface="Calibri" pitchFamily="34" charset="0"/>
              </a:rPr>
              <a:t>to prove </a:t>
            </a:r>
            <a:r>
              <a:rPr lang="en-US" sz="2000" dirty="0" smtClean="0">
                <a:latin typeface="Calibri" pitchFamily="34" charset="0"/>
              </a:rPr>
              <a:t>something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78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524000" y="1371600"/>
            <a:ext cx="7772400" cy="4525963"/>
          </a:xfrm>
        </p:spPr>
        <p:txBody>
          <a:bodyPr/>
          <a:lstStyle/>
          <a:p>
            <a:r>
              <a:rPr lang="en-US" dirty="0"/>
              <a:t> Is it clear that we can bound the number of mistakes ? </a:t>
            </a:r>
          </a:p>
          <a:p>
            <a:r>
              <a:rPr lang="en-US" dirty="0"/>
              <a:t> Let C be a </a:t>
            </a:r>
            <a:r>
              <a:rPr lang="en-US" dirty="0" smtClean="0"/>
              <a:t>finite concept </a:t>
            </a:r>
            <a:r>
              <a:rPr lang="en-US" dirty="0"/>
              <a:t>class. Learn f </a:t>
            </a:r>
            <a:r>
              <a:rPr lang="en-US" dirty="0">
                <a:latin typeface="cmmi10" pitchFamily="34" charset="0"/>
              </a:rPr>
              <a:t>²</a:t>
            </a:r>
            <a:r>
              <a:rPr lang="en-US" dirty="0" smtClean="0"/>
              <a:t> </a:t>
            </a:r>
            <a:r>
              <a:rPr lang="en-US" dirty="0"/>
              <a:t>C</a:t>
            </a:r>
          </a:p>
          <a:p>
            <a:r>
              <a:rPr lang="en-US" dirty="0"/>
              <a:t>   </a:t>
            </a:r>
            <a:r>
              <a:rPr lang="en-US" dirty="0" smtClean="0"/>
              <a:t>CON:</a:t>
            </a:r>
          </a:p>
          <a:p>
            <a:pPr lvl="1"/>
            <a:r>
              <a:rPr lang="en-US" dirty="0" smtClean="0"/>
              <a:t>In the </a:t>
            </a:r>
            <a:r>
              <a:rPr lang="en-US" dirty="0" err="1"/>
              <a:t>ith</a:t>
            </a:r>
            <a:r>
              <a:rPr lang="en-US" dirty="0"/>
              <a:t> stage of the algorithm:</a:t>
            </a:r>
          </a:p>
          <a:p>
            <a:pPr lvl="1"/>
            <a:r>
              <a:rPr lang="en-US" dirty="0" err="1" smtClean="0">
                <a:solidFill>
                  <a:srgbClr val="0066FF"/>
                </a:solidFill>
                <a:latin typeface="Calibri"/>
              </a:rPr>
              <a:t>C</a:t>
            </a:r>
            <a:r>
              <a:rPr lang="en-US" baseline="-25000" dirty="0" err="1" smtClean="0">
                <a:solidFill>
                  <a:srgbClr val="0066FF"/>
                </a:solidFill>
                <a:latin typeface="Calibri"/>
              </a:rPr>
              <a:t>i</a:t>
            </a:r>
            <a:r>
              <a:rPr lang="en-US" dirty="0" smtClean="0"/>
              <a:t> </a:t>
            </a:r>
            <a:r>
              <a:rPr lang="en-US" dirty="0"/>
              <a:t>all concepts in C consistent with all i-1 previously seen </a:t>
            </a:r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Choose </a:t>
            </a:r>
            <a:r>
              <a:rPr lang="en-US" dirty="0"/>
              <a:t>randomly </a:t>
            </a:r>
            <a:r>
              <a:rPr lang="en-US" dirty="0" smtClean="0">
                <a:solidFill>
                  <a:srgbClr val="0066FF"/>
                </a:solidFill>
              </a:rPr>
              <a:t>f </a:t>
            </a:r>
            <a:r>
              <a:rPr lang="en-US" dirty="0" smtClean="0">
                <a:solidFill>
                  <a:srgbClr val="0066FF"/>
                </a:solidFill>
                <a:latin typeface="cmsy10"/>
              </a:rPr>
              <a:t>2</a:t>
            </a:r>
            <a:r>
              <a:rPr lang="en-US" dirty="0" smtClean="0">
                <a:solidFill>
                  <a:srgbClr val="0066FF"/>
                </a:solidFill>
              </a:rPr>
              <a:t> </a:t>
            </a:r>
            <a:r>
              <a:rPr lang="en-US" dirty="0" err="1" smtClean="0">
                <a:solidFill>
                  <a:srgbClr val="0066FF"/>
                </a:solidFill>
                <a:latin typeface="Calibri"/>
              </a:rPr>
              <a:t>C</a:t>
            </a:r>
            <a:r>
              <a:rPr lang="en-US" baseline="-25000" dirty="0" err="1" smtClean="0">
                <a:solidFill>
                  <a:srgbClr val="0066FF"/>
                </a:solidFill>
                <a:latin typeface="Calibri"/>
              </a:rPr>
              <a:t>i</a:t>
            </a:r>
            <a:r>
              <a:rPr lang="en-US" dirty="0" smtClean="0">
                <a:solidFill>
                  <a:srgbClr val="0066FF"/>
                </a:solidFill>
              </a:rPr>
              <a:t> </a:t>
            </a:r>
            <a:r>
              <a:rPr lang="en-US" dirty="0"/>
              <a:t>and use to predict the next </a:t>
            </a:r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Clearly</a:t>
            </a:r>
            <a:r>
              <a:rPr lang="en-US" dirty="0"/>
              <a:t>, </a:t>
            </a:r>
            <a:r>
              <a:rPr lang="en-US" dirty="0" smtClean="0">
                <a:latin typeface="Calibri"/>
              </a:rPr>
              <a:t>C</a:t>
            </a:r>
            <a:r>
              <a:rPr lang="en-US" baseline="-25000" dirty="0" smtClean="0">
                <a:latin typeface="Calibri"/>
              </a:rPr>
              <a:t>i+1</a:t>
            </a:r>
            <a:r>
              <a:rPr lang="en-US" dirty="0" smtClean="0"/>
              <a:t>  </a:t>
            </a:r>
            <a:r>
              <a:rPr lang="en-US" dirty="0" smtClean="0">
                <a:latin typeface="cmsy10"/>
              </a:rPr>
              <a:t>µ</a:t>
            </a:r>
            <a:r>
              <a:rPr lang="en-US" dirty="0" smtClean="0"/>
              <a:t> </a:t>
            </a:r>
            <a:r>
              <a:rPr lang="en-US" dirty="0" err="1" smtClean="0">
                <a:latin typeface="Calibri"/>
              </a:rPr>
              <a:t>C</a:t>
            </a:r>
            <a:r>
              <a:rPr lang="en-US" baseline="-25000" dirty="0" err="1" smtClean="0">
                <a:latin typeface="Calibri"/>
              </a:rPr>
              <a:t>i</a:t>
            </a:r>
            <a:r>
              <a:rPr lang="en-US" dirty="0" smtClean="0"/>
              <a:t> </a:t>
            </a:r>
            <a:r>
              <a:rPr lang="en-US" dirty="0"/>
              <a:t>and, if a mistake is made on the </a:t>
            </a:r>
            <a:r>
              <a:rPr lang="en-US" dirty="0" err="1"/>
              <a:t>ith</a:t>
            </a:r>
            <a:r>
              <a:rPr lang="en-US" dirty="0"/>
              <a:t> example, </a:t>
            </a:r>
            <a:r>
              <a:rPr lang="en-US" dirty="0" smtClean="0"/>
              <a:t>then |</a:t>
            </a:r>
            <a:r>
              <a:rPr lang="en-US" dirty="0" smtClean="0">
                <a:latin typeface="Calibri"/>
              </a:rPr>
              <a:t>C</a:t>
            </a:r>
            <a:r>
              <a:rPr lang="en-US" baseline="-25000" dirty="0" smtClean="0">
                <a:latin typeface="Calibri"/>
              </a:rPr>
              <a:t>i+1</a:t>
            </a:r>
            <a:r>
              <a:rPr lang="en-US" dirty="0" smtClean="0"/>
              <a:t>| </a:t>
            </a:r>
            <a:r>
              <a:rPr lang="en-US" dirty="0"/>
              <a:t>&lt; |</a:t>
            </a:r>
            <a:r>
              <a:rPr lang="en-US" dirty="0" err="1" smtClean="0">
                <a:latin typeface="Calibri"/>
              </a:rPr>
              <a:t>C</a:t>
            </a:r>
            <a:r>
              <a:rPr lang="en-US" baseline="-25000" dirty="0" err="1" smtClean="0">
                <a:latin typeface="Calibri"/>
              </a:rPr>
              <a:t>i</a:t>
            </a:r>
            <a:r>
              <a:rPr lang="en-US" dirty="0" smtClean="0"/>
              <a:t>|       </a:t>
            </a:r>
            <a:r>
              <a:rPr lang="en-US" dirty="0"/>
              <a:t>so progress is made.</a:t>
            </a:r>
          </a:p>
          <a:p>
            <a:r>
              <a:rPr lang="en-US" dirty="0"/>
              <a:t> The CON algorithm makes at most |C|-1 mistakes</a:t>
            </a:r>
          </a:p>
          <a:p>
            <a:r>
              <a:rPr lang="en-US" dirty="0"/>
              <a:t> Can we do better 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71600" y="0"/>
            <a:ext cx="7924800" cy="1143000"/>
          </a:xfrm>
        </p:spPr>
        <p:txBody>
          <a:bodyPr/>
          <a:lstStyle/>
          <a:p>
            <a:r>
              <a:rPr lang="en-US" dirty="0" smtClean="0"/>
              <a:t>Generic Mistake Bound Algorithms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dirty="0"/>
              <a:t>C be a concept class. Learn f </a:t>
            </a:r>
            <a:r>
              <a:rPr lang="en-US" dirty="0">
                <a:latin typeface="cmmi10" pitchFamily="34" charset="0"/>
              </a:rPr>
              <a:t>²</a:t>
            </a:r>
            <a:r>
              <a:rPr lang="en-US" dirty="0" smtClean="0"/>
              <a:t> </a:t>
            </a:r>
            <a:r>
              <a:rPr lang="en-US" dirty="0"/>
              <a:t>C</a:t>
            </a:r>
          </a:p>
          <a:p>
            <a:r>
              <a:rPr lang="en-US" dirty="0" smtClean="0"/>
              <a:t>Halving</a:t>
            </a:r>
            <a:r>
              <a:rPr lang="en-US" dirty="0"/>
              <a:t>:</a:t>
            </a:r>
          </a:p>
          <a:p>
            <a:r>
              <a:rPr lang="en-US" dirty="0"/>
              <a:t> In the </a:t>
            </a:r>
            <a:r>
              <a:rPr lang="en-US" dirty="0" err="1"/>
              <a:t>ith</a:t>
            </a:r>
            <a:r>
              <a:rPr lang="en-US" dirty="0"/>
              <a:t> stage of the </a:t>
            </a:r>
            <a:r>
              <a:rPr lang="en-US" dirty="0" smtClean="0"/>
              <a:t>algorithm:</a:t>
            </a:r>
          </a:p>
          <a:p>
            <a:pPr lvl="1"/>
            <a:r>
              <a:rPr lang="en-US" dirty="0" smtClean="0"/>
              <a:t>      all </a:t>
            </a:r>
            <a:r>
              <a:rPr lang="en-US" dirty="0"/>
              <a:t>concepts in C </a:t>
            </a:r>
            <a:r>
              <a:rPr lang="en-US" dirty="0" smtClean="0"/>
              <a:t>consistent </a:t>
            </a:r>
            <a:r>
              <a:rPr lang="en-US" dirty="0"/>
              <a:t>with all i-1 previously seen </a:t>
            </a:r>
            <a:r>
              <a:rPr lang="en-US" dirty="0" smtClean="0"/>
              <a:t>examples</a:t>
            </a:r>
            <a:endParaRPr lang="en-US" dirty="0"/>
          </a:p>
          <a:p>
            <a:r>
              <a:rPr lang="en-US" dirty="0"/>
              <a:t> Given an example     consider the value           for all      </a:t>
            </a:r>
            <a:r>
              <a:rPr lang="en-US" dirty="0" smtClean="0"/>
              <a:t>   </a:t>
            </a:r>
            <a:r>
              <a:rPr lang="en-US" dirty="0"/>
              <a:t>and predict  by majority. </a:t>
            </a:r>
          </a:p>
        </p:txBody>
      </p:sp>
      <p:graphicFrame>
        <p:nvGraphicFramePr>
          <p:cNvPr id="3194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55175"/>
              </p:ext>
            </p:extLst>
          </p:nvPr>
        </p:nvGraphicFramePr>
        <p:xfrm>
          <a:off x="2319337" y="2667000"/>
          <a:ext cx="347663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16" name="Equation" r:id="rId4" imgW="177480" imgH="228600" progId="Equation.3">
                  <p:embed/>
                </p:oleObj>
              </mc:Choice>
              <mc:Fallback>
                <p:oleObj name="Equation" r:id="rId4" imgW="17748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337" y="2667000"/>
                        <a:ext cx="347663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4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4503609"/>
              </p:ext>
            </p:extLst>
          </p:nvPr>
        </p:nvGraphicFramePr>
        <p:xfrm>
          <a:off x="4243545" y="3429000"/>
          <a:ext cx="228285" cy="373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17" name="Equation" r:id="rId6" imgW="139680" imgH="228600" progId="Equation.3">
                  <p:embed/>
                </p:oleObj>
              </mc:Choice>
              <mc:Fallback>
                <p:oleObj name="Equation" r:id="rId6" imgW="13968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3545" y="3429000"/>
                        <a:ext cx="228285" cy="3739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49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753909"/>
              </p:ext>
            </p:extLst>
          </p:nvPr>
        </p:nvGraphicFramePr>
        <p:xfrm>
          <a:off x="6860256" y="3430927"/>
          <a:ext cx="683544" cy="392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18" name="Equation" r:id="rId8" imgW="419040" imgH="241200" progId="Equation.3">
                  <p:embed/>
                </p:oleObj>
              </mc:Choice>
              <mc:Fallback>
                <p:oleObj name="Equation" r:id="rId8" imgW="419040" imgH="241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0256" y="3430927"/>
                        <a:ext cx="683544" cy="3922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49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769986"/>
              </p:ext>
            </p:extLst>
          </p:nvPr>
        </p:nvGraphicFramePr>
        <p:xfrm>
          <a:off x="8277054" y="3430928"/>
          <a:ext cx="784566" cy="392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19" name="Equation" r:id="rId10" imgW="482400" imgH="241200" progId="Equation.3">
                  <p:embed/>
                </p:oleObj>
              </mc:Choice>
              <mc:Fallback>
                <p:oleObj name="Equation" r:id="rId10" imgW="482400" imgH="241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7054" y="3430928"/>
                        <a:ext cx="784566" cy="3922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600" y="0"/>
            <a:ext cx="7772400" cy="1143000"/>
          </a:xfrm>
        </p:spPr>
        <p:txBody>
          <a:bodyPr/>
          <a:lstStyle/>
          <a:p>
            <a:r>
              <a:rPr lang="en-US" dirty="0" smtClean="0"/>
              <a:t>The Halving Algorithm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dirty="0"/>
              <a:t>C be a concept class. Learn f </a:t>
            </a:r>
            <a:r>
              <a:rPr lang="en-US" dirty="0">
                <a:latin typeface="cmmi10" pitchFamily="34" charset="0"/>
              </a:rPr>
              <a:t>²</a:t>
            </a:r>
            <a:r>
              <a:rPr lang="en-US" dirty="0" smtClean="0"/>
              <a:t> </a:t>
            </a:r>
            <a:r>
              <a:rPr lang="en-US" dirty="0"/>
              <a:t>C</a:t>
            </a:r>
          </a:p>
          <a:p>
            <a:r>
              <a:rPr lang="en-US" b="1" dirty="0" smtClean="0"/>
              <a:t>Halving</a:t>
            </a:r>
            <a:r>
              <a:rPr lang="en-US" b="1" dirty="0"/>
              <a:t>:</a:t>
            </a:r>
          </a:p>
          <a:p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err="1"/>
              <a:t>ith</a:t>
            </a:r>
            <a:r>
              <a:rPr lang="en-US" dirty="0"/>
              <a:t> stage of the </a:t>
            </a:r>
            <a:r>
              <a:rPr lang="en-US" dirty="0" smtClean="0"/>
              <a:t>algorithm:</a:t>
            </a:r>
          </a:p>
          <a:p>
            <a:pPr lvl="1"/>
            <a:r>
              <a:rPr lang="en-US" dirty="0" smtClean="0"/>
              <a:t>      all </a:t>
            </a:r>
            <a:r>
              <a:rPr lang="en-US" dirty="0"/>
              <a:t>concepts in C </a:t>
            </a:r>
            <a:r>
              <a:rPr lang="en-US" dirty="0" smtClean="0"/>
              <a:t>consistent </a:t>
            </a:r>
            <a:r>
              <a:rPr lang="en-US" dirty="0"/>
              <a:t>with all i-1 previously seen </a:t>
            </a:r>
            <a:r>
              <a:rPr lang="en-US" dirty="0" smtClean="0"/>
              <a:t>examples</a:t>
            </a:r>
            <a:endParaRPr lang="en-US" dirty="0"/>
          </a:p>
          <a:p>
            <a:r>
              <a:rPr lang="en-US" dirty="0" smtClean="0"/>
              <a:t>Given </a:t>
            </a:r>
            <a:r>
              <a:rPr lang="en-US" dirty="0"/>
              <a:t>an example     consider the value           for all      </a:t>
            </a:r>
            <a:r>
              <a:rPr lang="en-US" dirty="0" smtClean="0"/>
              <a:t>   </a:t>
            </a:r>
            <a:r>
              <a:rPr lang="en-US" dirty="0"/>
              <a:t>and predict  by majority. </a:t>
            </a:r>
          </a:p>
          <a:p>
            <a:r>
              <a:rPr lang="en-US" dirty="0" smtClean="0">
                <a:latin typeface="+mj-lt"/>
              </a:rPr>
              <a:t>Predict </a:t>
            </a:r>
            <a:r>
              <a:rPr lang="en-US" dirty="0">
                <a:latin typeface="+mj-lt"/>
              </a:rPr>
              <a:t>1 if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194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006103"/>
              </p:ext>
            </p:extLst>
          </p:nvPr>
        </p:nvGraphicFramePr>
        <p:xfrm>
          <a:off x="2319337" y="2667000"/>
          <a:ext cx="347663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681" name="Equation" r:id="rId4" imgW="177480" imgH="228600" progId="Equation.3">
                  <p:embed/>
                </p:oleObj>
              </mc:Choice>
              <mc:Fallback>
                <p:oleObj name="Equation" r:id="rId4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337" y="2667000"/>
                        <a:ext cx="347663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4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0049199"/>
              </p:ext>
            </p:extLst>
          </p:nvPr>
        </p:nvGraphicFramePr>
        <p:xfrm>
          <a:off x="4243545" y="3429000"/>
          <a:ext cx="228285" cy="373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682" name="Equation" r:id="rId6" imgW="139680" imgH="228600" progId="Equation.3">
                  <p:embed/>
                </p:oleObj>
              </mc:Choice>
              <mc:Fallback>
                <p:oleObj name="Equation" r:id="rId6" imgW="139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3545" y="3429000"/>
                        <a:ext cx="228285" cy="3739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49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298827"/>
              </p:ext>
            </p:extLst>
          </p:nvPr>
        </p:nvGraphicFramePr>
        <p:xfrm>
          <a:off x="6860256" y="3430927"/>
          <a:ext cx="683544" cy="392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683" name="Equation" r:id="rId8" imgW="419040" imgH="241200" progId="Equation.3">
                  <p:embed/>
                </p:oleObj>
              </mc:Choice>
              <mc:Fallback>
                <p:oleObj name="Equation" r:id="rId8" imgW="4190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0256" y="3430927"/>
                        <a:ext cx="683544" cy="3922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49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738304"/>
              </p:ext>
            </p:extLst>
          </p:nvPr>
        </p:nvGraphicFramePr>
        <p:xfrm>
          <a:off x="8277054" y="3430928"/>
          <a:ext cx="784566" cy="392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684" name="Equation" r:id="rId10" imgW="482400" imgH="241200" progId="Equation.3">
                  <p:embed/>
                </p:oleObj>
              </mc:Choice>
              <mc:Fallback>
                <p:oleObj name="Equation" r:id="rId10" imgW="4824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7054" y="3430928"/>
                        <a:ext cx="784566" cy="3922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600" y="0"/>
            <a:ext cx="7772400" cy="1143000"/>
          </a:xfrm>
        </p:spPr>
        <p:txBody>
          <a:bodyPr/>
          <a:lstStyle/>
          <a:p>
            <a:r>
              <a:rPr lang="en-US" dirty="0" smtClean="0"/>
              <a:t>The Halving Algorithm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b="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60532"/>
              </p:ext>
            </p:extLst>
          </p:nvPr>
        </p:nvGraphicFramePr>
        <p:xfrm>
          <a:off x="3505200" y="4173537"/>
          <a:ext cx="550386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685" name="Equation" r:id="rId12" imgW="2781270" imgH="228600" progId="Equation.3">
                  <p:embed/>
                </p:oleObj>
              </mc:Choice>
              <mc:Fallback>
                <p:oleObj name="Equation" r:id="rId12" imgW="278127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173537"/>
                        <a:ext cx="5503863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12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dirty="0"/>
              <a:t>C be a concept class. Learn f </a:t>
            </a:r>
            <a:r>
              <a:rPr lang="en-US" dirty="0">
                <a:latin typeface="cmmi10" pitchFamily="34" charset="0"/>
              </a:rPr>
              <a:t>²</a:t>
            </a:r>
            <a:r>
              <a:rPr lang="en-US" dirty="0" smtClean="0"/>
              <a:t> </a:t>
            </a:r>
            <a:r>
              <a:rPr lang="en-US" dirty="0"/>
              <a:t>C</a:t>
            </a:r>
          </a:p>
          <a:p>
            <a:r>
              <a:rPr lang="en-US" dirty="0" smtClean="0"/>
              <a:t>Halving</a:t>
            </a:r>
            <a:r>
              <a:rPr lang="en-US" dirty="0"/>
              <a:t>:</a:t>
            </a:r>
          </a:p>
          <a:p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err="1"/>
              <a:t>ith</a:t>
            </a:r>
            <a:r>
              <a:rPr lang="en-US" dirty="0"/>
              <a:t> stage of the </a:t>
            </a:r>
            <a:r>
              <a:rPr lang="en-US" dirty="0" smtClean="0"/>
              <a:t>algorithm:</a:t>
            </a:r>
          </a:p>
          <a:p>
            <a:pPr lvl="1"/>
            <a:r>
              <a:rPr lang="en-US" dirty="0" smtClean="0"/>
              <a:t>      all </a:t>
            </a:r>
            <a:r>
              <a:rPr lang="en-US" dirty="0"/>
              <a:t>concepts in C </a:t>
            </a:r>
            <a:r>
              <a:rPr lang="en-US" dirty="0" smtClean="0"/>
              <a:t>consistent </a:t>
            </a:r>
            <a:r>
              <a:rPr lang="en-US" dirty="0"/>
              <a:t>with all i-1 previously seen </a:t>
            </a:r>
            <a:r>
              <a:rPr lang="en-US" dirty="0" smtClean="0"/>
              <a:t>examples</a:t>
            </a:r>
            <a:endParaRPr lang="en-US" dirty="0"/>
          </a:p>
          <a:p>
            <a:r>
              <a:rPr lang="en-US" dirty="0" smtClean="0"/>
              <a:t>Given </a:t>
            </a:r>
            <a:r>
              <a:rPr lang="en-US" dirty="0"/>
              <a:t>an example     consider the value           for all      </a:t>
            </a:r>
            <a:r>
              <a:rPr lang="en-US" dirty="0" smtClean="0"/>
              <a:t>   </a:t>
            </a:r>
            <a:r>
              <a:rPr lang="en-US" dirty="0"/>
              <a:t>and predict  by majority. </a:t>
            </a:r>
          </a:p>
          <a:p>
            <a:r>
              <a:rPr lang="en-US" dirty="0" smtClean="0">
                <a:latin typeface="+mj-lt"/>
              </a:rPr>
              <a:t>Predict </a:t>
            </a:r>
            <a:r>
              <a:rPr lang="en-US" dirty="0">
                <a:latin typeface="+mj-lt"/>
              </a:rPr>
              <a:t>1 </a:t>
            </a:r>
            <a:r>
              <a:rPr lang="en-US" dirty="0" smtClean="0">
                <a:latin typeface="+mj-lt"/>
              </a:rPr>
              <a:t>if</a:t>
            </a:r>
          </a:p>
          <a:p>
            <a:r>
              <a:rPr lang="en-US" dirty="0">
                <a:latin typeface="+mj-lt"/>
              </a:rPr>
              <a:t>Clearly                and if a mistake is made in the </a:t>
            </a:r>
            <a:r>
              <a:rPr lang="en-US" dirty="0" err="1">
                <a:latin typeface="+mj-lt"/>
              </a:rPr>
              <a:t>ith</a:t>
            </a:r>
            <a:r>
              <a:rPr lang="en-US" dirty="0">
                <a:latin typeface="+mj-lt"/>
              </a:rPr>
              <a:t> example, </a:t>
            </a:r>
            <a:r>
              <a:rPr lang="en-US" dirty="0" smtClean="0">
                <a:latin typeface="+mj-lt"/>
              </a:rPr>
              <a:t>then</a:t>
            </a:r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The </a:t>
            </a:r>
            <a:r>
              <a:rPr lang="en-US" dirty="0">
                <a:latin typeface="+mj-lt"/>
              </a:rPr>
              <a:t>Halving algorithm makes at most log(|C|) mistakes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194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7148390"/>
              </p:ext>
            </p:extLst>
          </p:nvPr>
        </p:nvGraphicFramePr>
        <p:xfrm>
          <a:off x="2319337" y="2667000"/>
          <a:ext cx="347663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844" name="Equation" r:id="rId4" imgW="177480" imgH="228600" progId="Equation.3">
                  <p:embed/>
                </p:oleObj>
              </mc:Choice>
              <mc:Fallback>
                <p:oleObj name="Equation" r:id="rId4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337" y="2667000"/>
                        <a:ext cx="347663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4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3770196"/>
              </p:ext>
            </p:extLst>
          </p:nvPr>
        </p:nvGraphicFramePr>
        <p:xfrm>
          <a:off x="4243545" y="3429000"/>
          <a:ext cx="228285" cy="373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845" name="Equation" r:id="rId6" imgW="139680" imgH="228600" progId="Equation.3">
                  <p:embed/>
                </p:oleObj>
              </mc:Choice>
              <mc:Fallback>
                <p:oleObj name="Equation" r:id="rId6" imgW="139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3545" y="3429000"/>
                        <a:ext cx="228285" cy="3739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49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2426342"/>
              </p:ext>
            </p:extLst>
          </p:nvPr>
        </p:nvGraphicFramePr>
        <p:xfrm>
          <a:off x="6860256" y="3430927"/>
          <a:ext cx="683544" cy="392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846" name="Equation" r:id="rId8" imgW="419040" imgH="241200" progId="Equation.3">
                  <p:embed/>
                </p:oleObj>
              </mc:Choice>
              <mc:Fallback>
                <p:oleObj name="Equation" r:id="rId8" imgW="4190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0256" y="3430927"/>
                        <a:ext cx="683544" cy="3922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49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6145467"/>
              </p:ext>
            </p:extLst>
          </p:nvPr>
        </p:nvGraphicFramePr>
        <p:xfrm>
          <a:off x="8277054" y="3430928"/>
          <a:ext cx="784566" cy="392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847" name="Equation" r:id="rId10" imgW="482400" imgH="241200" progId="Equation.3">
                  <p:embed/>
                </p:oleObj>
              </mc:Choice>
              <mc:Fallback>
                <p:oleObj name="Equation" r:id="rId10" imgW="4824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7054" y="3430928"/>
                        <a:ext cx="784566" cy="3922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600" y="0"/>
            <a:ext cx="7772400" cy="1143000"/>
          </a:xfrm>
        </p:spPr>
        <p:txBody>
          <a:bodyPr/>
          <a:lstStyle/>
          <a:p>
            <a:r>
              <a:rPr lang="en-US" dirty="0" smtClean="0"/>
              <a:t>The Halving Algorithm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b="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4065385"/>
              </p:ext>
            </p:extLst>
          </p:nvPr>
        </p:nvGraphicFramePr>
        <p:xfrm>
          <a:off x="3505201" y="4194758"/>
          <a:ext cx="5257799" cy="453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848" name="Equation" r:id="rId12" imgW="2781270" imgH="228600" progId="Equation.3">
                  <p:embed/>
                </p:oleObj>
              </mc:Choice>
              <mc:Fallback>
                <p:oleObj name="Equation" r:id="rId12" imgW="278127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1" y="4194758"/>
                        <a:ext cx="5257799" cy="4534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809588"/>
              </p:ext>
            </p:extLst>
          </p:nvPr>
        </p:nvGraphicFramePr>
        <p:xfrm>
          <a:off x="2836862" y="4648200"/>
          <a:ext cx="1049338" cy="395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849" name="Equation" r:id="rId14" imgW="600210" imgH="219165" progId="Equation.3">
                  <p:embed/>
                </p:oleObj>
              </mc:Choice>
              <mc:Fallback>
                <p:oleObj name="Equation" r:id="rId14" imgW="600210" imgH="21916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862" y="4648200"/>
                        <a:ext cx="1049338" cy="3950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3419467"/>
              </p:ext>
            </p:extLst>
          </p:nvPr>
        </p:nvGraphicFramePr>
        <p:xfrm>
          <a:off x="3810000" y="4876800"/>
          <a:ext cx="1524000" cy="655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850" name="Equation" r:id="rId16" imgW="904770" imgH="380910" progId="Equation.3">
                  <p:embed/>
                </p:oleObj>
              </mc:Choice>
              <mc:Fallback>
                <p:oleObj name="Equation" r:id="rId16" imgW="904770" imgH="38091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876800"/>
                        <a:ext cx="1524000" cy="6552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30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71600" y="0"/>
            <a:ext cx="7772400" cy="1143000"/>
          </a:xfrm>
        </p:spPr>
        <p:txBody>
          <a:bodyPr/>
          <a:lstStyle/>
          <a:p>
            <a:r>
              <a:rPr lang="en-US" dirty="0" smtClean="0"/>
              <a:t>The Halving Algorithm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 </a:t>
            </a:r>
            <a:r>
              <a:rPr lang="en-US" dirty="0"/>
              <a:t>to compute </a:t>
            </a:r>
          </a:p>
          <a:p>
            <a:r>
              <a:rPr lang="en-US" dirty="0" smtClean="0"/>
              <a:t>In </a:t>
            </a:r>
            <a:r>
              <a:rPr lang="en-US" dirty="0"/>
              <a:t>some cases Halving is optimal (C - class of all Boolean functions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general, to be optimal, instead of guessing in accordance </a:t>
            </a:r>
            <a:r>
              <a:rPr lang="en-US" dirty="0" smtClean="0"/>
              <a:t>with </a:t>
            </a:r>
            <a:r>
              <a:rPr lang="en-US" dirty="0"/>
              <a:t>the majority of the valid concepts, we should guess </a:t>
            </a:r>
            <a:r>
              <a:rPr lang="en-US" dirty="0" smtClean="0"/>
              <a:t>according </a:t>
            </a:r>
            <a:r>
              <a:rPr lang="en-US" dirty="0"/>
              <a:t>to the concept group that gives the least number of </a:t>
            </a:r>
            <a:r>
              <a:rPr lang="en-US" dirty="0" smtClean="0"/>
              <a:t>expected </a:t>
            </a:r>
            <a:r>
              <a:rPr lang="en-US" dirty="0"/>
              <a:t>mistakes (even harder to compute)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0" y="1371600"/>
            <a:ext cx="7162800" cy="4525963"/>
          </a:xfrm>
        </p:spPr>
        <p:txBody>
          <a:bodyPr/>
          <a:lstStyle/>
          <a:p>
            <a:r>
              <a:rPr lang="en-US" dirty="0"/>
              <a:t> There is a hidden </a:t>
            </a:r>
            <a:r>
              <a:rPr lang="en-US" dirty="0" smtClean="0"/>
              <a:t>conjunctions </a:t>
            </a:r>
            <a:r>
              <a:rPr lang="en-US" dirty="0"/>
              <a:t>the learner is to learn</a:t>
            </a:r>
          </a:p>
          <a:p>
            <a:endParaRPr lang="en-US" dirty="0" smtClean="0"/>
          </a:p>
          <a:p>
            <a:r>
              <a:rPr lang="en-US" dirty="0"/>
              <a:t> The number of </a:t>
            </a:r>
            <a:r>
              <a:rPr lang="en-US" dirty="0" smtClean="0"/>
              <a:t>conjunctions</a:t>
            </a:r>
            <a:r>
              <a:rPr lang="en-US" dirty="0"/>
              <a:t>: </a:t>
            </a:r>
          </a:p>
          <a:p>
            <a:r>
              <a:rPr lang="en-US" dirty="0"/>
              <a:t> </a:t>
            </a:r>
            <a:r>
              <a:rPr lang="en-US" dirty="0" smtClean="0"/>
              <a:t>log(|C</a:t>
            </a:r>
            <a:r>
              <a:rPr lang="en-US" dirty="0"/>
              <a:t>|) = </a:t>
            </a:r>
            <a:r>
              <a:rPr lang="en-US" dirty="0" smtClean="0">
                <a:solidFill>
                  <a:srgbClr val="0000FF"/>
                </a:solidFill>
              </a:rPr>
              <a:t>n</a:t>
            </a:r>
          </a:p>
          <a:p>
            <a:r>
              <a:rPr lang="en-US" dirty="0"/>
              <a:t>The </a:t>
            </a:r>
            <a:r>
              <a:rPr lang="en-US" dirty="0" smtClean="0"/>
              <a:t>…… </a:t>
            </a:r>
            <a:r>
              <a:rPr lang="en-US" dirty="0"/>
              <a:t>algorithm makes </a:t>
            </a:r>
            <a:r>
              <a:rPr lang="en-US" dirty="0">
                <a:solidFill>
                  <a:srgbClr val="0000FF"/>
                </a:solidFill>
              </a:rPr>
              <a:t>n</a:t>
            </a:r>
            <a:r>
              <a:rPr lang="en-US" dirty="0"/>
              <a:t> </a:t>
            </a:r>
            <a:r>
              <a:rPr lang="en-US" dirty="0" smtClean="0"/>
              <a:t>mistakes</a:t>
            </a:r>
          </a:p>
          <a:p>
            <a:pPr lvl="1"/>
            <a:r>
              <a:rPr lang="en-US" dirty="0"/>
              <a:t>Learn </a:t>
            </a:r>
            <a:r>
              <a:rPr lang="en-US" dirty="0" smtClean="0"/>
              <a:t>…..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k-conjunctions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Assume </a:t>
            </a:r>
            <a:r>
              <a:rPr lang="en-US" dirty="0"/>
              <a:t>that only k&lt;&lt;n attributes occur in the </a:t>
            </a:r>
            <a:r>
              <a:rPr lang="en-US" dirty="0" smtClean="0"/>
              <a:t>disjunction</a:t>
            </a:r>
          </a:p>
          <a:p>
            <a:r>
              <a:rPr lang="en-US" dirty="0" smtClean="0"/>
              <a:t>The </a:t>
            </a:r>
            <a:r>
              <a:rPr lang="en-US" dirty="0"/>
              <a:t>number of </a:t>
            </a:r>
            <a:r>
              <a:rPr lang="en-US" dirty="0" smtClean="0"/>
              <a:t>k-conjunctions</a:t>
            </a:r>
            <a:r>
              <a:rPr lang="en-US" dirty="0"/>
              <a:t>:  </a:t>
            </a:r>
          </a:p>
          <a:p>
            <a:pPr lvl="1"/>
            <a:r>
              <a:rPr lang="en-US" dirty="0"/>
              <a:t>  log(|C|) =</a:t>
            </a:r>
          </a:p>
          <a:p>
            <a:pPr lvl="1"/>
            <a:r>
              <a:rPr lang="en-US" dirty="0"/>
              <a:t>  Can we learn efficiently with this number of mistakes ?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1024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6629767"/>
              </p:ext>
            </p:extLst>
          </p:nvPr>
        </p:nvGraphicFramePr>
        <p:xfrm>
          <a:off x="5638800" y="2270125"/>
          <a:ext cx="34766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665" name="Equation" r:id="rId4" imgW="177480" imgH="203040" progId="Equation.3">
                  <p:embed/>
                </p:oleObj>
              </mc:Choice>
              <mc:Fallback>
                <p:oleObj name="Equation" r:id="rId4" imgW="177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270125"/>
                        <a:ext cx="347663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600" y="0"/>
            <a:ext cx="7772400" cy="1143000"/>
          </a:xfrm>
        </p:spPr>
        <p:txBody>
          <a:bodyPr/>
          <a:lstStyle/>
          <a:p>
            <a:r>
              <a:rPr lang="en-US" dirty="0" smtClean="0"/>
              <a:t>Learning Conjunctions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 rot="18627426">
            <a:off x="57359" y="1852399"/>
            <a:ext cx="2183449" cy="1558925"/>
          </a:xfrm>
        </p:spPr>
        <p:txBody>
          <a:bodyPr/>
          <a:lstStyle/>
          <a:p>
            <a:r>
              <a:rPr lang="en-US" dirty="0" smtClean="0"/>
              <a:t>What’s possible?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813796"/>
              </p:ext>
            </p:extLst>
          </p:nvPr>
        </p:nvGraphicFramePr>
        <p:xfrm>
          <a:off x="3581400" y="5190146"/>
          <a:ext cx="874712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666" name="Equation" r:id="rId6" imgW="438210" imgH="190590" progId="Equation.3">
                  <p:embed/>
                </p:oleObj>
              </mc:Choice>
              <mc:Fallback>
                <p:oleObj name="Equation" r:id="rId6" imgW="438210" imgH="190590" progId="Equation.3">
                  <p:embed/>
                  <p:pic>
                    <p:nvPicPr>
                      <p:cNvPr id="0" name="Object 20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190146"/>
                        <a:ext cx="874712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4054"/>
              </p:ext>
            </p:extLst>
          </p:nvPr>
        </p:nvGraphicFramePr>
        <p:xfrm>
          <a:off x="5919788" y="4731624"/>
          <a:ext cx="2157412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667" name="Equation" r:id="rId8" imgW="1085940" imgH="219165" progId="Equation.3">
                  <p:embed/>
                </p:oleObj>
              </mc:Choice>
              <mc:Fallback>
                <p:oleObj name="Equation" r:id="rId8" imgW="1085940" imgH="219165" progId="Equation.3">
                  <p:embed/>
                  <p:pic>
                    <p:nvPicPr>
                      <p:cNvPr id="0" name="Object 2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9788" y="4731624"/>
                        <a:ext cx="2157412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35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995549"/>
              </p:ext>
            </p:extLst>
          </p:nvPr>
        </p:nvGraphicFramePr>
        <p:xfrm>
          <a:off x="3017838" y="1828800"/>
          <a:ext cx="338296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668" name="Equation" r:id="rId10" imgW="1714500" imgH="228600" progId="Equation.3">
                  <p:embed/>
                </p:oleObj>
              </mc:Choice>
              <mc:Fallback>
                <p:oleObj name="Equation" r:id="rId10" imgW="17145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838" y="1828800"/>
                        <a:ext cx="3382962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76200" y="3352800"/>
            <a:ext cx="1219200" cy="1815882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u="none" dirty="0">
                <a:latin typeface="+mj-lt"/>
              </a:rPr>
              <a:t>Can </a:t>
            </a:r>
            <a:r>
              <a:rPr lang="en-US" u="none" dirty="0" smtClean="0">
                <a:latin typeface="+mj-lt"/>
              </a:rPr>
              <a:t>mistakes be bounded in </a:t>
            </a:r>
            <a:r>
              <a:rPr lang="en-US" u="none" dirty="0">
                <a:latin typeface="+mj-lt"/>
              </a:rPr>
              <a:t>the non-finite </a:t>
            </a:r>
            <a:r>
              <a:rPr lang="en-US" u="none" dirty="0" smtClean="0">
                <a:latin typeface="+mj-lt"/>
              </a:rPr>
              <a:t>case?</a:t>
            </a:r>
          </a:p>
          <a:p>
            <a:endParaRPr lang="en-US" u="none" dirty="0">
              <a:latin typeface="+mj-lt"/>
            </a:endParaRPr>
          </a:p>
          <a:p>
            <a:r>
              <a:rPr lang="en-US" u="none" dirty="0" smtClean="0">
                <a:latin typeface="+mj-lt"/>
              </a:rPr>
              <a:t>Can this bound be achieved?</a:t>
            </a:r>
            <a:endParaRPr lang="en-US" u="non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51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0" y="1371600"/>
            <a:ext cx="7162800" cy="4525963"/>
          </a:xfrm>
        </p:spPr>
        <p:txBody>
          <a:bodyPr/>
          <a:lstStyle/>
          <a:p>
            <a:r>
              <a:rPr lang="en-US" dirty="0"/>
              <a:t> There is a hidden </a:t>
            </a:r>
            <a:r>
              <a:rPr lang="en-US" dirty="0" smtClean="0"/>
              <a:t>conjunctions </a:t>
            </a:r>
            <a:r>
              <a:rPr lang="en-US" dirty="0"/>
              <a:t>the learner is to learn</a:t>
            </a:r>
          </a:p>
          <a:p>
            <a:endParaRPr lang="en-US" dirty="0" smtClean="0"/>
          </a:p>
          <a:p>
            <a:r>
              <a:rPr lang="en-US" dirty="0"/>
              <a:t> The number of </a:t>
            </a:r>
            <a:r>
              <a:rPr lang="en-US" dirty="0" smtClean="0"/>
              <a:t>conjunctions</a:t>
            </a:r>
            <a:r>
              <a:rPr lang="en-US" dirty="0"/>
              <a:t>: </a:t>
            </a:r>
          </a:p>
          <a:p>
            <a:r>
              <a:rPr lang="en-US" dirty="0"/>
              <a:t> </a:t>
            </a:r>
            <a:r>
              <a:rPr lang="en-US" dirty="0" smtClean="0"/>
              <a:t>log(|C</a:t>
            </a:r>
            <a:r>
              <a:rPr lang="en-US" dirty="0"/>
              <a:t>|) = </a:t>
            </a:r>
            <a:r>
              <a:rPr lang="en-US" dirty="0" smtClean="0">
                <a:solidFill>
                  <a:srgbClr val="0000FF"/>
                </a:solidFill>
              </a:rPr>
              <a:t>n</a:t>
            </a:r>
          </a:p>
          <a:p>
            <a:r>
              <a:rPr lang="en-US" dirty="0"/>
              <a:t>The elimination algorithm makes </a:t>
            </a:r>
            <a:r>
              <a:rPr lang="en-US" dirty="0">
                <a:solidFill>
                  <a:srgbClr val="0000FF"/>
                </a:solidFill>
              </a:rPr>
              <a:t>n</a:t>
            </a:r>
            <a:r>
              <a:rPr lang="en-US" dirty="0"/>
              <a:t> </a:t>
            </a:r>
            <a:r>
              <a:rPr lang="en-US" dirty="0" smtClean="0"/>
              <a:t>mistakes</a:t>
            </a:r>
          </a:p>
          <a:p>
            <a:pPr lvl="1"/>
            <a:r>
              <a:rPr lang="en-US" dirty="0"/>
              <a:t>Learn from </a:t>
            </a:r>
            <a:r>
              <a:rPr lang="en-US" dirty="0" smtClean="0"/>
              <a:t>positive </a:t>
            </a:r>
            <a:r>
              <a:rPr lang="en-US" dirty="0"/>
              <a:t>examples; eliminate active literals</a:t>
            </a:r>
            <a:r>
              <a:rPr lang="en-US" dirty="0" smtClean="0"/>
              <a:t>.</a:t>
            </a:r>
          </a:p>
          <a:p>
            <a:r>
              <a:rPr lang="en-US" dirty="0"/>
              <a:t> </a:t>
            </a:r>
            <a:r>
              <a:rPr lang="en-US" dirty="0" smtClean="0"/>
              <a:t>k-conjunctions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Assume </a:t>
            </a:r>
            <a:r>
              <a:rPr lang="en-US" dirty="0"/>
              <a:t>that only k&lt;&lt;n attributes occur in the </a:t>
            </a:r>
            <a:r>
              <a:rPr lang="en-US" dirty="0" smtClean="0"/>
              <a:t>disjunction</a:t>
            </a:r>
          </a:p>
          <a:p>
            <a:r>
              <a:rPr lang="en-US" dirty="0" smtClean="0"/>
              <a:t>The </a:t>
            </a:r>
            <a:r>
              <a:rPr lang="en-US" dirty="0"/>
              <a:t>number of </a:t>
            </a:r>
            <a:r>
              <a:rPr lang="en-US" dirty="0" smtClean="0"/>
              <a:t>k-conjunctions</a:t>
            </a:r>
            <a:r>
              <a:rPr lang="en-US" dirty="0"/>
              <a:t>:  </a:t>
            </a:r>
          </a:p>
          <a:p>
            <a:pPr lvl="1"/>
            <a:r>
              <a:rPr lang="en-US" dirty="0"/>
              <a:t>  log(|C|) =</a:t>
            </a:r>
          </a:p>
          <a:p>
            <a:pPr lvl="1"/>
            <a:r>
              <a:rPr lang="en-US" dirty="0"/>
              <a:t>  Can we learn efficiently with this number of mistakes ?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102408" name="Object 8"/>
          <p:cNvGraphicFramePr>
            <a:graphicFrameLocks noChangeAspect="1"/>
          </p:cNvGraphicFramePr>
          <p:nvPr>
            <p:extLst/>
          </p:nvPr>
        </p:nvGraphicFramePr>
        <p:xfrm>
          <a:off x="5638800" y="2270125"/>
          <a:ext cx="34766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670" name="Equation" r:id="rId4" imgW="177480" imgH="203040" progId="Equation.3">
                  <p:embed/>
                </p:oleObj>
              </mc:Choice>
              <mc:Fallback>
                <p:oleObj name="Equation" r:id="rId4" imgW="177480" imgH="203040" progId="Equation.3">
                  <p:embed/>
                  <p:pic>
                    <p:nvPicPr>
                      <p:cNvPr id="10240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270125"/>
                        <a:ext cx="347663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600" y="0"/>
            <a:ext cx="7772400" cy="1143000"/>
          </a:xfrm>
        </p:spPr>
        <p:txBody>
          <a:bodyPr/>
          <a:lstStyle/>
          <a:p>
            <a:r>
              <a:rPr lang="en-US" dirty="0" smtClean="0"/>
              <a:t>Learning Conjunctions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 rot="18627426">
            <a:off x="57359" y="1852399"/>
            <a:ext cx="2183449" cy="1558925"/>
          </a:xfrm>
        </p:spPr>
        <p:txBody>
          <a:bodyPr/>
          <a:lstStyle/>
          <a:p>
            <a:r>
              <a:rPr lang="en-US" dirty="0" smtClean="0"/>
              <a:t>What’s possible?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3581400" y="5190146"/>
          <a:ext cx="874712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671" name="Equation" r:id="rId6" imgW="438210" imgH="190590" progId="Equation.3">
                  <p:embed/>
                </p:oleObj>
              </mc:Choice>
              <mc:Fallback>
                <p:oleObj name="Equation" r:id="rId6" imgW="438210" imgH="19059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190146"/>
                        <a:ext cx="874712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5919788" y="4731624"/>
          <a:ext cx="2157412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672" name="Equation" r:id="rId8" imgW="1085940" imgH="219165" progId="Equation.3">
                  <p:embed/>
                </p:oleObj>
              </mc:Choice>
              <mc:Fallback>
                <p:oleObj name="Equation" r:id="rId8" imgW="1085940" imgH="219165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9788" y="4731624"/>
                        <a:ext cx="2157412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36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3017838" y="1828800"/>
          <a:ext cx="338296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673" name="Equation" r:id="rId10" imgW="1714500" imgH="228600" progId="Equation.3">
                  <p:embed/>
                </p:oleObj>
              </mc:Choice>
              <mc:Fallback>
                <p:oleObj name="Equation" r:id="rId10" imgW="1714500" imgH="2286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838" y="1828800"/>
                        <a:ext cx="3382962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76200" y="3352800"/>
            <a:ext cx="1219200" cy="1815882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u="none" dirty="0">
                <a:latin typeface="+mj-lt"/>
              </a:rPr>
              <a:t>Can </a:t>
            </a:r>
            <a:r>
              <a:rPr lang="en-US" u="none" dirty="0" smtClean="0">
                <a:latin typeface="+mj-lt"/>
              </a:rPr>
              <a:t>mistakes be bounded in </a:t>
            </a:r>
            <a:r>
              <a:rPr lang="en-US" u="none" dirty="0">
                <a:latin typeface="+mj-lt"/>
              </a:rPr>
              <a:t>the non-finite </a:t>
            </a:r>
            <a:r>
              <a:rPr lang="en-US" u="none" dirty="0" smtClean="0">
                <a:latin typeface="+mj-lt"/>
              </a:rPr>
              <a:t>case?</a:t>
            </a:r>
          </a:p>
          <a:p>
            <a:endParaRPr lang="en-US" u="none" dirty="0">
              <a:latin typeface="+mj-lt"/>
            </a:endParaRPr>
          </a:p>
          <a:p>
            <a:r>
              <a:rPr lang="en-US" u="none" dirty="0" smtClean="0">
                <a:latin typeface="+mj-lt"/>
              </a:rPr>
              <a:t>Can this bound be achieved?</a:t>
            </a:r>
            <a:endParaRPr lang="en-US" u="non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3166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80893" y="0"/>
            <a:ext cx="7772400" cy="1143000"/>
          </a:xfrm>
        </p:spPr>
        <p:txBody>
          <a:bodyPr/>
          <a:lstStyle/>
          <a:p>
            <a:r>
              <a:rPr lang="en-US" dirty="0" smtClean="0"/>
              <a:t>Representation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524000" y="1371600"/>
            <a:ext cx="7620000" cy="4800600"/>
          </a:xfrm>
        </p:spPr>
        <p:txBody>
          <a:bodyPr/>
          <a:lstStyle/>
          <a:p>
            <a:r>
              <a:rPr lang="en-US" sz="2000" dirty="0" smtClean="0"/>
              <a:t>Assume that you want to learn conjunctions. Should your hypothesis space be the class of conjunctions?</a:t>
            </a:r>
          </a:p>
          <a:p>
            <a:pPr lvl="1"/>
            <a:r>
              <a:rPr lang="en-US" sz="1600" b="1" dirty="0" smtClean="0"/>
              <a:t>Theorem</a:t>
            </a:r>
            <a:r>
              <a:rPr lang="en-US" sz="1600" b="1" dirty="0"/>
              <a:t>:   </a:t>
            </a:r>
            <a:r>
              <a:rPr lang="en-US" sz="1600" dirty="0"/>
              <a:t>Given a sample on n attributes that is consistent </a:t>
            </a:r>
            <a:r>
              <a:rPr lang="en-US" sz="1600" dirty="0" smtClean="0"/>
              <a:t>with a conjunctive </a:t>
            </a:r>
            <a:r>
              <a:rPr lang="en-US" sz="1600" dirty="0"/>
              <a:t>concept, it is NP-hard to find a </a:t>
            </a:r>
            <a:r>
              <a:rPr lang="en-US" sz="1600" dirty="0" smtClean="0"/>
              <a:t>pure conjunctive </a:t>
            </a:r>
            <a:r>
              <a:rPr lang="en-US" sz="1600" dirty="0"/>
              <a:t>hypothesis that is both consistent with the </a:t>
            </a:r>
            <a:r>
              <a:rPr lang="en-US" sz="1600" dirty="0" smtClean="0"/>
              <a:t>sample </a:t>
            </a:r>
            <a:r>
              <a:rPr lang="en-US" sz="1600" dirty="0"/>
              <a:t>and has the minimum number of </a:t>
            </a:r>
            <a:r>
              <a:rPr lang="en-US" sz="1600" dirty="0" smtClean="0"/>
              <a:t>attributes. </a:t>
            </a:r>
          </a:p>
          <a:p>
            <a:pPr lvl="1"/>
            <a:r>
              <a:rPr lang="en-US" sz="1100" dirty="0" smtClean="0">
                <a:solidFill>
                  <a:schemeClr val="tx1"/>
                </a:solidFill>
              </a:rPr>
              <a:t>[David Haussler, AIJ’88: “Quantifying </a:t>
            </a:r>
            <a:r>
              <a:rPr lang="en-US" sz="1100" dirty="0">
                <a:solidFill>
                  <a:schemeClr val="tx1"/>
                </a:solidFill>
              </a:rPr>
              <a:t>Inductive Bias: </a:t>
            </a:r>
            <a:r>
              <a:rPr lang="en-US" sz="1100" dirty="0" smtClean="0">
                <a:solidFill>
                  <a:schemeClr val="tx1"/>
                </a:solidFill>
              </a:rPr>
              <a:t>AI </a:t>
            </a:r>
            <a:r>
              <a:rPr lang="en-US" sz="1100" dirty="0">
                <a:solidFill>
                  <a:schemeClr val="tx1"/>
                </a:solidFill>
              </a:rPr>
              <a:t>Learning Algorithms and </a:t>
            </a:r>
            <a:r>
              <a:rPr lang="en-US" sz="1100" dirty="0" err="1" smtClean="0">
                <a:solidFill>
                  <a:schemeClr val="tx1"/>
                </a:solidFill>
              </a:rPr>
              <a:t>Valiant's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Learning </a:t>
            </a:r>
            <a:r>
              <a:rPr lang="en-US" sz="1100" dirty="0" smtClean="0">
                <a:solidFill>
                  <a:schemeClr val="tx1"/>
                </a:solidFill>
              </a:rPr>
              <a:t>Framework”] </a:t>
            </a:r>
          </a:p>
          <a:p>
            <a:r>
              <a:rPr lang="en-US" sz="2000" dirty="0" smtClean="0"/>
              <a:t>Same </a:t>
            </a:r>
            <a:r>
              <a:rPr lang="en-US" sz="2000" dirty="0"/>
              <a:t>holds for </a:t>
            </a:r>
            <a:r>
              <a:rPr lang="en-US" sz="2000" dirty="0" smtClean="0"/>
              <a:t>Disjunctions</a:t>
            </a:r>
            <a:r>
              <a:rPr lang="en-US" sz="2000" dirty="0"/>
              <a:t>.</a:t>
            </a:r>
          </a:p>
          <a:p>
            <a:r>
              <a:rPr lang="en-US" sz="2000" dirty="0" smtClean="0"/>
              <a:t>Intuition</a:t>
            </a:r>
            <a:r>
              <a:rPr lang="en-US" sz="2000" dirty="0"/>
              <a:t>: Reduction to minimum set cover problem.</a:t>
            </a:r>
          </a:p>
          <a:p>
            <a:pPr lvl="1"/>
            <a:r>
              <a:rPr lang="en-US" sz="1800" dirty="0" smtClean="0"/>
              <a:t>Given </a:t>
            </a:r>
            <a:r>
              <a:rPr lang="en-US" sz="1800" dirty="0"/>
              <a:t>a collection of sets that cover X, define a set of examples  </a:t>
            </a:r>
            <a:r>
              <a:rPr lang="en-US" sz="1800" dirty="0" smtClean="0"/>
              <a:t>so </a:t>
            </a:r>
            <a:r>
              <a:rPr lang="en-US" sz="1800" dirty="0"/>
              <a:t>that learning the best </a:t>
            </a:r>
            <a:r>
              <a:rPr lang="en-US" sz="1800" dirty="0" smtClean="0"/>
              <a:t>(dis/</a:t>
            </a:r>
            <a:r>
              <a:rPr lang="en-US" sz="1800" dirty="0" err="1" smtClean="0"/>
              <a:t>conj</a:t>
            </a:r>
            <a:r>
              <a:rPr lang="en-US" sz="1800" dirty="0" smtClean="0"/>
              <a:t>)junction </a:t>
            </a:r>
            <a:r>
              <a:rPr lang="en-US" sz="1800" dirty="0"/>
              <a:t>implies a minimal cover</a:t>
            </a:r>
            <a:r>
              <a:rPr lang="en-US" sz="1800" dirty="0" smtClean="0"/>
              <a:t>.</a:t>
            </a:r>
          </a:p>
          <a:p>
            <a:r>
              <a:rPr lang="en-US" sz="2000" dirty="0" smtClean="0"/>
              <a:t>Consequently</a:t>
            </a:r>
            <a:r>
              <a:rPr lang="en-US" sz="2000" dirty="0"/>
              <a:t>, we cannot learn the concept efficiently </a:t>
            </a:r>
            <a:r>
              <a:rPr lang="en-US" sz="2000" b="1" dirty="0" smtClean="0"/>
              <a:t>as </a:t>
            </a:r>
            <a:r>
              <a:rPr lang="en-US" sz="2000" b="1" dirty="0"/>
              <a:t>a </a:t>
            </a:r>
            <a:r>
              <a:rPr lang="en-US" sz="2000" b="1" dirty="0" smtClean="0"/>
              <a:t>(dis/con)junction</a:t>
            </a:r>
            <a:r>
              <a:rPr lang="en-US" sz="2000" b="1" dirty="0"/>
              <a:t>.</a:t>
            </a:r>
          </a:p>
          <a:p>
            <a:r>
              <a:rPr lang="en-US" sz="2000" dirty="0" smtClean="0"/>
              <a:t>But</a:t>
            </a:r>
            <a:r>
              <a:rPr lang="en-US" sz="2000" dirty="0"/>
              <a:t>, we will see that we can do that, if we are willing to </a:t>
            </a:r>
            <a:r>
              <a:rPr lang="en-US" sz="2000" dirty="0" smtClean="0"/>
              <a:t>learn the </a:t>
            </a:r>
            <a:r>
              <a:rPr lang="en-US" sz="2000" dirty="0"/>
              <a:t>concept as a Linear Threshold function</a:t>
            </a:r>
            <a:r>
              <a:rPr lang="en-US" sz="2000" dirty="0" smtClean="0"/>
              <a:t>.</a:t>
            </a:r>
          </a:p>
          <a:p>
            <a:r>
              <a:rPr lang="en-US" sz="2000" b="1" dirty="0" smtClean="0"/>
              <a:t>In a more expressive class, the search for a good hypothesis sometimes becomes combinatorially easier.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16" name="Content Placeholder 9"/>
          <p:cNvSpPr>
            <a:spLocks noGrp="1"/>
          </p:cNvSpPr>
          <p:nvPr>
            <p:ph sz="quarter" idx="13"/>
          </p:nvPr>
        </p:nvSpPr>
        <p:spPr>
          <a:xfrm rot="18627426">
            <a:off x="57359" y="1852399"/>
            <a:ext cx="2183449" cy="1558925"/>
          </a:xfrm>
        </p:spPr>
        <p:txBody>
          <a:bodyPr/>
          <a:lstStyle/>
          <a:p>
            <a:r>
              <a:rPr lang="en-US" dirty="0" smtClean="0"/>
              <a:t>Importance of Representation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Disjunctions</a:t>
            </a:r>
          </a:p>
          <a:p>
            <a:endParaRPr lang="en-US" dirty="0"/>
          </a:p>
          <a:p>
            <a:r>
              <a:rPr lang="en-US" dirty="0" smtClean="0"/>
              <a:t>At least m of n: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Exclusive-OR:</a:t>
            </a:r>
          </a:p>
          <a:p>
            <a:endParaRPr lang="en-US" dirty="0"/>
          </a:p>
          <a:p>
            <a:r>
              <a:rPr lang="en-US" dirty="0" smtClean="0"/>
              <a:t>Non-trivial DNF 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Linear Functions</a:t>
            </a:r>
            <a:endParaRPr lang="en-US" dirty="0"/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393D753-1717-405C-A86D-7823E8E50413}" type="slidenum">
              <a:rPr lang="en-US"/>
              <a:pPr/>
              <a:t>38</a:t>
            </a:fld>
            <a:endParaRPr lang="en-US"/>
          </a:p>
        </p:txBody>
      </p:sp>
      <p:grpSp>
        <p:nvGrpSpPr>
          <p:cNvPr id="727043" name="Group 3"/>
          <p:cNvGrpSpPr>
            <a:grpSpLocks/>
          </p:cNvGrpSpPr>
          <p:nvPr/>
        </p:nvGrpSpPr>
        <p:grpSpPr bwMode="auto">
          <a:xfrm>
            <a:off x="1857375" y="1114425"/>
            <a:ext cx="5719763" cy="1171575"/>
            <a:chOff x="1920" y="862"/>
            <a:chExt cx="3603" cy="738"/>
          </a:xfrm>
        </p:grpSpPr>
        <p:sp>
          <p:nvSpPr>
            <p:cNvPr id="727044" name="Text Box 4"/>
            <p:cNvSpPr txBox="1">
              <a:spLocks noChangeArrowheads="1"/>
            </p:cNvSpPr>
            <p:nvPr/>
          </p:nvSpPr>
          <p:spPr bwMode="auto">
            <a:xfrm>
              <a:off x="1920" y="1020"/>
              <a:ext cx="58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i="1" u="none" dirty="0">
                  <a:solidFill>
                    <a:srgbClr val="0000FF"/>
                  </a:solidFill>
                  <a:latin typeface="Arial Narrow" pitchFamily="34" charset="0"/>
                </a:rPr>
                <a:t>f </a:t>
              </a:r>
              <a:r>
                <a:rPr lang="en-US" sz="2800" u="none" dirty="0">
                  <a:solidFill>
                    <a:srgbClr val="0000FF"/>
                  </a:solidFill>
                  <a:latin typeface="Arial Narrow" pitchFamily="34" charset="0"/>
                </a:rPr>
                <a:t>(x)</a:t>
              </a:r>
              <a:r>
                <a:rPr lang="en-US" sz="2400" u="none" dirty="0">
                  <a:solidFill>
                    <a:srgbClr val="0000FF"/>
                  </a:solidFill>
                  <a:latin typeface="Arial Narrow" pitchFamily="34" charset="0"/>
                </a:rPr>
                <a:t> =</a:t>
              </a:r>
            </a:p>
          </p:txBody>
        </p:sp>
        <p:sp>
          <p:nvSpPr>
            <p:cNvPr id="727045" name="Text Box 5"/>
            <p:cNvSpPr txBox="1">
              <a:spLocks noChangeArrowheads="1"/>
            </p:cNvSpPr>
            <p:nvPr/>
          </p:nvSpPr>
          <p:spPr bwMode="auto">
            <a:xfrm>
              <a:off x="2784" y="863"/>
              <a:ext cx="2739" cy="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u="none" dirty="0">
                  <a:solidFill>
                    <a:srgbClr val="0000FF"/>
                  </a:solidFill>
                  <a:latin typeface="Arial Narrow" pitchFamily="34" charset="0"/>
                </a:rPr>
                <a:t> 1      if    </a:t>
              </a:r>
              <a:r>
                <a:rPr lang="en-US" sz="3200" u="none" dirty="0">
                  <a:solidFill>
                    <a:srgbClr val="0000FF"/>
                  </a:solidFill>
                  <a:latin typeface="Arial Narrow" pitchFamily="34" charset="0"/>
                </a:rPr>
                <a:t>w</a:t>
              </a:r>
              <a:r>
                <a:rPr lang="en-US" sz="1600" u="none" dirty="0">
                  <a:solidFill>
                    <a:srgbClr val="0000FF"/>
                  </a:solidFill>
                  <a:latin typeface="Arial Narrow" pitchFamily="34" charset="0"/>
                </a:rPr>
                <a:t>1 </a:t>
              </a:r>
              <a:r>
                <a:rPr lang="en-US" sz="3200" u="none" dirty="0">
                  <a:solidFill>
                    <a:srgbClr val="0000FF"/>
                  </a:solidFill>
                  <a:latin typeface="Arial Narrow" pitchFamily="34" charset="0"/>
                </a:rPr>
                <a:t>x</a:t>
              </a:r>
              <a:r>
                <a:rPr lang="en-US" sz="1600" u="none" dirty="0">
                  <a:solidFill>
                    <a:srgbClr val="0000FF"/>
                  </a:solidFill>
                  <a:latin typeface="Arial Narrow" pitchFamily="34" charset="0"/>
                </a:rPr>
                <a:t>1 + </a:t>
              </a:r>
              <a:r>
                <a:rPr lang="en-US" sz="3200" u="none" dirty="0">
                  <a:solidFill>
                    <a:srgbClr val="0000FF"/>
                  </a:solidFill>
                  <a:latin typeface="Arial Narrow" pitchFamily="34" charset="0"/>
                </a:rPr>
                <a:t>w</a:t>
              </a:r>
              <a:r>
                <a:rPr lang="en-US" sz="1600" u="none" dirty="0">
                  <a:solidFill>
                    <a:srgbClr val="0000FF"/>
                  </a:solidFill>
                  <a:latin typeface="Arial Narrow" pitchFamily="34" charset="0"/>
                </a:rPr>
                <a:t>2 </a:t>
              </a:r>
              <a:r>
                <a:rPr lang="en-US" sz="3200" u="none" dirty="0">
                  <a:solidFill>
                    <a:srgbClr val="0000FF"/>
                  </a:solidFill>
                  <a:latin typeface="Arial Narrow" pitchFamily="34" charset="0"/>
                </a:rPr>
                <a:t>x</a:t>
              </a:r>
              <a:r>
                <a:rPr lang="en-US" sz="1600" u="none" dirty="0">
                  <a:solidFill>
                    <a:srgbClr val="0000FF"/>
                  </a:solidFill>
                  <a:latin typeface="Arial Narrow" pitchFamily="34" charset="0"/>
                </a:rPr>
                <a:t>2 +. . . </a:t>
              </a:r>
              <a:r>
                <a:rPr lang="en-US" sz="3200" u="none" dirty="0" err="1">
                  <a:solidFill>
                    <a:srgbClr val="0000FF"/>
                  </a:solidFill>
                  <a:latin typeface="Arial Narrow" pitchFamily="34" charset="0"/>
                </a:rPr>
                <a:t>w</a:t>
              </a:r>
              <a:r>
                <a:rPr lang="en-US" sz="1600" u="none" dirty="0" err="1">
                  <a:solidFill>
                    <a:srgbClr val="0000FF"/>
                  </a:solidFill>
                  <a:latin typeface="Arial Narrow" pitchFamily="34" charset="0"/>
                </a:rPr>
                <a:t>n</a:t>
              </a:r>
              <a:r>
                <a:rPr lang="en-US" sz="1600" u="none" dirty="0">
                  <a:solidFill>
                    <a:srgbClr val="0000FF"/>
                  </a:solidFill>
                  <a:latin typeface="Arial Narrow" pitchFamily="34" charset="0"/>
                </a:rPr>
                <a:t> </a:t>
              </a:r>
              <a:r>
                <a:rPr lang="en-US" sz="3200" u="none" dirty="0" err="1">
                  <a:solidFill>
                    <a:srgbClr val="0000FF"/>
                  </a:solidFill>
                  <a:latin typeface="Arial Narrow" pitchFamily="34" charset="0"/>
                </a:rPr>
                <a:t>x</a:t>
              </a:r>
              <a:r>
                <a:rPr lang="en-US" sz="1600" u="none" dirty="0" err="1">
                  <a:solidFill>
                    <a:srgbClr val="0000FF"/>
                  </a:solidFill>
                  <a:latin typeface="Arial Narrow" pitchFamily="34" charset="0"/>
                </a:rPr>
                <a:t>n</a:t>
              </a:r>
              <a:r>
                <a:rPr lang="en-US" sz="1600" u="none" dirty="0">
                  <a:solidFill>
                    <a:srgbClr val="0000FF"/>
                  </a:solidFill>
                  <a:latin typeface="Arial Narrow" pitchFamily="34" charset="0"/>
                </a:rPr>
                <a:t> </a:t>
              </a:r>
              <a:r>
                <a:rPr lang="en-US" sz="2400" u="none" dirty="0">
                  <a:solidFill>
                    <a:srgbClr val="0000FF"/>
                  </a:solidFill>
                  <a:latin typeface="Arial Narrow" pitchFamily="34" charset="0"/>
                </a:rPr>
                <a:t>&gt;= </a:t>
              </a:r>
              <a:r>
                <a:rPr lang="en-US" sz="2400" u="none" dirty="0">
                  <a:solidFill>
                    <a:srgbClr val="0000FF"/>
                  </a:solidFill>
                  <a:latin typeface="Arial Narrow" pitchFamily="34" charset="0"/>
                  <a:sym typeface="Symbol" pitchFamily="18" charset="2"/>
                </a:rPr>
                <a:t></a:t>
              </a:r>
            </a:p>
            <a:p>
              <a:r>
                <a:rPr lang="en-US" sz="2400" u="none" dirty="0">
                  <a:solidFill>
                    <a:srgbClr val="0000FF"/>
                  </a:solidFill>
                  <a:latin typeface="Arial Narrow" pitchFamily="34" charset="0"/>
                  <a:sym typeface="Symbol" pitchFamily="18" charset="2"/>
                </a:rPr>
                <a:t> 0   </a:t>
              </a:r>
              <a:r>
                <a:rPr lang="en-US" sz="2400" u="none" dirty="0" smtClean="0">
                  <a:solidFill>
                    <a:srgbClr val="0000FF"/>
                  </a:solidFill>
                  <a:latin typeface="Arial Narrow" pitchFamily="34" charset="0"/>
                  <a:sym typeface="Symbol" pitchFamily="18" charset="2"/>
                </a:rPr>
                <a:t>   </a:t>
              </a:r>
              <a:r>
                <a:rPr lang="en-US" sz="2400" u="none" dirty="0">
                  <a:solidFill>
                    <a:srgbClr val="0000FF"/>
                  </a:solidFill>
                  <a:latin typeface="Arial Narrow" pitchFamily="34" charset="0"/>
                  <a:sym typeface="Symbol" pitchFamily="18" charset="2"/>
                </a:rPr>
                <a:t>Otherwise </a:t>
              </a:r>
              <a:endParaRPr lang="en-US" sz="2400" u="none" dirty="0">
                <a:solidFill>
                  <a:srgbClr val="0000FF"/>
                </a:solidFill>
                <a:latin typeface="Arial Narrow" pitchFamily="34" charset="0"/>
              </a:endParaRPr>
            </a:p>
            <a:p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27046" name="Text Box 6"/>
            <p:cNvSpPr txBox="1">
              <a:spLocks noChangeArrowheads="1"/>
            </p:cNvSpPr>
            <p:nvPr/>
          </p:nvSpPr>
          <p:spPr bwMode="auto">
            <a:xfrm>
              <a:off x="2496" y="862"/>
              <a:ext cx="247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6000" u="none" dirty="0">
                  <a:solidFill>
                    <a:srgbClr val="0000FF"/>
                  </a:solidFill>
                  <a:latin typeface="Arial Narrow" pitchFamily="34" charset="0"/>
                </a:rPr>
                <a:t>{</a:t>
              </a:r>
            </a:p>
          </p:txBody>
        </p:sp>
      </p:grpSp>
      <p:sp>
        <p:nvSpPr>
          <p:cNvPr id="727056" name="Text Box 16"/>
          <p:cNvSpPr txBox="1">
            <a:spLocks noChangeArrowheads="1"/>
          </p:cNvSpPr>
          <p:nvPr/>
        </p:nvSpPr>
        <p:spPr bwMode="auto">
          <a:xfrm>
            <a:off x="3810000" y="4343400"/>
            <a:ext cx="30732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u="none" dirty="0">
                <a:solidFill>
                  <a:srgbClr val="000066"/>
                </a:solidFill>
                <a:latin typeface="Arial Narrow" pitchFamily="34" charset="0"/>
              </a:rPr>
              <a:t>y</a:t>
            </a:r>
            <a:r>
              <a:rPr lang="en-US" sz="2400" u="none" dirty="0">
                <a:solidFill>
                  <a:srgbClr val="000066"/>
                </a:solidFill>
                <a:latin typeface="Arial Narrow" pitchFamily="34" charset="0"/>
              </a:rPr>
              <a:t> =  (</a:t>
            </a:r>
            <a:r>
              <a:rPr lang="en-US" sz="3200" u="none" dirty="0">
                <a:solidFill>
                  <a:srgbClr val="000066"/>
                </a:solidFill>
                <a:latin typeface="Arial Narrow" pitchFamily="34" charset="0"/>
              </a:rPr>
              <a:t>x</a:t>
            </a:r>
            <a:r>
              <a:rPr lang="en-US" sz="1600" u="none" dirty="0">
                <a:solidFill>
                  <a:srgbClr val="000066"/>
                </a:solidFill>
                <a:latin typeface="Arial Narrow" pitchFamily="34" charset="0"/>
              </a:rPr>
              <a:t>1 </a:t>
            </a:r>
            <a:r>
              <a:rPr lang="en-US" sz="1600" u="none" dirty="0">
                <a:solidFill>
                  <a:srgbClr val="000066"/>
                </a:solidFill>
                <a:latin typeface="Arial Narrow" pitchFamily="34" charset="0"/>
                <a:sym typeface="Symbol" pitchFamily="18" charset="2"/>
              </a:rPr>
              <a:t></a:t>
            </a:r>
            <a:r>
              <a:rPr lang="en-US" sz="1600" u="none" dirty="0">
                <a:solidFill>
                  <a:srgbClr val="000066"/>
                </a:solidFill>
                <a:latin typeface="Arial Narrow" pitchFamily="34" charset="0"/>
              </a:rPr>
              <a:t>  </a:t>
            </a:r>
            <a:r>
              <a:rPr lang="en-US" sz="3200" u="none" dirty="0" smtClean="0">
                <a:solidFill>
                  <a:srgbClr val="000066"/>
                </a:solidFill>
                <a:latin typeface="Arial Narrow" pitchFamily="34" charset="0"/>
              </a:rPr>
              <a:t>x</a:t>
            </a:r>
            <a:r>
              <a:rPr lang="en-US" sz="1600" u="none" dirty="0" smtClean="0">
                <a:solidFill>
                  <a:srgbClr val="000066"/>
                </a:solidFill>
                <a:latin typeface="Arial Narrow" pitchFamily="34" charset="0"/>
              </a:rPr>
              <a:t>2</a:t>
            </a:r>
            <a:r>
              <a:rPr lang="en-US" sz="2400" u="none" dirty="0" smtClean="0">
                <a:solidFill>
                  <a:srgbClr val="000066"/>
                </a:solidFill>
                <a:latin typeface="Arial Narrow" pitchFamily="34" charset="0"/>
              </a:rPr>
              <a:t> </a:t>
            </a:r>
            <a:r>
              <a:rPr lang="en-US" sz="2400" u="none" dirty="0">
                <a:solidFill>
                  <a:srgbClr val="000066"/>
                </a:solidFill>
                <a:latin typeface="Arial Narrow" pitchFamily="34" charset="0"/>
                <a:sym typeface="Symbol" pitchFamily="18" charset="2"/>
              </a:rPr>
              <a:t>v</a:t>
            </a:r>
            <a:r>
              <a:rPr lang="en-US" sz="2400" u="none" dirty="0">
                <a:solidFill>
                  <a:srgbClr val="000066"/>
                </a:solidFill>
                <a:latin typeface="Arial Narrow" pitchFamily="34" charset="0"/>
              </a:rPr>
              <a:t> </a:t>
            </a:r>
            <a:r>
              <a:rPr lang="en-US" sz="2400" u="none" dirty="0" smtClean="0">
                <a:solidFill>
                  <a:srgbClr val="000066"/>
                </a:solidFill>
                <a:latin typeface="Arial Narrow" pitchFamily="34" charset="0"/>
              </a:rPr>
              <a:t>) (</a:t>
            </a:r>
            <a:r>
              <a:rPr lang="en-US" sz="3200" u="none" dirty="0">
                <a:solidFill>
                  <a:srgbClr val="000066"/>
                </a:solidFill>
                <a:latin typeface="Arial Narrow" pitchFamily="34" charset="0"/>
              </a:rPr>
              <a:t>x</a:t>
            </a:r>
            <a:r>
              <a:rPr lang="en-US" sz="1600" u="none" dirty="0">
                <a:solidFill>
                  <a:srgbClr val="000066"/>
                </a:solidFill>
                <a:latin typeface="Arial Narrow" pitchFamily="34" charset="0"/>
              </a:rPr>
              <a:t>1 </a:t>
            </a:r>
            <a:r>
              <a:rPr lang="en-US" sz="1600" u="none" dirty="0">
                <a:solidFill>
                  <a:srgbClr val="000066"/>
                </a:solidFill>
                <a:latin typeface="Arial Narrow" pitchFamily="34" charset="0"/>
                <a:sym typeface="Symbol" pitchFamily="18" charset="2"/>
              </a:rPr>
              <a:t></a:t>
            </a:r>
            <a:r>
              <a:rPr lang="en-US" sz="1600" u="none" dirty="0">
                <a:solidFill>
                  <a:srgbClr val="000066"/>
                </a:solidFill>
                <a:latin typeface="Arial Narrow" pitchFamily="34" charset="0"/>
              </a:rPr>
              <a:t>  </a:t>
            </a:r>
            <a:r>
              <a:rPr lang="en-US" sz="3200" u="none" dirty="0">
                <a:solidFill>
                  <a:srgbClr val="000066"/>
                </a:solidFill>
                <a:latin typeface="Arial Narrow" pitchFamily="34" charset="0"/>
              </a:rPr>
              <a:t>x</a:t>
            </a:r>
            <a:r>
              <a:rPr lang="en-US" sz="1600" u="none" dirty="0">
                <a:solidFill>
                  <a:srgbClr val="000066"/>
                </a:solidFill>
                <a:latin typeface="Arial Narrow" pitchFamily="34" charset="0"/>
              </a:rPr>
              <a:t>2</a:t>
            </a:r>
            <a:r>
              <a:rPr lang="en-US" sz="2400" u="none" dirty="0">
                <a:solidFill>
                  <a:srgbClr val="000066"/>
                </a:solidFill>
                <a:latin typeface="Arial Narrow" pitchFamily="34" charset="0"/>
              </a:rPr>
              <a:t>)</a:t>
            </a:r>
            <a:endParaRPr lang="en-US" sz="1600" u="none" dirty="0">
              <a:solidFill>
                <a:srgbClr val="0000FF"/>
              </a:solidFill>
              <a:latin typeface="Arial Narrow" pitchFamily="34" charset="0"/>
            </a:endParaRPr>
          </a:p>
        </p:txBody>
      </p:sp>
      <p:sp>
        <p:nvSpPr>
          <p:cNvPr id="727058" name="Text Box 18"/>
          <p:cNvSpPr txBox="1">
            <a:spLocks noChangeArrowheads="1"/>
          </p:cNvSpPr>
          <p:nvPr/>
        </p:nvSpPr>
        <p:spPr bwMode="auto">
          <a:xfrm>
            <a:off x="4038600" y="5211763"/>
            <a:ext cx="28686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u="none" dirty="0">
                <a:solidFill>
                  <a:srgbClr val="000066"/>
                </a:solidFill>
                <a:latin typeface="Arial Narrow" pitchFamily="34" charset="0"/>
              </a:rPr>
              <a:t>y</a:t>
            </a:r>
            <a:r>
              <a:rPr lang="en-US" sz="2400" u="none" dirty="0">
                <a:solidFill>
                  <a:srgbClr val="000066"/>
                </a:solidFill>
                <a:latin typeface="Arial Narrow" pitchFamily="34" charset="0"/>
              </a:rPr>
              <a:t> = (</a:t>
            </a:r>
            <a:r>
              <a:rPr lang="en-US" sz="3200" u="none" dirty="0">
                <a:solidFill>
                  <a:srgbClr val="000066"/>
                </a:solidFill>
                <a:latin typeface="Arial Narrow" pitchFamily="34" charset="0"/>
              </a:rPr>
              <a:t>x</a:t>
            </a:r>
            <a:r>
              <a:rPr lang="en-US" sz="1600" u="none" dirty="0">
                <a:solidFill>
                  <a:srgbClr val="000066"/>
                </a:solidFill>
                <a:latin typeface="Arial Narrow" pitchFamily="34" charset="0"/>
              </a:rPr>
              <a:t>1 </a:t>
            </a:r>
            <a:r>
              <a:rPr lang="en-US" sz="1600" u="none" dirty="0">
                <a:solidFill>
                  <a:srgbClr val="000066"/>
                </a:solidFill>
                <a:latin typeface="Arial Narrow" pitchFamily="34" charset="0"/>
                <a:sym typeface="Symbol" pitchFamily="18" charset="2"/>
              </a:rPr>
              <a:t></a:t>
            </a:r>
            <a:r>
              <a:rPr lang="en-US" sz="1600" u="none" dirty="0">
                <a:solidFill>
                  <a:srgbClr val="000066"/>
                </a:solidFill>
                <a:latin typeface="Arial Narrow" pitchFamily="34" charset="0"/>
              </a:rPr>
              <a:t>  </a:t>
            </a:r>
            <a:r>
              <a:rPr lang="en-US" sz="3200" u="none" dirty="0">
                <a:solidFill>
                  <a:srgbClr val="000066"/>
                </a:solidFill>
                <a:latin typeface="Arial Narrow" pitchFamily="34" charset="0"/>
              </a:rPr>
              <a:t>x</a:t>
            </a:r>
            <a:r>
              <a:rPr lang="en-US" sz="1600" u="none" dirty="0">
                <a:solidFill>
                  <a:srgbClr val="000066"/>
                </a:solidFill>
                <a:latin typeface="Arial Narrow" pitchFamily="34" charset="0"/>
              </a:rPr>
              <a:t>2</a:t>
            </a:r>
            <a:r>
              <a:rPr lang="en-US" sz="2400" u="none" dirty="0">
                <a:solidFill>
                  <a:srgbClr val="000066"/>
                </a:solidFill>
                <a:latin typeface="Arial Narrow" pitchFamily="34" charset="0"/>
              </a:rPr>
              <a:t>) </a:t>
            </a:r>
            <a:r>
              <a:rPr lang="en-US" sz="2400" u="none" dirty="0">
                <a:solidFill>
                  <a:srgbClr val="000066"/>
                </a:solidFill>
                <a:latin typeface="Arial Narrow" pitchFamily="34" charset="0"/>
                <a:sym typeface="Symbol" pitchFamily="18" charset="2"/>
              </a:rPr>
              <a:t>v</a:t>
            </a:r>
            <a:r>
              <a:rPr lang="en-US" sz="2400" u="none" dirty="0">
                <a:solidFill>
                  <a:srgbClr val="000066"/>
                </a:solidFill>
                <a:latin typeface="Arial Narrow" pitchFamily="34" charset="0"/>
              </a:rPr>
              <a:t> (</a:t>
            </a:r>
            <a:r>
              <a:rPr lang="en-US" sz="3200" u="none" dirty="0">
                <a:solidFill>
                  <a:srgbClr val="000066"/>
                </a:solidFill>
                <a:latin typeface="Arial Narrow" pitchFamily="34" charset="0"/>
              </a:rPr>
              <a:t>x</a:t>
            </a:r>
            <a:r>
              <a:rPr lang="en-US" sz="1600" u="none" dirty="0">
                <a:solidFill>
                  <a:srgbClr val="000066"/>
                </a:solidFill>
                <a:latin typeface="Arial Narrow" pitchFamily="34" charset="0"/>
              </a:rPr>
              <a:t>3 </a:t>
            </a:r>
            <a:r>
              <a:rPr lang="en-US" sz="1600" u="none" dirty="0">
                <a:solidFill>
                  <a:srgbClr val="000066"/>
                </a:solidFill>
                <a:latin typeface="Arial Narrow" pitchFamily="34" charset="0"/>
                <a:sym typeface="Symbol" pitchFamily="18" charset="2"/>
              </a:rPr>
              <a:t></a:t>
            </a:r>
            <a:r>
              <a:rPr lang="en-US" sz="1600" u="none" dirty="0">
                <a:solidFill>
                  <a:srgbClr val="000066"/>
                </a:solidFill>
                <a:latin typeface="Arial Narrow" pitchFamily="34" charset="0"/>
              </a:rPr>
              <a:t>  </a:t>
            </a:r>
            <a:r>
              <a:rPr lang="en-US" sz="3200" u="none" dirty="0">
                <a:solidFill>
                  <a:srgbClr val="000066"/>
                </a:solidFill>
                <a:latin typeface="Arial Narrow" pitchFamily="34" charset="0"/>
              </a:rPr>
              <a:t>x</a:t>
            </a:r>
            <a:r>
              <a:rPr lang="en-US" sz="1600" u="none" dirty="0">
                <a:solidFill>
                  <a:srgbClr val="000066"/>
                </a:solidFill>
                <a:latin typeface="Arial Narrow" pitchFamily="34" charset="0"/>
              </a:rPr>
              <a:t>4</a:t>
            </a:r>
            <a:r>
              <a:rPr lang="en-US" sz="2400" u="none" dirty="0">
                <a:solidFill>
                  <a:srgbClr val="000066"/>
                </a:solidFill>
                <a:latin typeface="Arial Narrow" pitchFamily="34" charset="0"/>
              </a:rPr>
              <a:t>)</a:t>
            </a:r>
            <a:r>
              <a:rPr lang="en-US" sz="1600" u="none" dirty="0">
                <a:solidFill>
                  <a:srgbClr val="0000FF"/>
                </a:solidFill>
                <a:latin typeface="Arial Narrow" pitchFamily="34" charset="0"/>
              </a:rPr>
              <a:t> </a:t>
            </a:r>
          </a:p>
        </p:txBody>
      </p:sp>
      <p:sp>
        <p:nvSpPr>
          <p:cNvPr id="727059" name="Line 19"/>
          <p:cNvSpPr>
            <a:spLocks noChangeShapeType="1"/>
          </p:cNvSpPr>
          <p:nvPr/>
        </p:nvSpPr>
        <p:spPr bwMode="auto">
          <a:xfrm>
            <a:off x="381000" y="4267200"/>
            <a:ext cx="8305800" cy="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27062" name="Object 22"/>
          <p:cNvGraphicFramePr>
            <a:graphicFrameLocks noChangeAspect="1"/>
          </p:cNvGraphicFramePr>
          <p:nvPr/>
        </p:nvGraphicFramePr>
        <p:xfrm>
          <a:off x="7859713" y="2286000"/>
          <a:ext cx="75088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46" name="Clip" r:id="rId4" imgW="370800" imgH="315360" progId="MS_ClipArt_Gallery.2">
                  <p:embed/>
                </p:oleObj>
              </mc:Choice>
              <mc:Fallback>
                <p:oleObj name="Clip" r:id="rId4" imgW="370800" imgH="3153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9713" y="2286000"/>
                        <a:ext cx="75088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63" name="Object 23"/>
          <p:cNvGraphicFramePr>
            <a:graphicFrameLocks noChangeAspect="1"/>
          </p:cNvGraphicFramePr>
          <p:nvPr/>
        </p:nvGraphicFramePr>
        <p:xfrm>
          <a:off x="7772400" y="4462463"/>
          <a:ext cx="83820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47" name="Clip" r:id="rId6" imgW="4039200" imgH="3468960" progId="MS_ClipArt_Gallery.2">
                  <p:embed/>
                </p:oleObj>
              </mc:Choice>
              <mc:Fallback>
                <p:oleObj name="Clip" r:id="rId6" imgW="4039200" imgH="34689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4462463"/>
                        <a:ext cx="838200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64" name="Object 24"/>
          <p:cNvGraphicFramePr>
            <a:graphicFrameLocks noChangeAspect="1"/>
          </p:cNvGraphicFramePr>
          <p:nvPr/>
        </p:nvGraphicFramePr>
        <p:xfrm>
          <a:off x="7772400" y="5410200"/>
          <a:ext cx="8382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48" name="Clip" r:id="rId8" imgW="4039200" imgH="3468960" progId="MS_ClipArt_Gallery.2">
                  <p:embed/>
                </p:oleObj>
              </mc:Choice>
              <mc:Fallback>
                <p:oleObj name="Clip" r:id="rId8" imgW="4039200" imgH="34689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5410200"/>
                        <a:ext cx="838200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65" name="Object 25"/>
          <p:cNvGraphicFramePr>
            <a:graphicFrameLocks noChangeAspect="1"/>
          </p:cNvGraphicFramePr>
          <p:nvPr/>
        </p:nvGraphicFramePr>
        <p:xfrm>
          <a:off x="7859713" y="3276600"/>
          <a:ext cx="75088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49" name="Clip" r:id="rId9" imgW="370800" imgH="315360" progId="MS_ClipArt_Gallery.2">
                  <p:embed/>
                </p:oleObj>
              </mc:Choice>
              <mc:Fallback>
                <p:oleObj name="Clip" r:id="rId9" imgW="370800" imgH="3153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9713" y="3276600"/>
                        <a:ext cx="75088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9"/>
          <p:cNvSpPr txBox="1">
            <a:spLocks noChangeArrowheads="1"/>
          </p:cNvSpPr>
          <p:nvPr/>
        </p:nvSpPr>
        <p:spPr bwMode="auto">
          <a:xfrm>
            <a:off x="3581400" y="2187523"/>
            <a:ext cx="2265363" cy="327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u="none" dirty="0">
                <a:solidFill>
                  <a:srgbClr val="000066"/>
                </a:solidFill>
                <a:latin typeface="Arial Narrow" pitchFamily="34" charset="0"/>
              </a:rPr>
              <a:t>y</a:t>
            </a:r>
            <a:r>
              <a:rPr lang="en-US" sz="2400" u="none" dirty="0">
                <a:solidFill>
                  <a:srgbClr val="000066"/>
                </a:solidFill>
                <a:latin typeface="Arial Narrow" pitchFamily="34" charset="0"/>
              </a:rPr>
              <a:t> = </a:t>
            </a:r>
            <a:r>
              <a:rPr lang="en-US" sz="1600" u="none" dirty="0">
                <a:solidFill>
                  <a:srgbClr val="000066"/>
                </a:solidFill>
                <a:latin typeface="Arial Narrow" pitchFamily="34" charset="0"/>
              </a:rPr>
              <a:t> </a:t>
            </a:r>
            <a:r>
              <a:rPr lang="en-US" sz="3200" u="none" dirty="0">
                <a:solidFill>
                  <a:srgbClr val="000066"/>
                </a:solidFill>
                <a:latin typeface="Arial Narrow" pitchFamily="34" charset="0"/>
              </a:rPr>
              <a:t>x</a:t>
            </a:r>
            <a:r>
              <a:rPr lang="en-US" sz="1600" u="none" dirty="0">
                <a:solidFill>
                  <a:srgbClr val="000066"/>
                </a:solidFill>
                <a:latin typeface="Arial Narrow" pitchFamily="34" charset="0"/>
              </a:rPr>
              <a:t>1 </a:t>
            </a:r>
            <a:r>
              <a:rPr lang="en-US" sz="1600" u="none" dirty="0">
                <a:solidFill>
                  <a:srgbClr val="000066"/>
                </a:solidFill>
                <a:latin typeface="Arial Narrow" pitchFamily="34" charset="0"/>
                <a:sym typeface="Symbol" pitchFamily="18" charset="2"/>
              </a:rPr>
              <a:t></a:t>
            </a:r>
            <a:r>
              <a:rPr lang="en-US" sz="1600" u="none" dirty="0">
                <a:solidFill>
                  <a:srgbClr val="000066"/>
                </a:solidFill>
                <a:latin typeface="Arial Narrow" pitchFamily="34" charset="0"/>
              </a:rPr>
              <a:t>   </a:t>
            </a:r>
            <a:r>
              <a:rPr lang="en-US" sz="3200" u="none" dirty="0">
                <a:solidFill>
                  <a:srgbClr val="000066"/>
                </a:solidFill>
                <a:latin typeface="Arial Narrow" pitchFamily="34" charset="0"/>
              </a:rPr>
              <a:t>x</a:t>
            </a:r>
            <a:r>
              <a:rPr lang="en-US" sz="1600" u="none" dirty="0">
                <a:solidFill>
                  <a:srgbClr val="000066"/>
                </a:solidFill>
                <a:latin typeface="Arial Narrow" pitchFamily="34" charset="0"/>
              </a:rPr>
              <a:t>3  </a:t>
            </a:r>
            <a:r>
              <a:rPr lang="en-US" sz="1600" u="none" dirty="0">
                <a:solidFill>
                  <a:srgbClr val="000066"/>
                </a:solidFill>
                <a:latin typeface="Arial Narrow" pitchFamily="34" charset="0"/>
                <a:sym typeface="Symbol" pitchFamily="18" charset="2"/>
              </a:rPr>
              <a:t></a:t>
            </a:r>
            <a:r>
              <a:rPr lang="en-US" sz="1600" u="none" dirty="0">
                <a:solidFill>
                  <a:srgbClr val="000066"/>
                </a:solidFill>
                <a:latin typeface="Arial Narrow" pitchFamily="34" charset="0"/>
              </a:rPr>
              <a:t>   </a:t>
            </a:r>
            <a:r>
              <a:rPr lang="en-US" sz="3200" u="none" dirty="0">
                <a:solidFill>
                  <a:srgbClr val="000066"/>
                </a:solidFill>
                <a:latin typeface="Arial Narrow" pitchFamily="34" charset="0"/>
              </a:rPr>
              <a:t>x</a:t>
            </a:r>
            <a:r>
              <a:rPr lang="en-US" sz="1600" u="none" dirty="0">
                <a:solidFill>
                  <a:srgbClr val="000066"/>
                </a:solidFill>
                <a:latin typeface="Arial Narrow" pitchFamily="34" charset="0"/>
              </a:rPr>
              <a:t>5</a:t>
            </a:r>
            <a:r>
              <a:rPr lang="en-US" sz="1600" u="none" dirty="0">
                <a:solidFill>
                  <a:srgbClr val="0000FF"/>
                </a:solidFill>
                <a:latin typeface="Arial Narrow" pitchFamily="34" charset="0"/>
              </a:rPr>
              <a:t> </a:t>
            </a:r>
          </a:p>
        </p:txBody>
      </p:sp>
      <p:sp>
        <p:nvSpPr>
          <p:cNvPr id="33" name="Text Box 10"/>
          <p:cNvSpPr txBox="1">
            <a:spLocks noChangeArrowheads="1"/>
          </p:cNvSpPr>
          <p:nvPr/>
        </p:nvSpPr>
        <p:spPr bwMode="auto">
          <a:xfrm>
            <a:off x="3578225" y="2514600"/>
            <a:ext cx="3508375" cy="327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u="none" dirty="0">
                <a:solidFill>
                  <a:srgbClr val="000066"/>
                </a:solidFill>
                <a:latin typeface="Arial Narrow" pitchFamily="34" charset="0"/>
              </a:rPr>
              <a:t>y</a:t>
            </a:r>
            <a:r>
              <a:rPr lang="en-US" sz="2400" u="none" dirty="0">
                <a:solidFill>
                  <a:srgbClr val="000066"/>
                </a:solidFill>
                <a:latin typeface="Arial Narrow" pitchFamily="34" charset="0"/>
              </a:rPr>
              <a:t> = ( 1•</a:t>
            </a:r>
            <a:r>
              <a:rPr lang="en-US" sz="1600" u="none" dirty="0">
                <a:solidFill>
                  <a:srgbClr val="000066"/>
                </a:solidFill>
                <a:latin typeface="Arial Narrow" pitchFamily="34" charset="0"/>
              </a:rPr>
              <a:t> </a:t>
            </a:r>
            <a:r>
              <a:rPr lang="en-US" sz="3200" u="none" dirty="0">
                <a:solidFill>
                  <a:srgbClr val="000066"/>
                </a:solidFill>
                <a:latin typeface="Arial Narrow" pitchFamily="34" charset="0"/>
              </a:rPr>
              <a:t>x</a:t>
            </a:r>
            <a:r>
              <a:rPr lang="en-US" sz="1600" u="none" dirty="0">
                <a:solidFill>
                  <a:srgbClr val="000066"/>
                </a:solidFill>
                <a:latin typeface="Arial Narrow" pitchFamily="34" charset="0"/>
              </a:rPr>
              <a:t>1 + </a:t>
            </a:r>
            <a:r>
              <a:rPr lang="en-US" sz="2400" u="none" dirty="0">
                <a:solidFill>
                  <a:srgbClr val="000066"/>
                </a:solidFill>
                <a:latin typeface="Arial Narrow" pitchFamily="34" charset="0"/>
              </a:rPr>
              <a:t> 1•</a:t>
            </a:r>
            <a:r>
              <a:rPr lang="en-US" sz="1600" u="none" dirty="0">
                <a:solidFill>
                  <a:srgbClr val="000066"/>
                </a:solidFill>
                <a:latin typeface="Arial Narrow" pitchFamily="34" charset="0"/>
              </a:rPr>
              <a:t> </a:t>
            </a:r>
            <a:r>
              <a:rPr lang="en-US" sz="3200" u="none" dirty="0">
                <a:solidFill>
                  <a:srgbClr val="000066"/>
                </a:solidFill>
                <a:latin typeface="Arial Narrow" pitchFamily="34" charset="0"/>
              </a:rPr>
              <a:t>x</a:t>
            </a:r>
            <a:r>
              <a:rPr lang="en-US" sz="1600" u="none" dirty="0">
                <a:solidFill>
                  <a:srgbClr val="000066"/>
                </a:solidFill>
                <a:latin typeface="Arial Narrow" pitchFamily="34" charset="0"/>
              </a:rPr>
              <a:t>3  + </a:t>
            </a:r>
            <a:r>
              <a:rPr lang="en-US" sz="2400" u="none" dirty="0">
                <a:solidFill>
                  <a:srgbClr val="000066"/>
                </a:solidFill>
                <a:latin typeface="Arial Narrow" pitchFamily="34" charset="0"/>
              </a:rPr>
              <a:t>1•</a:t>
            </a:r>
            <a:r>
              <a:rPr lang="en-US" sz="1600" u="none" dirty="0">
                <a:solidFill>
                  <a:srgbClr val="000066"/>
                </a:solidFill>
                <a:latin typeface="Arial Narrow" pitchFamily="34" charset="0"/>
              </a:rPr>
              <a:t> </a:t>
            </a:r>
            <a:r>
              <a:rPr lang="en-US" sz="3200" u="none" dirty="0">
                <a:solidFill>
                  <a:srgbClr val="000066"/>
                </a:solidFill>
                <a:latin typeface="Arial Narrow" pitchFamily="34" charset="0"/>
              </a:rPr>
              <a:t>x</a:t>
            </a:r>
            <a:r>
              <a:rPr lang="en-US" sz="1600" u="none" dirty="0">
                <a:solidFill>
                  <a:srgbClr val="000066"/>
                </a:solidFill>
                <a:latin typeface="Arial Narrow" pitchFamily="34" charset="0"/>
              </a:rPr>
              <a:t>5 </a:t>
            </a:r>
            <a:r>
              <a:rPr lang="en-US" sz="2400" u="none" dirty="0">
                <a:solidFill>
                  <a:srgbClr val="000066"/>
                </a:solidFill>
                <a:latin typeface="Arial Narrow" pitchFamily="34" charset="0"/>
              </a:rPr>
              <a:t>&gt;= 1)</a:t>
            </a:r>
          </a:p>
        </p:txBody>
      </p:sp>
      <p:sp>
        <p:nvSpPr>
          <p:cNvPr id="34" name="Text Box 13"/>
          <p:cNvSpPr txBox="1">
            <a:spLocks noChangeArrowheads="1"/>
          </p:cNvSpPr>
          <p:nvPr/>
        </p:nvSpPr>
        <p:spPr bwMode="auto">
          <a:xfrm>
            <a:off x="3859212" y="3065990"/>
            <a:ext cx="3455988" cy="359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u="none">
                <a:solidFill>
                  <a:srgbClr val="000066"/>
                </a:solidFill>
                <a:latin typeface="Arial Narrow" pitchFamily="34" charset="0"/>
              </a:rPr>
              <a:t>y</a:t>
            </a:r>
            <a:r>
              <a:rPr lang="en-US" sz="2400" u="none">
                <a:solidFill>
                  <a:srgbClr val="000066"/>
                </a:solidFill>
                <a:latin typeface="Arial Narrow" pitchFamily="34" charset="0"/>
              </a:rPr>
              <a:t> = </a:t>
            </a:r>
            <a:r>
              <a:rPr lang="en-US" sz="1600" u="none">
                <a:solidFill>
                  <a:srgbClr val="000066"/>
                </a:solidFill>
                <a:latin typeface="Arial Narrow" pitchFamily="34" charset="0"/>
              </a:rPr>
              <a:t> </a:t>
            </a:r>
            <a:r>
              <a:rPr lang="en-US" sz="2400" u="none">
                <a:solidFill>
                  <a:srgbClr val="000066"/>
                </a:solidFill>
                <a:latin typeface="Arial Narrow" pitchFamily="34" charset="0"/>
              </a:rPr>
              <a:t>at least 2 of {</a:t>
            </a:r>
            <a:r>
              <a:rPr lang="en-US" sz="3200" u="none">
                <a:solidFill>
                  <a:srgbClr val="000066"/>
                </a:solidFill>
                <a:latin typeface="Arial Narrow" pitchFamily="34" charset="0"/>
              </a:rPr>
              <a:t>x</a:t>
            </a:r>
            <a:r>
              <a:rPr lang="en-US" sz="1600" u="none">
                <a:solidFill>
                  <a:srgbClr val="000066"/>
                </a:solidFill>
                <a:latin typeface="Arial Narrow" pitchFamily="34" charset="0"/>
              </a:rPr>
              <a:t>1 </a:t>
            </a:r>
            <a:r>
              <a:rPr lang="en-US" sz="1600" u="none">
                <a:solidFill>
                  <a:srgbClr val="000066"/>
                </a:solidFill>
                <a:latin typeface="Arial Narrow" pitchFamily="34" charset="0"/>
                <a:sym typeface="Symbol" pitchFamily="18" charset="2"/>
              </a:rPr>
              <a:t>,</a:t>
            </a:r>
            <a:r>
              <a:rPr lang="en-US" sz="1600" u="none">
                <a:solidFill>
                  <a:srgbClr val="000066"/>
                </a:solidFill>
                <a:latin typeface="Arial Narrow" pitchFamily="34" charset="0"/>
              </a:rPr>
              <a:t>  </a:t>
            </a:r>
            <a:r>
              <a:rPr lang="en-US" sz="3200" u="none">
                <a:solidFill>
                  <a:srgbClr val="000066"/>
                </a:solidFill>
                <a:latin typeface="Arial Narrow" pitchFamily="34" charset="0"/>
              </a:rPr>
              <a:t>x</a:t>
            </a:r>
            <a:r>
              <a:rPr lang="en-US" sz="1600" u="none">
                <a:solidFill>
                  <a:srgbClr val="000066"/>
                </a:solidFill>
                <a:latin typeface="Arial Narrow" pitchFamily="34" charset="0"/>
              </a:rPr>
              <a:t>3 ,   </a:t>
            </a:r>
            <a:r>
              <a:rPr lang="en-US" sz="3200" u="none">
                <a:solidFill>
                  <a:srgbClr val="000066"/>
                </a:solidFill>
                <a:latin typeface="Arial Narrow" pitchFamily="34" charset="0"/>
              </a:rPr>
              <a:t>x</a:t>
            </a:r>
            <a:r>
              <a:rPr lang="en-US" sz="1600" u="none">
                <a:solidFill>
                  <a:srgbClr val="000066"/>
                </a:solidFill>
                <a:latin typeface="Arial Narrow" pitchFamily="34" charset="0"/>
              </a:rPr>
              <a:t>5</a:t>
            </a:r>
            <a:r>
              <a:rPr lang="en-US" sz="2400" u="none">
                <a:solidFill>
                  <a:srgbClr val="000066"/>
                </a:solidFill>
                <a:latin typeface="Arial Narrow" pitchFamily="34" charset="0"/>
              </a:rPr>
              <a:t>}</a:t>
            </a:r>
            <a:r>
              <a:rPr lang="en-US" sz="1600" u="none">
                <a:solidFill>
                  <a:srgbClr val="0000FF"/>
                </a:solidFill>
                <a:latin typeface="Arial Narrow" pitchFamily="34" charset="0"/>
              </a:rPr>
              <a:t> </a:t>
            </a:r>
            <a:endParaRPr lang="en-US" sz="2400" u="none">
              <a:solidFill>
                <a:srgbClr val="0000FF"/>
              </a:solidFill>
              <a:latin typeface="Arial Narrow" pitchFamily="34" charset="0"/>
            </a:endParaRPr>
          </a:p>
        </p:txBody>
      </p:sp>
      <p:sp>
        <p:nvSpPr>
          <p:cNvPr id="35" name="Text Box 14"/>
          <p:cNvSpPr txBox="1">
            <a:spLocks noChangeArrowheads="1"/>
          </p:cNvSpPr>
          <p:nvPr/>
        </p:nvSpPr>
        <p:spPr bwMode="auto">
          <a:xfrm>
            <a:off x="3859212" y="3429000"/>
            <a:ext cx="3438525" cy="359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u="none" dirty="0">
                <a:solidFill>
                  <a:srgbClr val="000066"/>
                </a:solidFill>
                <a:latin typeface="Arial Narrow" pitchFamily="34" charset="0"/>
              </a:rPr>
              <a:t>y</a:t>
            </a:r>
            <a:r>
              <a:rPr lang="en-US" sz="2400" u="none" dirty="0">
                <a:solidFill>
                  <a:srgbClr val="000066"/>
                </a:solidFill>
                <a:latin typeface="Arial Narrow" pitchFamily="34" charset="0"/>
              </a:rPr>
              <a:t> = ( 1•</a:t>
            </a:r>
            <a:r>
              <a:rPr lang="en-US" sz="1600" u="none" dirty="0">
                <a:solidFill>
                  <a:srgbClr val="000066"/>
                </a:solidFill>
                <a:latin typeface="Arial Narrow" pitchFamily="34" charset="0"/>
              </a:rPr>
              <a:t> </a:t>
            </a:r>
            <a:r>
              <a:rPr lang="en-US" sz="3200" u="none" dirty="0">
                <a:solidFill>
                  <a:srgbClr val="000066"/>
                </a:solidFill>
                <a:latin typeface="Arial Narrow" pitchFamily="34" charset="0"/>
              </a:rPr>
              <a:t>x</a:t>
            </a:r>
            <a:r>
              <a:rPr lang="en-US" sz="1600" u="none" dirty="0">
                <a:solidFill>
                  <a:srgbClr val="000066"/>
                </a:solidFill>
                <a:latin typeface="Arial Narrow" pitchFamily="34" charset="0"/>
              </a:rPr>
              <a:t>1 + </a:t>
            </a:r>
            <a:r>
              <a:rPr lang="en-US" sz="2400" u="none" dirty="0">
                <a:solidFill>
                  <a:srgbClr val="000066"/>
                </a:solidFill>
                <a:latin typeface="Arial Narrow" pitchFamily="34" charset="0"/>
              </a:rPr>
              <a:t> 1•</a:t>
            </a:r>
            <a:r>
              <a:rPr lang="en-US" sz="1600" u="none" dirty="0">
                <a:solidFill>
                  <a:srgbClr val="000066"/>
                </a:solidFill>
                <a:latin typeface="Arial Narrow" pitchFamily="34" charset="0"/>
              </a:rPr>
              <a:t> </a:t>
            </a:r>
            <a:r>
              <a:rPr lang="en-US" sz="3200" u="none" dirty="0">
                <a:solidFill>
                  <a:srgbClr val="000066"/>
                </a:solidFill>
                <a:latin typeface="Arial Narrow" pitchFamily="34" charset="0"/>
              </a:rPr>
              <a:t>x</a:t>
            </a:r>
            <a:r>
              <a:rPr lang="en-US" sz="1600" u="none" dirty="0">
                <a:solidFill>
                  <a:srgbClr val="000066"/>
                </a:solidFill>
                <a:latin typeface="Arial Narrow" pitchFamily="34" charset="0"/>
              </a:rPr>
              <a:t>3  + </a:t>
            </a:r>
            <a:r>
              <a:rPr lang="en-US" sz="2400" u="none" dirty="0">
                <a:solidFill>
                  <a:srgbClr val="000066"/>
                </a:solidFill>
                <a:latin typeface="Arial Narrow" pitchFamily="34" charset="0"/>
              </a:rPr>
              <a:t>1•</a:t>
            </a:r>
            <a:r>
              <a:rPr lang="en-US" sz="1600" u="none" dirty="0">
                <a:solidFill>
                  <a:srgbClr val="000066"/>
                </a:solidFill>
                <a:latin typeface="Arial Narrow" pitchFamily="34" charset="0"/>
              </a:rPr>
              <a:t> </a:t>
            </a:r>
            <a:r>
              <a:rPr lang="en-US" sz="3200" u="none" dirty="0">
                <a:solidFill>
                  <a:srgbClr val="000066"/>
                </a:solidFill>
                <a:latin typeface="Arial Narrow" pitchFamily="34" charset="0"/>
              </a:rPr>
              <a:t>x</a:t>
            </a:r>
            <a:r>
              <a:rPr lang="en-US" sz="1600" u="none" dirty="0">
                <a:solidFill>
                  <a:srgbClr val="000066"/>
                </a:solidFill>
                <a:latin typeface="Arial Narrow" pitchFamily="34" charset="0"/>
              </a:rPr>
              <a:t>5 </a:t>
            </a:r>
            <a:r>
              <a:rPr lang="en-US" sz="2400" u="none" dirty="0">
                <a:solidFill>
                  <a:srgbClr val="000066"/>
                </a:solidFill>
                <a:latin typeface="Arial Narrow" pitchFamily="34" charset="0"/>
              </a:rPr>
              <a:t>&gt;=2)</a:t>
            </a:r>
          </a:p>
        </p:txBody>
      </p:sp>
    </p:spTree>
    <p:extLst>
      <p:ext uri="{BB962C8B-B14F-4D97-AF65-F5344CB8AC3E}">
        <p14:creationId xmlns:p14="http://schemas.microsoft.com/office/powerpoint/2010/main" val="101706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CDFE5-C15A-4FDB-926B-CDE831110A2E}" type="slidenum">
              <a:rPr lang="en-US"/>
              <a:pPr/>
              <a:t>39</a:t>
            </a:fld>
            <a:endParaRPr lang="en-US"/>
          </a:p>
        </p:txBody>
      </p:sp>
      <p:sp>
        <p:nvSpPr>
          <p:cNvPr id="759811" name="Line 3"/>
          <p:cNvSpPr>
            <a:spLocks noChangeShapeType="1"/>
          </p:cNvSpPr>
          <p:nvPr/>
        </p:nvSpPr>
        <p:spPr bwMode="auto">
          <a:xfrm>
            <a:off x="2133600" y="2286000"/>
            <a:ext cx="0" cy="2743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9812" name="Line 4"/>
          <p:cNvSpPr>
            <a:spLocks noChangeShapeType="1"/>
          </p:cNvSpPr>
          <p:nvPr/>
        </p:nvSpPr>
        <p:spPr bwMode="auto">
          <a:xfrm>
            <a:off x="2133600" y="5029200"/>
            <a:ext cx="3733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9813" name="Line 5"/>
          <p:cNvSpPr>
            <a:spLocks noChangeShapeType="1"/>
          </p:cNvSpPr>
          <p:nvPr/>
        </p:nvSpPr>
        <p:spPr bwMode="auto">
          <a:xfrm>
            <a:off x="990600" y="4381500"/>
            <a:ext cx="2438400" cy="1371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9814" name="Line 6"/>
          <p:cNvSpPr>
            <a:spLocks noChangeShapeType="1"/>
          </p:cNvSpPr>
          <p:nvPr/>
        </p:nvSpPr>
        <p:spPr bwMode="auto">
          <a:xfrm flipV="1">
            <a:off x="2133600" y="4267200"/>
            <a:ext cx="609600" cy="762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9815" name="Text Box 7"/>
          <p:cNvSpPr txBox="1">
            <a:spLocks noChangeArrowheads="1"/>
          </p:cNvSpPr>
          <p:nvPr/>
        </p:nvSpPr>
        <p:spPr bwMode="auto">
          <a:xfrm>
            <a:off x="304800" y="3971925"/>
            <a:ext cx="99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u="none"/>
              <a:t>w </a:t>
            </a:r>
            <a:r>
              <a:rPr lang="en-US" sz="1800" u="none">
                <a:latin typeface="cmsy10"/>
              </a:rPr>
              <a:t>¢</a:t>
            </a:r>
            <a:r>
              <a:rPr lang="en-US" sz="1800" u="none"/>
              <a:t> x = 0</a:t>
            </a:r>
          </a:p>
        </p:txBody>
      </p:sp>
      <p:sp>
        <p:nvSpPr>
          <p:cNvPr id="759816" name="Text Box 8"/>
          <p:cNvSpPr txBox="1">
            <a:spLocks noChangeArrowheads="1"/>
          </p:cNvSpPr>
          <p:nvPr/>
        </p:nvSpPr>
        <p:spPr bwMode="auto">
          <a:xfrm>
            <a:off x="2362200" y="3276600"/>
            <a:ext cx="336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u="none">
                <a:solidFill>
                  <a:srgbClr val="9900CC"/>
                </a:solidFill>
              </a:rPr>
              <a:t>-</a:t>
            </a:r>
          </a:p>
        </p:txBody>
      </p:sp>
      <p:sp>
        <p:nvSpPr>
          <p:cNvPr id="759817" name="Text Box 9"/>
          <p:cNvSpPr txBox="1">
            <a:spLocks noChangeArrowheads="1"/>
          </p:cNvSpPr>
          <p:nvPr/>
        </p:nvSpPr>
        <p:spPr bwMode="auto">
          <a:xfrm>
            <a:off x="3352800" y="3276600"/>
            <a:ext cx="336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u="none">
                <a:solidFill>
                  <a:srgbClr val="9900CC"/>
                </a:solidFill>
              </a:rPr>
              <a:t>-</a:t>
            </a:r>
          </a:p>
        </p:txBody>
      </p:sp>
      <p:sp>
        <p:nvSpPr>
          <p:cNvPr id="759818" name="Text Box 10"/>
          <p:cNvSpPr txBox="1">
            <a:spLocks noChangeArrowheads="1"/>
          </p:cNvSpPr>
          <p:nvPr/>
        </p:nvSpPr>
        <p:spPr bwMode="auto">
          <a:xfrm>
            <a:off x="2743200" y="3352800"/>
            <a:ext cx="336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u="none">
                <a:solidFill>
                  <a:srgbClr val="9900CC"/>
                </a:solidFill>
              </a:rPr>
              <a:t>-</a:t>
            </a:r>
          </a:p>
        </p:txBody>
      </p:sp>
      <p:sp>
        <p:nvSpPr>
          <p:cNvPr id="759819" name="Text Box 11"/>
          <p:cNvSpPr txBox="1">
            <a:spLocks noChangeArrowheads="1"/>
          </p:cNvSpPr>
          <p:nvPr/>
        </p:nvSpPr>
        <p:spPr bwMode="auto">
          <a:xfrm>
            <a:off x="2895600" y="3581400"/>
            <a:ext cx="336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u="none">
                <a:solidFill>
                  <a:srgbClr val="9900CC"/>
                </a:solidFill>
              </a:rPr>
              <a:t>-</a:t>
            </a:r>
          </a:p>
        </p:txBody>
      </p:sp>
      <p:sp>
        <p:nvSpPr>
          <p:cNvPr id="759820" name="Text Box 12"/>
          <p:cNvSpPr txBox="1">
            <a:spLocks noChangeArrowheads="1"/>
          </p:cNvSpPr>
          <p:nvPr/>
        </p:nvSpPr>
        <p:spPr bwMode="auto">
          <a:xfrm>
            <a:off x="3200400" y="3429000"/>
            <a:ext cx="336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u="none">
                <a:solidFill>
                  <a:srgbClr val="9900CC"/>
                </a:solidFill>
              </a:rPr>
              <a:t>-</a:t>
            </a:r>
          </a:p>
        </p:txBody>
      </p:sp>
      <p:sp>
        <p:nvSpPr>
          <p:cNvPr id="759821" name="Text Box 13"/>
          <p:cNvSpPr txBox="1">
            <a:spLocks noChangeArrowheads="1"/>
          </p:cNvSpPr>
          <p:nvPr/>
        </p:nvSpPr>
        <p:spPr bwMode="auto">
          <a:xfrm>
            <a:off x="3657600" y="3962400"/>
            <a:ext cx="336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u="none">
                <a:solidFill>
                  <a:srgbClr val="9900CC"/>
                </a:solidFill>
              </a:rPr>
              <a:t>-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3657600" y="3276600"/>
            <a:ext cx="336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u="none">
                <a:solidFill>
                  <a:srgbClr val="9900CC"/>
                </a:solidFill>
              </a:rPr>
              <a:t>-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3657600" y="3581400"/>
            <a:ext cx="336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u="none">
                <a:solidFill>
                  <a:srgbClr val="9900CC"/>
                </a:solidFill>
              </a:rPr>
              <a:t>-</a:t>
            </a:r>
          </a:p>
        </p:txBody>
      </p:sp>
      <p:sp>
        <p:nvSpPr>
          <p:cNvPr id="759824" name="Text Box 16"/>
          <p:cNvSpPr txBox="1">
            <a:spLocks noChangeArrowheads="1"/>
          </p:cNvSpPr>
          <p:nvPr/>
        </p:nvSpPr>
        <p:spPr bwMode="auto">
          <a:xfrm>
            <a:off x="4267200" y="3505200"/>
            <a:ext cx="336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u="none">
                <a:solidFill>
                  <a:srgbClr val="9900CC"/>
                </a:solidFill>
              </a:rPr>
              <a:t>-</a:t>
            </a:r>
          </a:p>
        </p:txBody>
      </p:sp>
      <p:sp>
        <p:nvSpPr>
          <p:cNvPr id="759825" name="Text Box 17"/>
          <p:cNvSpPr txBox="1">
            <a:spLocks noChangeArrowheads="1"/>
          </p:cNvSpPr>
          <p:nvPr/>
        </p:nvSpPr>
        <p:spPr bwMode="auto">
          <a:xfrm>
            <a:off x="4495800" y="3810000"/>
            <a:ext cx="336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u="none">
                <a:solidFill>
                  <a:srgbClr val="9900CC"/>
                </a:solidFill>
              </a:rPr>
              <a:t>-</a:t>
            </a:r>
          </a:p>
        </p:txBody>
      </p:sp>
      <p:sp>
        <p:nvSpPr>
          <p:cNvPr id="759826" name="Text Box 18"/>
          <p:cNvSpPr txBox="1">
            <a:spLocks noChangeArrowheads="1"/>
          </p:cNvSpPr>
          <p:nvPr/>
        </p:nvSpPr>
        <p:spPr bwMode="auto">
          <a:xfrm>
            <a:off x="5105400" y="3733800"/>
            <a:ext cx="336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u="none">
                <a:solidFill>
                  <a:srgbClr val="9900CC"/>
                </a:solidFill>
              </a:rPr>
              <a:t>-</a:t>
            </a:r>
          </a:p>
        </p:txBody>
      </p:sp>
      <p:sp>
        <p:nvSpPr>
          <p:cNvPr id="759827" name="Text Box 19"/>
          <p:cNvSpPr txBox="1">
            <a:spLocks noChangeArrowheads="1"/>
          </p:cNvSpPr>
          <p:nvPr/>
        </p:nvSpPr>
        <p:spPr bwMode="auto">
          <a:xfrm>
            <a:off x="2574925" y="2863850"/>
            <a:ext cx="336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u="none">
                <a:solidFill>
                  <a:srgbClr val="9900CC"/>
                </a:solidFill>
              </a:rPr>
              <a:t>-</a:t>
            </a:r>
          </a:p>
        </p:txBody>
      </p:sp>
      <p:sp>
        <p:nvSpPr>
          <p:cNvPr id="759828" name="Text Box 20"/>
          <p:cNvSpPr txBox="1">
            <a:spLocks noChangeArrowheads="1"/>
          </p:cNvSpPr>
          <p:nvPr/>
        </p:nvSpPr>
        <p:spPr bwMode="auto">
          <a:xfrm>
            <a:off x="3124200" y="3048000"/>
            <a:ext cx="336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u="none">
                <a:solidFill>
                  <a:srgbClr val="9900CC"/>
                </a:solidFill>
              </a:rPr>
              <a:t>-</a:t>
            </a:r>
          </a:p>
        </p:txBody>
      </p:sp>
      <p:sp>
        <p:nvSpPr>
          <p:cNvPr id="759829" name="Text Box 21"/>
          <p:cNvSpPr txBox="1">
            <a:spLocks noChangeArrowheads="1"/>
          </p:cNvSpPr>
          <p:nvPr/>
        </p:nvSpPr>
        <p:spPr bwMode="auto">
          <a:xfrm>
            <a:off x="3886200" y="3657600"/>
            <a:ext cx="336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u="none">
                <a:solidFill>
                  <a:srgbClr val="9900CC"/>
                </a:solidFill>
              </a:rPr>
              <a:t>-</a:t>
            </a:r>
          </a:p>
        </p:txBody>
      </p:sp>
      <p:sp>
        <p:nvSpPr>
          <p:cNvPr id="759830" name="Oval 22"/>
          <p:cNvSpPr>
            <a:spLocks noChangeArrowheads="1"/>
          </p:cNvSpPr>
          <p:nvPr/>
        </p:nvSpPr>
        <p:spPr bwMode="auto">
          <a:xfrm>
            <a:off x="3657600" y="2590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9831" name="Text Box 23"/>
          <p:cNvSpPr txBox="1">
            <a:spLocks noChangeArrowheads="1"/>
          </p:cNvSpPr>
          <p:nvPr/>
        </p:nvSpPr>
        <p:spPr bwMode="auto">
          <a:xfrm>
            <a:off x="2727325" y="3016250"/>
            <a:ext cx="336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u="none">
                <a:solidFill>
                  <a:srgbClr val="9900CC"/>
                </a:solidFill>
              </a:rPr>
              <a:t>-</a:t>
            </a:r>
          </a:p>
        </p:txBody>
      </p:sp>
      <p:sp>
        <p:nvSpPr>
          <p:cNvPr id="759832" name="Oval 24"/>
          <p:cNvSpPr>
            <a:spLocks noChangeArrowheads="1"/>
          </p:cNvSpPr>
          <p:nvPr/>
        </p:nvSpPr>
        <p:spPr bwMode="auto">
          <a:xfrm>
            <a:off x="3276600" y="2667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9833" name="Oval 25"/>
          <p:cNvSpPr>
            <a:spLocks noChangeArrowheads="1"/>
          </p:cNvSpPr>
          <p:nvPr/>
        </p:nvSpPr>
        <p:spPr bwMode="auto">
          <a:xfrm>
            <a:off x="3810000" y="2514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9834" name="Oval 26"/>
          <p:cNvSpPr>
            <a:spLocks noChangeArrowheads="1"/>
          </p:cNvSpPr>
          <p:nvPr/>
        </p:nvSpPr>
        <p:spPr bwMode="auto">
          <a:xfrm>
            <a:off x="3962400" y="2667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9835" name="Oval 27"/>
          <p:cNvSpPr>
            <a:spLocks noChangeArrowheads="1"/>
          </p:cNvSpPr>
          <p:nvPr/>
        </p:nvSpPr>
        <p:spPr bwMode="auto">
          <a:xfrm>
            <a:off x="4419600" y="2667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9836" name="Oval 28"/>
          <p:cNvSpPr>
            <a:spLocks noChangeArrowheads="1"/>
          </p:cNvSpPr>
          <p:nvPr/>
        </p:nvSpPr>
        <p:spPr bwMode="auto">
          <a:xfrm>
            <a:off x="4572000" y="2895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9837" name="Oval 29"/>
          <p:cNvSpPr>
            <a:spLocks noChangeArrowheads="1"/>
          </p:cNvSpPr>
          <p:nvPr/>
        </p:nvSpPr>
        <p:spPr bwMode="auto">
          <a:xfrm>
            <a:off x="4419600" y="3124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9838" name="Oval 30"/>
          <p:cNvSpPr>
            <a:spLocks noChangeArrowheads="1"/>
          </p:cNvSpPr>
          <p:nvPr/>
        </p:nvSpPr>
        <p:spPr bwMode="auto">
          <a:xfrm>
            <a:off x="3886200" y="2895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9839" name="Oval 31"/>
          <p:cNvSpPr>
            <a:spLocks noChangeArrowheads="1"/>
          </p:cNvSpPr>
          <p:nvPr/>
        </p:nvSpPr>
        <p:spPr bwMode="auto">
          <a:xfrm>
            <a:off x="5029200" y="3124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9840" name="Oval 32"/>
          <p:cNvSpPr>
            <a:spLocks noChangeArrowheads="1"/>
          </p:cNvSpPr>
          <p:nvPr/>
        </p:nvSpPr>
        <p:spPr bwMode="auto">
          <a:xfrm>
            <a:off x="4724400" y="2667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9841" name="Oval 33"/>
          <p:cNvSpPr>
            <a:spLocks noChangeArrowheads="1"/>
          </p:cNvSpPr>
          <p:nvPr/>
        </p:nvSpPr>
        <p:spPr bwMode="auto">
          <a:xfrm>
            <a:off x="4191000" y="3352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9842" name="Oval 34"/>
          <p:cNvSpPr>
            <a:spLocks noChangeArrowheads="1"/>
          </p:cNvSpPr>
          <p:nvPr/>
        </p:nvSpPr>
        <p:spPr bwMode="auto">
          <a:xfrm>
            <a:off x="5562600" y="3429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9843" name="Line 35"/>
          <p:cNvSpPr>
            <a:spLocks noChangeShapeType="1"/>
          </p:cNvSpPr>
          <p:nvPr/>
        </p:nvSpPr>
        <p:spPr bwMode="auto">
          <a:xfrm>
            <a:off x="2819400" y="2667000"/>
            <a:ext cx="2438400" cy="1371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2286000" y="2205038"/>
            <a:ext cx="998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u="none"/>
              <a:t>w </a:t>
            </a:r>
            <a:r>
              <a:rPr lang="en-US" sz="1800" u="none">
                <a:latin typeface="cmsy10"/>
              </a:rPr>
              <a:t>¢</a:t>
            </a:r>
            <a:r>
              <a:rPr lang="en-US" sz="1800" u="none"/>
              <a:t> x = </a:t>
            </a:r>
            <a:r>
              <a:rPr lang="en-US" sz="1800" u="none">
                <a:latin typeface="Symbol" pitchFamily="18" charset="2"/>
                <a:sym typeface="Symbol" pitchFamily="18" charset="2"/>
              </a:rPr>
              <a:t></a:t>
            </a:r>
          </a:p>
        </p:txBody>
      </p:sp>
    </p:spTree>
    <p:extLst>
      <p:ext uri="{BB962C8B-B14F-4D97-AF65-F5344CB8AC3E}">
        <p14:creationId xmlns:p14="http://schemas.microsoft.com/office/powerpoint/2010/main" val="380738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13" grpId="0" animBg="1"/>
      <p:bldP spid="759814" grpId="0" animBg="1"/>
      <p:bldP spid="759815" grpId="0"/>
      <p:bldP spid="759843" grpId="0" animBg="1"/>
      <p:bldP spid="7598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A Guide</a:t>
            </a:r>
          </a:p>
        </p:txBody>
      </p:sp>
      <p:sp>
        <p:nvSpPr>
          <p:cNvPr id="1064963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295400"/>
            <a:ext cx="76200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>
                <a:latin typeface="Calibri" pitchFamily="34" charset="0"/>
                <a:cs typeface="Arial" pitchFamily="34" charset="0"/>
              </a:rPr>
              <a:t>Learning Algorithms</a:t>
            </a:r>
          </a:p>
          <a:p>
            <a:pPr lvl="1">
              <a:lnSpc>
                <a:spcPct val="80000"/>
              </a:lnSpc>
            </a:pPr>
            <a:r>
              <a:rPr lang="en-US" sz="1600" dirty="0">
                <a:solidFill>
                  <a:schemeClr val="accent2"/>
                </a:solidFill>
                <a:latin typeface="Calibri" pitchFamily="34" charset="0"/>
                <a:cs typeface="Arial" pitchFamily="34" charset="0"/>
              </a:rPr>
              <a:t>Search: </a:t>
            </a:r>
            <a:r>
              <a:rPr lang="en-US" sz="1600" dirty="0" smtClean="0">
                <a:solidFill>
                  <a:schemeClr val="accent2"/>
                </a:solidFill>
                <a:latin typeface="Calibri" pitchFamily="34" charset="0"/>
                <a:cs typeface="Arial" pitchFamily="34" charset="0"/>
              </a:rPr>
              <a:t>(Stochastic) Gradient </a:t>
            </a:r>
            <a:r>
              <a:rPr lang="en-US" sz="1600" dirty="0">
                <a:solidFill>
                  <a:schemeClr val="accent2"/>
                </a:solidFill>
                <a:latin typeface="Calibri" pitchFamily="34" charset="0"/>
                <a:cs typeface="Arial" pitchFamily="34" charset="0"/>
              </a:rPr>
              <a:t>Descent with </a:t>
            </a:r>
            <a:r>
              <a:rPr lang="en-US" sz="1600" dirty="0" smtClean="0">
                <a:solidFill>
                  <a:schemeClr val="accent2"/>
                </a:solidFill>
                <a:latin typeface="Calibri" pitchFamily="34" charset="0"/>
                <a:cs typeface="Arial" pitchFamily="34" charset="0"/>
              </a:rPr>
              <a:t>LMS     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>
                <a:solidFill>
                  <a:srgbClr val="245795"/>
                </a:solidFill>
                <a:latin typeface="Calibri" pitchFamily="34" charset="0"/>
                <a:cs typeface="Arial" pitchFamily="34" charset="0"/>
              </a:rPr>
              <a:t>Decision </a:t>
            </a:r>
            <a:r>
              <a:rPr lang="en-US" sz="1600" dirty="0">
                <a:latin typeface="Calibri" pitchFamily="34" charset="0"/>
                <a:cs typeface="Arial" pitchFamily="34" charset="0"/>
              </a:rPr>
              <a:t>Trees &amp; Rules</a:t>
            </a:r>
          </a:p>
          <a:p>
            <a:pPr>
              <a:lnSpc>
                <a:spcPct val="80000"/>
              </a:lnSpc>
            </a:pPr>
            <a:r>
              <a:rPr lang="en-US" sz="1800" dirty="0">
                <a:solidFill>
                  <a:schemeClr val="accent2"/>
                </a:solidFill>
                <a:latin typeface="Calibri" pitchFamily="34" charset="0"/>
                <a:cs typeface="Arial" pitchFamily="34" charset="0"/>
              </a:rPr>
              <a:t>Importance of hypothesis space (representation) </a:t>
            </a:r>
          </a:p>
          <a:p>
            <a:pPr>
              <a:lnSpc>
                <a:spcPct val="80000"/>
              </a:lnSpc>
            </a:pPr>
            <a:r>
              <a:rPr lang="en-US" sz="1800" dirty="0">
                <a:solidFill>
                  <a:srgbClr val="FF9900"/>
                </a:solidFill>
                <a:latin typeface="Calibri" pitchFamily="34" charset="0"/>
                <a:cs typeface="Arial" pitchFamily="34" charset="0"/>
              </a:rPr>
              <a:t>How are we doing? 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Simplest: Quantification </a:t>
            </a:r>
            <a:r>
              <a:rPr lang="en-US" sz="1600" dirty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in terms </a:t>
            </a: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of cumulative </a:t>
            </a:r>
            <a:r>
              <a:rPr lang="en-US" sz="1600" dirty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# of mistakes  </a:t>
            </a:r>
            <a:endParaRPr lang="en-US" sz="1600" dirty="0" smtClean="0">
              <a:solidFill>
                <a:schemeClr val="tx1"/>
              </a:solidFill>
              <a:latin typeface="Calibri" pitchFamily="34" charset="0"/>
              <a:cs typeface="Arial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1600" dirty="0" smtClean="0">
                <a:latin typeface="Calibri" pitchFamily="34" charset="0"/>
                <a:cs typeface="Arial" pitchFamily="34" charset="0"/>
              </a:rPr>
              <a:t>More later</a:t>
            </a:r>
            <a:endParaRPr lang="en-US" sz="1600" dirty="0">
              <a:latin typeface="Calibri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1800" dirty="0" smtClean="0">
                <a:solidFill>
                  <a:schemeClr val="accent2"/>
                </a:solidFill>
                <a:latin typeface="Calibri" pitchFamily="34" charset="0"/>
                <a:cs typeface="Arial" pitchFamily="34" charset="0"/>
              </a:rPr>
              <a:t>Perceptron					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>
                <a:latin typeface="Calibri" pitchFamily="34" charset="0"/>
                <a:cs typeface="Arial" pitchFamily="34" charset="0"/>
              </a:rPr>
              <a:t>How </a:t>
            </a:r>
            <a:r>
              <a:rPr lang="en-US" sz="1600" dirty="0">
                <a:latin typeface="Calibri" pitchFamily="34" charset="0"/>
                <a:cs typeface="Arial" pitchFamily="34" charset="0"/>
              </a:rPr>
              <a:t>to deal better with </a:t>
            </a:r>
            <a:r>
              <a:rPr lang="en-US" sz="1600" dirty="0" smtClean="0">
                <a:latin typeface="Calibri" pitchFamily="34" charset="0"/>
                <a:cs typeface="Arial" pitchFamily="34" charset="0"/>
              </a:rPr>
              <a:t>large features spaces &amp; </a:t>
            </a:r>
            <a:r>
              <a:rPr lang="en-US" sz="1600" dirty="0" err="1" smtClean="0">
                <a:latin typeface="Calibri" pitchFamily="34" charset="0"/>
                <a:cs typeface="Arial" pitchFamily="34" charset="0"/>
              </a:rPr>
              <a:t>sparsity</a:t>
            </a:r>
            <a:r>
              <a:rPr lang="en-US" sz="1600" dirty="0">
                <a:latin typeface="Calibri" pitchFamily="34" charset="0"/>
                <a:cs typeface="Arial" pitchFamily="34" charset="0"/>
              </a:rPr>
              <a:t>?</a:t>
            </a:r>
          </a:p>
          <a:p>
            <a:pPr lvl="2">
              <a:lnSpc>
                <a:spcPct val="80000"/>
              </a:lnSpc>
            </a:pPr>
            <a:r>
              <a:rPr lang="en-US" sz="1400" dirty="0">
                <a:solidFill>
                  <a:schemeClr val="accent2"/>
                </a:solidFill>
                <a:latin typeface="Calibri" pitchFamily="34" charset="0"/>
                <a:cs typeface="Arial" pitchFamily="34" charset="0"/>
              </a:rPr>
              <a:t>Winnow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>
                <a:solidFill>
                  <a:schemeClr val="accent2"/>
                </a:solidFill>
                <a:latin typeface="Calibri" pitchFamily="34" charset="0"/>
                <a:cs typeface="Arial" pitchFamily="34" charset="0"/>
              </a:rPr>
              <a:t>Variations </a:t>
            </a:r>
            <a:r>
              <a:rPr lang="en-US" sz="1600" dirty="0">
                <a:solidFill>
                  <a:schemeClr val="accent2"/>
                </a:solidFill>
                <a:latin typeface="Calibri" pitchFamily="34" charset="0"/>
                <a:cs typeface="Arial" pitchFamily="34" charset="0"/>
              </a:rPr>
              <a:t>of Perceptron</a:t>
            </a:r>
          </a:p>
          <a:p>
            <a:pPr lvl="2">
              <a:lnSpc>
                <a:spcPct val="80000"/>
              </a:lnSpc>
            </a:pPr>
            <a:r>
              <a:rPr lang="en-US" sz="1400" dirty="0" smtClean="0">
                <a:latin typeface="Calibri" pitchFamily="34" charset="0"/>
                <a:cs typeface="Arial" pitchFamily="34" charset="0"/>
              </a:rPr>
              <a:t>Dealing with </a:t>
            </a:r>
            <a:r>
              <a:rPr lang="en-US" sz="1400" dirty="0" err="1" smtClean="0">
                <a:latin typeface="Calibri" pitchFamily="34" charset="0"/>
                <a:cs typeface="Arial" pitchFamily="34" charset="0"/>
              </a:rPr>
              <a:t>overfitting</a:t>
            </a:r>
            <a:endParaRPr lang="en-US" sz="1400" dirty="0" smtClean="0">
              <a:latin typeface="Calibri" pitchFamily="34" charset="0"/>
              <a:cs typeface="Arial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1600" dirty="0" smtClean="0">
                <a:latin typeface="Calibri" pitchFamily="34" charset="0"/>
                <a:cs typeface="Arial" pitchFamily="34" charset="0"/>
              </a:rPr>
              <a:t>Closing the loop: Back to Gradient Descent</a:t>
            </a:r>
            <a:endParaRPr lang="en-US" sz="1600" dirty="0">
              <a:latin typeface="Calibri" pitchFamily="34" charset="0"/>
              <a:cs typeface="Arial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1600" dirty="0">
                <a:solidFill>
                  <a:schemeClr val="accent2"/>
                </a:solidFill>
                <a:latin typeface="Calibri" pitchFamily="34" charset="0"/>
                <a:cs typeface="Arial" pitchFamily="34" charset="0"/>
              </a:rPr>
              <a:t>Dual </a:t>
            </a:r>
            <a:r>
              <a:rPr lang="en-US" sz="1600" dirty="0" smtClean="0">
                <a:solidFill>
                  <a:schemeClr val="accent2"/>
                </a:solidFill>
                <a:latin typeface="Calibri" pitchFamily="34" charset="0"/>
                <a:cs typeface="Arial" pitchFamily="34" charset="0"/>
              </a:rPr>
              <a:t>Representations &amp; Kernels</a:t>
            </a:r>
          </a:p>
          <a:p>
            <a:pPr>
              <a:lnSpc>
                <a:spcPct val="80000"/>
              </a:lnSpc>
            </a:pPr>
            <a:r>
              <a:rPr lang="en-US" sz="1800" dirty="0" smtClean="0">
                <a:solidFill>
                  <a:schemeClr val="accent2"/>
                </a:solidFill>
                <a:latin typeface="Calibri" pitchFamily="34" charset="0"/>
                <a:cs typeface="Arial" pitchFamily="34" charset="0"/>
              </a:rPr>
              <a:t>Multilayer Perceptron</a:t>
            </a:r>
            <a:endParaRPr lang="en-US" sz="1800" dirty="0">
              <a:solidFill>
                <a:schemeClr val="accent2"/>
              </a:solidFill>
              <a:latin typeface="Calibri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1800" dirty="0">
                <a:latin typeface="Calibri" pitchFamily="34" charset="0"/>
                <a:cs typeface="Arial" pitchFamily="34" charset="0"/>
              </a:rPr>
              <a:t>Beyond Binary Classification?</a:t>
            </a:r>
            <a:r>
              <a:rPr lang="en-US" sz="1800" dirty="0">
                <a:solidFill>
                  <a:schemeClr val="accent2"/>
                </a:solidFill>
                <a:latin typeface="Calibri" pitchFamily="34" charset="0"/>
                <a:cs typeface="Arial" pitchFamily="34" charset="0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en-US" sz="1600" dirty="0">
                <a:solidFill>
                  <a:schemeClr val="accent2"/>
                </a:solidFill>
                <a:latin typeface="Calibri" pitchFamily="34" charset="0"/>
                <a:cs typeface="Arial" pitchFamily="34" charset="0"/>
              </a:rPr>
              <a:t>Multi-class classification and Structured Prediction</a:t>
            </a:r>
          </a:p>
          <a:p>
            <a:pPr>
              <a:lnSpc>
                <a:spcPct val="80000"/>
              </a:lnSpc>
            </a:pPr>
            <a:r>
              <a:rPr lang="en-US" sz="1800" dirty="0">
                <a:latin typeface="Calibri" pitchFamily="34" charset="0"/>
              </a:rPr>
              <a:t>More general way to quantify </a:t>
            </a:r>
            <a:r>
              <a:rPr lang="en-US" sz="1800" dirty="0" smtClean="0">
                <a:latin typeface="Calibri" pitchFamily="34" charset="0"/>
              </a:rPr>
              <a:t>learning performance (PAC</a:t>
            </a:r>
            <a:r>
              <a:rPr lang="en-US" sz="1800" dirty="0">
                <a:latin typeface="Calibri" pitchFamily="34" charset="0"/>
              </a:rPr>
              <a:t>) </a:t>
            </a:r>
          </a:p>
          <a:p>
            <a:pPr lvl="1">
              <a:lnSpc>
                <a:spcPct val="80000"/>
              </a:lnSpc>
            </a:pPr>
            <a:r>
              <a:rPr lang="en-US" sz="1600" dirty="0">
                <a:solidFill>
                  <a:schemeClr val="accent2"/>
                </a:solidFill>
                <a:latin typeface="Calibri" pitchFamily="34" charset="0"/>
              </a:rPr>
              <a:t>New Algorithms (SVM, Boosting</a:t>
            </a:r>
            <a:r>
              <a:rPr lang="en-US" sz="1600" dirty="0" smtClean="0">
                <a:solidFill>
                  <a:schemeClr val="accent2"/>
                </a:solidFill>
                <a:latin typeface="Calibri" pitchFamily="34" charset="0"/>
              </a:rPr>
              <a:t>)</a:t>
            </a:r>
            <a:endParaRPr lang="en-US" sz="1600" dirty="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290A62C-F7EB-4847-AE6C-B5EDD3F056E7}" type="slidenum">
              <a:rPr lang="en-US"/>
              <a:pPr/>
              <a:t>4</a:t>
            </a:fld>
            <a:endParaRPr lang="en-US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629400" y="112455"/>
            <a:ext cx="2438400" cy="2308324"/>
          </a:xfrm>
          <a:prstGeom prst="rect">
            <a:avLst/>
          </a:prstGeom>
          <a:solidFill>
            <a:srgbClr val="FFFFCC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600" u="none" dirty="0" smtClean="0">
                <a:solidFill>
                  <a:schemeClr val="accent6"/>
                </a:solidFill>
                <a:latin typeface="+mn-lt"/>
              </a:rPr>
              <a:t>Today: </a:t>
            </a:r>
          </a:p>
          <a:p>
            <a:r>
              <a:rPr lang="en-US" sz="1600" u="none" dirty="0" smtClean="0">
                <a:latin typeface="+mn-lt"/>
              </a:rPr>
              <a:t>Take a more general perspective and think more about </a:t>
            </a:r>
            <a:r>
              <a:rPr lang="en-US" sz="1600" u="none" dirty="0" smtClean="0">
                <a:solidFill>
                  <a:srgbClr val="245795"/>
                </a:solidFill>
                <a:latin typeface="+mn-lt"/>
              </a:rPr>
              <a:t>learning</a:t>
            </a:r>
            <a:r>
              <a:rPr lang="en-US" sz="1600" u="none" dirty="0" smtClean="0">
                <a:latin typeface="+mn-lt"/>
              </a:rPr>
              <a:t>, </a:t>
            </a:r>
            <a:r>
              <a:rPr lang="en-US" sz="1600" u="none" dirty="0" smtClean="0">
                <a:solidFill>
                  <a:srgbClr val="245795"/>
                </a:solidFill>
                <a:latin typeface="+mn-lt"/>
              </a:rPr>
              <a:t>learning protocols</a:t>
            </a:r>
            <a:r>
              <a:rPr lang="en-US" sz="1600" u="none" dirty="0" smtClean="0">
                <a:latin typeface="+mn-lt"/>
              </a:rPr>
              <a:t>, </a:t>
            </a:r>
            <a:r>
              <a:rPr lang="en-US" sz="1600" u="none" dirty="0" smtClean="0">
                <a:solidFill>
                  <a:srgbClr val="245795"/>
                </a:solidFill>
                <a:latin typeface="+mn-lt"/>
              </a:rPr>
              <a:t>quantifying performance</a:t>
            </a:r>
            <a:r>
              <a:rPr lang="en-US" sz="1600" u="none" dirty="0" smtClean="0">
                <a:latin typeface="+mn-lt"/>
              </a:rPr>
              <a:t>, etc. </a:t>
            </a:r>
          </a:p>
          <a:p>
            <a:r>
              <a:rPr lang="en-US" sz="1600" u="none" dirty="0" smtClean="0">
                <a:latin typeface="+mn-lt"/>
              </a:rPr>
              <a:t>This will motivate some of the ideas we will see next. </a:t>
            </a:r>
            <a:endParaRPr lang="en-US" sz="1600" u="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9450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Footnote About the Threshold</a:t>
            </a:r>
          </a:p>
        </p:txBody>
      </p:sp>
      <p:sp>
        <p:nvSpPr>
          <p:cNvPr id="11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07415-0B85-4385-A967-976FCBAFAF1D}" type="slidenum">
              <a:rPr lang="en-US"/>
              <a:pPr/>
              <a:t>40</a:t>
            </a:fld>
            <a:endParaRPr lang="en-US"/>
          </a:p>
        </p:txBody>
      </p:sp>
      <p:sp>
        <p:nvSpPr>
          <p:cNvPr id="7352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14187" y="1319212"/>
            <a:ext cx="7162800" cy="4525963"/>
          </a:xfrm>
        </p:spPr>
        <p:txBody>
          <a:bodyPr/>
          <a:lstStyle/>
          <a:p>
            <a:r>
              <a:rPr lang="en-US" dirty="0"/>
              <a:t>On previous slide, Perceptron has no threshold</a:t>
            </a:r>
          </a:p>
          <a:p>
            <a:r>
              <a:rPr lang="en-US" dirty="0"/>
              <a:t>But we don’t lose generality:</a:t>
            </a:r>
          </a:p>
        </p:txBody>
      </p:sp>
      <p:sp>
        <p:nvSpPr>
          <p:cNvPr id="735236" name="Line 4"/>
          <p:cNvSpPr>
            <a:spLocks noChangeShapeType="1"/>
          </p:cNvSpPr>
          <p:nvPr/>
        </p:nvSpPr>
        <p:spPr bwMode="auto">
          <a:xfrm>
            <a:off x="1558925" y="3978275"/>
            <a:ext cx="0" cy="1254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5237" name="Line 5"/>
          <p:cNvSpPr>
            <a:spLocks noChangeShapeType="1"/>
          </p:cNvSpPr>
          <p:nvPr/>
        </p:nvSpPr>
        <p:spPr bwMode="auto">
          <a:xfrm>
            <a:off x="1558925" y="5232400"/>
            <a:ext cx="1497013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35238" name="Group 6"/>
          <p:cNvGrpSpPr>
            <a:grpSpLocks/>
          </p:cNvGrpSpPr>
          <p:nvPr/>
        </p:nvGrpSpPr>
        <p:grpSpPr bwMode="auto">
          <a:xfrm>
            <a:off x="896938" y="3330575"/>
            <a:ext cx="2819400" cy="2209800"/>
            <a:chOff x="576" y="1824"/>
            <a:chExt cx="1776" cy="1392"/>
          </a:xfrm>
        </p:grpSpPr>
        <p:sp>
          <p:nvSpPr>
            <p:cNvPr id="735239" name="Line 7"/>
            <p:cNvSpPr>
              <a:spLocks noChangeShapeType="1"/>
            </p:cNvSpPr>
            <p:nvPr/>
          </p:nvSpPr>
          <p:spPr bwMode="auto">
            <a:xfrm>
              <a:off x="721" y="2194"/>
              <a:ext cx="1395" cy="775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240" name="Line 8"/>
            <p:cNvSpPr>
              <a:spLocks noChangeShapeType="1"/>
            </p:cNvSpPr>
            <p:nvPr/>
          </p:nvSpPr>
          <p:spPr bwMode="auto">
            <a:xfrm>
              <a:off x="957" y="1824"/>
              <a:ext cx="1395" cy="775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241" name="Line 9"/>
            <p:cNvSpPr>
              <a:spLocks noChangeShapeType="1"/>
            </p:cNvSpPr>
            <p:nvPr/>
          </p:nvSpPr>
          <p:spPr bwMode="auto">
            <a:xfrm>
              <a:off x="884" y="1947"/>
              <a:ext cx="1396" cy="776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242" name="Line 10"/>
            <p:cNvSpPr>
              <a:spLocks noChangeShapeType="1"/>
            </p:cNvSpPr>
            <p:nvPr/>
          </p:nvSpPr>
          <p:spPr bwMode="auto">
            <a:xfrm>
              <a:off x="721" y="2864"/>
              <a:ext cx="580" cy="317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243" name="Line 11"/>
            <p:cNvSpPr>
              <a:spLocks noChangeShapeType="1"/>
            </p:cNvSpPr>
            <p:nvPr/>
          </p:nvSpPr>
          <p:spPr bwMode="auto">
            <a:xfrm>
              <a:off x="721" y="2687"/>
              <a:ext cx="797" cy="44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244" name="Line 12"/>
            <p:cNvSpPr>
              <a:spLocks noChangeShapeType="1"/>
            </p:cNvSpPr>
            <p:nvPr/>
          </p:nvSpPr>
          <p:spPr bwMode="auto">
            <a:xfrm>
              <a:off x="576" y="2441"/>
              <a:ext cx="1395" cy="775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245" name="Line 13"/>
            <p:cNvSpPr>
              <a:spLocks noChangeShapeType="1"/>
            </p:cNvSpPr>
            <p:nvPr/>
          </p:nvSpPr>
          <p:spPr bwMode="auto">
            <a:xfrm>
              <a:off x="648" y="2317"/>
              <a:ext cx="1396" cy="776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246" name="Oval 14"/>
            <p:cNvSpPr>
              <a:spLocks noChangeArrowheads="1"/>
            </p:cNvSpPr>
            <p:nvPr/>
          </p:nvSpPr>
          <p:spPr bwMode="auto">
            <a:xfrm>
              <a:off x="1356" y="2317"/>
              <a:ext cx="22" cy="2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735247" name="Oval 15"/>
            <p:cNvSpPr>
              <a:spLocks noChangeArrowheads="1"/>
            </p:cNvSpPr>
            <p:nvPr/>
          </p:nvSpPr>
          <p:spPr bwMode="auto">
            <a:xfrm>
              <a:off x="1536" y="2273"/>
              <a:ext cx="22" cy="2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735248" name="Oval 16"/>
            <p:cNvSpPr>
              <a:spLocks noChangeArrowheads="1"/>
            </p:cNvSpPr>
            <p:nvPr/>
          </p:nvSpPr>
          <p:spPr bwMode="auto">
            <a:xfrm>
              <a:off x="1508" y="2418"/>
              <a:ext cx="23" cy="2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735249" name="Oval 17"/>
            <p:cNvSpPr>
              <a:spLocks noChangeArrowheads="1"/>
            </p:cNvSpPr>
            <p:nvPr/>
          </p:nvSpPr>
          <p:spPr bwMode="auto">
            <a:xfrm>
              <a:off x="1558" y="2299"/>
              <a:ext cx="23" cy="2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735250" name="Oval 18"/>
            <p:cNvSpPr>
              <a:spLocks noChangeArrowheads="1"/>
            </p:cNvSpPr>
            <p:nvPr/>
          </p:nvSpPr>
          <p:spPr bwMode="auto">
            <a:xfrm>
              <a:off x="1685" y="2338"/>
              <a:ext cx="22" cy="2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735251" name="Oval 19"/>
            <p:cNvSpPr>
              <a:spLocks noChangeArrowheads="1"/>
            </p:cNvSpPr>
            <p:nvPr/>
          </p:nvSpPr>
          <p:spPr bwMode="auto">
            <a:xfrm>
              <a:off x="1779" y="2325"/>
              <a:ext cx="21" cy="2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735252" name="Oval 20"/>
            <p:cNvSpPr>
              <a:spLocks noChangeArrowheads="1"/>
            </p:cNvSpPr>
            <p:nvPr/>
          </p:nvSpPr>
          <p:spPr bwMode="auto">
            <a:xfrm>
              <a:off x="1590" y="2256"/>
              <a:ext cx="22" cy="2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735253" name="Oval 21"/>
            <p:cNvSpPr>
              <a:spLocks noChangeArrowheads="1"/>
            </p:cNvSpPr>
            <p:nvPr/>
          </p:nvSpPr>
          <p:spPr bwMode="auto">
            <a:xfrm>
              <a:off x="1631" y="2324"/>
              <a:ext cx="22" cy="2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735254" name="Oval 22"/>
            <p:cNvSpPr>
              <a:spLocks noChangeArrowheads="1"/>
            </p:cNvSpPr>
            <p:nvPr/>
          </p:nvSpPr>
          <p:spPr bwMode="auto">
            <a:xfrm>
              <a:off x="1481" y="2325"/>
              <a:ext cx="22" cy="2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735255" name="Oval 23"/>
            <p:cNvSpPr>
              <a:spLocks noChangeArrowheads="1"/>
            </p:cNvSpPr>
            <p:nvPr/>
          </p:nvSpPr>
          <p:spPr bwMode="auto">
            <a:xfrm>
              <a:off x="1425" y="2339"/>
              <a:ext cx="22" cy="2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735256" name="Oval 24"/>
            <p:cNvSpPr>
              <a:spLocks noChangeArrowheads="1"/>
            </p:cNvSpPr>
            <p:nvPr/>
          </p:nvSpPr>
          <p:spPr bwMode="auto">
            <a:xfrm>
              <a:off x="1361" y="2211"/>
              <a:ext cx="22" cy="2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735257" name="Oval 25"/>
            <p:cNvSpPr>
              <a:spLocks noChangeArrowheads="1"/>
            </p:cNvSpPr>
            <p:nvPr/>
          </p:nvSpPr>
          <p:spPr bwMode="auto">
            <a:xfrm>
              <a:off x="1833" y="2237"/>
              <a:ext cx="22" cy="2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735258" name="Oval 26"/>
            <p:cNvSpPr>
              <a:spLocks noChangeArrowheads="1"/>
            </p:cNvSpPr>
            <p:nvPr/>
          </p:nvSpPr>
          <p:spPr bwMode="auto">
            <a:xfrm>
              <a:off x="1573" y="2405"/>
              <a:ext cx="22" cy="2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735259" name="Oval 27"/>
            <p:cNvSpPr>
              <a:spLocks noChangeArrowheads="1"/>
            </p:cNvSpPr>
            <p:nvPr/>
          </p:nvSpPr>
          <p:spPr bwMode="auto">
            <a:xfrm>
              <a:off x="1723" y="2444"/>
              <a:ext cx="22" cy="2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735260" name="Oval 28"/>
            <p:cNvSpPr>
              <a:spLocks noChangeArrowheads="1"/>
            </p:cNvSpPr>
            <p:nvPr/>
          </p:nvSpPr>
          <p:spPr bwMode="auto">
            <a:xfrm>
              <a:off x="1724" y="2378"/>
              <a:ext cx="22" cy="2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735261" name="Oval 29"/>
            <p:cNvSpPr>
              <a:spLocks noChangeArrowheads="1"/>
            </p:cNvSpPr>
            <p:nvPr/>
          </p:nvSpPr>
          <p:spPr bwMode="auto">
            <a:xfrm>
              <a:off x="1815" y="2167"/>
              <a:ext cx="22" cy="2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735262" name="Rectangle 30"/>
            <p:cNvSpPr>
              <a:spLocks noChangeArrowheads="1"/>
            </p:cNvSpPr>
            <p:nvPr/>
          </p:nvSpPr>
          <p:spPr bwMode="auto">
            <a:xfrm>
              <a:off x="1675" y="2630"/>
              <a:ext cx="45" cy="13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263" name="Line 31"/>
            <p:cNvSpPr>
              <a:spLocks noChangeShapeType="1"/>
            </p:cNvSpPr>
            <p:nvPr/>
          </p:nvSpPr>
          <p:spPr bwMode="auto">
            <a:xfrm>
              <a:off x="793" y="2071"/>
              <a:ext cx="1396" cy="77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264" name="Rectangle 32"/>
            <p:cNvSpPr>
              <a:spLocks noChangeArrowheads="1"/>
            </p:cNvSpPr>
            <p:nvPr/>
          </p:nvSpPr>
          <p:spPr bwMode="auto">
            <a:xfrm>
              <a:off x="1518" y="2564"/>
              <a:ext cx="45" cy="13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265" name="Rectangle 33"/>
            <p:cNvSpPr>
              <a:spLocks noChangeArrowheads="1"/>
            </p:cNvSpPr>
            <p:nvPr/>
          </p:nvSpPr>
          <p:spPr bwMode="auto">
            <a:xfrm>
              <a:off x="1555" y="2635"/>
              <a:ext cx="44" cy="12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266" name="Rectangle 34"/>
            <p:cNvSpPr>
              <a:spLocks noChangeArrowheads="1"/>
            </p:cNvSpPr>
            <p:nvPr/>
          </p:nvSpPr>
          <p:spPr bwMode="auto">
            <a:xfrm>
              <a:off x="1464" y="2635"/>
              <a:ext cx="45" cy="12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267" name="Rectangle 35"/>
            <p:cNvSpPr>
              <a:spLocks noChangeArrowheads="1"/>
            </p:cNvSpPr>
            <p:nvPr/>
          </p:nvSpPr>
          <p:spPr bwMode="auto">
            <a:xfrm>
              <a:off x="1319" y="2458"/>
              <a:ext cx="45" cy="13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268" name="Rectangle 36"/>
            <p:cNvSpPr>
              <a:spLocks noChangeArrowheads="1"/>
            </p:cNvSpPr>
            <p:nvPr/>
          </p:nvSpPr>
          <p:spPr bwMode="auto">
            <a:xfrm>
              <a:off x="1337" y="2546"/>
              <a:ext cx="45" cy="13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269" name="Rectangle 37"/>
            <p:cNvSpPr>
              <a:spLocks noChangeArrowheads="1"/>
            </p:cNvSpPr>
            <p:nvPr/>
          </p:nvSpPr>
          <p:spPr bwMode="auto">
            <a:xfrm>
              <a:off x="1446" y="2582"/>
              <a:ext cx="44" cy="13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270" name="Rectangle 38"/>
            <p:cNvSpPr>
              <a:spLocks noChangeArrowheads="1"/>
            </p:cNvSpPr>
            <p:nvPr/>
          </p:nvSpPr>
          <p:spPr bwMode="auto">
            <a:xfrm>
              <a:off x="1138" y="2370"/>
              <a:ext cx="44" cy="13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271" name="Rectangle 39"/>
            <p:cNvSpPr>
              <a:spLocks noChangeArrowheads="1"/>
            </p:cNvSpPr>
            <p:nvPr/>
          </p:nvSpPr>
          <p:spPr bwMode="auto">
            <a:xfrm>
              <a:off x="1102" y="2423"/>
              <a:ext cx="44" cy="13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272" name="Rectangle 40"/>
            <p:cNvSpPr>
              <a:spLocks noChangeArrowheads="1"/>
            </p:cNvSpPr>
            <p:nvPr/>
          </p:nvSpPr>
          <p:spPr bwMode="auto">
            <a:xfrm>
              <a:off x="1210" y="2405"/>
              <a:ext cx="45" cy="13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273" name="Rectangle 41"/>
            <p:cNvSpPr>
              <a:spLocks noChangeArrowheads="1"/>
            </p:cNvSpPr>
            <p:nvPr/>
          </p:nvSpPr>
          <p:spPr bwMode="auto">
            <a:xfrm>
              <a:off x="1210" y="2546"/>
              <a:ext cx="45" cy="13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274" name="Rectangle 42"/>
            <p:cNvSpPr>
              <a:spLocks noChangeArrowheads="1"/>
            </p:cNvSpPr>
            <p:nvPr/>
          </p:nvSpPr>
          <p:spPr bwMode="auto">
            <a:xfrm>
              <a:off x="1247" y="2476"/>
              <a:ext cx="44" cy="13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275" name="Rectangle 43"/>
            <p:cNvSpPr>
              <a:spLocks noChangeArrowheads="1"/>
            </p:cNvSpPr>
            <p:nvPr/>
          </p:nvSpPr>
          <p:spPr bwMode="auto">
            <a:xfrm>
              <a:off x="1428" y="2476"/>
              <a:ext cx="44" cy="13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276" name="Rectangle 44"/>
            <p:cNvSpPr>
              <a:spLocks noChangeArrowheads="1"/>
            </p:cNvSpPr>
            <p:nvPr/>
          </p:nvSpPr>
          <p:spPr bwMode="auto">
            <a:xfrm>
              <a:off x="1265" y="2670"/>
              <a:ext cx="44" cy="13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277" name="Rectangle 45"/>
            <p:cNvSpPr>
              <a:spLocks noChangeArrowheads="1"/>
            </p:cNvSpPr>
            <p:nvPr/>
          </p:nvSpPr>
          <p:spPr bwMode="auto">
            <a:xfrm>
              <a:off x="1591" y="2564"/>
              <a:ext cx="44" cy="13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278" name="Rectangle 46"/>
            <p:cNvSpPr>
              <a:spLocks noChangeArrowheads="1"/>
            </p:cNvSpPr>
            <p:nvPr/>
          </p:nvSpPr>
          <p:spPr bwMode="auto">
            <a:xfrm>
              <a:off x="1120" y="2300"/>
              <a:ext cx="44" cy="13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279" name="Rectangle 47"/>
            <p:cNvSpPr>
              <a:spLocks noChangeArrowheads="1"/>
            </p:cNvSpPr>
            <p:nvPr/>
          </p:nvSpPr>
          <p:spPr bwMode="auto">
            <a:xfrm>
              <a:off x="1301" y="2405"/>
              <a:ext cx="44" cy="13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280" name="Rectangle 48"/>
            <p:cNvSpPr>
              <a:spLocks noChangeArrowheads="1"/>
            </p:cNvSpPr>
            <p:nvPr/>
          </p:nvSpPr>
          <p:spPr bwMode="auto">
            <a:xfrm>
              <a:off x="1192" y="2687"/>
              <a:ext cx="45" cy="13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281" name="Rectangle 49"/>
            <p:cNvSpPr>
              <a:spLocks noChangeArrowheads="1"/>
            </p:cNvSpPr>
            <p:nvPr/>
          </p:nvSpPr>
          <p:spPr bwMode="auto">
            <a:xfrm>
              <a:off x="1192" y="2458"/>
              <a:ext cx="45" cy="13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5282" name="Line 50"/>
          <p:cNvSpPr>
            <a:spLocks noChangeShapeType="1"/>
          </p:cNvSpPr>
          <p:nvPr/>
        </p:nvSpPr>
        <p:spPr bwMode="auto">
          <a:xfrm flipV="1">
            <a:off x="1558925" y="4840288"/>
            <a:ext cx="230188" cy="3921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735283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2442609"/>
              </p:ext>
            </p:extLst>
          </p:nvPr>
        </p:nvGraphicFramePr>
        <p:xfrm>
          <a:off x="3840163" y="4243388"/>
          <a:ext cx="884237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873" name="Equation" r:id="rId4" imgW="215640" imgH="152280" progId="Equation.3">
                  <p:embed/>
                </p:oleObj>
              </mc:Choice>
              <mc:Fallback>
                <p:oleObj name="Equation" r:id="rId4" imgW="2156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0163" y="4243388"/>
                        <a:ext cx="884237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5284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7450121"/>
              </p:ext>
            </p:extLst>
          </p:nvPr>
        </p:nvGraphicFramePr>
        <p:xfrm>
          <a:off x="3341688" y="2971800"/>
          <a:ext cx="1812925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874" name="Equation" r:id="rId6" imgW="977760" imgH="507960" progId="Equation.3">
                  <p:embed/>
                </p:oleObj>
              </mc:Choice>
              <mc:Fallback>
                <p:oleObj name="Equation" r:id="rId6" imgW="9777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1688" y="2971800"/>
                        <a:ext cx="1812925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5285" name="Object 53"/>
          <p:cNvGraphicFramePr>
            <a:graphicFrameLocks noChangeAspect="1"/>
          </p:cNvGraphicFramePr>
          <p:nvPr/>
        </p:nvGraphicFramePr>
        <p:xfrm>
          <a:off x="1277938" y="3787775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875" name="Equation" r:id="rId8" imgW="164880" imgH="228600" progId="Equation.3">
                  <p:embed/>
                </p:oleObj>
              </mc:Choice>
              <mc:Fallback>
                <p:oleObj name="Equation" r:id="rId8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3787775"/>
                        <a:ext cx="24765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5286" name="Object 54"/>
          <p:cNvGraphicFramePr>
            <a:graphicFrameLocks noChangeAspect="1"/>
          </p:cNvGraphicFramePr>
          <p:nvPr/>
        </p:nvGraphicFramePr>
        <p:xfrm>
          <a:off x="3116263" y="5016500"/>
          <a:ext cx="2286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876" name="Equation" r:id="rId10" imgW="152280" imgH="215640" progId="Equation.3">
                  <p:embed/>
                </p:oleObj>
              </mc:Choice>
              <mc:Fallback>
                <p:oleObj name="Equation" r:id="rId10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6263" y="5016500"/>
                        <a:ext cx="22860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5287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0251169"/>
              </p:ext>
            </p:extLst>
          </p:nvPr>
        </p:nvGraphicFramePr>
        <p:xfrm>
          <a:off x="457200" y="3505200"/>
          <a:ext cx="838200" cy="24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877" name="Equation" r:id="rId12" imgW="596880" imgH="177480" progId="Equation.3">
                  <p:embed/>
                </p:oleObj>
              </mc:Choice>
              <mc:Fallback>
                <p:oleObj name="Equation" r:id="rId12" imgW="5968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505200"/>
                        <a:ext cx="838200" cy="24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5288" name="Group 56"/>
          <p:cNvGrpSpPr>
            <a:grpSpLocks/>
          </p:cNvGrpSpPr>
          <p:nvPr/>
        </p:nvGrpSpPr>
        <p:grpSpPr bwMode="auto">
          <a:xfrm>
            <a:off x="4706938" y="2978150"/>
            <a:ext cx="3884612" cy="2867025"/>
            <a:chOff x="2965" y="1876"/>
            <a:chExt cx="2447" cy="1806"/>
          </a:xfrm>
        </p:grpSpPr>
        <p:sp>
          <p:nvSpPr>
            <p:cNvPr id="735289" name="AutoShape 57"/>
            <p:cNvSpPr>
              <a:spLocks noChangeAspect="1" noChangeArrowheads="1"/>
            </p:cNvSpPr>
            <p:nvPr/>
          </p:nvSpPr>
          <p:spPr bwMode="auto">
            <a:xfrm>
              <a:off x="3242" y="3128"/>
              <a:ext cx="1552" cy="554"/>
            </a:xfrm>
            <a:prstGeom prst="parallelogram">
              <a:avLst>
                <a:gd name="adj" fmla="val 82331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290" name="Line 58"/>
            <p:cNvSpPr>
              <a:spLocks noChangeShapeType="1"/>
            </p:cNvSpPr>
            <p:nvPr/>
          </p:nvSpPr>
          <p:spPr bwMode="auto">
            <a:xfrm flipH="1">
              <a:off x="3445" y="3073"/>
              <a:ext cx="407" cy="177"/>
            </a:xfrm>
            <a:prstGeom prst="line">
              <a:avLst/>
            </a:prstGeom>
            <a:noFill/>
            <a:ln w="31750">
              <a:solidFill>
                <a:srgbClr val="8787E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5291" name="Line 59"/>
            <p:cNvSpPr>
              <a:spLocks noChangeAspect="1" noChangeShapeType="1"/>
            </p:cNvSpPr>
            <p:nvPr/>
          </p:nvSpPr>
          <p:spPr bwMode="auto">
            <a:xfrm flipV="1">
              <a:off x="3686" y="2463"/>
              <a:ext cx="1053" cy="499"/>
            </a:xfrm>
            <a:prstGeom prst="line">
              <a:avLst/>
            </a:prstGeom>
            <a:noFill/>
            <a:ln w="31750">
              <a:solidFill>
                <a:srgbClr val="8787E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35292" name="Group 60"/>
            <p:cNvGrpSpPr>
              <a:grpSpLocks noChangeAspect="1"/>
            </p:cNvGrpSpPr>
            <p:nvPr/>
          </p:nvGrpSpPr>
          <p:grpSpPr bwMode="auto">
            <a:xfrm rot="5400000">
              <a:off x="3803" y="1957"/>
              <a:ext cx="818" cy="1608"/>
              <a:chOff x="576" y="1824"/>
              <a:chExt cx="1776" cy="1392"/>
            </a:xfrm>
          </p:grpSpPr>
          <p:sp>
            <p:nvSpPr>
              <p:cNvPr id="735293" name="Line 61"/>
              <p:cNvSpPr>
                <a:spLocks noChangeAspect="1" noChangeShapeType="1"/>
              </p:cNvSpPr>
              <p:nvPr/>
            </p:nvSpPr>
            <p:spPr bwMode="auto">
              <a:xfrm>
                <a:off x="721" y="2194"/>
                <a:ext cx="1395" cy="775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294" name="Line 62"/>
              <p:cNvSpPr>
                <a:spLocks noChangeAspect="1" noChangeShapeType="1"/>
              </p:cNvSpPr>
              <p:nvPr/>
            </p:nvSpPr>
            <p:spPr bwMode="auto">
              <a:xfrm>
                <a:off x="957" y="1824"/>
                <a:ext cx="1395" cy="775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295" name="Line 63"/>
              <p:cNvSpPr>
                <a:spLocks noChangeAspect="1" noChangeShapeType="1"/>
              </p:cNvSpPr>
              <p:nvPr/>
            </p:nvSpPr>
            <p:spPr bwMode="auto">
              <a:xfrm>
                <a:off x="884" y="1947"/>
                <a:ext cx="1396" cy="776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296" name="Line 64"/>
              <p:cNvSpPr>
                <a:spLocks noChangeAspect="1" noChangeShapeType="1"/>
              </p:cNvSpPr>
              <p:nvPr/>
            </p:nvSpPr>
            <p:spPr bwMode="auto">
              <a:xfrm>
                <a:off x="721" y="2864"/>
                <a:ext cx="580" cy="317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297" name="Line 65"/>
              <p:cNvSpPr>
                <a:spLocks noChangeAspect="1" noChangeShapeType="1"/>
              </p:cNvSpPr>
              <p:nvPr/>
            </p:nvSpPr>
            <p:spPr bwMode="auto">
              <a:xfrm>
                <a:off x="721" y="2687"/>
                <a:ext cx="797" cy="441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298" name="Line 66"/>
              <p:cNvSpPr>
                <a:spLocks noChangeAspect="1" noChangeShapeType="1"/>
              </p:cNvSpPr>
              <p:nvPr/>
            </p:nvSpPr>
            <p:spPr bwMode="auto">
              <a:xfrm>
                <a:off x="576" y="2441"/>
                <a:ext cx="1395" cy="775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299" name="Line 67"/>
              <p:cNvSpPr>
                <a:spLocks noChangeAspect="1" noChangeShapeType="1"/>
              </p:cNvSpPr>
              <p:nvPr/>
            </p:nvSpPr>
            <p:spPr bwMode="auto">
              <a:xfrm>
                <a:off x="648" y="2317"/>
                <a:ext cx="1396" cy="776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300" name="Oval 68"/>
              <p:cNvSpPr>
                <a:spLocks noChangeAspect="1" noChangeArrowheads="1"/>
              </p:cNvSpPr>
              <p:nvPr/>
            </p:nvSpPr>
            <p:spPr bwMode="auto">
              <a:xfrm>
                <a:off x="1356" y="2317"/>
                <a:ext cx="22" cy="2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/>
              <a:p>
                <a:pPr algn="ctr"/>
                <a:endParaRPr lang="en-US" sz="2400" u="none">
                  <a:solidFill>
                    <a:srgbClr val="FF0000"/>
                  </a:solidFill>
                </a:endParaRPr>
              </a:p>
            </p:txBody>
          </p:sp>
          <p:sp>
            <p:nvSpPr>
              <p:cNvPr id="735301" name="Oval 69"/>
              <p:cNvSpPr>
                <a:spLocks noChangeAspect="1" noChangeArrowheads="1"/>
              </p:cNvSpPr>
              <p:nvPr/>
            </p:nvSpPr>
            <p:spPr bwMode="auto">
              <a:xfrm>
                <a:off x="1536" y="2273"/>
                <a:ext cx="22" cy="2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/>
              <a:p>
                <a:pPr algn="ctr"/>
                <a:endParaRPr lang="en-US" sz="2400" u="none">
                  <a:solidFill>
                    <a:srgbClr val="FF0000"/>
                  </a:solidFill>
                </a:endParaRPr>
              </a:p>
            </p:txBody>
          </p:sp>
          <p:sp>
            <p:nvSpPr>
              <p:cNvPr id="735302" name="Oval 70"/>
              <p:cNvSpPr>
                <a:spLocks noChangeAspect="1" noChangeArrowheads="1"/>
              </p:cNvSpPr>
              <p:nvPr/>
            </p:nvSpPr>
            <p:spPr bwMode="auto">
              <a:xfrm>
                <a:off x="1508" y="2418"/>
                <a:ext cx="23" cy="27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/>
              <a:p>
                <a:pPr algn="ctr"/>
                <a:endParaRPr lang="en-US" sz="2400" u="none">
                  <a:solidFill>
                    <a:srgbClr val="FF0000"/>
                  </a:solidFill>
                </a:endParaRPr>
              </a:p>
            </p:txBody>
          </p:sp>
          <p:sp>
            <p:nvSpPr>
              <p:cNvPr id="735303" name="Oval 71"/>
              <p:cNvSpPr>
                <a:spLocks noChangeAspect="1" noChangeArrowheads="1"/>
              </p:cNvSpPr>
              <p:nvPr/>
            </p:nvSpPr>
            <p:spPr bwMode="auto">
              <a:xfrm>
                <a:off x="1558" y="2299"/>
                <a:ext cx="23" cy="2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/>
              <a:p>
                <a:pPr algn="ctr"/>
                <a:endParaRPr lang="en-US" sz="2400" u="none">
                  <a:solidFill>
                    <a:srgbClr val="FF0000"/>
                  </a:solidFill>
                </a:endParaRPr>
              </a:p>
            </p:txBody>
          </p:sp>
          <p:sp>
            <p:nvSpPr>
              <p:cNvPr id="735304" name="Oval 72"/>
              <p:cNvSpPr>
                <a:spLocks noChangeAspect="1" noChangeArrowheads="1"/>
              </p:cNvSpPr>
              <p:nvPr/>
            </p:nvSpPr>
            <p:spPr bwMode="auto">
              <a:xfrm>
                <a:off x="1685" y="2338"/>
                <a:ext cx="22" cy="2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/>
              <a:p>
                <a:pPr algn="ctr"/>
                <a:endParaRPr lang="en-US" sz="2400" u="none">
                  <a:solidFill>
                    <a:srgbClr val="FF0000"/>
                  </a:solidFill>
                </a:endParaRPr>
              </a:p>
            </p:txBody>
          </p:sp>
          <p:sp>
            <p:nvSpPr>
              <p:cNvPr id="735305" name="Oval 73"/>
              <p:cNvSpPr>
                <a:spLocks noChangeAspect="1" noChangeArrowheads="1"/>
              </p:cNvSpPr>
              <p:nvPr/>
            </p:nvSpPr>
            <p:spPr bwMode="auto">
              <a:xfrm>
                <a:off x="1779" y="2325"/>
                <a:ext cx="21" cy="27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/>
              <a:p>
                <a:pPr algn="ctr"/>
                <a:endParaRPr lang="en-US" sz="2400" u="none">
                  <a:solidFill>
                    <a:srgbClr val="FF0000"/>
                  </a:solidFill>
                </a:endParaRPr>
              </a:p>
            </p:txBody>
          </p:sp>
          <p:sp>
            <p:nvSpPr>
              <p:cNvPr id="735306" name="Oval 74"/>
              <p:cNvSpPr>
                <a:spLocks noChangeAspect="1" noChangeArrowheads="1"/>
              </p:cNvSpPr>
              <p:nvPr/>
            </p:nvSpPr>
            <p:spPr bwMode="auto">
              <a:xfrm>
                <a:off x="1590" y="2256"/>
                <a:ext cx="22" cy="2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/>
              <a:p>
                <a:pPr algn="ctr"/>
                <a:endParaRPr lang="en-US" sz="2400" u="none">
                  <a:solidFill>
                    <a:srgbClr val="FF0000"/>
                  </a:solidFill>
                </a:endParaRPr>
              </a:p>
            </p:txBody>
          </p:sp>
          <p:sp>
            <p:nvSpPr>
              <p:cNvPr id="735307" name="Oval 75"/>
              <p:cNvSpPr>
                <a:spLocks noChangeAspect="1" noChangeArrowheads="1"/>
              </p:cNvSpPr>
              <p:nvPr/>
            </p:nvSpPr>
            <p:spPr bwMode="auto">
              <a:xfrm>
                <a:off x="1631" y="2324"/>
                <a:ext cx="22" cy="27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/>
              <a:p>
                <a:pPr algn="ctr"/>
                <a:endParaRPr lang="en-US" sz="2400" u="none">
                  <a:solidFill>
                    <a:srgbClr val="FF0000"/>
                  </a:solidFill>
                </a:endParaRPr>
              </a:p>
            </p:txBody>
          </p:sp>
          <p:sp>
            <p:nvSpPr>
              <p:cNvPr id="735308" name="Oval 76"/>
              <p:cNvSpPr>
                <a:spLocks noChangeAspect="1" noChangeArrowheads="1"/>
              </p:cNvSpPr>
              <p:nvPr/>
            </p:nvSpPr>
            <p:spPr bwMode="auto">
              <a:xfrm>
                <a:off x="1481" y="2325"/>
                <a:ext cx="22" cy="27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/>
              <a:p>
                <a:pPr algn="ctr"/>
                <a:endParaRPr lang="en-US" sz="2400" u="none">
                  <a:solidFill>
                    <a:srgbClr val="FF0000"/>
                  </a:solidFill>
                </a:endParaRPr>
              </a:p>
            </p:txBody>
          </p:sp>
          <p:sp>
            <p:nvSpPr>
              <p:cNvPr id="735309" name="Oval 77"/>
              <p:cNvSpPr>
                <a:spLocks noChangeAspect="1" noChangeArrowheads="1"/>
              </p:cNvSpPr>
              <p:nvPr/>
            </p:nvSpPr>
            <p:spPr bwMode="auto">
              <a:xfrm>
                <a:off x="1425" y="2339"/>
                <a:ext cx="22" cy="2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/>
              <a:p>
                <a:pPr algn="ctr"/>
                <a:endParaRPr lang="en-US" sz="2400" u="none">
                  <a:solidFill>
                    <a:srgbClr val="FF0000"/>
                  </a:solidFill>
                </a:endParaRPr>
              </a:p>
            </p:txBody>
          </p:sp>
          <p:sp>
            <p:nvSpPr>
              <p:cNvPr id="735310" name="Oval 78"/>
              <p:cNvSpPr>
                <a:spLocks noChangeAspect="1" noChangeArrowheads="1"/>
              </p:cNvSpPr>
              <p:nvPr/>
            </p:nvSpPr>
            <p:spPr bwMode="auto">
              <a:xfrm>
                <a:off x="1361" y="2211"/>
                <a:ext cx="22" cy="27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/>
              <a:p>
                <a:pPr algn="ctr"/>
                <a:endParaRPr lang="en-US" sz="2400" u="none">
                  <a:solidFill>
                    <a:srgbClr val="FF0000"/>
                  </a:solidFill>
                </a:endParaRPr>
              </a:p>
            </p:txBody>
          </p:sp>
          <p:sp>
            <p:nvSpPr>
              <p:cNvPr id="735311" name="Oval 79"/>
              <p:cNvSpPr>
                <a:spLocks noChangeAspect="1" noChangeArrowheads="1"/>
              </p:cNvSpPr>
              <p:nvPr/>
            </p:nvSpPr>
            <p:spPr bwMode="auto">
              <a:xfrm>
                <a:off x="1833" y="2237"/>
                <a:ext cx="22" cy="2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/>
              <a:p>
                <a:pPr algn="ctr"/>
                <a:endParaRPr lang="en-US" sz="2400" u="none">
                  <a:solidFill>
                    <a:srgbClr val="FF0000"/>
                  </a:solidFill>
                </a:endParaRPr>
              </a:p>
            </p:txBody>
          </p:sp>
          <p:sp>
            <p:nvSpPr>
              <p:cNvPr id="735312" name="Oval 80"/>
              <p:cNvSpPr>
                <a:spLocks noChangeAspect="1" noChangeArrowheads="1"/>
              </p:cNvSpPr>
              <p:nvPr/>
            </p:nvSpPr>
            <p:spPr bwMode="auto">
              <a:xfrm>
                <a:off x="1573" y="2405"/>
                <a:ext cx="22" cy="27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/>
              <a:p>
                <a:pPr algn="ctr"/>
                <a:endParaRPr lang="en-US" sz="2400" u="none">
                  <a:solidFill>
                    <a:srgbClr val="FF0000"/>
                  </a:solidFill>
                </a:endParaRPr>
              </a:p>
            </p:txBody>
          </p:sp>
          <p:sp>
            <p:nvSpPr>
              <p:cNvPr id="735313" name="Oval 81"/>
              <p:cNvSpPr>
                <a:spLocks noChangeAspect="1" noChangeArrowheads="1"/>
              </p:cNvSpPr>
              <p:nvPr/>
            </p:nvSpPr>
            <p:spPr bwMode="auto">
              <a:xfrm>
                <a:off x="1723" y="2444"/>
                <a:ext cx="22" cy="2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/>
              <a:p>
                <a:pPr algn="ctr"/>
                <a:endParaRPr lang="en-US" sz="2400" u="none">
                  <a:solidFill>
                    <a:srgbClr val="FF0000"/>
                  </a:solidFill>
                </a:endParaRPr>
              </a:p>
            </p:txBody>
          </p:sp>
          <p:sp>
            <p:nvSpPr>
              <p:cNvPr id="735314" name="Oval 82"/>
              <p:cNvSpPr>
                <a:spLocks noChangeAspect="1" noChangeArrowheads="1"/>
              </p:cNvSpPr>
              <p:nvPr/>
            </p:nvSpPr>
            <p:spPr bwMode="auto">
              <a:xfrm>
                <a:off x="1724" y="2378"/>
                <a:ext cx="22" cy="2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/>
              <a:p>
                <a:pPr algn="ctr"/>
                <a:endParaRPr lang="en-US" sz="2400" u="none">
                  <a:solidFill>
                    <a:srgbClr val="FF0000"/>
                  </a:solidFill>
                </a:endParaRPr>
              </a:p>
            </p:txBody>
          </p:sp>
          <p:sp>
            <p:nvSpPr>
              <p:cNvPr id="735315" name="Oval 83"/>
              <p:cNvSpPr>
                <a:spLocks noChangeAspect="1" noChangeArrowheads="1"/>
              </p:cNvSpPr>
              <p:nvPr/>
            </p:nvSpPr>
            <p:spPr bwMode="auto">
              <a:xfrm>
                <a:off x="1815" y="2167"/>
                <a:ext cx="22" cy="27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/>
              <a:p>
                <a:pPr algn="ctr"/>
                <a:endParaRPr lang="en-US" sz="2400" u="none">
                  <a:solidFill>
                    <a:srgbClr val="FF0000"/>
                  </a:solidFill>
                </a:endParaRPr>
              </a:p>
            </p:txBody>
          </p:sp>
          <p:sp>
            <p:nvSpPr>
              <p:cNvPr id="735316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1675" y="2630"/>
                <a:ext cx="45" cy="13"/>
              </a:xfrm>
              <a:prstGeom prst="rect">
                <a:avLst/>
              </a:prstGeom>
              <a:solidFill>
                <a:srgbClr val="99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317" name="Line 85"/>
              <p:cNvSpPr>
                <a:spLocks noChangeAspect="1" noChangeShapeType="1"/>
              </p:cNvSpPr>
              <p:nvPr/>
            </p:nvSpPr>
            <p:spPr bwMode="auto">
              <a:xfrm>
                <a:off x="793" y="2071"/>
                <a:ext cx="1396" cy="775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318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1518" y="2564"/>
                <a:ext cx="45" cy="13"/>
              </a:xfrm>
              <a:prstGeom prst="rect">
                <a:avLst/>
              </a:prstGeom>
              <a:solidFill>
                <a:srgbClr val="99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319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1555" y="2635"/>
                <a:ext cx="44" cy="12"/>
              </a:xfrm>
              <a:prstGeom prst="rect">
                <a:avLst/>
              </a:prstGeom>
              <a:solidFill>
                <a:srgbClr val="99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320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1464" y="2635"/>
                <a:ext cx="45" cy="12"/>
              </a:xfrm>
              <a:prstGeom prst="rect">
                <a:avLst/>
              </a:prstGeom>
              <a:solidFill>
                <a:srgbClr val="99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321" name="Rectangle 89"/>
              <p:cNvSpPr>
                <a:spLocks noChangeAspect="1" noChangeArrowheads="1"/>
              </p:cNvSpPr>
              <p:nvPr/>
            </p:nvSpPr>
            <p:spPr bwMode="auto">
              <a:xfrm>
                <a:off x="1319" y="2458"/>
                <a:ext cx="45" cy="13"/>
              </a:xfrm>
              <a:prstGeom prst="rect">
                <a:avLst/>
              </a:prstGeom>
              <a:solidFill>
                <a:srgbClr val="99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322" name="Rectangle 90"/>
              <p:cNvSpPr>
                <a:spLocks noChangeAspect="1" noChangeArrowheads="1"/>
              </p:cNvSpPr>
              <p:nvPr/>
            </p:nvSpPr>
            <p:spPr bwMode="auto">
              <a:xfrm>
                <a:off x="1337" y="2546"/>
                <a:ext cx="45" cy="13"/>
              </a:xfrm>
              <a:prstGeom prst="rect">
                <a:avLst/>
              </a:prstGeom>
              <a:solidFill>
                <a:srgbClr val="99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323" name="Rectangle 91"/>
              <p:cNvSpPr>
                <a:spLocks noChangeAspect="1" noChangeArrowheads="1"/>
              </p:cNvSpPr>
              <p:nvPr/>
            </p:nvSpPr>
            <p:spPr bwMode="auto">
              <a:xfrm>
                <a:off x="1446" y="2582"/>
                <a:ext cx="44" cy="13"/>
              </a:xfrm>
              <a:prstGeom prst="rect">
                <a:avLst/>
              </a:prstGeom>
              <a:solidFill>
                <a:srgbClr val="99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324" name="Rectangle 92"/>
              <p:cNvSpPr>
                <a:spLocks noChangeAspect="1" noChangeArrowheads="1"/>
              </p:cNvSpPr>
              <p:nvPr/>
            </p:nvSpPr>
            <p:spPr bwMode="auto">
              <a:xfrm>
                <a:off x="1138" y="2370"/>
                <a:ext cx="44" cy="13"/>
              </a:xfrm>
              <a:prstGeom prst="rect">
                <a:avLst/>
              </a:prstGeom>
              <a:solidFill>
                <a:srgbClr val="99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325" name="Rectangle 93"/>
              <p:cNvSpPr>
                <a:spLocks noChangeAspect="1" noChangeArrowheads="1"/>
              </p:cNvSpPr>
              <p:nvPr/>
            </p:nvSpPr>
            <p:spPr bwMode="auto">
              <a:xfrm>
                <a:off x="1102" y="2423"/>
                <a:ext cx="44" cy="13"/>
              </a:xfrm>
              <a:prstGeom prst="rect">
                <a:avLst/>
              </a:prstGeom>
              <a:solidFill>
                <a:srgbClr val="99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326" name="Rectangle 94"/>
              <p:cNvSpPr>
                <a:spLocks noChangeAspect="1" noChangeArrowheads="1"/>
              </p:cNvSpPr>
              <p:nvPr/>
            </p:nvSpPr>
            <p:spPr bwMode="auto">
              <a:xfrm>
                <a:off x="1210" y="2405"/>
                <a:ext cx="45" cy="13"/>
              </a:xfrm>
              <a:prstGeom prst="rect">
                <a:avLst/>
              </a:prstGeom>
              <a:solidFill>
                <a:srgbClr val="99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327" name="Rectangle 95"/>
              <p:cNvSpPr>
                <a:spLocks noChangeAspect="1" noChangeArrowheads="1"/>
              </p:cNvSpPr>
              <p:nvPr/>
            </p:nvSpPr>
            <p:spPr bwMode="auto">
              <a:xfrm>
                <a:off x="1210" y="2546"/>
                <a:ext cx="45" cy="13"/>
              </a:xfrm>
              <a:prstGeom prst="rect">
                <a:avLst/>
              </a:prstGeom>
              <a:solidFill>
                <a:srgbClr val="99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328" name="Rectangle 96"/>
              <p:cNvSpPr>
                <a:spLocks noChangeAspect="1" noChangeArrowheads="1"/>
              </p:cNvSpPr>
              <p:nvPr/>
            </p:nvSpPr>
            <p:spPr bwMode="auto">
              <a:xfrm>
                <a:off x="1247" y="2476"/>
                <a:ext cx="44" cy="13"/>
              </a:xfrm>
              <a:prstGeom prst="rect">
                <a:avLst/>
              </a:prstGeom>
              <a:solidFill>
                <a:srgbClr val="99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329" name="Rectangle 97"/>
              <p:cNvSpPr>
                <a:spLocks noChangeAspect="1" noChangeArrowheads="1"/>
              </p:cNvSpPr>
              <p:nvPr/>
            </p:nvSpPr>
            <p:spPr bwMode="auto">
              <a:xfrm>
                <a:off x="1428" y="2476"/>
                <a:ext cx="44" cy="13"/>
              </a:xfrm>
              <a:prstGeom prst="rect">
                <a:avLst/>
              </a:prstGeom>
              <a:solidFill>
                <a:srgbClr val="99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330" name="Rectangle 98"/>
              <p:cNvSpPr>
                <a:spLocks noChangeAspect="1" noChangeArrowheads="1"/>
              </p:cNvSpPr>
              <p:nvPr/>
            </p:nvSpPr>
            <p:spPr bwMode="auto">
              <a:xfrm>
                <a:off x="1265" y="2670"/>
                <a:ext cx="44" cy="13"/>
              </a:xfrm>
              <a:prstGeom prst="rect">
                <a:avLst/>
              </a:prstGeom>
              <a:solidFill>
                <a:srgbClr val="99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331" name="Rectangle 99"/>
              <p:cNvSpPr>
                <a:spLocks noChangeAspect="1" noChangeArrowheads="1"/>
              </p:cNvSpPr>
              <p:nvPr/>
            </p:nvSpPr>
            <p:spPr bwMode="auto">
              <a:xfrm>
                <a:off x="1591" y="2564"/>
                <a:ext cx="44" cy="13"/>
              </a:xfrm>
              <a:prstGeom prst="rect">
                <a:avLst/>
              </a:prstGeom>
              <a:solidFill>
                <a:srgbClr val="99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332" name="Rectangle 100"/>
              <p:cNvSpPr>
                <a:spLocks noChangeAspect="1" noChangeArrowheads="1"/>
              </p:cNvSpPr>
              <p:nvPr/>
            </p:nvSpPr>
            <p:spPr bwMode="auto">
              <a:xfrm>
                <a:off x="1120" y="2300"/>
                <a:ext cx="44" cy="13"/>
              </a:xfrm>
              <a:prstGeom prst="rect">
                <a:avLst/>
              </a:prstGeom>
              <a:solidFill>
                <a:srgbClr val="99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333" name="Rectangle 101"/>
              <p:cNvSpPr>
                <a:spLocks noChangeAspect="1" noChangeArrowheads="1"/>
              </p:cNvSpPr>
              <p:nvPr/>
            </p:nvSpPr>
            <p:spPr bwMode="auto">
              <a:xfrm>
                <a:off x="1301" y="2405"/>
                <a:ext cx="44" cy="13"/>
              </a:xfrm>
              <a:prstGeom prst="rect">
                <a:avLst/>
              </a:prstGeom>
              <a:solidFill>
                <a:srgbClr val="99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334" name="Rectangle 102"/>
              <p:cNvSpPr>
                <a:spLocks noChangeAspect="1" noChangeArrowheads="1"/>
              </p:cNvSpPr>
              <p:nvPr/>
            </p:nvSpPr>
            <p:spPr bwMode="auto">
              <a:xfrm>
                <a:off x="1192" y="2687"/>
                <a:ext cx="45" cy="13"/>
              </a:xfrm>
              <a:prstGeom prst="rect">
                <a:avLst/>
              </a:prstGeom>
              <a:solidFill>
                <a:srgbClr val="99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335" name="Rectangle 103"/>
              <p:cNvSpPr>
                <a:spLocks noChangeAspect="1" noChangeArrowheads="1"/>
              </p:cNvSpPr>
              <p:nvPr/>
            </p:nvSpPr>
            <p:spPr bwMode="auto">
              <a:xfrm>
                <a:off x="1192" y="2458"/>
                <a:ext cx="45" cy="13"/>
              </a:xfrm>
              <a:prstGeom prst="rect">
                <a:avLst/>
              </a:prstGeom>
              <a:solidFill>
                <a:srgbClr val="99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35336" name="Line 104"/>
            <p:cNvSpPr>
              <a:spLocks noChangeAspect="1" noChangeShapeType="1"/>
            </p:cNvSpPr>
            <p:nvPr/>
          </p:nvSpPr>
          <p:spPr bwMode="auto">
            <a:xfrm>
              <a:off x="3686" y="2050"/>
              <a:ext cx="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337" name="Line 105"/>
            <p:cNvSpPr>
              <a:spLocks noChangeAspect="1" noChangeShapeType="1"/>
            </p:cNvSpPr>
            <p:nvPr/>
          </p:nvSpPr>
          <p:spPr bwMode="auto">
            <a:xfrm>
              <a:off x="3686" y="2962"/>
              <a:ext cx="108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338" name="Line 106"/>
            <p:cNvSpPr>
              <a:spLocks noChangeAspect="1" noChangeShapeType="1"/>
            </p:cNvSpPr>
            <p:nvPr/>
          </p:nvSpPr>
          <p:spPr bwMode="auto">
            <a:xfrm flipH="1">
              <a:off x="3187" y="2962"/>
              <a:ext cx="499" cy="5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339" name="Line 107"/>
            <p:cNvSpPr>
              <a:spLocks noChangeAspect="1" noChangeShapeType="1"/>
            </p:cNvSpPr>
            <p:nvPr/>
          </p:nvSpPr>
          <p:spPr bwMode="auto">
            <a:xfrm>
              <a:off x="3686" y="2970"/>
              <a:ext cx="166" cy="26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5340" name="AutoShape 108"/>
            <p:cNvSpPr>
              <a:spLocks noChangeAspect="1" noChangeArrowheads="1"/>
            </p:cNvSpPr>
            <p:nvPr/>
          </p:nvSpPr>
          <p:spPr bwMode="auto">
            <a:xfrm>
              <a:off x="2965" y="2297"/>
              <a:ext cx="2447" cy="874"/>
            </a:xfrm>
            <a:prstGeom prst="parallelogram">
              <a:avLst>
                <a:gd name="adj" fmla="val 82282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341" name="Line 109"/>
            <p:cNvSpPr>
              <a:spLocks noChangeAspect="1" noChangeShapeType="1"/>
            </p:cNvSpPr>
            <p:nvPr/>
          </p:nvSpPr>
          <p:spPr bwMode="auto">
            <a:xfrm flipH="1">
              <a:off x="3439" y="2962"/>
              <a:ext cx="247" cy="288"/>
            </a:xfrm>
            <a:prstGeom prst="line">
              <a:avLst/>
            </a:prstGeom>
            <a:noFill/>
            <a:ln w="31750">
              <a:solidFill>
                <a:srgbClr val="8787E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735342" name="Object 110"/>
            <p:cNvGraphicFramePr>
              <a:graphicFrameLocks noChangeAspect="1"/>
            </p:cNvGraphicFramePr>
            <p:nvPr/>
          </p:nvGraphicFramePr>
          <p:xfrm>
            <a:off x="4885" y="2866"/>
            <a:ext cx="15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878" name="Equation" r:id="rId14" imgW="164880" imgH="228600" progId="Equation.3">
                    <p:embed/>
                  </p:oleObj>
                </mc:Choice>
                <mc:Fallback>
                  <p:oleObj name="Equation" r:id="rId14" imgW="164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5" y="2866"/>
                          <a:ext cx="15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5343" name="Object 111"/>
            <p:cNvGraphicFramePr>
              <a:graphicFrameLocks noChangeAspect="1"/>
            </p:cNvGraphicFramePr>
            <p:nvPr/>
          </p:nvGraphicFramePr>
          <p:xfrm>
            <a:off x="3061" y="3442"/>
            <a:ext cx="144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879" name="Equation" r:id="rId15" imgW="152280" imgH="215640" progId="Equation.3">
                    <p:embed/>
                  </p:oleObj>
                </mc:Choice>
                <mc:Fallback>
                  <p:oleObj name="Equation" r:id="rId15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3442"/>
                          <a:ext cx="144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5344" name="Object 112"/>
            <p:cNvGraphicFramePr>
              <a:graphicFrameLocks noChangeAspect="1"/>
            </p:cNvGraphicFramePr>
            <p:nvPr/>
          </p:nvGraphicFramePr>
          <p:xfrm>
            <a:off x="3649" y="1876"/>
            <a:ext cx="120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880" name="Equation" r:id="rId16" imgW="126720" imgH="177480" progId="Equation.3">
                    <p:embed/>
                  </p:oleObj>
                </mc:Choice>
                <mc:Fallback>
                  <p:oleObj name="Equation" r:id="rId16" imgW="12672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9" y="1876"/>
                          <a:ext cx="120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5345" name="Object 113"/>
            <p:cNvGraphicFramePr>
              <a:graphicFrameLocks noChangeAspect="1"/>
            </p:cNvGraphicFramePr>
            <p:nvPr/>
          </p:nvGraphicFramePr>
          <p:xfrm>
            <a:off x="4368" y="1920"/>
            <a:ext cx="1033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881" name="Equation" r:id="rId18" imgW="1168200" imgH="253800" progId="Equation.3">
                    <p:embed/>
                  </p:oleObj>
                </mc:Choice>
                <mc:Fallback>
                  <p:oleObj name="Equation" r:id="rId18" imgW="116820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920"/>
                          <a:ext cx="1033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5346" name="Line 114"/>
            <p:cNvSpPr>
              <a:spLocks noChangeShapeType="1"/>
            </p:cNvSpPr>
            <p:nvPr/>
          </p:nvSpPr>
          <p:spPr bwMode="auto">
            <a:xfrm flipH="1">
              <a:off x="4656" y="2160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632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5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learning rule</a:t>
            </a:r>
            <a:endParaRPr lang="en-US" sz="4000" dirty="0"/>
          </a:p>
        </p:txBody>
      </p:sp>
      <p:sp>
        <p:nvSpPr>
          <p:cNvPr id="73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On-line, mistake driven algorithm.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Rosenblatt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1959) suggested </a:t>
            </a:r>
            <a:r>
              <a:rPr lang="en-US" dirty="0"/>
              <a:t>that when a target output value is </a:t>
            </a:r>
            <a:r>
              <a:rPr lang="en-US" dirty="0" smtClean="0"/>
              <a:t>provided </a:t>
            </a:r>
            <a:r>
              <a:rPr lang="en-US" dirty="0"/>
              <a:t>for a single neuron with fixed input, it can </a:t>
            </a:r>
            <a:r>
              <a:rPr lang="en-US" dirty="0" smtClean="0"/>
              <a:t>incrementally </a:t>
            </a:r>
            <a:r>
              <a:rPr lang="en-US" dirty="0"/>
              <a:t>change weights and learn to produce the </a:t>
            </a:r>
            <a:r>
              <a:rPr lang="en-US" dirty="0" smtClean="0"/>
              <a:t>output </a:t>
            </a:r>
            <a:r>
              <a:rPr lang="en-US" dirty="0"/>
              <a:t>using the </a:t>
            </a:r>
            <a:r>
              <a:rPr lang="en-US" u="sng" dirty="0"/>
              <a:t>Perceptron learning </a:t>
            </a:r>
            <a:r>
              <a:rPr lang="en-US" u="sng" dirty="0" smtClean="0"/>
              <a:t>rule</a:t>
            </a:r>
          </a:p>
          <a:p>
            <a:r>
              <a:rPr lang="en-US" dirty="0" smtClean="0"/>
              <a:t>(Perceptron </a:t>
            </a:r>
            <a:r>
              <a:rPr lang="en-US" dirty="0"/>
              <a:t>== Linear Threshold </a:t>
            </a:r>
            <a:r>
              <a:rPr lang="en-US" dirty="0" smtClean="0"/>
              <a:t>Unit)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Perceptron</a:t>
            </a:r>
            <a:endParaRPr lang="en-US" dirty="0"/>
          </a:p>
        </p:txBody>
      </p:sp>
      <p:sp>
        <p:nvSpPr>
          <p:cNvPr id="44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43030A9-99B2-493A-BA3A-D79B5F487FA3}" type="slidenum">
              <a:rPr lang="en-US"/>
              <a:pPr/>
              <a:t>41</a:t>
            </a:fld>
            <a:endParaRPr lang="en-US"/>
          </a:p>
        </p:txBody>
      </p:sp>
      <p:grpSp>
        <p:nvGrpSpPr>
          <p:cNvPr id="731140" name="Group 4"/>
          <p:cNvGrpSpPr>
            <a:grpSpLocks/>
          </p:cNvGrpSpPr>
          <p:nvPr/>
        </p:nvGrpSpPr>
        <p:grpSpPr bwMode="auto">
          <a:xfrm>
            <a:off x="1617663" y="4191000"/>
            <a:ext cx="6992937" cy="1955800"/>
            <a:chOff x="519" y="2784"/>
            <a:chExt cx="4405" cy="1232"/>
          </a:xfrm>
        </p:grpSpPr>
        <p:sp>
          <p:nvSpPr>
            <p:cNvPr id="731141" name="Oval 5"/>
            <p:cNvSpPr>
              <a:spLocks noChangeArrowheads="1"/>
            </p:cNvSpPr>
            <p:nvPr/>
          </p:nvSpPr>
          <p:spPr bwMode="auto">
            <a:xfrm>
              <a:off x="1837" y="3438"/>
              <a:ext cx="48" cy="42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1142" name="Oval 6"/>
            <p:cNvSpPr>
              <a:spLocks noChangeArrowheads="1"/>
            </p:cNvSpPr>
            <p:nvPr/>
          </p:nvSpPr>
          <p:spPr bwMode="auto">
            <a:xfrm>
              <a:off x="1067" y="3019"/>
              <a:ext cx="48" cy="42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1143" name="Oval 7"/>
            <p:cNvSpPr>
              <a:spLocks noChangeArrowheads="1"/>
            </p:cNvSpPr>
            <p:nvPr/>
          </p:nvSpPr>
          <p:spPr bwMode="auto">
            <a:xfrm>
              <a:off x="1067" y="3187"/>
              <a:ext cx="48" cy="42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1144" name="Oval 8"/>
            <p:cNvSpPr>
              <a:spLocks noChangeArrowheads="1"/>
            </p:cNvSpPr>
            <p:nvPr/>
          </p:nvSpPr>
          <p:spPr bwMode="auto">
            <a:xfrm>
              <a:off x="1067" y="3355"/>
              <a:ext cx="48" cy="42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1145" name="Oval 9"/>
            <p:cNvSpPr>
              <a:spLocks noChangeArrowheads="1"/>
            </p:cNvSpPr>
            <p:nvPr/>
          </p:nvSpPr>
          <p:spPr bwMode="auto">
            <a:xfrm>
              <a:off x="1067" y="3522"/>
              <a:ext cx="48" cy="42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1146" name="Oval 10"/>
            <p:cNvSpPr>
              <a:spLocks noChangeArrowheads="1"/>
            </p:cNvSpPr>
            <p:nvPr/>
          </p:nvSpPr>
          <p:spPr bwMode="auto">
            <a:xfrm>
              <a:off x="1067" y="3690"/>
              <a:ext cx="48" cy="42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1147" name="Oval 11"/>
            <p:cNvSpPr>
              <a:spLocks noChangeArrowheads="1"/>
            </p:cNvSpPr>
            <p:nvPr/>
          </p:nvSpPr>
          <p:spPr bwMode="auto">
            <a:xfrm>
              <a:off x="1067" y="3858"/>
              <a:ext cx="48" cy="42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cxnSp>
          <p:nvCxnSpPr>
            <p:cNvPr id="731148" name="AutoShape 12"/>
            <p:cNvCxnSpPr>
              <a:cxnSpLocks noChangeShapeType="1"/>
              <a:stCxn id="731142" idx="5"/>
              <a:endCxn id="731141" idx="1"/>
            </p:cNvCxnSpPr>
            <p:nvPr/>
          </p:nvCxnSpPr>
          <p:spPr bwMode="auto">
            <a:xfrm>
              <a:off x="1108" y="3063"/>
              <a:ext cx="736" cy="37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1149" name="AutoShape 13"/>
            <p:cNvCxnSpPr>
              <a:cxnSpLocks noChangeShapeType="1"/>
              <a:stCxn id="731141" idx="2"/>
              <a:endCxn id="731143" idx="6"/>
            </p:cNvCxnSpPr>
            <p:nvPr/>
          </p:nvCxnSpPr>
          <p:spPr bwMode="auto">
            <a:xfrm flipH="1" flipV="1">
              <a:off x="1124" y="3208"/>
              <a:ext cx="704" cy="25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1150" name="AutoShape 14"/>
            <p:cNvCxnSpPr>
              <a:cxnSpLocks noChangeShapeType="1"/>
              <a:stCxn id="731144" idx="6"/>
              <a:endCxn id="731141" idx="2"/>
            </p:cNvCxnSpPr>
            <p:nvPr/>
          </p:nvCxnSpPr>
          <p:spPr bwMode="auto">
            <a:xfrm>
              <a:off x="1124" y="3376"/>
              <a:ext cx="704" cy="8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1151" name="AutoShape 15"/>
            <p:cNvCxnSpPr>
              <a:cxnSpLocks noChangeShapeType="1"/>
              <a:stCxn id="731145" idx="6"/>
              <a:endCxn id="731141" idx="2"/>
            </p:cNvCxnSpPr>
            <p:nvPr/>
          </p:nvCxnSpPr>
          <p:spPr bwMode="auto">
            <a:xfrm flipV="1">
              <a:off x="1124" y="3459"/>
              <a:ext cx="704" cy="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1152" name="AutoShape 16"/>
            <p:cNvCxnSpPr>
              <a:cxnSpLocks noChangeShapeType="1"/>
              <a:stCxn id="731146" idx="6"/>
              <a:endCxn id="731141" idx="2"/>
            </p:cNvCxnSpPr>
            <p:nvPr/>
          </p:nvCxnSpPr>
          <p:spPr bwMode="auto">
            <a:xfrm flipV="1">
              <a:off x="1124" y="3459"/>
              <a:ext cx="704" cy="25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1153" name="AutoShape 17"/>
            <p:cNvCxnSpPr>
              <a:cxnSpLocks noChangeShapeType="1"/>
              <a:endCxn id="731141" idx="3"/>
            </p:cNvCxnSpPr>
            <p:nvPr/>
          </p:nvCxnSpPr>
          <p:spPr bwMode="auto">
            <a:xfrm flipV="1">
              <a:off x="1115" y="3483"/>
              <a:ext cx="729" cy="42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31154" name="Text Box 18"/>
            <p:cNvSpPr txBox="1">
              <a:spLocks noChangeArrowheads="1"/>
            </p:cNvSpPr>
            <p:nvPr/>
          </p:nvSpPr>
          <p:spPr bwMode="auto">
            <a:xfrm>
              <a:off x="828" y="2885"/>
              <a:ext cx="1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u="none">
                  <a:solidFill>
                    <a:srgbClr val="000066"/>
                  </a:solidFill>
                  <a:latin typeface="Arial Narrow" pitchFamily="34" charset="0"/>
                </a:rPr>
                <a:t>1</a:t>
              </a:r>
              <a:endParaRPr lang="en-US" sz="2800" u="none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731155" name="Text Box 19"/>
            <p:cNvSpPr txBox="1">
              <a:spLocks noChangeArrowheads="1"/>
            </p:cNvSpPr>
            <p:nvPr/>
          </p:nvSpPr>
          <p:spPr bwMode="auto">
            <a:xfrm>
              <a:off x="826" y="3061"/>
              <a:ext cx="1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u="none">
                  <a:solidFill>
                    <a:srgbClr val="000066"/>
                  </a:solidFill>
                  <a:latin typeface="Arial Narrow" pitchFamily="34" charset="0"/>
                </a:rPr>
                <a:t>2</a:t>
              </a:r>
              <a:endParaRPr lang="en-US" sz="2800" u="none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731156" name="Text Box 20"/>
            <p:cNvSpPr txBox="1">
              <a:spLocks noChangeArrowheads="1"/>
            </p:cNvSpPr>
            <p:nvPr/>
          </p:nvSpPr>
          <p:spPr bwMode="auto">
            <a:xfrm>
              <a:off x="826" y="3766"/>
              <a:ext cx="1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u="none">
                  <a:solidFill>
                    <a:srgbClr val="000066"/>
                  </a:solidFill>
                  <a:latin typeface="Arial Narrow" pitchFamily="34" charset="0"/>
                </a:rPr>
                <a:t>6</a:t>
              </a:r>
              <a:endParaRPr lang="en-US" sz="2800" u="none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731157" name="Text Box 21"/>
            <p:cNvSpPr txBox="1">
              <a:spLocks noChangeArrowheads="1"/>
            </p:cNvSpPr>
            <p:nvPr/>
          </p:nvSpPr>
          <p:spPr bwMode="auto">
            <a:xfrm>
              <a:off x="828" y="3262"/>
              <a:ext cx="1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u="none">
                  <a:solidFill>
                    <a:srgbClr val="000066"/>
                  </a:solidFill>
                  <a:latin typeface="Arial Narrow" pitchFamily="34" charset="0"/>
                </a:rPr>
                <a:t>3</a:t>
              </a:r>
              <a:endParaRPr lang="en-US" sz="2800" u="none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731158" name="Text Box 22"/>
            <p:cNvSpPr txBox="1">
              <a:spLocks noChangeArrowheads="1"/>
            </p:cNvSpPr>
            <p:nvPr/>
          </p:nvSpPr>
          <p:spPr bwMode="auto">
            <a:xfrm>
              <a:off x="828" y="3430"/>
              <a:ext cx="1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u="none">
                  <a:solidFill>
                    <a:srgbClr val="000066"/>
                  </a:solidFill>
                  <a:latin typeface="Arial Narrow" pitchFamily="34" charset="0"/>
                </a:rPr>
                <a:t>4</a:t>
              </a:r>
              <a:endParaRPr lang="en-US" sz="2800" u="none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731159" name="Text Box 23"/>
            <p:cNvSpPr txBox="1">
              <a:spLocks noChangeArrowheads="1"/>
            </p:cNvSpPr>
            <p:nvPr/>
          </p:nvSpPr>
          <p:spPr bwMode="auto">
            <a:xfrm>
              <a:off x="828" y="3597"/>
              <a:ext cx="1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u="none">
                  <a:solidFill>
                    <a:srgbClr val="000066"/>
                  </a:solidFill>
                  <a:latin typeface="Arial Narrow" pitchFamily="34" charset="0"/>
                </a:rPr>
                <a:t>5</a:t>
              </a:r>
              <a:endParaRPr lang="en-US" sz="2800" u="none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731160" name="Text Box 24"/>
            <p:cNvSpPr txBox="1">
              <a:spLocks noChangeArrowheads="1"/>
            </p:cNvSpPr>
            <p:nvPr/>
          </p:nvSpPr>
          <p:spPr bwMode="auto">
            <a:xfrm>
              <a:off x="1791" y="3145"/>
              <a:ext cx="1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u="none">
                  <a:solidFill>
                    <a:srgbClr val="000066"/>
                  </a:solidFill>
                  <a:latin typeface="Arial Narrow" pitchFamily="34" charset="0"/>
                </a:rPr>
                <a:t>7</a:t>
              </a:r>
              <a:endParaRPr lang="en-US" sz="2800" u="none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graphicFrame>
          <p:nvGraphicFramePr>
            <p:cNvPr id="731161" name="Object 25"/>
            <p:cNvGraphicFramePr>
              <a:graphicFrameLocks noChangeAspect="1"/>
            </p:cNvGraphicFramePr>
            <p:nvPr/>
          </p:nvGraphicFramePr>
          <p:xfrm>
            <a:off x="1328" y="3682"/>
            <a:ext cx="345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732" name="Equation" r:id="rId4" imgW="228600" imgH="228600" progId="Equation.3">
                    <p:embed/>
                  </p:oleObj>
                </mc:Choice>
                <mc:Fallback>
                  <p:oleObj name="Equation" r:id="rId4" imgW="2286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8" y="3682"/>
                          <a:ext cx="345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1162" name="Object 26"/>
            <p:cNvGraphicFramePr>
              <a:graphicFrameLocks noChangeAspect="1"/>
            </p:cNvGraphicFramePr>
            <p:nvPr/>
          </p:nvGraphicFramePr>
          <p:xfrm>
            <a:off x="1326" y="2977"/>
            <a:ext cx="325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733" name="Equation" r:id="rId6" imgW="215640" imgH="215640" progId="Equation.3">
                    <p:embed/>
                  </p:oleObj>
                </mc:Choice>
                <mc:Fallback>
                  <p:oleObj name="Equation" r:id="rId6" imgW="2156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6" y="2977"/>
                          <a:ext cx="325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1163" name="Object 27"/>
            <p:cNvGraphicFramePr>
              <a:graphicFrameLocks noChangeAspect="1"/>
            </p:cNvGraphicFramePr>
            <p:nvPr/>
          </p:nvGraphicFramePr>
          <p:xfrm>
            <a:off x="1885" y="3288"/>
            <a:ext cx="558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734" name="Equation" r:id="rId8" imgW="368280" imgH="253800" progId="Equation.3">
                    <p:embed/>
                  </p:oleObj>
                </mc:Choice>
                <mc:Fallback>
                  <p:oleObj name="Equation" r:id="rId8" imgW="36828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5" y="3288"/>
                          <a:ext cx="558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1164" name="Oval 28"/>
            <p:cNvSpPr>
              <a:spLocks noChangeArrowheads="1"/>
            </p:cNvSpPr>
            <p:nvPr/>
          </p:nvSpPr>
          <p:spPr bwMode="auto">
            <a:xfrm>
              <a:off x="1885" y="3271"/>
              <a:ext cx="530" cy="41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1165" name="Line 29"/>
            <p:cNvSpPr>
              <a:spLocks noChangeShapeType="1"/>
            </p:cNvSpPr>
            <p:nvPr/>
          </p:nvSpPr>
          <p:spPr bwMode="auto">
            <a:xfrm>
              <a:off x="2415" y="3480"/>
              <a:ext cx="8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1166" name="Oval 30"/>
            <p:cNvSpPr>
              <a:spLocks noChangeArrowheads="1"/>
            </p:cNvSpPr>
            <p:nvPr/>
          </p:nvSpPr>
          <p:spPr bwMode="auto">
            <a:xfrm>
              <a:off x="3233" y="3061"/>
              <a:ext cx="1011" cy="83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1167" name="Line 31"/>
            <p:cNvSpPr>
              <a:spLocks noChangeShapeType="1"/>
            </p:cNvSpPr>
            <p:nvPr/>
          </p:nvSpPr>
          <p:spPr bwMode="auto">
            <a:xfrm>
              <a:off x="3313" y="3480"/>
              <a:ext cx="777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1168" name="Line 32"/>
            <p:cNvSpPr>
              <a:spLocks noChangeShapeType="1"/>
            </p:cNvSpPr>
            <p:nvPr/>
          </p:nvSpPr>
          <p:spPr bwMode="auto">
            <a:xfrm>
              <a:off x="3474" y="3145"/>
              <a:ext cx="2" cy="4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1169" name="Line 33"/>
            <p:cNvSpPr>
              <a:spLocks noChangeShapeType="1"/>
            </p:cNvSpPr>
            <p:nvPr/>
          </p:nvSpPr>
          <p:spPr bwMode="auto">
            <a:xfrm>
              <a:off x="3474" y="3480"/>
              <a:ext cx="233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1170" name="Line 34"/>
            <p:cNvSpPr>
              <a:spLocks noChangeShapeType="1"/>
            </p:cNvSpPr>
            <p:nvPr/>
          </p:nvSpPr>
          <p:spPr bwMode="auto">
            <a:xfrm>
              <a:off x="3721" y="3201"/>
              <a:ext cx="234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1171" name="Line 35"/>
            <p:cNvSpPr>
              <a:spLocks noChangeShapeType="1"/>
            </p:cNvSpPr>
            <p:nvPr/>
          </p:nvSpPr>
          <p:spPr bwMode="auto">
            <a:xfrm flipV="1">
              <a:off x="3713" y="3201"/>
              <a:ext cx="2" cy="2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1172" name="Line 36"/>
            <p:cNvSpPr>
              <a:spLocks noChangeShapeType="1"/>
            </p:cNvSpPr>
            <p:nvPr/>
          </p:nvSpPr>
          <p:spPr bwMode="auto">
            <a:xfrm>
              <a:off x="3426" y="3187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1173" name="Text Box 37"/>
            <p:cNvSpPr txBox="1">
              <a:spLocks noChangeArrowheads="1"/>
            </p:cNvSpPr>
            <p:nvPr/>
          </p:nvSpPr>
          <p:spPr bwMode="auto">
            <a:xfrm>
              <a:off x="3281" y="306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u="none">
                  <a:solidFill>
                    <a:srgbClr val="000066"/>
                  </a:solidFill>
                  <a:latin typeface="Arial Narrow" pitchFamily="34" charset="0"/>
                </a:rPr>
                <a:t>T</a:t>
              </a:r>
              <a:endParaRPr lang="en-US" sz="2800" u="none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731174" name="Line 38"/>
            <p:cNvSpPr>
              <a:spLocks noChangeShapeType="1"/>
            </p:cNvSpPr>
            <p:nvPr/>
          </p:nvSpPr>
          <p:spPr bwMode="auto">
            <a:xfrm>
              <a:off x="4244" y="3480"/>
              <a:ext cx="3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731175" name="Object 39"/>
            <p:cNvGraphicFramePr>
              <a:graphicFrameLocks noChangeAspect="1"/>
            </p:cNvGraphicFramePr>
            <p:nvPr/>
          </p:nvGraphicFramePr>
          <p:xfrm>
            <a:off x="4715" y="3270"/>
            <a:ext cx="209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735" name="Equation" r:id="rId10" imgW="139680" imgH="177480" progId="Equation.3">
                    <p:embed/>
                  </p:oleObj>
                </mc:Choice>
                <mc:Fallback>
                  <p:oleObj name="Equation" r:id="rId10" imgW="1396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5" y="3270"/>
                          <a:ext cx="209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1176" name="Object 40"/>
            <p:cNvGraphicFramePr>
              <a:graphicFrameLocks noChangeAspect="1"/>
            </p:cNvGraphicFramePr>
            <p:nvPr/>
          </p:nvGraphicFramePr>
          <p:xfrm>
            <a:off x="576" y="2784"/>
            <a:ext cx="267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736" name="Equation" r:id="rId12" imgW="177480" imgH="215640" progId="Equation.3">
                    <p:embed/>
                  </p:oleObj>
                </mc:Choice>
                <mc:Fallback>
                  <p:oleObj name="Equation" r:id="rId12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2784"/>
                          <a:ext cx="267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1177" name="Object 41"/>
            <p:cNvGraphicFramePr>
              <a:graphicFrameLocks noChangeAspect="1"/>
            </p:cNvGraphicFramePr>
            <p:nvPr/>
          </p:nvGraphicFramePr>
          <p:xfrm>
            <a:off x="519" y="3682"/>
            <a:ext cx="286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737" name="Equation" r:id="rId14" imgW="190440" imgH="228600" progId="Equation.3">
                    <p:embed/>
                  </p:oleObj>
                </mc:Choice>
                <mc:Fallback>
                  <p:oleObj name="Equation" r:id="rId14" imgW="1904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" y="3682"/>
                          <a:ext cx="286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25284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1139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</a:t>
            </a:r>
            <a:r>
              <a:rPr lang="en-US" dirty="0"/>
              <a:t>learning rule</a:t>
            </a:r>
            <a:endParaRPr lang="en-US" sz="4000" dirty="0"/>
          </a:p>
        </p:txBody>
      </p:sp>
      <p:sp>
        <p:nvSpPr>
          <p:cNvPr id="733187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371600"/>
            <a:ext cx="7620000" cy="4525963"/>
          </a:xfrm>
          <a:ln/>
        </p:spPr>
        <p:txBody>
          <a:bodyPr/>
          <a:lstStyle/>
          <a:p>
            <a:r>
              <a:rPr lang="en-US" sz="2800" dirty="0"/>
              <a:t>We learn f:X</a:t>
            </a:r>
            <a:r>
              <a:rPr lang="en-US" sz="2800" dirty="0">
                <a:sym typeface="Symbol" pitchFamily="18" charset="2"/>
              </a:rPr>
              <a:t>{-1,+1</a:t>
            </a:r>
            <a:r>
              <a:rPr lang="en-US" sz="2800" dirty="0" smtClean="0">
                <a:sym typeface="Symbol" pitchFamily="18" charset="2"/>
              </a:rPr>
              <a:t>} </a:t>
            </a:r>
            <a:r>
              <a:rPr lang="en-US" sz="2800" dirty="0">
                <a:sym typeface="Symbol" pitchFamily="18" charset="2"/>
              </a:rPr>
              <a:t>represented </a:t>
            </a:r>
            <a:r>
              <a:rPr lang="en-US" sz="2800" dirty="0" smtClean="0">
                <a:sym typeface="Symbol" pitchFamily="18" charset="2"/>
              </a:rPr>
              <a:t>as f </a:t>
            </a:r>
            <a:r>
              <a:rPr lang="en-US" sz="2800" dirty="0">
                <a:sym typeface="Symbol" pitchFamily="18" charset="2"/>
              </a:rPr>
              <a:t>=</a:t>
            </a:r>
            <a:r>
              <a:rPr lang="en-US" sz="2800" dirty="0" err="1" smtClean="0">
                <a:sym typeface="Symbol" pitchFamily="18" charset="2"/>
              </a:rPr>
              <a:t>sgn</a:t>
            </a:r>
            <a:r>
              <a:rPr lang="en-US" sz="2800" dirty="0" smtClean="0">
                <a:sym typeface="Symbol" pitchFamily="18" charset="2"/>
              </a:rPr>
              <a:t>{</a:t>
            </a:r>
            <a:r>
              <a:rPr lang="en-US" sz="2800" dirty="0" err="1" smtClean="0">
                <a:sym typeface="Symbol" pitchFamily="18" charset="2"/>
              </a:rPr>
              <a:t>w</a:t>
            </a:r>
            <a:r>
              <a:rPr lang="en-US" sz="2800" dirty="0" err="1">
                <a:sym typeface="Symbol" pitchFamily="18" charset="2"/>
              </a:rPr>
              <a:t>x</a:t>
            </a:r>
            <a:r>
              <a:rPr lang="en-US" sz="2800" dirty="0" smtClean="0">
                <a:sym typeface="Symbol" pitchFamily="18" charset="2"/>
              </a:rPr>
              <a:t>)</a:t>
            </a:r>
          </a:p>
          <a:p>
            <a:r>
              <a:rPr lang="en-US" sz="2800" dirty="0" smtClean="0">
                <a:sym typeface="Symbol" pitchFamily="18" charset="2"/>
              </a:rPr>
              <a:t>Where </a:t>
            </a:r>
            <a:r>
              <a:rPr lang="en-US" sz="2800" dirty="0">
                <a:sym typeface="Symbol" pitchFamily="18" charset="2"/>
              </a:rPr>
              <a:t>X=  </a:t>
            </a:r>
            <a:r>
              <a:rPr lang="en-US" sz="2800" dirty="0" smtClean="0">
                <a:sym typeface="Symbol" pitchFamily="18" charset="2"/>
              </a:rPr>
              <a:t>{</a:t>
            </a:r>
            <a:r>
              <a:rPr lang="en-US" sz="2800" dirty="0" smtClean="0">
                <a:latin typeface="Calibri"/>
                <a:sym typeface="Symbol" pitchFamily="18" charset="2"/>
              </a:rPr>
              <a:t>0,1}</a:t>
            </a:r>
            <a:r>
              <a:rPr lang="en-US" sz="2800" baseline="30000" dirty="0" smtClean="0">
                <a:latin typeface="Calibri"/>
                <a:sym typeface="Symbol" pitchFamily="18" charset="2"/>
              </a:rPr>
              <a:t>n  </a:t>
            </a:r>
            <a:r>
              <a:rPr lang="en-US" sz="2800" dirty="0" smtClean="0">
                <a:sym typeface="Symbol" pitchFamily="18" charset="2"/>
              </a:rPr>
              <a:t>or X</a:t>
            </a:r>
            <a:r>
              <a:rPr lang="en-US" sz="2800" dirty="0">
                <a:sym typeface="Symbol" pitchFamily="18" charset="2"/>
              </a:rPr>
              <a:t>= </a:t>
            </a:r>
            <a:r>
              <a:rPr lang="en-US" sz="2800" dirty="0" err="1" smtClean="0">
                <a:latin typeface="Calibri"/>
                <a:sym typeface="Symbol" pitchFamily="18" charset="2"/>
              </a:rPr>
              <a:t>R</a:t>
            </a:r>
            <a:r>
              <a:rPr lang="en-US" sz="2800" baseline="30000" dirty="0" err="1" smtClean="0">
                <a:latin typeface="Calibri"/>
                <a:sym typeface="Symbol" pitchFamily="18" charset="2"/>
              </a:rPr>
              <a:t>n</a:t>
            </a:r>
            <a:r>
              <a:rPr lang="en-US" sz="2800" dirty="0" smtClean="0">
                <a:sym typeface="Symbol" pitchFamily="18" charset="2"/>
              </a:rPr>
              <a:t>    and w </a:t>
            </a:r>
            <a:r>
              <a:rPr lang="en-US" sz="2800" dirty="0" err="1" smtClean="0">
                <a:latin typeface="Calibri"/>
                <a:sym typeface="Symbol" pitchFamily="18" charset="2"/>
              </a:rPr>
              <a:t>R</a:t>
            </a:r>
            <a:r>
              <a:rPr lang="en-US" sz="2800" baseline="30000" dirty="0" err="1" smtClean="0">
                <a:latin typeface="Calibri"/>
                <a:sym typeface="Symbol" pitchFamily="18" charset="2"/>
              </a:rPr>
              <a:t>n</a:t>
            </a:r>
            <a:endParaRPr lang="en-US" sz="2800" baseline="30000" dirty="0" smtClean="0">
              <a:latin typeface="Calibri"/>
              <a:sym typeface="Symbol" pitchFamily="18" charset="2"/>
            </a:endParaRPr>
          </a:p>
          <a:p>
            <a:r>
              <a:rPr lang="en-US" sz="2800" dirty="0" smtClean="0">
                <a:sym typeface="Symbol" pitchFamily="18" charset="2"/>
              </a:rPr>
              <a:t>Given Labeled examples</a:t>
            </a:r>
            <a:r>
              <a:rPr lang="en-US" dirty="0" smtClean="0">
                <a:solidFill>
                  <a:srgbClr val="000066"/>
                </a:solidFill>
                <a:sym typeface="Symbol" pitchFamily="18" charset="2"/>
              </a:rPr>
              <a:t>:  {(</a:t>
            </a:r>
            <a:r>
              <a:rPr lang="en-US" dirty="0" smtClean="0">
                <a:solidFill>
                  <a:srgbClr val="000066"/>
                </a:solidFill>
                <a:latin typeface="Calibri"/>
                <a:sym typeface="Symbol" pitchFamily="18" charset="2"/>
              </a:rPr>
              <a:t>x</a:t>
            </a:r>
            <a:r>
              <a:rPr lang="en-US" baseline="-25000" dirty="0" smtClean="0">
                <a:solidFill>
                  <a:srgbClr val="000066"/>
                </a:solidFill>
                <a:latin typeface="Calibri"/>
                <a:sym typeface="Symbol" pitchFamily="18" charset="2"/>
              </a:rPr>
              <a:t>1</a:t>
            </a:r>
            <a:r>
              <a:rPr lang="en-US" dirty="0" smtClean="0">
                <a:solidFill>
                  <a:srgbClr val="000066"/>
                </a:solidFill>
                <a:latin typeface="Calibri"/>
                <a:sym typeface="Symbol" pitchFamily="18" charset="2"/>
              </a:rPr>
              <a:t>, y</a:t>
            </a:r>
            <a:r>
              <a:rPr lang="en-US" baseline="-25000" dirty="0" smtClean="0">
                <a:solidFill>
                  <a:srgbClr val="000066"/>
                </a:solidFill>
                <a:latin typeface="Calibri"/>
                <a:sym typeface="Symbol" pitchFamily="18" charset="2"/>
              </a:rPr>
              <a:t>1</a:t>
            </a:r>
            <a:r>
              <a:rPr lang="en-US" dirty="0" smtClean="0">
                <a:solidFill>
                  <a:srgbClr val="000066"/>
                </a:solidFill>
                <a:sym typeface="Symbol" pitchFamily="18" charset="2"/>
              </a:rPr>
              <a:t>), (</a:t>
            </a:r>
            <a:r>
              <a:rPr lang="en-US" dirty="0" smtClean="0">
                <a:solidFill>
                  <a:srgbClr val="000066"/>
                </a:solidFill>
                <a:latin typeface="Calibri"/>
                <a:sym typeface="Symbol" pitchFamily="18" charset="2"/>
              </a:rPr>
              <a:t>x</a:t>
            </a:r>
            <a:r>
              <a:rPr lang="en-US" baseline="-25000" dirty="0" smtClean="0">
                <a:solidFill>
                  <a:srgbClr val="000066"/>
                </a:solidFill>
                <a:latin typeface="Calibri"/>
                <a:sym typeface="Symbol" pitchFamily="18" charset="2"/>
              </a:rPr>
              <a:t>2</a:t>
            </a:r>
            <a:r>
              <a:rPr lang="en-US" dirty="0" smtClean="0">
                <a:solidFill>
                  <a:srgbClr val="000066"/>
                </a:solidFill>
                <a:sym typeface="Symbol" pitchFamily="18" charset="2"/>
              </a:rPr>
              <a:t>, </a:t>
            </a:r>
            <a:r>
              <a:rPr lang="en-US" dirty="0" smtClean="0">
                <a:solidFill>
                  <a:srgbClr val="000066"/>
                </a:solidFill>
                <a:latin typeface="Calibri"/>
                <a:sym typeface="Symbol" pitchFamily="18" charset="2"/>
              </a:rPr>
              <a:t>y</a:t>
            </a:r>
            <a:r>
              <a:rPr lang="en-US" baseline="-25000" dirty="0" smtClean="0">
                <a:solidFill>
                  <a:srgbClr val="000066"/>
                </a:solidFill>
                <a:latin typeface="Calibri"/>
                <a:sym typeface="Symbol" pitchFamily="18" charset="2"/>
              </a:rPr>
              <a:t>2</a:t>
            </a:r>
            <a:r>
              <a:rPr lang="en-US" dirty="0" smtClean="0">
                <a:solidFill>
                  <a:srgbClr val="000066"/>
                </a:solidFill>
                <a:sym typeface="Symbol" pitchFamily="18" charset="2"/>
              </a:rPr>
              <a:t>),…(</a:t>
            </a:r>
            <a:r>
              <a:rPr lang="en-US" dirty="0" err="1" smtClean="0">
                <a:solidFill>
                  <a:srgbClr val="000066"/>
                </a:solidFill>
                <a:latin typeface="Calibri"/>
                <a:sym typeface="Symbol" pitchFamily="18" charset="2"/>
              </a:rPr>
              <a:t>x</a:t>
            </a:r>
            <a:r>
              <a:rPr lang="en-US" baseline="-25000" dirty="0" err="1" smtClean="0">
                <a:solidFill>
                  <a:srgbClr val="000066"/>
                </a:solidFill>
                <a:latin typeface="Calibri"/>
                <a:sym typeface="Symbol" pitchFamily="18" charset="2"/>
              </a:rPr>
              <a:t>m</a:t>
            </a:r>
            <a:r>
              <a:rPr lang="en-US" dirty="0" smtClean="0">
                <a:solidFill>
                  <a:srgbClr val="000066"/>
                </a:solidFill>
                <a:latin typeface="Calibri"/>
                <a:sym typeface="Symbol" pitchFamily="18" charset="2"/>
              </a:rPr>
              <a:t>, </a:t>
            </a:r>
            <a:r>
              <a:rPr lang="en-US" dirty="0" err="1" smtClean="0">
                <a:solidFill>
                  <a:srgbClr val="000066"/>
                </a:solidFill>
                <a:latin typeface="Calibri"/>
                <a:sym typeface="Symbol" pitchFamily="18" charset="2"/>
              </a:rPr>
              <a:t>y</a:t>
            </a:r>
            <a:r>
              <a:rPr lang="en-US" baseline="-25000" dirty="0" err="1" smtClean="0">
                <a:solidFill>
                  <a:srgbClr val="000066"/>
                </a:solidFill>
                <a:latin typeface="Calibri"/>
                <a:sym typeface="Symbol" pitchFamily="18" charset="2"/>
              </a:rPr>
              <a:t>m</a:t>
            </a:r>
            <a:r>
              <a:rPr lang="en-US" dirty="0" smtClean="0">
                <a:solidFill>
                  <a:srgbClr val="000066"/>
                </a:solidFill>
                <a:latin typeface="Calibri"/>
                <a:sym typeface="Symbol" pitchFamily="18" charset="2"/>
              </a:rPr>
              <a:t>)}</a:t>
            </a:r>
            <a:endParaRPr lang="en-US" dirty="0" smtClean="0">
              <a:sym typeface="Symbol" pitchFamily="18" charset="2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Perceptron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8636BF0-A8AD-4928-B9AC-EE4E1C37C147}" type="slidenum">
              <a:rPr lang="en-US"/>
              <a:pPr/>
              <a:t>42</a:t>
            </a:fld>
            <a:endParaRPr lang="en-US"/>
          </a:p>
        </p:txBody>
      </p:sp>
      <p:sp>
        <p:nvSpPr>
          <p:cNvPr id="733195" name="Line 11"/>
          <p:cNvSpPr>
            <a:spLocks noChangeShapeType="1"/>
          </p:cNvSpPr>
          <p:nvPr/>
        </p:nvSpPr>
        <p:spPr bwMode="auto">
          <a:xfrm>
            <a:off x="0" y="2971800"/>
            <a:ext cx="9144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33196" name="Group 12"/>
          <p:cNvGrpSpPr>
            <a:grpSpLocks/>
          </p:cNvGrpSpPr>
          <p:nvPr/>
        </p:nvGrpSpPr>
        <p:grpSpPr bwMode="auto">
          <a:xfrm>
            <a:off x="1447800" y="3200288"/>
            <a:ext cx="7543800" cy="3037049"/>
            <a:chOff x="501" y="2153"/>
            <a:chExt cx="5280" cy="2147"/>
          </a:xfrm>
        </p:grpSpPr>
        <p:sp>
          <p:nvSpPr>
            <p:cNvPr id="733197" name="Rectangle 13"/>
            <p:cNvSpPr>
              <a:spLocks noChangeArrowheads="1"/>
            </p:cNvSpPr>
            <p:nvPr/>
          </p:nvSpPr>
          <p:spPr bwMode="auto">
            <a:xfrm>
              <a:off x="501" y="2172"/>
              <a:ext cx="5280" cy="2128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914400" lvl="1" indent="-457200">
                <a:lnSpc>
                  <a:spcPct val="90000"/>
                </a:lnSpc>
                <a:spcBef>
                  <a:spcPct val="50000"/>
                </a:spcBef>
                <a:buFontTx/>
                <a:buAutoNum type="arabicPeriod"/>
              </a:pPr>
              <a:r>
                <a:rPr lang="en-US" sz="2400" u="none" dirty="0">
                  <a:latin typeface="+mj-lt"/>
                  <a:sym typeface="Symbol" pitchFamily="18" charset="2"/>
                </a:rPr>
                <a:t>Initialize w=0</a:t>
              </a:r>
            </a:p>
            <a:p>
              <a:pPr marL="457200" indent="-457200">
                <a:lnSpc>
                  <a:spcPct val="90000"/>
                </a:lnSpc>
                <a:spcBef>
                  <a:spcPct val="50000"/>
                </a:spcBef>
              </a:pPr>
              <a:r>
                <a:rPr lang="en-US" sz="2400" u="none" dirty="0">
                  <a:latin typeface="+mj-lt"/>
                  <a:sym typeface="Symbol" pitchFamily="18" charset="2"/>
                </a:rPr>
                <a:t>      2.   Cycle through all examples          </a:t>
              </a:r>
            </a:p>
            <a:p>
              <a:pPr marL="914400" lvl="1" indent="-457200">
                <a:lnSpc>
                  <a:spcPct val="90000"/>
                </a:lnSpc>
                <a:spcBef>
                  <a:spcPct val="50000"/>
                </a:spcBef>
              </a:pPr>
              <a:r>
                <a:rPr lang="en-US" sz="2400" u="none" dirty="0">
                  <a:latin typeface="+mj-lt"/>
                </a:rPr>
                <a:t>      a. Predict the label of instance x to be</a:t>
              </a:r>
              <a:r>
                <a:rPr lang="en-US" sz="2400" u="none" dirty="0">
                  <a:solidFill>
                    <a:srgbClr val="000066"/>
                  </a:solidFill>
                  <a:latin typeface="+mj-lt"/>
                </a:rPr>
                <a:t> </a:t>
              </a:r>
              <a:r>
                <a:rPr lang="en-US" sz="2400" u="none" dirty="0">
                  <a:solidFill>
                    <a:schemeClr val="accent2"/>
                  </a:solidFill>
                  <a:latin typeface="+mj-lt"/>
                </a:rPr>
                <a:t>y’ = </a:t>
              </a:r>
              <a:r>
                <a:rPr lang="en-US" sz="2400" u="none" dirty="0" err="1">
                  <a:solidFill>
                    <a:schemeClr val="accent2"/>
                  </a:solidFill>
                  <a:latin typeface="+mj-lt"/>
                  <a:sym typeface="Symbol" pitchFamily="18" charset="2"/>
                </a:rPr>
                <a:t>sgn</a:t>
              </a:r>
              <a:r>
                <a:rPr lang="en-US" sz="2400" u="none" dirty="0">
                  <a:solidFill>
                    <a:schemeClr val="accent2"/>
                  </a:solidFill>
                  <a:latin typeface="+mj-lt"/>
                  <a:sym typeface="Symbol" pitchFamily="18" charset="2"/>
                </a:rPr>
                <a:t>{</a:t>
              </a:r>
              <a:r>
                <a:rPr lang="en-US" sz="2400" u="none" dirty="0" err="1">
                  <a:solidFill>
                    <a:schemeClr val="accent2"/>
                  </a:solidFill>
                  <a:latin typeface="+mj-lt"/>
                  <a:sym typeface="Symbol" pitchFamily="18" charset="2"/>
                </a:rPr>
                <a:t>wx</a:t>
              </a:r>
              <a:r>
                <a:rPr lang="en-US" sz="2400" u="none" dirty="0">
                  <a:solidFill>
                    <a:schemeClr val="accent2"/>
                  </a:solidFill>
                  <a:latin typeface="+mj-lt"/>
                  <a:sym typeface="Symbol" pitchFamily="18" charset="2"/>
                </a:rPr>
                <a:t>)</a:t>
              </a:r>
            </a:p>
            <a:p>
              <a:pPr marL="914400" lvl="1" indent="-457200">
                <a:lnSpc>
                  <a:spcPct val="90000"/>
                </a:lnSpc>
                <a:spcBef>
                  <a:spcPct val="50000"/>
                </a:spcBef>
              </a:pPr>
              <a:r>
                <a:rPr lang="en-US" sz="2400" u="none" dirty="0">
                  <a:latin typeface="+mj-lt"/>
                  <a:sym typeface="Symbol" pitchFamily="18" charset="2"/>
                </a:rPr>
                <a:t>      b. If </a:t>
              </a:r>
              <a:r>
                <a:rPr lang="en-US" sz="2400" u="none" dirty="0" err="1">
                  <a:solidFill>
                    <a:schemeClr val="accent2"/>
                  </a:solidFill>
                  <a:latin typeface="+mj-lt"/>
                  <a:sym typeface="Symbol" pitchFamily="18" charset="2"/>
                </a:rPr>
                <a:t>y’y</a:t>
              </a:r>
              <a:r>
                <a:rPr lang="en-US" sz="2400" u="none" dirty="0">
                  <a:solidFill>
                    <a:schemeClr val="accent2"/>
                  </a:solidFill>
                  <a:latin typeface="+mj-lt"/>
                  <a:sym typeface="Symbol" pitchFamily="18" charset="2"/>
                </a:rPr>
                <a:t>, </a:t>
              </a:r>
              <a:r>
                <a:rPr lang="en-US" sz="2400" u="none" dirty="0">
                  <a:solidFill>
                    <a:srgbClr val="FF0000"/>
                  </a:solidFill>
                  <a:latin typeface="+mj-lt"/>
                  <a:sym typeface="Symbol" pitchFamily="18" charset="2"/>
                </a:rPr>
                <a:t>update</a:t>
              </a:r>
              <a:r>
                <a:rPr lang="en-US" sz="2400" u="none" dirty="0">
                  <a:latin typeface="+mj-lt"/>
                  <a:sym typeface="Symbol" pitchFamily="18" charset="2"/>
                </a:rPr>
                <a:t> the weight vector: </a:t>
              </a:r>
            </a:p>
            <a:p>
              <a:pPr marL="457200" indent="-457200">
                <a:lnSpc>
                  <a:spcPct val="90000"/>
                </a:lnSpc>
                <a:spcBef>
                  <a:spcPct val="50000"/>
                </a:spcBef>
              </a:pPr>
              <a:r>
                <a:rPr lang="en-US" sz="2400" u="none" dirty="0">
                  <a:solidFill>
                    <a:schemeClr val="accent2"/>
                  </a:solidFill>
                  <a:latin typeface="+mj-lt"/>
                  <a:sym typeface="Symbol" pitchFamily="18" charset="2"/>
                </a:rPr>
                <a:t>                </a:t>
              </a:r>
              <a:r>
                <a:rPr lang="en-US" sz="2400" b="1" u="none" dirty="0">
                  <a:solidFill>
                    <a:srgbClr val="FF0000"/>
                  </a:solidFill>
                  <a:latin typeface="+mj-lt"/>
                  <a:sym typeface="Symbol" pitchFamily="18" charset="2"/>
                </a:rPr>
                <a:t>w = w + r y x</a:t>
              </a:r>
              <a:r>
                <a:rPr lang="en-US" sz="2400" u="none" dirty="0">
                  <a:solidFill>
                    <a:schemeClr val="accent2"/>
                  </a:solidFill>
                  <a:latin typeface="+mj-lt"/>
                  <a:sym typeface="Symbol" pitchFamily="18" charset="2"/>
                </a:rPr>
                <a:t>      </a:t>
              </a:r>
              <a:r>
                <a:rPr lang="en-US" sz="2400" u="none" dirty="0">
                  <a:latin typeface="+mj-lt"/>
                  <a:sym typeface="Symbol" pitchFamily="18" charset="2"/>
                </a:rPr>
                <a:t>(r - a constant, learning rate)</a:t>
              </a:r>
            </a:p>
            <a:p>
              <a:pPr marL="457200" indent="-457200">
                <a:lnSpc>
                  <a:spcPct val="90000"/>
                </a:lnSpc>
                <a:spcBef>
                  <a:spcPct val="50000"/>
                </a:spcBef>
              </a:pPr>
              <a:r>
                <a:rPr lang="en-US" sz="2400" u="none" dirty="0">
                  <a:latin typeface="+mj-lt"/>
                  <a:sym typeface="Symbol" pitchFamily="18" charset="2"/>
                </a:rPr>
                <a:t>                Otherwise, if </a:t>
              </a:r>
              <a:r>
                <a:rPr lang="en-US" sz="2400" u="none" dirty="0">
                  <a:solidFill>
                    <a:schemeClr val="accent2"/>
                  </a:solidFill>
                  <a:latin typeface="+mj-lt"/>
                  <a:sym typeface="Symbol" pitchFamily="18" charset="2"/>
                </a:rPr>
                <a:t>y’=y,</a:t>
              </a:r>
              <a:r>
                <a:rPr lang="en-US" sz="2400" u="none" dirty="0">
                  <a:latin typeface="+mj-lt"/>
                  <a:sym typeface="Symbol" pitchFamily="18" charset="2"/>
                </a:rPr>
                <a:t> leave weights unchanged.</a:t>
              </a:r>
            </a:p>
          </p:txBody>
        </p:sp>
        <p:graphicFrame>
          <p:nvGraphicFramePr>
            <p:cNvPr id="733198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80954813"/>
                </p:ext>
              </p:extLst>
            </p:nvPr>
          </p:nvGraphicFramePr>
          <p:xfrm>
            <a:off x="2475" y="2153"/>
            <a:ext cx="323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9601" name="Equation" r:id="rId4" imgW="215640" imgH="190440" progId="Equation.3">
                    <p:embed/>
                  </p:oleObj>
                </mc:Choice>
                <mc:Fallback>
                  <p:oleObj name="Equation" r:id="rId4" imgW="21564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5" y="2153"/>
                          <a:ext cx="323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29972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319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Perceptron rule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2"/>
            <a:r>
              <a:rPr lang="en-US" dirty="0" smtClean="0">
                <a:solidFill>
                  <a:schemeClr val="accent6"/>
                </a:solidFill>
              </a:rPr>
              <a:t>If  y = +1:  </a:t>
            </a:r>
            <a:r>
              <a:rPr lang="en-US" b="1" dirty="0" smtClean="0">
                <a:solidFill>
                  <a:srgbClr val="000000"/>
                </a:solidFill>
              </a:rPr>
              <a:t>x </a:t>
            </a:r>
            <a:r>
              <a:rPr lang="en-US" dirty="0" smtClean="0">
                <a:solidFill>
                  <a:srgbClr val="000000"/>
                </a:solidFill>
              </a:rPr>
              <a:t>should be </a:t>
            </a:r>
            <a:r>
              <a:rPr lang="en-US" dirty="0" smtClean="0">
                <a:solidFill>
                  <a:srgbClr val="C00000"/>
                </a:solidFill>
              </a:rPr>
              <a:t>above</a:t>
            </a:r>
            <a:r>
              <a:rPr lang="en-US" dirty="0" smtClean="0">
                <a:solidFill>
                  <a:srgbClr val="000000"/>
                </a:solidFill>
              </a:rPr>
              <a:t> the decision boundary</a:t>
            </a:r>
            <a:endParaRPr lang="en-US" dirty="0" smtClean="0">
              <a:solidFill>
                <a:schemeClr val="accent6"/>
              </a:solidFill>
            </a:endParaRPr>
          </a:p>
          <a:p>
            <a:pPr marL="0" lvl="2"/>
            <a:r>
              <a:rPr lang="en-US" b="1" dirty="0" smtClean="0">
                <a:solidFill>
                  <a:schemeClr val="accent6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Raise the decision boundary’s slope: </a:t>
            </a:r>
            <a:r>
              <a:rPr lang="en-US" b="1" dirty="0" smtClean="0">
                <a:solidFill>
                  <a:srgbClr val="C00000"/>
                </a:solidFill>
              </a:rPr>
              <a:t>w</a:t>
            </a:r>
            <a:r>
              <a:rPr lang="en-US" baseline="30000" dirty="0" smtClean="0">
                <a:solidFill>
                  <a:srgbClr val="C00000"/>
                </a:solidFill>
              </a:rPr>
              <a:t>i+1  </a:t>
            </a:r>
            <a:r>
              <a:rPr lang="en-US" dirty="0" smtClean="0">
                <a:solidFill>
                  <a:srgbClr val="C00000"/>
                </a:solidFill>
              </a:rPr>
              <a:t>:=  </a:t>
            </a:r>
            <a:r>
              <a:rPr lang="en-US" b="1" dirty="0" err="1" smtClean="0">
                <a:solidFill>
                  <a:srgbClr val="C00000"/>
                </a:solidFill>
              </a:rPr>
              <a:t>w</a:t>
            </a:r>
            <a:r>
              <a:rPr lang="en-US" baseline="30000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 + </a:t>
            </a:r>
            <a:r>
              <a:rPr lang="en-US" b="1" dirty="0" smtClean="0">
                <a:solidFill>
                  <a:srgbClr val="C00000"/>
                </a:solidFill>
              </a:rPr>
              <a:t>x</a:t>
            </a:r>
          </a:p>
          <a:p>
            <a:pPr marL="0" lvl="2"/>
            <a:endParaRPr lang="en-US" b="1" dirty="0" smtClean="0">
              <a:solidFill>
                <a:srgbClr val="C00000"/>
              </a:solidFill>
            </a:endParaRPr>
          </a:p>
          <a:p>
            <a:pPr marL="0" lvl="2"/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endParaRPr lang="en-US" dirty="0" smtClean="0">
              <a:solidFill>
                <a:srgbClr val="000000"/>
              </a:solidFill>
            </a:endParaRPr>
          </a:p>
          <a:p>
            <a:pPr marL="0" lvl="2"/>
            <a:r>
              <a:rPr lang="en-US" dirty="0" smtClean="0">
                <a:solidFill>
                  <a:schemeClr val="accent6"/>
                </a:solidFill>
              </a:rPr>
              <a:t>If y = -1: </a:t>
            </a:r>
            <a:r>
              <a:rPr lang="en-US" b="1" dirty="0" smtClean="0">
                <a:solidFill>
                  <a:srgbClr val="000000"/>
                </a:solidFill>
              </a:rPr>
              <a:t>x </a:t>
            </a:r>
            <a:r>
              <a:rPr lang="en-US" dirty="0" smtClean="0">
                <a:solidFill>
                  <a:srgbClr val="000000"/>
                </a:solidFill>
              </a:rPr>
              <a:t>should be </a:t>
            </a:r>
            <a:r>
              <a:rPr lang="en-US" dirty="0" smtClean="0">
                <a:solidFill>
                  <a:srgbClr val="C00000"/>
                </a:solidFill>
              </a:rPr>
              <a:t>below</a:t>
            </a:r>
            <a:r>
              <a:rPr lang="en-US" dirty="0" smtClean="0">
                <a:solidFill>
                  <a:srgbClr val="000000"/>
                </a:solidFill>
              </a:rPr>
              <a:t> the decision boundary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	Lower the decision boundary’s slope: </a:t>
            </a:r>
            <a:r>
              <a:rPr lang="en-US" b="1" dirty="0" smtClean="0">
                <a:solidFill>
                  <a:srgbClr val="C00000"/>
                </a:solidFill>
              </a:rPr>
              <a:t>w</a:t>
            </a:r>
            <a:r>
              <a:rPr lang="en-US" baseline="30000" dirty="0" smtClean="0">
                <a:solidFill>
                  <a:srgbClr val="C00000"/>
                </a:solidFill>
              </a:rPr>
              <a:t>i+1  </a:t>
            </a:r>
            <a:r>
              <a:rPr lang="en-US" dirty="0" smtClean="0">
                <a:solidFill>
                  <a:srgbClr val="C00000"/>
                </a:solidFill>
              </a:rPr>
              <a:t>:= </a:t>
            </a:r>
            <a:r>
              <a:rPr lang="en-US" b="1" dirty="0" err="1" smtClean="0">
                <a:solidFill>
                  <a:srgbClr val="C00000"/>
                </a:solidFill>
              </a:rPr>
              <a:t>w</a:t>
            </a:r>
            <a:r>
              <a:rPr lang="en-US" baseline="30000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 – </a:t>
            </a:r>
            <a:r>
              <a:rPr lang="en-US" b="1" dirty="0" smtClean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43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970290" y="2557109"/>
            <a:ext cx="1874831" cy="1329091"/>
            <a:chOff x="3386790" y="3010296"/>
            <a:chExt cx="1874831" cy="1652975"/>
          </a:xfrm>
        </p:grpSpPr>
        <p:sp>
          <p:nvSpPr>
            <p:cNvPr id="8" name="Rectangle 7"/>
            <p:cNvSpPr/>
            <p:nvPr/>
          </p:nvSpPr>
          <p:spPr>
            <a:xfrm>
              <a:off x="3386790" y="3010296"/>
              <a:ext cx="1874831" cy="1652975"/>
            </a:xfrm>
            <a:prstGeom prst="rect">
              <a:avLst/>
            </a:prstGeom>
            <a:solidFill>
              <a:srgbClr val="FFF0CC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Target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749662" y="3419622"/>
              <a:ext cx="914400" cy="914400"/>
              <a:chOff x="3749662" y="3419622"/>
              <a:chExt cx="914400" cy="914400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>
                <a:off x="3749662" y="4334022"/>
                <a:ext cx="9144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rot="16200000">
                <a:off x="3299183" y="3876822"/>
                <a:ext cx="9144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3951256" y="3433060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x</a:t>
              </a:r>
              <a:endParaRPr lang="en-US" b="1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V="1">
              <a:off x="3742942" y="3513694"/>
              <a:ext cx="1135650" cy="8203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048230" y="2557109"/>
            <a:ext cx="1874831" cy="1329091"/>
            <a:chOff x="3386790" y="3010296"/>
            <a:chExt cx="1874831" cy="1652975"/>
          </a:xfrm>
        </p:grpSpPr>
        <p:sp>
          <p:nvSpPr>
            <p:cNvPr id="27" name="Rectangle 26"/>
            <p:cNvSpPr/>
            <p:nvPr/>
          </p:nvSpPr>
          <p:spPr>
            <a:xfrm>
              <a:off x="3386790" y="3010296"/>
              <a:ext cx="1874831" cy="1652975"/>
            </a:xfrm>
            <a:prstGeom prst="rect">
              <a:avLst/>
            </a:prstGeom>
            <a:solidFill>
              <a:srgbClr val="FFF0CC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Previous Model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3749662" y="3419622"/>
              <a:ext cx="914400" cy="914400"/>
              <a:chOff x="3749662" y="3419622"/>
              <a:chExt cx="914400" cy="914400"/>
            </a:xfrm>
          </p:grpSpPr>
          <p:cxnSp>
            <p:nvCxnSpPr>
              <p:cNvPr id="31" name="Straight Arrow Connector 30"/>
              <p:cNvCxnSpPr/>
              <p:nvPr/>
            </p:nvCxnSpPr>
            <p:spPr>
              <a:xfrm>
                <a:off x="3749662" y="4334022"/>
                <a:ext cx="9144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rot="16200000">
                <a:off x="3299183" y="3876822"/>
                <a:ext cx="9144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3951256" y="3433060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x</a:t>
              </a:r>
              <a:endParaRPr lang="en-US" b="1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 flipV="1">
              <a:off x="3756383" y="3438027"/>
              <a:ext cx="194873" cy="895995"/>
            </a:xfrm>
            <a:prstGeom prst="line">
              <a:avLst/>
            </a:prstGeom>
            <a:ln>
              <a:solidFill>
                <a:schemeClr val="accent6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6126169" y="2557109"/>
            <a:ext cx="1874831" cy="1323726"/>
            <a:chOff x="3275183" y="3010296"/>
            <a:chExt cx="1874831" cy="1652975"/>
          </a:xfrm>
        </p:grpSpPr>
        <p:sp>
          <p:nvSpPr>
            <p:cNvPr id="37" name="Rectangle 36"/>
            <p:cNvSpPr/>
            <p:nvPr/>
          </p:nvSpPr>
          <p:spPr>
            <a:xfrm>
              <a:off x="3275183" y="3010296"/>
              <a:ext cx="1874831" cy="1652975"/>
            </a:xfrm>
            <a:prstGeom prst="rect">
              <a:avLst/>
            </a:prstGeom>
            <a:solidFill>
              <a:srgbClr val="FFF0CC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New Model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3749662" y="3419622"/>
              <a:ext cx="914400" cy="914400"/>
              <a:chOff x="3749662" y="3419622"/>
              <a:chExt cx="914400" cy="914400"/>
            </a:xfrm>
          </p:grpSpPr>
          <p:cxnSp>
            <p:nvCxnSpPr>
              <p:cNvPr id="42" name="Straight Arrow Connector 41"/>
              <p:cNvCxnSpPr/>
              <p:nvPr/>
            </p:nvCxnSpPr>
            <p:spPr>
              <a:xfrm>
                <a:off x="3749662" y="4334022"/>
                <a:ext cx="9144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rot="16200000">
                <a:off x="3299183" y="3876822"/>
                <a:ext cx="9144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3951256" y="3433060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x</a:t>
              </a:r>
              <a:endParaRPr lang="en-US" b="1" dirty="0"/>
            </a:p>
          </p:txBody>
        </p:sp>
        <p:cxnSp>
          <p:nvCxnSpPr>
            <p:cNvPr id="41" name="Straight Connector 40"/>
            <p:cNvCxnSpPr/>
            <p:nvPr/>
          </p:nvCxnSpPr>
          <p:spPr>
            <a:xfrm flipV="1">
              <a:off x="3756383" y="3419622"/>
              <a:ext cx="194873" cy="914401"/>
            </a:xfrm>
            <a:prstGeom prst="line">
              <a:avLst/>
            </a:prstGeom>
            <a:ln w="12700" cmpd="sng">
              <a:solidFill>
                <a:schemeClr val="accent6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endCxn id="39" idx="0"/>
            </p:cNvCxnSpPr>
            <p:nvPr/>
          </p:nvCxnSpPr>
          <p:spPr>
            <a:xfrm flipV="1">
              <a:off x="3756383" y="3433059"/>
              <a:ext cx="357738" cy="900963"/>
            </a:xfrm>
            <a:prstGeom prst="line">
              <a:avLst/>
            </a:prstGeom>
            <a:ln>
              <a:solidFill>
                <a:schemeClr val="accent6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1970290" y="4756888"/>
            <a:ext cx="1874831" cy="1353312"/>
            <a:chOff x="3480868" y="4873806"/>
            <a:chExt cx="1874831" cy="1656585"/>
          </a:xfrm>
        </p:grpSpPr>
        <p:sp>
          <p:nvSpPr>
            <p:cNvPr id="64" name="Rectangle 63"/>
            <p:cNvSpPr/>
            <p:nvPr/>
          </p:nvSpPr>
          <p:spPr>
            <a:xfrm>
              <a:off x="3480868" y="4873806"/>
              <a:ext cx="1874831" cy="1656585"/>
            </a:xfrm>
            <a:prstGeom prst="rect">
              <a:avLst/>
            </a:prstGeom>
            <a:solidFill>
              <a:srgbClr val="FFF0CC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Target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3843740" y="5283133"/>
              <a:ext cx="914400" cy="914400"/>
              <a:chOff x="3749662" y="3419622"/>
              <a:chExt cx="914400" cy="914400"/>
            </a:xfrm>
          </p:grpSpPr>
          <p:cxnSp>
            <p:nvCxnSpPr>
              <p:cNvPr id="68" name="Straight Arrow Connector 67"/>
              <p:cNvCxnSpPr/>
              <p:nvPr/>
            </p:nvCxnSpPr>
            <p:spPr>
              <a:xfrm>
                <a:off x="3749662" y="4334022"/>
                <a:ext cx="9144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 rot="16200000">
                <a:off x="3299183" y="3876822"/>
                <a:ext cx="9144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/>
            <p:cNvSpPr txBox="1"/>
            <p:nvPr/>
          </p:nvSpPr>
          <p:spPr>
            <a:xfrm>
              <a:off x="4371932" y="5680377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x</a:t>
              </a:r>
              <a:endParaRPr lang="en-US" b="1" dirty="0"/>
            </a:p>
          </p:txBody>
        </p:sp>
        <p:cxnSp>
          <p:nvCxnSpPr>
            <p:cNvPr id="67" name="Straight Connector 66"/>
            <p:cNvCxnSpPr/>
            <p:nvPr/>
          </p:nvCxnSpPr>
          <p:spPr>
            <a:xfrm flipV="1">
              <a:off x="3850461" y="5377205"/>
              <a:ext cx="1135650" cy="8203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6126169" y="4756888"/>
            <a:ext cx="1874831" cy="1350363"/>
            <a:chOff x="7421569" y="4858457"/>
            <a:chExt cx="1874831" cy="1652975"/>
          </a:xfrm>
        </p:grpSpPr>
        <p:grpSp>
          <p:nvGrpSpPr>
            <p:cNvPr id="80" name="Group 79"/>
            <p:cNvGrpSpPr/>
            <p:nvPr/>
          </p:nvGrpSpPr>
          <p:grpSpPr>
            <a:xfrm>
              <a:off x="7421569" y="4858457"/>
              <a:ext cx="1874831" cy="1652975"/>
              <a:chOff x="3480868" y="4873807"/>
              <a:chExt cx="1874831" cy="1652975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3480868" y="4873807"/>
                <a:ext cx="1874831" cy="1652975"/>
              </a:xfrm>
              <a:prstGeom prst="rect">
                <a:avLst/>
              </a:prstGeom>
              <a:solidFill>
                <a:srgbClr val="FFF0CC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New Model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82" name="Group 81"/>
              <p:cNvGrpSpPr/>
              <p:nvPr/>
            </p:nvGrpSpPr>
            <p:grpSpPr>
              <a:xfrm>
                <a:off x="3843740" y="5283133"/>
                <a:ext cx="914400" cy="914400"/>
                <a:chOff x="3749662" y="3419622"/>
                <a:chExt cx="914400" cy="914400"/>
              </a:xfrm>
            </p:grpSpPr>
            <p:cxnSp>
              <p:nvCxnSpPr>
                <p:cNvPr id="85" name="Straight Arrow Connector 84"/>
                <p:cNvCxnSpPr/>
                <p:nvPr/>
              </p:nvCxnSpPr>
              <p:spPr>
                <a:xfrm>
                  <a:off x="3749662" y="4334022"/>
                  <a:ext cx="9144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/>
                <p:cNvCxnSpPr/>
                <p:nvPr/>
              </p:nvCxnSpPr>
              <p:spPr>
                <a:xfrm rot="16200000">
                  <a:off x="3299183" y="3876822"/>
                  <a:ext cx="9144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3" name="TextBox 82"/>
              <p:cNvSpPr txBox="1"/>
              <p:nvPr/>
            </p:nvSpPr>
            <p:spPr>
              <a:xfrm>
                <a:off x="4371932" y="5680377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x</a:t>
                </a:r>
                <a:endParaRPr lang="en-US" b="1" dirty="0"/>
              </a:p>
            </p:txBody>
          </p:sp>
        </p:grpSp>
        <p:cxnSp>
          <p:nvCxnSpPr>
            <p:cNvPr id="87" name="Straight Connector 86"/>
            <p:cNvCxnSpPr/>
            <p:nvPr/>
          </p:nvCxnSpPr>
          <p:spPr>
            <a:xfrm flipV="1">
              <a:off x="7816879" y="5886205"/>
              <a:ext cx="1259447" cy="295978"/>
            </a:xfrm>
            <a:prstGeom prst="line">
              <a:avLst/>
            </a:prstGeom>
            <a:ln w="12700" cmpd="sng">
              <a:solidFill>
                <a:schemeClr val="accent6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7784441" y="5509918"/>
              <a:ext cx="1259447" cy="672265"/>
            </a:xfrm>
            <a:prstGeom prst="line">
              <a:avLst/>
            </a:prstGeom>
            <a:ln>
              <a:solidFill>
                <a:schemeClr val="accent6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4048230" y="4756888"/>
            <a:ext cx="1874831" cy="1350363"/>
            <a:chOff x="3189836" y="4831820"/>
            <a:chExt cx="1874831" cy="1350363"/>
          </a:xfrm>
        </p:grpSpPr>
        <p:grpSp>
          <p:nvGrpSpPr>
            <p:cNvPr id="23" name="Group 22"/>
            <p:cNvGrpSpPr/>
            <p:nvPr/>
          </p:nvGrpSpPr>
          <p:grpSpPr>
            <a:xfrm>
              <a:off x="3189836" y="4831820"/>
              <a:ext cx="1874831" cy="1350363"/>
              <a:chOff x="3480868" y="4873807"/>
              <a:chExt cx="1874831" cy="1652975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3480868" y="4873807"/>
                <a:ext cx="1874831" cy="1652975"/>
              </a:xfrm>
              <a:prstGeom prst="rect">
                <a:avLst/>
              </a:prstGeom>
              <a:solidFill>
                <a:srgbClr val="FFF0CC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Previous Model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3843740" y="5283133"/>
                <a:ext cx="914400" cy="914400"/>
                <a:chOff x="3749662" y="3419622"/>
                <a:chExt cx="914400" cy="914400"/>
              </a:xfrm>
            </p:grpSpPr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3749662" y="4334022"/>
                  <a:ext cx="9144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 rot="16200000">
                  <a:off x="3299183" y="3876822"/>
                  <a:ext cx="9144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TextBox 20"/>
              <p:cNvSpPr txBox="1"/>
              <p:nvPr/>
            </p:nvSpPr>
            <p:spPr>
              <a:xfrm>
                <a:off x="4371932" y="5680377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x</a:t>
                </a:r>
                <a:endParaRPr lang="en-US" b="1" dirty="0"/>
              </a:p>
            </p:txBody>
          </p:sp>
        </p:grpSp>
        <p:cxnSp>
          <p:nvCxnSpPr>
            <p:cNvPr id="94" name="Straight Connector 93"/>
            <p:cNvCxnSpPr/>
            <p:nvPr/>
          </p:nvCxnSpPr>
          <p:spPr>
            <a:xfrm flipV="1">
              <a:off x="3552708" y="5671417"/>
              <a:ext cx="1259447" cy="241793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83616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in action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44</a:t>
            </a:fld>
            <a:endParaRPr lang="en-US" dirty="0"/>
          </a:p>
        </p:txBody>
      </p:sp>
      <p:pic>
        <p:nvPicPr>
          <p:cNvPr id="7" name="Picture 6" descr="Figure4.7a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1316689"/>
            <a:ext cx="2705100" cy="2705100"/>
          </a:xfrm>
          <a:prstGeom prst="rect">
            <a:avLst/>
          </a:prstGeom>
        </p:spPr>
      </p:pic>
      <p:pic>
        <p:nvPicPr>
          <p:cNvPr id="8" name="Picture 7" descr="Figure4.7b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123" y="1337005"/>
            <a:ext cx="2705100" cy="27051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09600" y="1337005"/>
            <a:ext cx="2705100" cy="2705100"/>
            <a:chOff x="609600" y="1337005"/>
            <a:chExt cx="2705100" cy="2705100"/>
          </a:xfrm>
        </p:grpSpPr>
        <p:pic>
          <p:nvPicPr>
            <p:cNvPr id="11" name="Picture 10" descr="Figure4.7a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1337005"/>
              <a:ext cx="2705100" cy="2705100"/>
            </a:xfrm>
            <a:prstGeom prst="rect">
              <a:avLst/>
            </a:prstGeom>
          </p:spPr>
        </p:pic>
        <p:sp>
          <p:nvSpPr>
            <p:cNvPr id="12" name="Donut 11"/>
            <p:cNvSpPr/>
            <p:nvPr/>
          </p:nvSpPr>
          <p:spPr>
            <a:xfrm>
              <a:off x="2291460" y="1679854"/>
              <a:ext cx="208314" cy="208302"/>
            </a:xfrm>
            <a:prstGeom prst="donut">
              <a:avLst>
                <a:gd name="adj" fmla="val 36299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rot="1380000">
              <a:off x="2178025" y="1809305"/>
              <a:ext cx="155448" cy="772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 rot="1380000">
            <a:off x="1727179" y="2628455"/>
            <a:ext cx="155448" cy="7722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ular Callout 16"/>
          <p:cNvSpPr/>
          <p:nvPr/>
        </p:nvSpPr>
        <p:spPr>
          <a:xfrm>
            <a:off x="424656" y="2227816"/>
            <a:ext cx="908845" cy="801925"/>
          </a:xfrm>
          <a:prstGeom prst="wedgeRoundRectCallout">
            <a:avLst>
              <a:gd name="adj1" fmla="val 88781"/>
              <a:gd name="adj2" fmla="val -31531"/>
              <a:gd name="adj3" fmla="val 16667"/>
            </a:avLst>
          </a:prstGeom>
          <a:solidFill>
            <a:srgbClr val="FFFFCC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none" dirty="0" err="1">
                <a:solidFill>
                  <a:srgbClr val="000000"/>
                </a:solidFill>
              </a:rPr>
              <a:t>wx</a:t>
            </a:r>
            <a:r>
              <a:rPr lang="en-US" sz="1200" u="none" dirty="0">
                <a:solidFill>
                  <a:srgbClr val="000000"/>
                </a:solidFill>
              </a:rPr>
              <a:t> = 0</a:t>
            </a:r>
            <a:endParaRPr lang="en-US" sz="1200" b="1" u="none" dirty="0">
              <a:solidFill>
                <a:srgbClr val="000000"/>
              </a:solidFill>
            </a:endParaRPr>
          </a:p>
          <a:p>
            <a:pPr algn="ctr"/>
            <a:r>
              <a:rPr lang="en-US" sz="1200" u="none" dirty="0" smtClean="0">
                <a:solidFill>
                  <a:srgbClr val="000000"/>
                </a:solidFill>
              </a:rPr>
              <a:t>Current decision boundary</a:t>
            </a:r>
            <a:endParaRPr lang="en-US" sz="1200" u="none" dirty="0">
              <a:solidFill>
                <a:srgbClr val="000000"/>
              </a:solidFill>
            </a:endParaRPr>
          </a:p>
        </p:txBody>
      </p:sp>
      <p:sp>
        <p:nvSpPr>
          <p:cNvPr id="18" name="Rounded Rectangular Callout 17"/>
          <p:cNvSpPr/>
          <p:nvPr/>
        </p:nvSpPr>
        <p:spPr>
          <a:xfrm>
            <a:off x="1939240" y="3006346"/>
            <a:ext cx="1136541" cy="597279"/>
          </a:xfrm>
          <a:prstGeom prst="wedgeRoundRectCallout">
            <a:avLst>
              <a:gd name="adj1" fmla="val -47151"/>
              <a:gd name="adj2" fmla="val -69065"/>
              <a:gd name="adj3" fmla="val 16667"/>
            </a:avLst>
          </a:prstGeom>
          <a:solidFill>
            <a:srgbClr val="FFFFCC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182880" rIns="0" bIns="45720" rtlCol="0" anchor="ctr"/>
          <a:lstStyle/>
          <a:p>
            <a:pPr algn="ctr"/>
            <a:r>
              <a:rPr lang="en-US" sz="1200" b="1" u="none" dirty="0" smtClean="0">
                <a:solidFill>
                  <a:srgbClr val="000000"/>
                </a:solidFill>
              </a:rPr>
              <a:t>w</a:t>
            </a:r>
            <a:br>
              <a:rPr lang="en-US" sz="1200" b="1" u="none" dirty="0" smtClean="0">
                <a:solidFill>
                  <a:srgbClr val="000000"/>
                </a:solidFill>
              </a:rPr>
            </a:br>
            <a:r>
              <a:rPr lang="en-US" sz="1200" u="none" dirty="0" smtClean="0">
                <a:solidFill>
                  <a:srgbClr val="000000"/>
                </a:solidFill>
              </a:rPr>
              <a:t>Current weight vector</a:t>
            </a:r>
            <a:r>
              <a:rPr lang="en-US" sz="1200" b="1" u="none" dirty="0" smtClean="0">
                <a:solidFill>
                  <a:srgbClr val="000000"/>
                </a:solidFill>
              </a:rPr>
              <a:t/>
            </a:r>
            <a:br>
              <a:rPr lang="en-US" sz="1200" b="1" u="none" dirty="0" smtClean="0">
                <a:solidFill>
                  <a:srgbClr val="000000"/>
                </a:solidFill>
              </a:rPr>
            </a:br>
            <a:endParaRPr lang="en-US" sz="1200" b="1" u="none" dirty="0">
              <a:solidFill>
                <a:srgbClr val="000000"/>
              </a:solidFill>
            </a:endParaRPr>
          </a:p>
        </p:txBody>
      </p:sp>
      <p:sp>
        <p:nvSpPr>
          <p:cNvPr id="19" name="Rounded Rectangular Callout 18"/>
          <p:cNvSpPr/>
          <p:nvPr/>
        </p:nvSpPr>
        <p:spPr>
          <a:xfrm>
            <a:off x="817563" y="1316688"/>
            <a:ext cx="1430337" cy="571467"/>
          </a:xfrm>
          <a:prstGeom prst="wedgeRoundRectCallout">
            <a:avLst>
              <a:gd name="adj1" fmla="val 57691"/>
              <a:gd name="adj2" fmla="val 26387"/>
              <a:gd name="adj3" fmla="val 16667"/>
            </a:avLst>
          </a:prstGeom>
          <a:solidFill>
            <a:srgbClr val="FFFFCC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u="none" dirty="0" smtClean="0">
                <a:solidFill>
                  <a:srgbClr val="000000"/>
                </a:solidFill>
              </a:rPr>
              <a:t>x </a:t>
            </a:r>
            <a:r>
              <a:rPr lang="en-US" sz="1200" u="none" dirty="0" smtClean="0">
                <a:solidFill>
                  <a:srgbClr val="000000"/>
                </a:solidFill>
              </a:rPr>
              <a:t>(with y = +1)</a:t>
            </a:r>
            <a:endParaRPr lang="en-US" sz="1200" u="none" dirty="0">
              <a:solidFill>
                <a:srgbClr val="000000"/>
              </a:solidFill>
            </a:endParaRPr>
          </a:p>
          <a:p>
            <a:pPr algn="ctr"/>
            <a:r>
              <a:rPr lang="en-US" sz="1200" u="none" dirty="0" smtClean="0">
                <a:solidFill>
                  <a:srgbClr val="000000"/>
                </a:solidFill>
              </a:rPr>
              <a:t>next item to be classified</a:t>
            </a:r>
          </a:p>
        </p:txBody>
      </p:sp>
      <p:sp>
        <p:nvSpPr>
          <p:cNvPr id="20" name="Rounded Rectangular Callout 19"/>
          <p:cNvSpPr/>
          <p:nvPr/>
        </p:nvSpPr>
        <p:spPr>
          <a:xfrm>
            <a:off x="3455247" y="1874498"/>
            <a:ext cx="1430337" cy="293610"/>
          </a:xfrm>
          <a:prstGeom prst="wedgeRoundRectCallout">
            <a:avLst>
              <a:gd name="adj1" fmla="val 57691"/>
              <a:gd name="adj2" fmla="val 26387"/>
              <a:gd name="adj3" fmla="val 16667"/>
            </a:avLst>
          </a:prstGeom>
          <a:solidFill>
            <a:srgbClr val="FFFFCC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u="none" dirty="0" smtClean="0">
                <a:solidFill>
                  <a:srgbClr val="000000"/>
                </a:solidFill>
              </a:rPr>
              <a:t>x </a:t>
            </a:r>
            <a:r>
              <a:rPr lang="en-US" sz="1200" u="none" dirty="0" smtClean="0">
                <a:solidFill>
                  <a:srgbClr val="000000"/>
                </a:solidFill>
              </a:rPr>
              <a:t>as a vector</a:t>
            </a:r>
            <a:endParaRPr lang="en-US" sz="1200" b="1" u="none" dirty="0" smtClean="0">
              <a:solidFill>
                <a:srgbClr val="000000"/>
              </a:solidFill>
            </a:endParaRPr>
          </a:p>
        </p:txBody>
      </p:sp>
      <p:sp>
        <p:nvSpPr>
          <p:cNvPr id="21" name="Rounded Rectangular Callout 20"/>
          <p:cNvSpPr/>
          <p:nvPr/>
        </p:nvSpPr>
        <p:spPr>
          <a:xfrm>
            <a:off x="4665940" y="3302130"/>
            <a:ext cx="1430337" cy="371401"/>
          </a:xfrm>
          <a:prstGeom prst="wedgeRoundRectCallout">
            <a:avLst>
              <a:gd name="adj1" fmla="val -58305"/>
              <a:gd name="adj2" fmla="val -145706"/>
              <a:gd name="adj3" fmla="val 16667"/>
            </a:avLst>
          </a:prstGeom>
          <a:solidFill>
            <a:srgbClr val="FFFFCC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u="none" dirty="0" smtClean="0">
                <a:solidFill>
                  <a:srgbClr val="000000"/>
                </a:solidFill>
              </a:rPr>
              <a:t>x </a:t>
            </a:r>
            <a:r>
              <a:rPr lang="en-US" sz="1200" u="none" dirty="0" smtClean="0">
                <a:solidFill>
                  <a:srgbClr val="000000"/>
                </a:solidFill>
              </a:rPr>
              <a:t>as a vector added to </a:t>
            </a:r>
            <a:r>
              <a:rPr lang="en-US" sz="1200" b="1" u="none" dirty="0" smtClean="0">
                <a:solidFill>
                  <a:srgbClr val="000000"/>
                </a:solidFill>
              </a:rPr>
              <a:t>w</a:t>
            </a:r>
          </a:p>
        </p:txBody>
      </p:sp>
      <p:sp>
        <p:nvSpPr>
          <p:cNvPr id="22" name="Rounded Rectangular Callout 21"/>
          <p:cNvSpPr/>
          <p:nvPr/>
        </p:nvSpPr>
        <p:spPr>
          <a:xfrm>
            <a:off x="7777955" y="1964112"/>
            <a:ext cx="908845" cy="801925"/>
          </a:xfrm>
          <a:prstGeom prst="wedgeRoundRectCallout">
            <a:avLst>
              <a:gd name="adj1" fmla="val -45693"/>
              <a:gd name="adj2" fmla="val 74051"/>
              <a:gd name="adj3" fmla="val 16667"/>
            </a:avLst>
          </a:prstGeom>
          <a:solidFill>
            <a:srgbClr val="FFFFCC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none" dirty="0" err="1">
                <a:solidFill>
                  <a:srgbClr val="000000"/>
                </a:solidFill>
              </a:rPr>
              <a:t>wx</a:t>
            </a:r>
            <a:r>
              <a:rPr lang="en-US" sz="1200" u="none" dirty="0">
                <a:solidFill>
                  <a:srgbClr val="000000"/>
                </a:solidFill>
              </a:rPr>
              <a:t> = 0</a:t>
            </a:r>
            <a:endParaRPr lang="en-US" sz="1200" b="1" u="none" dirty="0">
              <a:solidFill>
                <a:srgbClr val="000000"/>
              </a:solidFill>
            </a:endParaRPr>
          </a:p>
          <a:p>
            <a:pPr algn="ctr"/>
            <a:r>
              <a:rPr lang="en-US" sz="1200" u="none" dirty="0" smtClean="0">
                <a:solidFill>
                  <a:srgbClr val="000000"/>
                </a:solidFill>
              </a:rPr>
              <a:t>New</a:t>
            </a:r>
            <a:br>
              <a:rPr lang="en-US" sz="1200" u="none" dirty="0" smtClean="0">
                <a:solidFill>
                  <a:srgbClr val="000000"/>
                </a:solidFill>
              </a:rPr>
            </a:br>
            <a:r>
              <a:rPr lang="en-US" sz="1200" u="none" dirty="0" smtClean="0">
                <a:solidFill>
                  <a:srgbClr val="000000"/>
                </a:solidFill>
              </a:rPr>
              <a:t>decision boundary</a:t>
            </a:r>
            <a:endParaRPr lang="en-US" sz="1200" u="none" dirty="0">
              <a:solidFill>
                <a:srgbClr val="000000"/>
              </a:solidFill>
            </a:endParaRPr>
          </a:p>
        </p:txBody>
      </p:sp>
      <p:sp>
        <p:nvSpPr>
          <p:cNvPr id="23" name="Rounded Rectangular Callout 22"/>
          <p:cNvSpPr/>
          <p:nvPr/>
        </p:nvSpPr>
        <p:spPr>
          <a:xfrm>
            <a:off x="6413575" y="3003490"/>
            <a:ext cx="1136541" cy="597279"/>
          </a:xfrm>
          <a:prstGeom prst="wedgeRoundRectCallout">
            <a:avLst>
              <a:gd name="adj1" fmla="val 21334"/>
              <a:gd name="adj2" fmla="val -87356"/>
              <a:gd name="adj3" fmla="val 16667"/>
            </a:avLst>
          </a:prstGeom>
          <a:solidFill>
            <a:srgbClr val="FFFFCC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182880" rIns="0" bIns="45720" rtlCol="0" anchor="ctr"/>
          <a:lstStyle/>
          <a:p>
            <a:pPr algn="ctr"/>
            <a:r>
              <a:rPr lang="en-US" sz="1200" b="1" u="none" dirty="0" smtClean="0">
                <a:solidFill>
                  <a:srgbClr val="000000"/>
                </a:solidFill>
              </a:rPr>
              <a:t>w </a:t>
            </a:r>
            <a:br>
              <a:rPr lang="en-US" sz="1200" b="1" u="none" dirty="0" smtClean="0">
                <a:solidFill>
                  <a:srgbClr val="000000"/>
                </a:solidFill>
              </a:rPr>
            </a:br>
            <a:r>
              <a:rPr lang="en-US" sz="1200" u="none" dirty="0" smtClean="0">
                <a:solidFill>
                  <a:srgbClr val="000000"/>
                </a:solidFill>
              </a:rPr>
              <a:t>New</a:t>
            </a:r>
            <a:r>
              <a:rPr lang="en-US" sz="1200" b="1" u="none" dirty="0">
                <a:solidFill>
                  <a:srgbClr val="000000"/>
                </a:solidFill>
              </a:rPr>
              <a:t> </a:t>
            </a:r>
            <a:r>
              <a:rPr lang="en-US" sz="1200" u="none" dirty="0" smtClean="0">
                <a:solidFill>
                  <a:srgbClr val="000000"/>
                </a:solidFill>
              </a:rPr>
              <a:t>weight vector</a:t>
            </a:r>
            <a:r>
              <a:rPr lang="en-US" sz="1200" b="1" u="none" dirty="0" smtClean="0">
                <a:solidFill>
                  <a:srgbClr val="000000"/>
                </a:solidFill>
              </a:rPr>
              <a:t/>
            </a:r>
            <a:br>
              <a:rPr lang="en-US" sz="1200" b="1" u="none" dirty="0" smtClean="0">
                <a:solidFill>
                  <a:srgbClr val="000000"/>
                </a:solidFill>
              </a:rPr>
            </a:br>
            <a:endParaRPr lang="en-US" sz="1200" b="1" u="none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3331" y="5841999"/>
            <a:ext cx="303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(Figures from Bishop 2006)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7944144" y="5610185"/>
            <a:ext cx="971256" cy="485815"/>
            <a:chOff x="51913" y="1190585"/>
            <a:chExt cx="971256" cy="485815"/>
          </a:xfrm>
        </p:grpSpPr>
        <p:sp>
          <p:nvSpPr>
            <p:cNvPr id="2" name="Oval 1"/>
            <p:cNvSpPr/>
            <p:nvPr/>
          </p:nvSpPr>
          <p:spPr>
            <a:xfrm>
              <a:off x="152400" y="1337005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52400" y="1489405"/>
              <a:ext cx="45719" cy="4571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02962" y="1190585"/>
              <a:ext cx="7633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none" dirty="0" smtClean="0">
                  <a:solidFill>
                    <a:srgbClr val="FF0000"/>
                  </a:solidFill>
                  <a:latin typeface="+mn-lt"/>
                </a:rPr>
                <a:t>Positive</a:t>
              </a:r>
              <a:endParaRPr lang="en-US" u="none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94416" y="1368623"/>
              <a:ext cx="8287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none" dirty="0" smtClean="0">
                  <a:solidFill>
                    <a:srgbClr val="0000FF"/>
                  </a:solidFill>
                  <a:latin typeface="+mn-lt"/>
                </a:rPr>
                <a:t>Negative</a:t>
              </a:r>
              <a:endParaRPr lang="en-US" u="none" dirty="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913" y="1219200"/>
              <a:ext cx="9144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87713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in action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45</a:t>
            </a:fld>
            <a:endParaRPr lang="en-US" dirty="0"/>
          </a:p>
        </p:txBody>
      </p:sp>
      <p:pic>
        <p:nvPicPr>
          <p:cNvPr id="9" name="Picture 8" descr="Figure4.7c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616" y="1731344"/>
            <a:ext cx="2705100" cy="2705100"/>
          </a:xfrm>
          <a:prstGeom prst="rect">
            <a:avLst/>
          </a:prstGeom>
        </p:spPr>
      </p:pic>
      <p:pic>
        <p:nvPicPr>
          <p:cNvPr id="10" name="Picture 9" descr="Figure4.7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163" y="1731344"/>
            <a:ext cx="2705100" cy="2705100"/>
          </a:xfrm>
          <a:prstGeom prst="rect">
            <a:avLst/>
          </a:prstGeom>
        </p:spPr>
      </p:pic>
      <p:pic>
        <p:nvPicPr>
          <p:cNvPr id="11" name="Picture 10" descr="Figure4.7b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36" y="1731344"/>
            <a:ext cx="2705100" cy="2705100"/>
          </a:xfrm>
          <a:prstGeom prst="rect">
            <a:avLst/>
          </a:prstGeom>
        </p:spPr>
      </p:pic>
      <p:sp>
        <p:nvSpPr>
          <p:cNvPr id="12" name="Rounded Rectangular Callout 11"/>
          <p:cNvSpPr/>
          <p:nvPr/>
        </p:nvSpPr>
        <p:spPr>
          <a:xfrm>
            <a:off x="424656" y="2227816"/>
            <a:ext cx="908845" cy="801925"/>
          </a:xfrm>
          <a:prstGeom prst="wedgeRoundRectCallout">
            <a:avLst>
              <a:gd name="adj1" fmla="val 86563"/>
              <a:gd name="adj2" fmla="val -12259"/>
              <a:gd name="adj3" fmla="val 16667"/>
            </a:avLst>
          </a:prstGeom>
          <a:solidFill>
            <a:srgbClr val="FFFFCC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none" dirty="0" err="1">
                <a:solidFill>
                  <a:srgbClr val="000000"/>
                </a:solidFill>
              </a:rPr>
              <a:t>wx</a:t>
            </a:r>
            <a:r>
              <a:rPr lang="en-US" sz="1200" u="none" dirty="0">
                <a:solidFill>
                  <a:srgbClr val="000000"/>
                </a:solidFill>
              </a:rPr>
              <a:t> = 0</a:t>
            </a:r>
            <a:endParaRPr lang="en-US" sz="1200" b="1" u="none" dirty="0">
              <a:solidFill>
                <a:srgbClr val="000000"/>
              </a:solidFill>
            </a:endParaRPr>
          </a:p>
          <a:p>
            <a:pPr algn="ctr"/>
            <a:r>
              <a:rPr lang="en-US" sz="1200" u="none" dirty="0" smtClean="0">
                <a:solidFill>
                  <a:srgbClr val="000000"/>
                </a:solidFill>
              </a:rPr>
              <a:t>Current decision boundary</a:t>
            </a:r>
            <a:endParaRPr lang="en-US" sz="1200" u="none" dirty="0">
              <a:solidFill>
                <a:srgbClr val="000000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1939240" y="3228087"/>
            <a:ext cx="1136541" cy="597279"/>
          </a:xfrm>
          <a:prstGeom prst="wedgeRoundRectCallout">
            <a:avLst>
              <a:gd name="adj1" fmla="val -47151"/>
              <a:gd name="adj2" fmla="val -69065"/>
              <a:gd name="adj3" fmla="val 16667"/>
            </a:avLst>
          </a:prstGeom>
          <a:solidFill>
            <a:srgbClr val="FFFFCC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182880" rIns="0" bIns="45720" rtlCol="0" anchor="ctr"/>
          <a:lstStyle/>
          <a:p>
            <a:pPr algn="ctr"/>
            <a:r>
              <a:rPr lang="en-US" sz="1200" b="1" u="none" dirty="0" smtClean="0">
                <a:solidFill>
                  <a:srgbClr val="000000"/>
                </a:solidFill>
              </a:rPr>
              <a:t>w</a:t>
            </a:r>
            <a:br>
              <a:rPr lang="en-US" sz="1200" b="1" u="none" dirty="0" smtClean="0">
                <a:solidFill>
                  <a:srgbClr val="000000"/>
                </a:solidFill>
              </a:rPr>
            </a:br>
            <a:r>
              <a:rPr lang="en-US" sz="1200" u="none" dirty="0" smtClean="0">
                <a:solidFill>
                  <a:srgbClr val="000000"/>
                </a:solidFill>
              </a:rPr>
              <a:t>Current weight vector</a:t>
            </a:r>
            <a:r>
              <a:rPr lang="en-US" sz="1200" b="1" u="none" dirty="0" smtClean="0">
                <a:solidFill>
                  <a:srgbClr val="000000"/>
                </a:solidFill>
              </a:rPr>
              <a:t/>
            </a:r>
            <a:br>
              <a:rPr lang="en-US" sz="1200" b="1" u="none" dirty="0" smtClean="0">
                <a:solidFill>
                  <a:srgbClr val="000000"/>
                </a:solidFill>
              </a:rPr>
            </a:br>
            <a:endParaRPr lang="en-US" sz="1200" b="1" u="none" dirty="0">
              <a:solidFill>
                <a:srgbClr val="000000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1578279" y="1445610"/>
            <a:ext cx="1430337" cy="571467"/>
          </a:xfrm>
          <a:prstGeom prst="wedgeRoundRectCallout">
            <a:avLst>
              <a:gd name="adj1" fmla="val 19637"/>
              <a:gd name="adj2" fmla="val 145145"/>
              <a:gd name="adj3" fmla="val 16667"/>
            </a:avLst>
          </a:prstGeom>
          <a:solidFill>
            <a:srgbClr val="FFFFCC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u="none" dirty="0" smtClean="0">
                <a:solidFill>
                  <a:srgbClr val="000000"/>
                </a:solidFill>
              </a:rPr>
              <a:t>x </a:t>
            </a:r>
            <a:r>
              <a:rPr lang="en-US" sz="1200" u="none" dirty="0" smtClean="0">
                <a:solidFill>
                  <a:srgbClr val="000000"/>
                </a:solidFill>
              </a:rPr>
              <a:t>(with y = +1)</a:t>
            </a:r>
            <a:endParaRPr lang="en-US" sz="1200" u="none" dirty="0">
              <a:solidFill>
                <a:srgbClr val="000000"/>
              </a:solidFill>
            </a:endParaRPr>
          </a:p>
          <a:p>
            <a:pPr algn="ctr"/>
            <a:r>
              <a:rPr lang="en-US" sz="1200" u="none" dirty="0" smtClean="0">
                <a:solidFill>
                  <a:srgbClr val="000000"/>
                </a:solidFill>
              </a:rPr>
              <a:t>next item to be classified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3455247" y="1874498"/>
            <a:ext cx="1430337" cy="293610"/>
          </a:xfrm>
          <a:prstGeom prst="wedgeRoundRectCallout">
            <a:avLst>
              <a:gd name="adj1" fmla="val 37019"/>
              <a:gd name="adj2" fmla="val 259819"/>
              <a:gd name="adj3" fmla="val 16667"/>
            </a:avLst>
          </a:prstGeom>
          <a:solidFill>
            <a:srgbClr val="FFFFCC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u="none" dirty="0" smtClean="0">
                <a:solidFill>
                  <a:srgbClr val="000000"/>
                </a:solidFill>
              </a:rPr>
              <a:t>x </a:t>
            </a:r>
            <a:r>
              <a:rPr lang="en-US" sz="1200" u="none" dirty="0" smtClean="0">
                <a:solidFill>
                  <a:srgbClr val="000000"/>
                </a:solidFill>
              </a:rPr>
              <a:t>as a vector</a:t>
            </a:r>
            <a:endParaRPr lang="en-US" sz="1200" b="1" u="none" dirty="0" smtClean="0">
              <a:solidFill>
                <a:srgbClr val="000000"/>
              </a:solidFill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3725165" y="3302129"/>
            <a:ext cx="1430337" cy="371401"/>
          </a:xfrm>
          <a:prstGeom prst="wedgeRoundRectCallout">
            <a:avLst>
              <a:gd name="adj1" fmla="val 11227"/>
              <a:gd name="adj2" fmla="val -129423"/>
              <a:gd name="adj3" fmla="val 16667"/>
            </a:avLst>
          </a:prstGeom>
          <a:solidFill>
            <a:srgbClr val="FFFFCC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u="none" dirty="0" smtClean="0">
                <a:solidFill>
                  <a:srgbClr val="000000"/>
                </a:solidFill>
              </a:rPr>
              <a:t>x </a:t>
            </a:r>
            <a:r>
              <a:rPr lang="en-US" sz="1200" u="none" dirty="0" smtClean="0">
                <a:solidFill>
                  <a:srgbClr val="000000"/>
                </a:solidFill>
              </a:rPr>
              <a:t>as a vector added to </a:t>
            </a:r>
            <a:r>
              <a:rPr lang="en-US" sz="1200" b="1" u="none" dirty="0" smtClean="0">
                <a:solidFill>
                  <a:srgbClr val="000000"/>
                </a:solidFill>
              </a:rPr>
              <a:t>w</a:t>
            </a:r>
          </a:p>
        </p:txBody>
      </p:sp>
      <p:sp>
        <p:nvSpPr>
          <p:cNvPr id="17" name="Rounded Rectangular Callout 16"/>
          <p:cNvSpPr/>
          <p:nvPr/>
        </p:nvSpPr>
        <p:spPr>
          <a:xfrm>
            <a:off x="6474308" y="1016675"/>
            <a:ext cx="908845" cy="801925"/>
          </a:xfrm>
          <a:prstGeom prst="wedgeRoundRectCallout">
            <a:avLst>
              <a:gd name="adj1" fmla="val -45693"/>
              <a:gd name="adj2" fmla="val 74051"/>
              <a:gd name="adj3" fmla="val 16667"/>
            </a:avLst>
          </a:prstGeom>
          <a:solidFill>
            <a:srgbClr val="FFFFCC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none" dirty="0" err="1">
                <a:solidFill>
                  <a:srgbClr val="000000"/>
                </a:solidFill>
              </a:rPr>
              <a:t>wx</a:t>
            </a:r>
            <a:r>
              <a:rPr lang="en-US" sz="1200" u="none" dirty="0">
                <a:solidFill>
                  <a:srgbClr val="000000"/>
                </a:solidFill>
              </a:rPr>
              <a:t> = 0</a:t>
            </a:r>
            <a:endParaRPr lang="en-US" sz="1200" b="1" u="none" dirty="0">
              <a:solidFill>
                <a:srgbClr val="000000"/>
              </a:solidFill>
            </a:endParaRPr>
          </a:p>
          <a:p>
            <a:pPr algn="ctr"/>
            <a:r>
              <a:rPr lang="en-US" sz="1200" u="none" dirty="0" smtClean="0">
                <a:solidFill>
                  <a:srgbClr val="000000"/>
                </a:solidFill>
              </a:rPr>
              <a:t>New</a:t>
            </a:r>
            <a:br>
              <a:rPr lang="en-US" sz="1200" u="none" dirty="0" smtClean="0">
                <a:solidFill>
                  <a:srgbClr val="000000"/>
                </a:solidFill>
              </a:rPr>
            </a:br>
            <a:r>
              <a:rPr lang="en-US" sz="1200" u="none" dirty="0" smtClean="0">
                <a:solidFill>
                  <a:srgbClr val="000000"/>
                </a:solidFill>
              </a:rPr>
              <a:t>decision boundary</a:t>
            </a:r>
            <a:endParaRPr lang="en-US" sz="1200" u="none" dirty="0">
              <a:solidFill>
                <a:srgbClr val="000000"/>
              </a:solidFill>
            </a:endParaRPr>
          </a:p>
        </p:txBody>
      </p:sp>
      <p:sp>
        <p:nvSpPr>
          <p:cNvPr id="18" name="Rounded Rectangular Callout 17"/>
          <p:cNvSpPr/>
          <p:nvPr/>
        </p:nvSpPr>
        <p:spPr>
          <a:xfrm>
            <a:off x="5906037" y="4523796"/>
            <a:ext cx="1136541" cy="597279"/>
          </a:xfrm>
          <a:prstGeom prst="wedgeRoundRectCallout">
            <a:avLst>
              <a:gd name="adj1" fmla="val 49123"/>
              <a:gd name="adj2" fmla="val -307857"/>
              <a:gd name="adj3" fmla="val 16667"/>
            </a:avLst>
          </a:prstGeom>
          <a:solidFill>
            <a:srgbClr val="FFFFCC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182880" rIns="0" bIns="45720" rtlCol="0" anchor="ctr"/>
          <a:lstStyle/>
          <a:p>
            <a:pPr algn="ctr"/>
            <a:r>
              <a:rPr lang="en-US" sz="1200" b="1" u="none" dirty="0" smtClean="0">
                <a:solidFill>
                  <a:srgbClr val="000000"/>
                </a:solidFill>
              </a:rPr>
              <a:t>w </a:t>
            </a:r>
            <a:br>
              <a:rPr lang="en-US" sz="1200" b="1" u="none" dirty="0" smtClean="0">
                <a:solidFill>
                  <a:srgbClr val="000000"/>
                </a:solidFill>
              </a:rPr>
            </a:br>
            <a:r>
              <a:rPr lang="en-US" sz="1200" u="none" dirty="0" smtClean="0">
                <a:solidFill>
                  <a:srgbClr val="000000"/>
                </a:solidFill>
              </a:rPr>
              <a:t>New</a:t>
            </a:r>
            <a:r>
              <a:rPr lang="en-US" sz="1200" b="1" u="none" dirty="0">
                <a:solidFill>
                  <a:srgbClr val="000000"/>
                </a:solidFill>
              </a:rPr>
              <a:t> </a:t>
            </a:r>
            <a:r>
              <a:rPr lang="en-US" sz="1200" u="none" dirty="0" smtClean="0">
                <a:solidFill>
                  <a:srgbClr val="000000"/>
                </a:solidFill>
              </a:rPr>
              <a:t>weight vector</a:t>
            </a:r>
            <a:r>
              <a:rPr lang="en-US" sz="1200" b="1" u="none" dirty="0" smtClean="0">
                <a:solidFill>
                  <a:srgbClr val="000000"/>
                </a:solidFill>
              </a:rPr>
              <a:t/>
            </a:r>
            <a:br>
              <a:rPr lang="en-US" sz="1200" b="1" u="none" dirty="0" smtClean="0">
                <a:solidFill>
                  <a:srgbClr val="000000"/>
                </a:solidFill>
              </a:rPr>
            </a:br>
            <a:endParaRPr lang="en-US" sz="1200" b="1" u="none" dirty="0">
              <a:solidFill>
                <a:srgbClr val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3331" y="5841999"/>
            <a:ext cx="303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(Figures from Bishop 2006)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7944144" y="5610185"/>
            <a:ext cx="971256" cy="485815"/>
            <a:chOff x="51913" y="1190585"/>
            <a:chExt cx="971256" cy="485815"/>
          </a:xfrm>
        </p:grpSpPr>
        <p:sp>
          <p:nvSpPr>
            <p:cNvPr id="21" name="Oval 20"/>
            <p:cNvSpPr/>
            <p:nvPr/>
          </p:nvSpPr>
          <p:spPr>
            <a:xfrm>
              <a:off x="152400" y="1337005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52400" y="1489405"/>
              <a:ext cx="45719" cy="4571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2962" y="1190585"/>
              <a:ext cx="7633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none" dirty="0" smtClean="0">
                  <a:solidFill>
                    <a:srgbClr val="FF0000"/>
                  </a:solidFill>
                  <a:latin typeface="+mn-lt"/>
                </a:rPr>
                <a:t>Positive</a:t>
              </a:r>
              <a:endParaRPr lang="en-US" u="none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94416" y="1368623"/>
              <a:ext cx="8287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none" dirty="0" smtClean="0">
                  <a:solidFill>
                    <a:srgbClr val="0000FF"/>
                  </a:solidFill>
                  <a:latin typeface="+mn-lt"/>
                </a:rPr>
                <a:t>Negative</a:t>
              </a:r>
              <a:endParaRPr lang="en-US" u="none" dirty="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1913" y="1219200"/>
              <a:ext cx="9144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27321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learning rule</a:t>
            </a:r>
            <a:endParaRPr lang="en-US" sz="4000" dirty="0"/>
          </a:p>
        </p:txBody>
      </p:sp>
      <p:sp>
        <p:nvSpPr>
          <p:cNvPr id="745478" name="Rectangle 6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 marL="0" algn="just">
              <a:spcBef>
                <a:spcPts val="0"/>
              </a:spcBef>
            </a:pPr>
            <a:r>
              <a:rPr lang="en-US" sz="2000" dirty="0"/>
              <a:t>If  x is Boolean, </a:t>
            </a:r>
            <a:r>
              <a:rPr lang="en-US" sz="2000" dirty="0" smtClean="0"/>
              <a:t>only </a:t>
            </a:r>
            <a:r>
              <a:rPr lang="en-US" sz="2000" dirty="0"/>
              <a:t>weights </a:t>
            </a:r>
            <a:r>
              <a:rPr lang="en-US" sz="2000" dirty="0" smtClean="0"/>
              <a:t>of </a:t>
            </a:r>
            <a:r>
              <a:rPr lang="en-US" sz="2000" dirty="0" smtClean="0">
                <a:solidFill>
                  <a:schemeClr val="accent6"/>
                </a:solidFill>
              </a:rPr>
              <a:t>active </a:t>
            </a:r>
            <a:r>
              <a:rPr lang="en-US" sz="2000" dirty="0">
                <a:solidFill>
                  <a:schemeClr val="accent6"/>
                </a:solidFill>
              </a:rPr>
              <a:t>features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dirty="0" smtClean="0"/>
              <a:t>      are updated</a:t>
            </a:r>
          </a:p>
          <a:p>
            <a:pPr marL="0" algn="just">
              <a:spcBef>
                <a:spcPts val="0"/>
              </a:spcBef>
            </a:pPr>
            <a:r>
              <a:rPr lang="en-US" sz="2000" dirty="0"/>
              <a:t>W</a:t>
            </a:r>
            <a:r>
              <a:rPr lang="en-US" sz="2000" dirty="0" smtClean="0"/>
              <a:t>hy is this important?</a:t>
            </a:r>
            <a:endParaRPr lang="en-US" sz="20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Perceptron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E7E395D-62DA-4436-8AAD-8D4E5D7E1947}" type="slidenum">
              <a:rPr lang="en-US"/>
              <a:pPr/>
              <a:t>46</a:t>
            </a:fld>
            <a:endParaRPr lang="en-US"/>
          </a:p>
        </p:txBody>
      </p:sp>
      <p:grpSp>
        <p:nvGrpSpPr>
          <p:cNvPr id="745475" name="Group 3"/>
          <p:cNvGrpSpPr>
            <a:grpSpLocks/>
          </p:cNvGrpSpPr>
          <p:nvPr/>
        </p:nvGrpSpPr>
        <p:grpSpPr bwMode="auto">
          <a:xfrm>
            <a:off x="1447325" y="2361878"/>
            <a:ext cx="7543800" cy="3048000"/>
            <a:chOff x="501" y="1681"/>
            <a:chExt cx="5280" cy="1896"/>
          </a:xfrm>
        </p:grpSpPr>
        <p:sp>
          <p:nvSpPr>
            <p:cNvPr id="745476" name="Rectangle 4"/>
            <p:cNvSpPr>
              <a:spLocks noChangeArrowheads="1"/>
            </p:cNvSpPr>
            <p:nvPr/>
          </p:nvSpPr>
          <p:spPr bwMode="auto">
            <a:xfrm>
              <a:off x="501" y="1681"/>
              <a:ext cx="5280" cy="189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914400" lvl="1" indent="-457200">
                <a:lnSpc>
                  <a:spcPct val="90000"/>
                </a:lnSpc>
                <a:spcBef>
                  <a:spcPct val="50000"/>
                </a:spcBef>
                <a:buFontTx/>
                <a:buAutoNum type="arabicPeriod"/>
              </a:pPr>
              <a:r>
                <a:rPr lang="en-US" sz="2400" u="none" dirty="0">
                  <a:latin typeface="+mj-lt"/>
                  <a:sym typeface="Symbol" pitchFamily="18" charset="2"/>
                </a:rPr>
                <a:t>Initialize w=0</a:t>
              </a:r>
            </a:p>
            <a:p>
              <a:pPr marL="457200" indent="-457200">
                <a:lnSpc>
                  <a:spcPct val="90000"/>
                </a:lnSpc>
                <a:spcBef>
                  <a:spcPct val="50000"/>
                </a:spcBef>
              </a:pPr>
              <a:r>
                <a:rPr lang="en-US" sz="2400" u="none" dirty="0">
                  <a:latin typeface="+mj-lt"/>
                  <a:sym typeface="Symbol" pitchFamily="18" charset="2"/>
                </a:rPr>
                <a:t>      2.   Cycle through all examples          </a:t>
              </a:r>
            </a:p>
            <a:p>
              <a:pPr marL="914400" lvl="1" indent="-457200">
                <a:lnSpc>
                  <a:spcPct val="90000"/>
                </a:lnSpc>
                <a:spcBef>
                  <a:spcPct val="50000"/>
                </a:spcBef>
              </a:pPr>
              <a:r>
                <a:rPr lang="en-US" sz="2400" u="none" dirty="0">
                  <a:latin typeface="+mj-lt"/>
                </a:rPr>
                <a:t>      a. Predict the label of instance x to be</a:t>
              </a:r>
              <a:r>
                <a:rPr lang="en-US" sz="2400" u="none" dirty="0">
                  <a:solidFill>
                    <a:srgbClr val="000066"/>
                  </a:solidFill>
                  <a:latin typeface="+mj-lt"/>
                </a:rPr>
                <a:t> </a:t>
              </a:r>
              <a:r>
                <a:rPr lang="en-US" sz="2400" u="none" dirty="0">
                  <a:solidFill>
                    <a:schemeClr val="accent2"/>
                  </a:solidFill>
                  <a:latin typeface="+mj-lt"/>
                </a:rPr>
                <a:t>y’ = </a:t>
              </a:r>
              <a:r>
                <a:rPr lang="en-US" sz="2400" u="none" dirty="0" err="1">
                  <a:solidFill>
                    <a:schemeClr val="accent2"/>
                  </a:solidFill>
                  <a:latin typeface="+mj-lt"/>
                  <a:sym typeface="Symbol" pitchFamily="18" charset="2"/>
                </a:rPr>
                <a:t>sgn</a:t>
              </a:r>
              <a:r>
                <a:rPr lang="en-US" sz="2400" u="none" dirty="0">
                  <a:solidFill>
                    <a:schemeClr val="accent2"/>
                  </a:solidFill>
                  <a:latin typeface="+mj-lt"/>
                  <a:sym typeface="Symbol" pitchFamily="18" charset="2"/>
                </a:rPr>
                <a:t>{</a:t>
              </a:r>
              <a:r>
                <a:rPr lang="en-US" sz="2400" u="none" dirty="0" err="1">
                  <a:solidFill>
                    <a:schemeClr val="accent2"/>
                  </a:solidFill>
                  <a:latin typeface="+mj-lt"/>
                  <a:sym typeface="Symbol" pitchFamily="18" charset="2"/>
                </a:rPr>
                <a:t>wx</a:t>
              </a:r>
              <a:r>
                <a:rPr lang="en-US" sz="2400" u="none" dirty="0">
                  <a:solidFill>
                    <a:schemeClr val="accent2"/>
                  </a:solidFill>
                  <a:latin typeface="+mj-lt"/>
                  <a:sym typeface="Symbol" pitchFamily="18" charset="2"/>
                </a:rPr>
                <a:t>)</a:t>
              </a:r>
            </a:p>
            <a:p>
              <a:pPr marL="914400" lvl="1" indent="-457200">
                <a:lnSpc>
                  <a:spcPct val="90000"/>
                </a:lnSpc>
                <a:spcBef>
                  <a:spcPct val="50000"/>
                </a:spcBef>
              </a:pPr>
              <a:r>
                <a:rPr lang="en-US" sz="2400" u="none" dirty="0">
                  <a:latin typeface="+mj-lt"/>
                  <a:sym typeface="Symbol" pitchFamily="18" charset="2"/>
                </a:rPr>
                <a:t>      b. If </a:t>
              </a:r>
              <a:r>
                <a:rPr lang="en-US" sz="2400" u="none" dirty="0" err="1">
                  <a:solidFill>
                    <a:schemeClr val="accent2"/>
                  </a:solidFill>
                  <a:latin typeface="+mj-lt"/>
                  <a:sym typeface="Symbol" pitchFamily="18" charset="2"/>
                </a:rPr>
                <a:t>y’y</a:t>
              </a:r>
              <a:r>
                <a:rPr lang="en-US" sz="2400" u="none" dirty="0">
                  <a:solidFill>
                    <a:schemeClr val="accent2"/>
                  </a:solidFill>
                  <a:latin typeface="+mj-lt"/>
                  <a:sym typeface="Symbol" pitchFamily="18" charset="2"/>
                </a:rPr>
                <a:t>, </a:t>
              </a:r>
              <a:r>
                <a:rPr lang="en-US" sz="2400" u="none" dirty="0">
                  <a:solidFill>
                    <a:srgbClr val="FF0000"/>
                  </a:solidFill>
                  <a:latin typeface="+mj-lt"/>
                  <a:sym typeface="Symbol" pitchFamily="18" charset="2"/>
                </a:rPr>
                <a:t>update</a:t>
              </a:r>
              <a:r>
                <a:rPr lang="en-US" sz="2400" u="none" dirty="0">
                  <a:latin typeface="+mj-lt"/>
                  <a:sym typeface="Symbol" pitchFamily="18" charset="2"/>
                </a:rPr>
                <a:t> the weight vector to </a:t>
              </a:r>
            </a:p>
            <a:p>
              <a:pPr marL="457200" indent="-457200">
                <a:lnSpc>
                  <a:spcPct val="90000"/>
                </a:lnSpc>
                <a:spcBef>
                  <a:spcPct val="50000"/>
                </a:spcBef>
              </a:pPr>
              <a:r>
                <a:rPr lang="en-US" sz="2400" u="none" dirty="0">
                  <a:solidFill>
                    <a:schemeClr val="accent2"/>
                  </a:solidFill>
                  <a:latin typeface="+mj-lt"/>
                  <a:sym typeface="Symbol" pitchFamily="18" charset="2"/>
                </a:rPr>
                <a:t>               </a:t>
              </a:r>
              <a:r>
                <a:rPr lang="en-US" sz="2400" b="1" u="none" dirty="0">
                  <a:solidFill>
                    <a:srgbClr val="FF0000"/>
                  </a:solidFill>
                  <a:latin typeface="+mj-lt"/>
                  <a:sym typeface="Symbol" pitchFamily="18" charset="2"/>
                </a:rPr>
                <a:t>w = w + r y x </a:t>
              </a:r>
              <a:r>
                <a:rPr lang="en-US" sz="2400" u="none" dirty="0">
                  <a:solidFill>
                    <a:schemeClr val="accent2"/>
                  </a:solidFill>
                  <a:latin typeface="+mj-lt"/>
                  <a:sym typeface="Symbol" pitchFamily="18" charset="2"/>
                </a:rPr>
                <a:t>         </a:t>
              </a:r>
              <a:r>
                <a:rPr lang="en-US" sz="2400" u="none" dirty="0">
                  <a:latin typeface="+mj-lt"/>
                  <a:sym typeface="Symbol" pitchFamily="18" charset="2"/>
                </a:rPr>
                <a:t>(r - a constant, learning rate)</a:t>
              </a:r>
            </a:p>
            <a:p>
              <a:pPr marL="457200" indent="-457200">
                <a:lnSpc>
                  <a:spcPct val="90000"/>
                </a:lnSpc>
                <a:spcBef>
                  <a:spcPct val="50000"/>
                </a:spcBef>
              </a:pPr>
              <a:r>
                <a:rPr lang="en-US" sz="2400" u="none" dirty="0">
                  <a:latin typeface="+mj-lt"/>
                  <a:sym typeface="Symbol" pitchFamily="18" charset="2"/>
                </a:rPr>
                <a:t>               Otherwise, if </a:t>
              </a:r>
              <a:r>
                <a:rPr lang="en-US" sz="2400" u="none" dirty="0">
                  <a:solidFill>
                    <a:schemeClr val="accent2"/>
                  </a:solidFill>
                  <a:latin typeface="+mj-lt"/>
                  <a:sym typeface="Symbol" pitchFamily="18" charset="2"/>
                </a:rPr>
                <a:t>y’=y,</a:t>
              </a:r>
              <a:r>
                <a:rPr lang="en-US" sz="2400" u="none" dirty="0">
                  <a:latin typeface="+mj-lt"/>
                  <a:sym typeface="Symbol" pitchFamily="18" charset="2"/>
                </a:rPr>
                <a:t> leave weights unchanged.</a:t>
              </a:r>
            </a:p>
          </p:txBody>
        </p:sp>
        <p:graphicFrame>
          <p:nvGraphicFramePr>
            <p:cNvPr id="74547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48859716"/>
                </p:ext>
              </p:extLst>
            </p:nvPr>
          </p:nvGraphicFramePr>
          <p:xfrm>
            <a:off x="2475" y="1701"/>
            <a:ext cx="217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1711" name="Equation" r:id="rId4" imgW="215640" imgH="190440" progId="Equation.3">
                    <p:embed/>
                  </p:oleObj>
                </mc:Choice>
                <mc:Fallback>
                  <p:oleObj name="Equation" r:id="rId4" imgW="21564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5" y="1701"/>
                          <a:ext cx="217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454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083160"/>
              </p:ext>
            </p:extLst>
          </p:nvPr>
        </p:nvGraphicFramePr>
        <p:xfrm>
          <a:off x="1330325" y="5449888"/>
          <a:ext cx="7629525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712" name="Equation" r:id="rId6" imgW="3200400" imgH="419040" progId="Equation.3">
                  <p:embed/>
                </p:oleObj>
              </mc:Choice>
              <mc:Fallback>
                <p:oleObj name="Equation" r:id="rId6" imgW="32004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25" y="5449888"/>
                        <a:ext cx="7629525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" y="3810000"/>
            <a:ext cx="1887196" cy="1798984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900620"/>
              </p:ext>
            </p:extLst>
          </p:nvPr>
        </p:nvGraphicFramePr>
        <p:xfrm>
          <a:off x="7493340" y="1295400"/>
          <a:ext cx="149826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713" name="Equation" r:id="rId9" imgW="1422360" imgH="939600" progId="Equation.3">
                  <p:embed/>
                </p:oleObj>
              </mc:Choice>
              <mc:Fallback>
                <p:oleObj name="Equation" r:id="rId9" imgW="142236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340" y="1295400"/>
                        <a:ext cx="1498260" cy="9906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034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5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54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54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5478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Perceptron Learnability</a:t>
            </a:r>
          </a:p>
        </p:txBody>
      </p:sp>
      <p:sp>
        <p:nvSpPr>
          <p:cNvPr id="763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>
                <a:latin typeface="+mj-lt"/>
                <a:cs typeface="Arial" pitchFamily="34" charset="0"/>
              </a:rPr>
              <a:t>Obviously can’t learn what it can’t </a:t>
            </a:r>
            <a:r>
              <a:rPr lang="en-US" sz="2400" dirty="0" smtClean="0">
                <a:latin typeface="+mj-lt"/>
                <a:cs typeface="Arial" pitchFamily="34" charset="0"/>
              </a:rPr>
              <a:t>represent </a:t>
            </a:r>
            <a:r>
              <a:rPr lang="en-US" sz="2400" dirty="0" smtClean="0">
                <a:solidFill>
                  <a:srgbClr val="FF0000"/>
                </a:solidFill>
                <a:latin typeface="+mj-lt"/>
                <a:cs typeface="Arial" pitchFamily="34" charset="0"/>
              </a:rPr>
              <a:t>(???)</a:t>
            </a:r>
            <a:endParaRPr lang="en-US" sz="2400" dirty="0">
              <a:solidFill>
                <a:srgbClr val="FF0000"/>
              </a:solidFill>
              <a:latin typeface="+mj-lt"/>
              <a:cs typeface="Arial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+mj-lt"/>
                <a:cs typeface="Arial" pitchFamily="34" charset="0"/>
              </a:rPr>
              <a:t>Only linearly separable functions</a:t>
            </a:r>
          </a:p>
          <a:p>
            <a:pPr>
              <a:lnSpc>
                <a:spcPct val="80000"/>
              </a:lnSpc>
            </a:pPr>
            <a:r>
              <a:rPr lang="en-US" sz="2400" dirty="0" err="1">
                <a:solidFill>
                  <a:schemeClr val="accent2"/>
                </a:solidFill>
                <a:latin typeface="+mj-lt"/>
                <a:cs typeface="Arial" pitchFamily="34" charset="0"/>
              </a:rPr>
              <a:t>Minsky</a:t>
            </a:r>
            <a:r>
              <a:rPr lang="en-US" sz="2400" dirty="0">
                <a:solidFill>
                  <a:schemeClr val="accent2"/>
                </a:solidFill>
                <a:latin typeface="+mj-lt"/>
                <a:cs typeface="Arial" pitchFamily="34" charset="0"/>
              </a:rPr>
              <a:t> and </a:t>
            </a:r>
            <a:r>
              <a:rPr lang="en-US" sz="2400" dirty="0" err="1">
                <a:solidFill>
                  <a:schemeClr val="accent2"/>
                </a:solidFill>
                <a:latin typeface="+mj-lt"/>
                <a:cs typeface="Arial" pitchFamily="34" charset="0"/>
              </a:rPr>
              <a:t>Papert</a:t>
            </a:r>
            <a:r>
              <a:rPr lang="en-US" sz="2400" dirty="0">
                <a:solidFill>
                  <a:schemeClr val="accent2"/>
                </a:solidFill>
                <a:latin typeface="+mj-lt"/>
                <a:cs typeface="Arial" pitchFamily="34" charset="0"/>
              </a:rPr>
              <a:t> (1969)</a:t>
            </a:r>
            <a:r>
              <a:rPr lang="en-US" sz="2400" dirty="0">
                <a:solidFill>
                  <a:schemeClr val="hlink"/>
                </a:solidFill>
                <a:latin typeface="+mj-lt"/>
                <a:cs typeface="Arial" pitchFamily="34" charset="0"/>
              </a:rPr>
              <a:t> </a:t>
            </a:r>
            <a:r>
              <a:rPr lang="en-US" sz="2400" dirty="0">
                <a:latin typeface="+mj-lt"/>
                <a:cs typeface="Arial" pitchFamily="34" charset="0"/>
              </a:rPr>
              <a:t>wrote an influential book demonstrating Perceptron’s representational limitations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+mj-lt"/>
                <a:cs typeface="Arial" pitchFamily="34" charset="0"/>
              </a:rPr>
              <a:t>Parity functions can’t be learned (XOR)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+mj-lt"/>
                <a:cs typeface="Arial" pitchFamily="34" charset="0"/>
              </a:rPr>
              <a:t>In vision, if patterns are represented with local features, can’t represent symmetry, connectivity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+mj-lt"/>
                <a:cs typeface="Arial" pitchFamily="34" charset="0"/>
              </a:rPr>
              <a:t>Research on Neural Networks stopped for years</a:t>
            </a:r>
          </a:p>
          <a:p>
            <a:pPr>
              <a:lnSpc>
                <a:spcPct val="80000"/>
              </a:lnSpc>
            </a:pPr>
            <a:endParaRPr lang="en-US" sz="2400" dirty="0">
              <a:latin typeface="+mj-lt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+mj-lt"/>
                <a:cs typeface="Arial" pitchFamily="34" charset="0"/>
              </a:rPr>
              <a:t>Rosenblatt himself (1959) asked,</a:t>
            </a:r>
          </a:p>
          <a:p>
            <a:pPr>
              <a:lnSpc>
                <a:spcPct val="80000"/>
              </a:lnSpc>
            </a:pPr>
            <a:endParaRPr lang="en-US" sz="2400" dirty="0">
              <a:latin typeface="+mj-lt"/>
              <a:cs typeface="Arial" pitchFamily="34" charset="0"/>
            </a:endParaRP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Char char="•"/>
            </a:pPr>
            <a:r>
              <a:rPr lang="en-US" sz="2000" i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“What pattern recognition problems can be transformed so as to become linearly separable?” </a:t>
            </a:r>
            <a:endParaRPr lang="en-US" sz="2000" dirty="0">
              <a:latin typeface="+mj-lt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mtClean="0"/>
              <a:t>Perceptron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36FD638-FD13-47A9-9A29-A100D57BF410}" type="slidenum">
              <a:rPr lang="en-US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6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84EB6-6E3C-42E1-9C18-70826AAEB768}" type="slidenum">
              <a:rPr lang="en-US"/>
              <a:pPr/>
              <a:t>48</a:t>
            </a:fld>
            <a:endParaRPr lang="en-US"/>
          </a:p>
        </p:txBody>
      </p:sp>
      <p:grpSp>
        <p:nvGrpSpPr>
          <p:cNvPr id="751618" name="Group 2"/>
          <p:cNvGrpSpPr>
            <a:grpSpLocks/>
          </p:cNvGrpSpPr>
          <p:nvPr/>
        </p:nvGrpSpPr>
        <p:grpSpPr bwMode="auto">
          <a:xfrm>
            <a:off x="838200" y="1219200"/>
            <a:ext cx="7716838" cy="4953000"/>
            <a:chOff x="192" y="768"/>
            <a:chExt cx="5341" cy="3552"/>
          </a:xfrm>
        </p:grpSpPr>
        <p:sp>
          <p:nvSpPr>
            <p:cNvPr id="751619" name="Line 3"/>
            <p:cNvSpPr>
              <a:spLocks noChangeShapeType="1"/>
            </p:cNvSpPr>
            <p:nvPr/>
          </p:nvSpPr>
          <p:spPr bwMode="auto">
            <a:xfrm>
              <a:off x="3360" y="960"/>
              <a:ext cx="0" cy="20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1620" name="Line 4"/>
            <p:cNvSpPr>
              <a:spLocks noChangeShapeType="1"/>
            </p:cNvSpPr>
            <p:nvPr/>
          </p:nvSpPr>
          <p:spPr bwMode="auto">
            <a:xfrm>
              <a:off x="192" y="942"/>
              <a:ext cx="0" cy="20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1621" name="Line 5"/>
            <p:cNvSpPr>
              <a:spLocks noChangeShapeType="1"/>
            </p:cNvSpPr>
            <p:nvPr/>
          </p:nvSpPr>
          <p:spPr bwMode="auto">
            <a:xfrm>
              <a:off x="192" y="3024"/>
              <a:ext cx="217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1622" name="Freeform 6"/>
            <p:cNvSpPr>
              <a:spLocks/>
            </p:cNvSpPr>
            <p:nvPr/>
          </p:nvSpPr>
          <p:spPr bwMode="auto">
            <a:xfrm>
              <a:off x="294" y="768"/>
              <a:ext cx="2250" cy="2048"/>
            </a:xfrm>
            <a:custGeom>
              <a:avLst/>
              <a:gdLst>
                <a:gd name="T0" fmla="*/ 0 w 4224"/>
                <a:gd name="T1" fmla="*/ 2832 h 2832"/>
                <a:gd name="T2" fmla="*/ 336 w 4224"/>
                <a:gd name="T3" fmla="*/ 1824 h 2832"/>
                <a:gd name="T4" fmla="*/ 1488 w 4224"/>
                <a:gd name="T5" fmla="*/ 2256 h 2832"/>
                <a:gd name="T6" fmla="*/ 1488 w 4224"/>
                <a:gd name="T7" fmla="*/ 1584 h 2832"/>
                <a:gd name="T8" fmla="*/ 1776 w 4224"/>
                <a:gd name="T9" fmla="*/ 912 h 2832"/>
                <a:gd name="T10" fmla="*/ 2112 w 4224"/>
                <a:gd name="T11" fmla="*/ 1152 h 2832"/>
                <a:gd name="T12" fmla="*/ 2160 w 4224"/>
                <a:gd name="T13" fmla="*/ 960 h 2832"/>
                <a:gd name="T14" fmla="*/ 2352 w 4224"/>
                <a:gd name="T15" fmla="*/ 960 h 2832"/>
                <a:gd name="T16" fmla="*/ 2400 w 4224"/>
                <a:gd name="T17" fmla="*/ 672 h 2832"/>
                <a:gd name="T18" fmla="*/ 2832 w 4224"/>
                <a:gd name="T19" fmla="*/ 672 h 2832"/>
                <a:gd name="T20" fmla="*/ 4176 w 4224"/>
                <a:gd name="T21" fmla="*/ 768 h 2832"/>
                <a:gd name="T22" fmla="*/ 3120 w 4224"/>
                <a:gd name="T23" fmla="*/ 0 h 2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24" h="2832">
                  <a:moveTo>
                    <a:pt x="0" y="2832"/>
                  </a:moveTo>
                  <a:cubicBezTo>
                    <a:pt x="44" y="2376"/>
                    <a:pt x="88" y="1920"/>
                    <a:pt x="336" y="1824"/>
                  </a:cubicBezTo>
                  <a:cubicBezTo>
                    <a:pt x="584" y="1728"/>
                    <a:pt x="1296" y="2296"/>
                    <a:pt x="1488" y="2256"/>
                  </a:cubicBezTo>
                  <a:cubicBezTo>
                    <a:pt x="1680" y="2216"/>
                    <a:pt x="1440" y="1808"/>
                    <a:pt x="1488" y="1584"/>
                  </a:cubicBezTo>
                  <a:cubicBezTo>
                    <a:pt x="1536" y="1360"/>
                    <a:pt x="1672" y="984"/>
                    <a:pt x="1776" y="912"/>
                  </a:cubicBezTo>
                  <a:cubicBezTo>
                    <a:pt x="1880" y="840"/>
                    <a:pt x="2048" y="1144"/>
                    <a:pt x="2112" y="1152"/>
                  </a:cubicBezTo>
                  <a:cubicBezTo>
                    <a:pt x="2176" y="1160"/>
                    <a:pt x="2120" y="992"/>
                    <a:pt x="2160" y="960"/>
                  </a:cubicBezTo>
                  <a:cubicBezTo>
                    <a:pt x="2200" y="928"/>
                    <a:pt x="2312" y="1008"/>
                    <a:pt x="2352" y="960"/>
                  </a:cubicBezTo>
                  <a:cubicBezTo>
                    <a:pt x="2392" y="912"/>
                    <a:pt x="2320" y="720"/>
                    <a:pt x="2400" y="672"/>
                  </a:cubicBezTo>
                  <a:cubicBezTo>
                    <a:pt x="2480" y="624"/>
                    <a:pt x="2536" y="656"/>
                    <a:pt x="2832" y="672"/>
                  </a:cubicBezTo>
                  <a:cubicBezTo>
                    <a:pt x="3128" y="688"/>
                    <a:pt x="4128" y="880"/>
                    <a:pt x="4176" y="768"/>
                  </a:cubicBezTo>
                  <a:cubicBezTo>
                    <a:pt x="4224" y="656"/>
                    <a:pt x="3296" y="128"/>
                    <a:pt x="3120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1623" name="Oval 7"/>
            <p:cNvSpPr>
              <a:spLocks noChangeArrowheads="1"/>
            </p:cNvSpPr>
            <p:nvPr/>
          </p:nvSpPr>
          <p:spPr bwMode="auto">
            <a:xfrm>
              <a:off x="908" y="2260"/>
              <a:ext cx="51" cy="7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751624" name="Oval 8"/>
            <p:cNvSpPr>
              <a:spLocks noChangeArrowheads="1"/>
            </p:cNvSpPr>
            <p:nvPr/>
          </p:nvSpPr>
          <p:spPr bwMode="auto">
            <a:xfrm>
              <a:off x="1087" y="1601"/>
              <a:ext cx="51" cy="6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751625" name="Oval 9"/>
            <p:cNvSpPr>
              <a:spLocks noChangeArrowheads="1"/>
            </p:cNvSpPr>
            <p:nvPr/>
          </p:nvSpPr>
          <p:spPr bwMode="auto">
            <a:xfrm>
              <a:off x="933" y="1080"/>
              <a:ext cx="52" cy="7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751626" name="Oval 10"/>
            <p:cNvSpPr>
              <a:spLocks noChangeArrowheads="1"/>
            </p:cNvSpPr>
            <p:nvPr/>
          </p:nvSpPr>
          <p:spPr bwMode="auto">
            <a:xfrm>
              <a:off x="1010" y="1670"/>
              <a:ext cx="51" cy="7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751627" name="Oval 11"/>
            <p:cNvSpPr>
              <a:spLocks noChangeArrowheads="1"/>
            </p:cNvSpPr>
            <p:nvPr/>
          </p:nvSpPr>
          <p:spPr bwMode="auto">
            <a:xfrm>
              <a:off x="1164" y="1393"/>
              <a:ext cx="51" cy="6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751628" name="Oval 12"/>
            <p:cNvSpPr>
              <a:spLocks noChangeArrowheads="1"/>
            </p:cNvSpPr>
            <p:nvPr/>
          </p:nvSpPr>
          <p:spPr bwMode="auto">
            <a:xfrm>
              <a:off x="1087" y="2260"/>
              <a:ext cx="51" cy="7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751629" name="Oval 13"/>
            <p:cNvSpPr>
              <a:spLocks noChangeArrowheads="1"/>
            </p:cNvSpPr>
            <p:nvPr/>
          </p:nvSpPr>
          <p:spPr bwMode="auto">
            <a:xfrm>
              <a:off x="1394" y="1462"/>
              <a:ext cx="51" cy="7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751630" name="Oval 14"/>
            <p:cNvSpPr>
              <a:spLocks noChangeArrowheads="1"/>
            </p:cNvSpPr>
            <p:nvPr/>
          </p:nvSpPr>
          <p:spPr bwMode="auto">
            <a:xfrm>
              <a:off x="1240" y="1358"/>
              <a:ext cx="51" cy="6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751631" name="Oval 15"/>
            <p:cNvSpPr>
              <a:spLocks noChangeArrowheads="1"/>
            </p:cNvSpPr>
            <p:nvPr/>
          </p:nvSpPr>
          <p:spPr bwMode="auto">
            <a:xfrm>
              <a:off x="831" y="1740"/>
              <a:ext cx="51" cy="6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751632" name="Oval 16"/>
            <p:cNvSpPr>
              <a:spLocks noChangeArrowheads="1"/>
            </p:cNvSpPr>
            <p:nvPr/>
          </p:nvSpPr>
          <p:spPr bwMode="auto">
            <a:xfrm>
              <a:off x="703" y="1775"/>
              <a:ext cx="51" cy="6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751633" name="Oval 17"/>
            <p:cNvSpPr>
              <a:spLocks noChangeArrowheads="1"/>
            </p:cNvSpPr>
            <p:nvPr/>
          </p:nvSpPr>
          <p:spPr bwMode="auto">
            <a:xfrm>
              <a:off x="550" y="1983"/>
              <a:ext cx="51" cy="6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751634" name="Oval 18"/>
            <p:cNvSpPr>
              <a:spLocks noChangeArrowheads="1"/>
            </p:cNvSpPr>
            <p:nvPr/>
          </p:nvSpPr>
          <p:spPr bwMode="auto">
            <a:xfrm>
              <a:off x="1777" y="907"/>
              <a:ext cx="51" cy="6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751635" name="Oval 19"/>
            <p:cNvSpPr>
              <a:spLocks noChangeArrowheads="1"/>
            </p:cNvSpPr>
            <p:nvPr/>
          </p:nvSpPr>
          <p:spPr bwMode="auto">
            <a:xfrm>
              <a:off x="2135" y="1254"/>
              <a:ext cx="51" cy="6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751636" name="Oval 20"/>
            <p:cNvSpPr>
              <a:spLocks noChangeArrowheads="1"/>
            </p:cNvSpPr>
            <p:nvPr/>
          </p:nvSpPr>
          <p:spPr bwMode="auto">
            <a:xfrm>
              <a:off x="1726" y="1115"/>
              <a:ext cx="51" cy="6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751637" name="Oval 21"/>
            <p:cNvSpPr>
              <a:spLocks noChangeArrowheads="1"/>
            </p:cNvSpPr>
            <p:nvPr/>
          </p:nvSpPr>
          <p:spPr bwMode="auto">
            <a:xfrm>
              <a:off x="1573" y="1150"/>
              <a:ext cx="51" cy="6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751638" name="Oval 22"/>
            <p:cNvSpPr>
              <a:spLocks noChangeArrowheads="1"/>
            </p:cNvSpPr>
            <p:nvPr/>
          </p:nvSpPr>
          <p:spPr bwMode="auto">
            <a:xfrm>
              <a:off x="1854" y="1080"/>
              <a:ext cx="51" cy="7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751639" name="Rectangle 23"/>
            <p:cNvSpPr>
              <a:spLocks noChangeArrowheads="1"/>
            </p:cNvSpPr>
            <p:nvPr/>
          </p:nvSpPr>
          <p:spPr bwMode="auto">
            <a:xfrm>
              <a:off x="1189" y="1670"/>
              <a:ext cx="102" cy="35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1640" name="Rectangle 24"/>
            <p:cNvSpPr>
              <a:spLocks noChangeArrowheads="1"/>
            </p:cNvSpPr>
            <p:nvPr/>
          </p:nvSpPr>
          <p:spPr bwMode="auto">
            <a:xfrm>
              <a:off x="345" y="2469"/>
              <a:ext cx="103" cy="34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1641" name="Rectangle 25"/>
            <p:cNvSpPr>
              <a:spLocks noChangeArrowheads="1"/>
            </p:cNvSpPr>
            <p:nvPr/>
          </p:nvSpPr>
          <p:spPr bwMode="auto">
            <a:xfrm>
              <a:off x="1956" y="1323"/>
              <a:ext cx="102" cy="35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1642" name="Rectangle 26"/>
            <p:cNvSpPr>
              <a:spLocks noChangeArrowheads="1"/>
            </p:cNvSpPr>
            <p:nvPr/>
          </p:nvSpPr>
          <p:spPr bwMode="auto">
            <a:xfrm>
              <a:off x="1061" y="2087"/>
              <a:ext cx="103" cy="35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1643" name="Rectangle 27"/>
            <p:cNvSpPr>
              <a:spLocks noChangeArrowheads="1"/>
            </p:cNvSpPr>
            <p:nvPr/>
          </p:nvSpPr>
          <p:spPr bwMode="auto">
            <a:xfrm>
              <a:off x="1598" y="1323"/>
              <a:ext cx="102" cy="35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1644" name="Rectangle 28"/>
            <p:cNvSpPr>
              <a:spLocks noChangeArrowheads="1"/>
            </p:cNvSpPr>
            <p:nvPr/>
          </p:nvSpPr>
          <p:spPr bwMode="auto">
            <a:xfrm>
              <a:off x="1266" y="1462"/>
              <a:ext cx="102" cy="35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1645" name="Rectangle 29"/>
            <p:cNvSpPr>
              <a:spLocks noChangeArrowheads="1"/>
            </p:cNvSpPr>
            <p:nvPr/>
          </p:nvSpPr>
          <p:spPr bwMode="auto">
            <a:xfrm>
              <a:off x="806" y="2295"/>
              <a:ext cx="102" cy="35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1646" name="Rectangle 30"/>
            <p:cNvSpPr>
              <a:spLocks noChangeArrowheads="1"/>
            </p:cNvSpPr>
            <p:nvPr/>
          </p:nvSpPr>
          <p:spPr bwMode="auto">
            <a:xfrm>
              <a:off x="1777" y="1358"/>
              <a:ext cx="102" cy="35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1647" name="Rectangle 31"/>
            <p:cNvSpPr>
              <a:spLocks noChangeArrowheads="1"/>
            </p:cNvSpPr>
            <p:nvPr/>
          </p:nvSpPr>
          <p:spPr bwMode="auto">
            <a:xfrm>
              <a:off x="2161" y="872"/>
              <a:ext cx="102" cy="35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1648" name="Rectangle 32"/>
            <p:cNvSpPr>
              <a:spLocks noChangeArrowheads="1"/>
            </p:cNvSpPr>
            <p:nvPr/>
          </p:nvSpPr>
          <p:spPr bwMode="auto">
            <a:xfrm>
              <a:off x="1496" y="1497"/>
              <a:ext cx="102" cy="35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1649" name="Rectangle 33"/>
            <p:cNvSpPr>
              <a:spLocks noChangeArrowheads="1"/>
            </p:cNvSpPr>
            <p:nvPr/>
          </p:nvSpPr>
          <p:spPr bwMode="auto">
            <a:xfrm>
              <a:off x="2058" y="803"/>
              <a:ext cx="103" cy="34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1650" name="Rectangle 34"/>
            <p:cNvSpPr>
              <a:spLocks noChangeArrowheads="1"/>
            </p:cNvSpPr>
            <p:nvPr/>
          </p:nvSpPr>
          <p:spPr bwMode="auto">
            <a:xfrm>
              <a:off x="1138" y="1809"/>
              <a:ext cx="102" cy="35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1651" name="Rectangle 35"/>
            <p:cNvSpPr>
              <a:spLocks noChangeArrowheads="1"/>
            </p:cNvSpPr>
            <p:nvPr/>
          </p:nvSpPr>
          <p:spPr bwMode="auto">
            <a:xfrm>
              <a:off x="473" y="2156"/>
              <a:ext cx="102" cy="35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/>
            </a:p>
          </p:txBody>
        </p:sp>
        <p:sp>
          <p:nvSpPr>
            <p:cNvPr id="751652" name="Rectangle 36"/>
            <p:cNvSpPr>
              <a:spLocks noChangeArrowheads="1"/>
            </p:cNvSpPr>
            <p:nvPr/>
          </p:nvSpPr>
          <p:spPr bwMode="auto">
            <a:xfrm>
              <a:off x="2135" y="1601"/>
              <a:ext cx="102" cy="35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1653" name="Rectangle 37"/>
            <p:cNvSpPr>
              <a:spLocks noChangeArrowheads="1"/>
            </p:cNvSpPr>
            <p:nvPr/>
          </p:nvSpPr>
          <p:spPr bwMode="auto">
            <a:xfrm>
              <a:off x="2109" y="1427"/>
              <a:ext cx="103" cy="35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1654" name="Rectangle 38"/>
            <p:cNvSpPr>
              <a:spLocks noChangeArrowheads="1"/>
            </p:cNvSpPr>
            <p:nvPr/>
          </p:nvSpPr>
          <p:spPr bwMode="auto">
            <a:xfrm>
              <a:off x="1010" y="2399"/>
              <a:ext cx="102" cy="35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1655" name="Rectangle 39"/>
            <p:cNvSpPr>
              <a:spLocks noChangeArrowheads="1"/>
            </p:cNvSpPr>
            <p:nvPr/>
          </p:nvSpPr>
          <p:spPr bwMode="auto">
            <a:xfrm>
              <a:off x="2391" y="1532"/>
              <a:ext cx="102" cy="34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1656" name="Rectangle 40"/>
            <p:cNvSpPr>
              <a:spLocks noChangeArrowheads="1"/>
            </p:cNvSpPr>
            <p:nvPr/>
          </p:nvSpPr>
          <p:spPr bwMode="auto">
            <a:xfrm>
              <a:off x="320" y="2677"/>
              <a:ext cx="102" cy="35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1657" name="Text Box 41"/>
            <p:cNvSpPr txBox="1">
              <a:spLocks noChangeArrowheads="1"/>
            </p:cNvSpPr>
            <p:nvPr/>
          </p:nvSpPr>
          <p:spPr bwMode="auto">
            <a:xfrm>
              <a:off x="1151" y="2202"/>
              <a:ext cx="128" cy="4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sz="3200" u="none">
                <a:latin typeface="Comic Sans MS" pitchFamily="66" charset="0"/>
              </a:endParaRPr>
            </a:p>
          </p:txBody>
        </p:sp>
        <p:sp>
          <p:nvSpPr>
            <p:cNvPr id="751658" name="Text Box 42"/>
            <p:cNvSpPr txBox="1">
              <a:spLocks noChangeArrowheads="1"/>
            </p:cNvSpPr>
            <p:nvPr/>
          </p:nvSpPr>
          <p:spPr bwMode="auto">
            <a:xfrm>
              <a:off x="340" y="988"/>
              <a:ext cx="128" cy="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sz="3200" u="none">
                <a:latin typeface="Comic Sans MS" pitchFamily="66" charset="0"/>
              </a:endParaRPr>
            </a:p>
          </p:txBody>
        </p:sp>
        <p:sp>
          <p:nvSpPr>
            <p:cNvPr id="751659" name="Line 43"/>
            <p:cNvSpPr>
              <a:spLocks noChangeShapeType="1"/>
            </p:cNvSpPr>
            <p:nvPr/>
          </p:nvSpPr>
          <p:spPr bwMode="auto">
            <a:xfrm>
              <a:off x="3360" y="3024"/>
              <a:ext cx="217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1660" name="Line 44"/>
            <p:cNvSpPr>
              <a:spLocks noChangeShapeType="1"/>
            </p:cNvSpPr>
            <p:nvPr/>
          </p:nvSpPr>
          <p:spPr bwMode="auto">
            <a:xfrm flipH="1">
              <a:off x="2352" y="3024"/>
              <a:ext cx="1008" cy="86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1661" name="Oval 45"/>
            <p:cNvSpPr>
              <a:spLocks noChangeArrowheads="1"/>
            </p:cNvSpPr>
            <p:nvPr/>
          </p:nvSpPr>
          <p:spPr bwMode="auto">
            <a:xfrm>
              <a:off x="3456" y="1200"/>
              <a:ext cx="51" cy="6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751662" name="Oval 46"/>
            <p:cNvSpPr>
              <a:spLocks noChangeArrowheads="1"/>
            </p:cNvSpPr>
            <p:nvPr/>
          </p:nvSpPr>
          <p:spPr bwMode="auto">
            <a:xfrm>
              <a:off x="4080" y="960"/>
              <a:ext cx="51" cy="6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751663" name="Oval 47"/>
            <p:cNvSpPr>
              <a:spLocks noChangeArrowheads="1"/>
            </p:cNvSpPr>
            <p:nvPr/>
          </p:nvSpPr>
          <p:spPr bwMode="auto">
            <a:xfrm>
              <a:off x="3696" y="1296"/>
              <a:ext cx="51" cy="6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751664" name="Oval 48"/>
            <p:cNvSpPr>
              <a:spLocks noChangeArrowheads="1"/>
            </p:cNvSpPr>
            <p:nvPr/>
          </p:nvSpPr>
          <p:spPr bwMode="auto">
            <a:xfrm>
              <a:off x="4224" y="1291"/>
              <a:ext cx="51" cy="6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751665" name="Oval 49"/>
            <p:cNvSpPr>
              <a:spLocks noChangeArrowheads="1"/>
            </p:cNvSpPr>
            <p:nvPr/>
          </p:nvSpPr>
          <p:spPr bwMode="auto">
            <a:xfrm>
              <a:off x="3840" y="1536"/>
              <a:ext cx="51" cy="6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751666" name="Oval 50"/>
            <p:cNvSpPr>
              <a:spLocks noChangeArrowheads="1"/>
            </p:cNvSpPr>
            <p:nvPr/>
          </p:nvSpPr>
          <p:spPr bwMode="auto">
            <a:xfrm>
              <a:off x="3504" y="1728"/>
              <a:ext cx="51" cy="6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751667" name="Oval 51"/>
            <p:cNvSpPr>
              <a:spLocks noChangeArrowheads="1"/>
            </p:cNvSpPr>
            <p:nvPr/>
          </p:nvSpPr>
          <p:spPr bwMode="auto">
            <a:xfrm>
              <a:off x="3984" y="1632"/>
              <a:ext cx="51" cy="6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751668" name="Oval 52"/>
            <p:cNvSpPr>
              <a:spLocks noChangeArrowheads="1"/>
            </p:cNvSpPr>
            <p:nvPr/>
          </p:nvSpPr>
          <p:spPr bwMode="auto">
            <a:xfrm>
              <a:off x="3024" y="2304"/>
              <a:ext cx="51" cy="6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751669" name="Oval 53"/>
            <p:cNvSpPr>
              <a:spLocks noChangeArrowheads="1"/>
            </p:cNvSpPr>
            <p:nvPr/>
          </p:nvSpPr>
          <p:spPr bwMode="auto">
            <a:xfrm>
              <a:off x="3696" y="1824"/>
              <a:ext cx="51" cy="6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751670" name="Oval 54"/>
            <p:cNvSpPr>
              <a:spLocks noChangeArrowheads="1"/>
            </p:cNvSpPr>
            <p:nvPr/>
          </p:nvSpPr>
          <p:spPr bwMode="auto">
            <a:xfrm>
              <a:off x="3360" y="1968"/>
              <a:ext cx="51" cy="6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751671" name="Oval 55"/>
            <p:cNvSpPr>
              <a:spLocks noChangeArrowheads="1"/>
            </p:cNvSpPr>
            <p:nvPr/>
          </p:nvSpPr>
          <p:spPr bwMode="auto">
            <a:xfrm>
              <a:off x="3264" y="2256"/>
              <a:ext cx="51" cy="6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751672" name="Oval 56"/>
            <p:cNvSpPr>
              <a:spLocks noChangeArrowheads="1"/>
            </p:cNvSpPr>
            <p:nvPr/>
          </p:nvSpPr>
          <p:spPr bwMode="auto">
            <a:xfrm>
              <a:off x="3552" y="2160"/>
              <a:ext cx="51" cy="6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751673" name="AutoShape 57"/>
            <p:cNvSpPr>
              <a:spLocks noChangeArrowheads="1"/>
            </p:cNvSpPr>
            <p:nvPr/>
          </p:nvSpPr>
          <p:spPr bwMode="auto">
            <a:xfrm rot="-2730640">
              <a:off x="2033" y="2384"/>
              <a:ext cx="3119" cy="753"/>
            </a:xfrm>
            <a:prstGeom prst="parallelogram">
              <a:avLst>
                <a:gd name="adj" fmla="val 103552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1674" name="Rectangle 58"/>
            <p:cNvSpPr>
              <a:spLocks noChangeArrowheads="1"/>
            </p:cNvSpPr>
            <p:nvPr/>
          </p:nvSpPr>
          <p:spPr bwMode="auto">
            <a:xfrm>
              <a:off x="432" y="2544"/>
              <a:ext cx="103" cy="34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1675" name="Rectangle 59"/>
            <p:cNvSpPr>
              <a:spLocks noChangeArrowheads="1"/>
            </p:cNvSpPr>
            <p:nvPr/>
          </p:nvSpPr>
          <p:spPr bwMode="auto">
            <a:xfrm>
              <a:off x="4416" y="2880"/>
              <a:ext cx="103" cy="34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1676" name="Rectangle 60"/>
            <p:cNvSpPr>
              <a:spLocks noChangeArrowheads="1"/>
            </p:cNvSpPr>
            <p:nvPr/>
          </p:nvSpPr>
          <p:spPr bwMode="auto">
            <a:xfrm>
              <a:off x="4560" y="2784"/>
              <a:ext cx="103" cy="34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1677" name="Rectangle 61"/>
            <p:cNvSpPr>
              <a:spLocks noChangeArrowheads="1"/>
            </p:cNvSpPr>
            <p:nvPr/>
          </p:nvSpPr>
          <p:spPr bwMode="auto">
            <a:xfrm>
              <a:off x="4608" y="3072"/>
              <a:ext cx="103" cy="34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1678" name="Rectangle 62"/>
            <p:cNvSpPr>
              <a:spLocks noChangeArrowheads="1"/>
            </p:cNvSpPr>
            <p:nvPr/>
          </p:nvSpPr>
          <p:spPr bwMode="auto">
            <a:xfrm>
              <a:off x="3792" y="3024"/>
              <a:ext cx="103" cy="34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1679" name="Rectangle 63"/>
            <p:cNvSpPr>
              <a:spLocks noChangeArrowheads="1"/>
            </p:cNvSpPr>
            <p:nvPr/>
          </p:nvSpPr>
          <p:spPr bwMode="auto">
            <a:xfrm>
              <a:off x="4176" y="2784"/>
              <a:ext cx="103" cy="34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1680" name="Rectangle 64"/>
            <p:cNvSpPr>
              <a:spLocks noChangeArrowheads="1"/>
            </p:cNvSpPr>
            <p:nvPr/>
          </p:nvSpPr>
          <p:spPr bwMode="auto">
            <a:xfrm>
              <a:off x="4896" y="3360"/>
              <a:ext cx="103" cy="34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1681" name="Rectangle 65"/>
            <p:cNvSpPr>
              <a:spLocks noChangeArrowheads="1"/>
            </p:cNvSpPr>
            <p:nvPr/>
          </p:nvSpPr>
          <p:spPr bwMode="auto">
            <a:xfrm>
              <a:off x="4128" y="3264"/>
              <a:ext cx="103" cy="34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1682" name="Rectangle 66"/>
            <p:cNvSpPr>
              <a:spLocks noChangeArrowheads="1"/>
            </p:cNvSpPr>
            <p:nvPr/>
          </p:nvSpPr>
          <p:spPr bwMode="auto">
            <a:xfrm>
              <a:off x="4608" y="2592"/>
              <a:ext cx="103" cy="34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1683" name="Rectangle 67"/>
            <p:cNvSpPr>
              <a:spLocks noChangeArrowheads="1"/>
            </p:cNvSpPr>
            <p:nvPr/>
          </p:nvSpPr>
          <p:spPr bwMode="auto">
            <a:xfrm>
              <a:off x="4320" y="3456"/>
              <a:ext cx="103" cy="34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1684" name="Rectangle 68"/>
            <p:cNvSpPr>
              <a:spLocks noChangeArrowheads="1"/>
            </p:cNvSpPr>
            <p:nvPr/>
          </p:nvSpPr>
          <p:spPr bwMode="auto">
            <a:xfrm>
              <a:off x="3840" y="3552"/>
              <a:ext cx="103" cy="34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1685" name="Rectangle 69"/>
            <p:cNvSpPr>
              <a:spLocks noChangeArrowheads="1"/>
            </p:cNvSpPr>
            <p:nvPr/>
          </p:nvSpPr>
          <p:spPr bwMode="auto">
            <a:xfrm>
              <a:off x="4512" y="3312"/>
              <a:ext cx="103" cy="34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1686" name="Rectangle 70"/>
            <p:cNvSpPr>
              <a:spLocks noChangeArrowheads="1"/>
            </p:cNvSpPr>
            <p:nvPr/>
          </p:nvSpPr>
          <p:spPr bwMode="auto">
            <a:xfrm>
              <a:off x="3840" y="3264"/>
              <a:ext cx="103" cy="34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1687" name="Rectangle 71"/>
            <p:cNvSpPr>
              <a:spLocks noChangeArrowheads="1"/>
            </p:cNvSpPr>
            <p:nvPr/>
          </p:nvSpPr>
          <p:spPr bwMode="auto">
            <a:xfrm>
              <a:off x="4032" y="3792"/>
              <a:ext cx="103" cy="34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1688" name="Rectangle 72"/>
            <p:cNvSpPr>
              <a:spLocks noChangeArrowheads="1"/>
            </p:cNvSpPr>
            <p:nvPr/>
          </p:nvSpPr>
          <p:spPr bwMode="auto">
            <a:xfrm>
              <a:off x="3264" y="3792"/>
              <a:ext cx="103" cy="34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1689" name="Rectangle 73"/>
            <p:cNvSpPr>
              <a:spLocks noChangeArrowheads="1"/>
            </p:cNvSpPr>
            <p:nvPr/>
          </p:nvSpPr>
          <p:spPr bwMode="auto">
            <a:xfrm>
              <a:off x="3408" y="3600"/>
              <a:ext cx="103" cy="34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1690" name="Rectangle 74"/>
            <p:cNvSpPr>
              <a:spLocks noChangeArrowheads="1"/>
            </p:cNvSpPr>
            <p:nvPr/>
          </p:nvSpPr>
          <p:spPr bwMode="auto">
            <a:xfrm>
              <a:off x="3504" y="3696"/>
              <a:ext cx="103" cy="34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1691" name="Rectangle 75"/>
            <p:cNvSpPr>
              <a:spLocks noChangeArrowheads="1"/>
            </p:cNvSpPr>
            <p:nvPr/>
          </p:nvSpPr>
          <p:spPr bwMode="auto">
            <a:xfrm>
              <a:off x="3600" y="3792"/>
              <a:ext cx="103" cy="34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51692" name="Text Box 76"/>
          <p:cNvSpPr txBox="1">
            <a:spLocks noChangeArrowheads="1"/>
          </p:cNvSpPr>
          <p:nvPr/>
        </p:nvSpPr>
        <p:spPr bwMode="auto">
          <a:xfrm>
            <a:off x="1127125" y="5561013"/>
            <a:ext cx="25066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u="none">
                <a:solidFill>
                  <a:srgbClr val="A50021"/>
                </a:solidFill>
                <a:latin typeface="Arial Narrow" pitchFamily="34" charset="0"/>
              </a:rPr>
              <a:t>(</a:t>
            </a:r>
            <a:r>
              <a:rPr lang="en-US" sz="3200" b="1" u="none">
                <a:solidFill>
                  <a:srgbClr val="A50021"/>
                </a:solidFill>
                <a:latin typeface="Arial Narrow" pitchFamily="34" charset="0"/>
              </a:rPr>
              <a:t>x</a:t>
            </a:r>
            <a:r>
              <a:rPr lang="en-US" sz="1600" b="1" u="none">
                <a:solidFill>
                  <a:srgbClr val="A50021"/>
                </a:solidFill>
                <a:latin typeface="Arial Narrow" pitchFamily="34" charset="0"/>
              </a:rPr>
              <a:t>1 </a:t>
            </a:r>
            <a:r>
              <a:rPr lang="en-US" sz="1600" b="1" u="none">
                <a:solidFill>
                  <a:srgbClr val="A50021"/>
                </a:solidFill>
                <a:latin typeface="Arial Narrow" pitchFamily="34" charset="0"/>
                <a:sym typeface="Symbol" pitchFamily="18" charset="2"/>
              </a:rPr>
              <a:t></a:t>
            </a:r>
            <a:r>
              <a:rPr lang="en-US" sz="1600" b="1" u="none">
                <a:solidFill>
                  <a:srgbClr val="A50021"/>
                </a:solidFill>
                <a:latin typeface="Arial Narrow" pitchFamily="34" charset="0"/>
              </a:rPr>
              <a:t>  </a:t>
            </a:r>
            <a:r>
              <a:rPr lang="en-US" sz="3200" b="1" u="none">
                <a:solidFill>
                  <a:srgbClr val="A50021"/>
                </a:solidFill>
                <a:latin typeface="Arial Narrow" pitchFamily="34" charset="0"/>
              </a:rPr>
              <a:t>x</a:t>
            </a:r>
            <a:r>
              <a:rPr lang="en-US" sz="1600" b="1" u="none">
                <a:solidFill>
                  <a:srgbClr val="A50021"/>
                </a:solidFill>
                <a:latin typeface="Arial Narrow" pitchFamily="34" charset="0"/>
              </a:rPr>
              <a:t>2</a:t>
            </a:r>
            <a:r>
              <a:rPr lang="en-US" sz="2400" b="1" u="none">
                <a:solidFill>
                  <a:srgbClr val="A50021"/>
                </a:solidFill>
                <a:latin typeface="Arial Narrow" pitchFamily="34" charset="0"/>
              </a:rPr>
              <a:t>) </a:t>
            </a:r>
            <a:r>
              <a:rPr lang="en-US" sz="2400" b="1" u="none">
                <a:solidFill>
                  <a:srgbClr val="A50021"/>
                </a:solidFill>
                <a:latin typeface="Arial Narrow" pitchFamily="34" charset="0"/>
                <a:sym typeface="Symbol" pitchFamily="18" charset="2"/>
              </a:rPr>
              <a:t>v</a:t>
            </a:r>
            <a:r>
              <a:rPr lang="en-US" sz="2400" b="1" u="none">
                <a:solidFill>
                  <a:srgbClr val="A50021"/>
                </a:solidFill>
                <a:latin typeface="Arial Narrow" pitchFamily="34" charset="0"/>
              </a:rPr>
              <a:t> (</a:t>
            </a:r>
            <a:r>
              <a:rPr lang="en-US" sz="3200" b="1" u="none">
                <a:solidFill>
                  <a:srgbClr val="A50021"/>
                </a:solidFill>
                <a:latin typeface="Arial Narrow" pitchFamily="34" charset="0"/>
              </a:rPr>
              <a:t>x</a:t>
            </a:r>
            <a:r>
              <a:rPr lang="en-US" sz="1600" b="1" u="none">
                <a:solidFill>
                  <a:srgbClr val="A50021"/>
                </a:solidFill>
                <a:latin typeface="Arial Narrow" pitchFamily="34" charset="0"/>
              </a:rPr>
              <a:t>3 </a:t>
            </a:r>
            <a:r>
              <a:rPr lang="en-US" sz="1600" b="1" u="none">
                <a:solidFill>
                  <a:srgbClr val="A50021"/>
                </a:solidFill>
                <a:latin typeface="Arial Narrow" pitchFamily="34" charset="0"/>
                <a:sym typeface="Symbol" pitchFamily="18" charset="2"/>
              </a:rPr>
              <a:t></a:t>
            </a:r>
            <a:r>
              <a:rPr lang="en-US" sz="1600" b="1" u="none">
                <a:solidFill>
                  <a:srgbClr val="A50021"/>
                </a:solidFill>
                <a:latin typeface="Arial Narrow" pitchFamily="34" charset="0"/>
              </a:rPr>
              <a:t>  </a:t>
            </a:r>
            <a:r>
              <a:rPr lang="en-US" sz="3200" b="1" u="none">
                <a:solidFill>
                  <a:srgbClr val="A50021"/>
                </a:solidFill>
                <a:latin typeface="Arial Narrow" pitchFamily="34" charset="0"/>
              </a:rPr>
              <a:t>x</a:t>
            </a:r>
            <a:r>
              <a:rPr lang="en-US" sz="1600" b="1" u="none">
                <a:solidFill>
                  <a:srgbClr val="A50021"/>
                </a:solidFill>
                <a:latin typeface="Arial Narrow" pitchFamily="34" charset="0"/>
              </a:rPr>
              <a:t>4</a:t>
            </a:r>
            <a:r>
              <a:rPr lang="en-US" sz="2400" b="1" u="none">
                <a:solidFill>
                  <a:srgbClr val="A50021"/>
                </a:solidFill>
                <a:latin typeface="Arial Narrow" pitchFamily="34" charset="0"/>
              </a:rPr>
              <a:t>)</a:t>
            </a:r>
            <a:r>
              <a:rPr lang="en-US" sz="1600" b="1" u="none">
                <a:solidFill>
                  <a:srgbClr val="0000FF"/>
                </a:solidFill>
                <a:latin typeface="Arial Narrow" pitchFamily="34" charset="0"/>
              </a:rPr>
              <a:t> 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51693" name="Text Box 77"/>
          <p:cNvSpPr txBox="1">
            <a:spLocks noChangeArrowheads="1"/>
          </p:cNvSpPr>
          <p:nvPr/>
        </p:nvSpPr>
        <p:spPr bwMode="auto">
          <a:xfrm>
            <a:off x="5486400" y="5561013"/>
            <a:ext cx="10175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1" u="none">
                <a:solidFill>
                  <a:srgbClr val="A50021"/>
                </a:solidFill>
                <a:latin typeface="Arial Narrow" pitchFamily="34" charset="0"/>
              </a:rPr>
              <a:t>y</a:t>
            </a:r>
            <a:r>
              <a:rPr lang="en-US" sz="1600" b="1" u="none">
                <a:solidFill>
                  <a:srgbClr val="A50021"/>
                </a:solidFill>
                <a:latin typeface="Arial Narrow" pitchFamily="34" charset="0"/>
              </a:rPr>
              <a:t>1 </a:t>
            </a:r>
            <a:r>
              <a:rPr lang="en-US" sz="1600" b="1" u="none">
                <a:solidFill>
                  <a:srgbClr val="A50021"/>
                </a:solidFill>
                <a:latin typeface="Arial Narrow" pitchFamily="34" charset="0"/>
                <a:sym typeface="Symbol" pitchFamily="18" charset="2"/>
              </a:rPr>
              <a:t></a:t>
            </a:r>
            <a:r>
              <a:rPr lang="en-US" sz="1600" b="1" u="none">
                <a:solidFill>
                  <a:srgbClr val="A50021"/>
                </a:solidFill>
                <a:latin typeface="Arial Narrow" pitchFamily="34" charset="0"/>
              </a:rPr>
              <a:t>  </a:t>
            </a:r>
            <a:r>
              <a:rPr lang="en-US" sz="3200" b="1" u="none">
                <a:solidFill>
                  <a:srgbClr val="A50021"/>
                </a:solidFill>
                <a:latin typeface="Arial Narrow" pitchFamily="34" charset="0"/>
              </a:rPr>
              <a:t>y</a:t>
            </a:r>
            <a:r>
              <a:rPr lang="en-US" sz="1600" b="1" u="none">
                <a:solidFill>
                  <a:srgbClr val="A50021"/>
                </a:solidFill>
                <a:latin typeface="Arial Narrow" pitchFamily="34" charset="0"/>
              </a:rPr>
              <a:t>2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751694" name="Objec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7756512"/>
              </p:ext>
            </p:extLst>
          </p:nvPr>
        </p:nvGraphicFramePr>
        <p:xfrm>
          <a:off x="3816548" y="2678112"/>
          <a:ext cx="1382713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673" name="Clip" r:id="rId4" imgW="4592880" imgH="1759680" progId="MS_ClipArt_Gallery.2">
                  <p:embed/>
                </p:oleObj>
              </mc:Choice>
              <mc:Fallback>
                <p:oleObj name="Clip" r:id="rId4" imgW="4592880" imgH="175968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6548" y="2678112"/>
                        <a:ext cx="1382713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746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Perceptron </a:t>
            </a:r>
            <a:r>
              <a:rPr lang="en-US" b="1" dirty="0"/>
              <a:t>Convergence Theorem:</a:t>
            </a:r>
          </a:p>
          <a:p>
            <a:r>
              <a:rPr lang="en-US" dirty="0" smtClean="0"/>
              <a:t>If </a:t>
            </a:r>
            <a:r>
              <a:rPr lang="en-US" dirty="0"/>
              <a:t>there exist a set of weights that are consistent with the </a:t>
            </a:r>
            <a:r>
              <a:rPr lang="en-US" dirty="0" smtClean="0"/>
              <a:t>data (i.e</a:t>
            </a:r>
            <a:r>
              <a:rPr lang="en-US" dirty="0"/>
              <a:t>., the data is linearly separable</a:t>
            </a:r>
            <a:r>
              <a:rPr lang="en-US" dirty="0" smtClean="0"/>
              <a:t>), </a:t>
            </a:r>
            <a:r>
              <a:rPr lang="en-US" dirty="0"/>
              <a:t>the perceptron </a:t>
            </a:r>
            <a:r>
              <a:rPr lang="en-US" dirty="0" smtClean="0"/>
              <a:t>learning algorithm </a:t>
            </a:r>
            <a:r>
              <a:rPr lang="en-US" dirty="0"/>
              <a:t>will </a:t>
            </a:r>
            <a:r>
              <a:rPr lang="en-US" dirty="0" smtClean="0"/>
              <a:t>converge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long would it take to converge 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b="1" dirty="0" smtClean="0"/>
              <a:t>Perceptron </a:t>
            </a:r>
            <a:r>
              <a:rPr lang="en-US" b="1" dirty="0"/>
              <a:t>Cycling Theorem: </a:t>
            </a:r>
            <a:endParaRPr lang="en-US" b="1" dirty="0" smtClean="0"/>
          </a:p>
          <a:p>
            <a:r>
              <a:rPr lang="en-US" dirty="0" smtClean="0"/>
              <a:t>If </a:t>
            </a:r>
            <a:r>
              <a:rPr lang="en-US" dirty="0"/>
              <a:t>the training data is not </a:t>
            </a:r>
            <a:r>
              <a:rPr lang="en-US" dirty="0" smtClean="0"/>
              <a:t>linearly separable the </a:t>
            </a:r>
            <a:r>
              <a:rPr lang="en-US" dirty="0"/>
              <a:t>perceptron learning algorithm will eventually repeat the </a:t>
            </a:r>
            <a:r>
              <a:rPr lang="en-US" dirty="0" smtClean="0"/>
              <a:t> </a:t>
            </a:r>
            <a:r>
              <a:rPr lang="en-US" dirty="0"/>
              <a:t>same set of weights and therefore enter an infinite </a:t>
            </a:r>
            <a:r>
              <a:rPr lang="en-US" dirty="0" smtClean="0"/>
              <a:t>loop.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to provide robustness, more expressivity ?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Perceptron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6BF96E5-0BC0-4230-BF51-716733A07242}" type="slidenum">
              <a:rPr lang="en-US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7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Quantifying Performance</a:t>
            </a:r>
          </a:p>
        </p:txBody>
      </p:sp>
      <p:sp>
        <p:nvSpPr>
          <p:cNvPr id="71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want to be able to say something rigorous about the performance of our learning algorithm.</a:t>
            </a:r>
          </a:p>
          <a:p>
            <a:endParaRPr lang="en-US"/>
          </a:p>
          <a:p>
            <a:r>
              <a:rPr lang="en-US"/>
              <a:t>We will concentrate on discussing the number of examples one needs to </a:t>
            </a:r>
            <a:r>
              <a:rPr lang="en-US">
                <a:solidFill>
                  <a:srgbClr val="FF0000"/>
                </a:solidFill>
              </a:rPr>
              <a:t>see</a:t>
            </a:r>
            <a:r>
              <a:rPr lang="en-US"/>
              <a:t> before we can say that our learned hypothesis is good.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524000" y="1295400"/>
            <a:ext cx="7162800" cy="4525963"/>
          </a:xfrm>
        </p:spPr>
        <p:txBody>
          <a:bodyPr/>
          <a:lstStyle/>
          <a:p>
            <a:r>
              <a:rPr lang="en-US" dirty="0" smtClean="0"/>
              <a:t>There </a:t>
            </a:r>
            <a:r>
              <a:rPr lang="en-US" dirty="0"/>
              <a:t>is a hidden </a:t>
            </a:r>
            <a:r>
              <a:rPr lang="en-US" dirty="0" smtClean="0"/>
              <a:t>(monotone) conjunction </a:t>
            </a:r>
            <a:r>
              <a:rPr lang="en-US" dirty="0"/>
              <a:t>the learner (you) is to learn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 </a:t>
            </a:r>
            <a:r>
              <a:rPr lang="en-US" dirty="0"/>
              <a:t>many examples are needed to learn it ?  How 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Protocol </a:t>
            </a:r>
            <a:r>
              <a:rPr lang="en-US" dirty="0"/>
              <a:t>I:  The learner proposes instances as queries to </a:t>
            </a:r>
            <a:r>
              <a:rPr lang="en-US" dirty="0" smtClean="0"/>
              <a:t>the teacher</a:t>
            </a:r>
          </a:p>
          <a:p>
            <a:pPr lvl="1"/>
            <a:r>
              <a:rPr lang="en-US" dirty="0" smtClean="0"/>
              <a:t>Protocol </a:t>
            </a:r>
            <a:r>
              <a:rPr lang="en-US" dirty="0"/>
              <a:t>II:  The teacher (who knows f) provides </a:t>
            </a:r>
            <a:r>
              <a:rPr lang="en-US" dirty="0" smtClean="0"/>
              <a:t>training examples </a:t>
            </a:r>
          </a:p>
          <a:p>
            <a:pPr lvl="1"/>
            <a:r>
              <a:rPr lang="en-US" dirty="0" smtClean="0"/>
              <a:t>Protocol </a:t>
            </a:r>
            <a:r>
              <a:rPr lang="en-US" dirty="0"/>
              <a:t>III: Some random source (e.g., Nature) </a:t>
            </a:r>
            <a:r>
              <a:rPr lang="en-US" dirty="0" smtClean="0"/>
              <a:t>provides training </a:t>
            </a:r>
            <a:r>
              <a:rPr lang="en-US" dirty="0"/>
              <a:t>examples; </a:t>
            </a:r>
            <a:r>
              <a:rPr lang="en-US" dirty="0" smtClean="0"/>
              <a:t>the </a:t>
            </a:r>
            <a:r>
              <a:rPr lang="en-US" dirty="0"/>
              <a:t>Teacher (Nature) provides the labels (f(x))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894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972670"/>
              </p:ext>
            </p:extLst>
          </p:nvPr>
        </p:nvGraphicFramePr>
        <p:xfrm>
          <a:off x="3017838" y="2057400"/>
          <a:ext cx="338296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60" name="Equation" r:id="rId4" imgW="1714320" imgH="228600" progId="Equation.3">
                  <p:embed/>
                </p:oleObj>
              </mc:Choice>
              <mc:Fallback>
                <p:oleObj name="Equation" r:id="rId4" imgW="171432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838" y="2057400"/>
                        <a:ext cx="3382962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Conjunctions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71600" y="30822"/>
            <a:ext cx="7772400" cy="1143000"/>
          </a:xfrm>
        </p:spPr>
        <p:txBody>
          <a:bodyPr/>
          <a:lstStyle/>
          <a:p>
            <a:r>
              <a:rPr lang="en-US" dirty="0" smtClean="0"/>
              <a:t>Learning Conjunctions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524000" y="1371600"/>
            <a:ext cx="7620000" cy="4525963"/>
          </a:xfrm>
        </p:spPr>
        <p:txBody>
          <a:bodyPr/>
          <a:lstStyle/>
          <a:p>
            <a:r>
              <a:rPr lang="en-US" dirty="0" smtClean="0"/>
              <a:t>Protocol </a:t>
            </a:r>
            <a:r>
              <a:rPr lang="en-US" dirty="0"/>
              <a:t>I:  The learner proposes instances as queries to the </a:t>
            </a:r>
            <a:r>
              <a:rPr lang="en-US" dirty="0" smtClean="0"/>
              <a:t>teacher</a:t>
            </a:r>
            <a:endParaRPr lang="en-US" dirty="0"/>
          </a:p>
          <a:p>
            <a:r>
              <a:rPr lang="en-US" dirty="0" smtClean="0"/>
              <a:t>Since </a:t>
            </a:r>
            <a:r>
              <a:rPr lang="en-US" dirty="0"/>
              <a:t>we know we are after a </a:t>
            </a:r>
            <a:r>
              <a:rPr lang="en-US" dirty="0">
                <a:solidFill>
                  <a:schemeClr val="accent1"/>
                </a:solidFill>
              </a:rPr>
              <a:t>monotone conjunction</a:t>
            </a:r>
            <a:r>
              <a:rPr lang="en-US" dirty="0"/>
              <a:t>:</a:t>
            </a:r>
          </a:p>
          <a:p>
            <a:r>
              <a:rPr lang="en-US" dirty="0" smtClean="0">
                <a:latin typeface="+mj-lt"/>
              </a:rPr>
              <a:t>Is </a:t>
            </a:r>
            <a:r>
              <a:rPr lang="en-US" dirty="0" smtClean="0">
                <a:solidFill>
                  <a:srgbClr val="0066FF"/>
                </a:solidFill>
                <a:latin typeface="Calibri"/>
              </a:rPr>
              <a:t>x</a:t>
            </a:r>
            <a:r>
              <a:rPr lang="en-US" baseline="-25000" dirty="0" smtClean="0">
                <a:solidFill>
                  <a:srgbClr val="0066FF"/>
                </a:solidFill>
                <a:latin typeface="Calibri"/>
              </a:rPr>
              <a:t>100</a:t>
            </a:r>
            <a:r>
              <a:rPr lang="en-US" dirty="0" smtClean="0">
                <a:latin typeface="+mj-lt"/>
              </a:rPr>
              <a:t>  in?   </a:t>
            </a:r>
            <a:r>
              <a:rPr lang="en-US" dirty="0">
                <a:latin typeface="+mj-lt"/>
              </a:rPr>
              <a:t>&lt;(1,1,1…,1,0), ?&gt;   f(x)=</a:t>
            </a:r>
            <a:r>
              <a:rPr lang="en-US" dirty="0" smtClean="0">
                <a:latin typeface="+mj-lt"/>
              </a:rPr>
              <a:t>0 (</a:t>
            </a:r>
            <a:r>
              <a:rPr lang="en-US" dirty="0">
                <a:latin typeface="+mj-lt"/>
              </a:rPr>
              <a:t>conclusion: Yes</a:t>
            </a:r>
            <a:r>
              <a:rPr lang="en-US" dirty="0" smtClean="0">
                <a:latin typeface="+mj-lt"/>
              </a:rPr>
              <a:t>)</a:t>
            </a:r>
          </a:p>
          <a:p>
            <a:r>
              <a:rPr lang="en-US" dirty="0" smtClean="0">
                <a:latin typeface="+mj-lt"/>
              </a:rPr>
              <a:t>Is </a:t>
            </a:r>
            <a:r>
              <a:rPr lang="en-US" dirty="0" smtClean="0">
                <a:solidFill>
                  <a:srgbClr val="0066FF"/>
                </a:solidFill>
                <a:latin typeface="Calibri"/>
              </a:rPr>
              <a:t>x</a:t>
            </a:r>
            <a:r>
              <a:rPr lang="en-US" baseline="-25000" dirty="0" smtClean="0">
                <a:solidFill>
                  <a:srgbClr val="0066FF"/>
                </a:solidFill>
                <a:latin typeface="Calibri"/>
              </a:rPr>
              <a:t>99</a:t>
            </a:r>
            <a:r>
              <a:rPr lang="en-US" dirty="0" smtClean="0">
                <a:latin typeface="+mj-lt"/>
              </a:rPr>
              <a:t>    in?   </a:t>
            </a:r>
            <a:r>
              <a:rPr lang="en-US" dirty="0">
                <a:latin typeface="+mj-lt"/>
              </a:rPr>
              <a:t>&lt;(1,1,…1,0,1), ?&gt;   f(x)=</a:t>
            </a:r>
            <a:r>
              <a:rPr lang="en-US" dirty="0" smtClean="0">
                <a:latin typeface="+mj-lt"/>
              </a:rPr>
              <a:t>1 (conclusion: No)</a:t>
            </a:r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Is </a:t>
            </a:r>
            <a:r>
              <a:rPr lang="en-US" dirty="0" smtClean="0">
                <a:solidFill>
                  <a:srgbClr val="0066FF"/>
                </a:solidFill>
                <a:latin typeface="Calibri"/>
              </a:rPr>
              <a:t>x</a:t>
            </a:r>
            <a:r>
              <a:rPr lang="en-US" baseline="-25000" dirty="0" smtClean="0">
                <a:solidFill>
                  <a:srgbClr val="0066FF"/>
                </a:solidFill>
                <a:latin typeface="Calibri"/>
              </a:rPr>
              <a:t>1</a:t>
            </a:r>
            <a:r>
              <a:rPr lang="en-US" dirty="0" smtClean="0">
                <a:latin typeface="+mj-lt"/>
              </a:rPr>
              <a:t>     in ?  &lt;(</a:t>
            </a:r>
            <a:r>
              <a:rPr lang="en-US" dirty="0">
                <a:latin typeface="+mj-lt"/>
              </a:rPr>
              <a:t>0,1,…1,1,1), ?&gt;   f(x)=</a:t>
            </a:r>
            <a:r>
              <a:rPr lang="en-US" dirty="0" smtClean="0">
                <a:latin typeface="+mj-lt"/>
              </a:rPr>
              <a:t>1 </a:t>
            </a:r>
            <a:r>
              <a:rPr lang="en-US" dirty="0">
                <a:latin typeface="+mj-lt"/>
              </a:rPr>
              <a:t>(conclusion: </a:t>
            </a:r>
            <a:r>
              <a:rPr lang="en-US" dirty="0" smtClean="0">
                <a:latin typeface="+mj-lt"/>
              </a:rPr>
              <a:t>No)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A </a:t>
            </a:r>
            <a:r>
              <a:rPr lang="en-US" dirty="0">
                <a:latin typeface="+mj-lt"/>
              </a:rPr>
              <a:t>straight forward algorithm requires n=100 queries, </a:t>
            </a:r>
            <a:r>
              <a:rPr lang="en-US" dirty="0" smtClean="0">
                <a:latin typeface="+mj-lt"/>
              </a:rPr>
              <a:t>and </a:t>
            </a:r>
            <a:r>
              <a:rPr lang="en-US" dirty="0">
                <a:latin typeface="+mj-lt"/>
              </a:rPr>
              <a:t>will produce as a result the hidden conjunction (exactly).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2844901"/>
              </p:ext>
            </p:extLst>
          </p:nvPr>
        </p:nvGraphicFramePr>
        <p:xfrm>
          <a:off x="1981200" y="5410200"/>
          <a:ext cx="330676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314" name="Equation" r:id="rId4" imgW="1676400" imgH="228600" progId="Equation.3">
                  <p:embed/>
                </p:oleObj>
              </mc:Choice>
              <mc:Fallback>
                <p:oleObj name="Equation" r:id="rId4" imgW="16764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410200"/>
                        <a:ext cx="3306763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5638800" y="5171182"/>
            <a:ext cx="338272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u="none" dirty="0">
                <a:solidFill>
                  <a:schemeClr val="accent2"/>
                </a:solidFill>
                <a:latin typeface="+mj-lt"/>
              </a:rPr>
              <a:t>What happens here if the conjunction </a:t>
            </a:r>
          </a:p>
          <a:p>
            <a:r>
              <a:rPr lang="en-US" sz="1600" u="none" dirty="0">
                <a:solidFill>
                  <a:schemeClr val="accent2"/>
                </a:solidFill>
                <a:latin typeface="+mj-lt"/>
              </a:rPr>
              <a:t>is not known to be monotone?</a:t>
            </a:r>
          </a:p>
          <a:p>
            <a:r>
              <a:rPr lang="en-US" sz="1600" u="none" dirty="0">
                <a:solidFill>
                  <a:schemeClr val="accent2"/>
                </a:solidFill>
                <a:latin typeface="+mj-lt"/>
              </a:rPr>
              <a:t>If we know of a positive example,</a:t>
            </a:r>
          </a:p>
          <a:p>
            <a:r>
              <a:rPr lang="en-US" sz="1600" u="none" dirty="0">
                <a:solidFill>
                  <a:schemeClr val="accent2"/>
                </a:solidFill>
                <a:latin typeface="+mj-lt"/>
              </a:rPr>
              <a:t>the same algorithm works.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64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71600" y="0"/>
            <a:ext cx="7772400" cy="1143000"/>
          </a:xfrm>
        </p:spPr>
        <p:txBody>
          <a:bodyPr/>
          <a:lstStyle/>
          <a:p>
            <a:r>
              <a:rPr lang="en-US" dirty="0" smtClean="0"/>
              <a:t>Learning Conjunctions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524000" y="1371600"/>
            <a:ext cx="7848600" cy="4525963"/>
          </a:xfrm>
        </p:spPr>
        <p:txBody>
          <a:bodyPr/>
          <a:lstStyle/>
          <a:p>
            <a:r>
              <a:rPr lang="en-US" dirty="0"/>
              <a:t>Protocol II:  The teacher (who knows f) provides training examples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71600" y="0"/>
            <a:ext cx="7772400" cy="1143000"/>
          </a:xfrm>
        </p:spPr>
        <p:txBody>
          <a:bodyPr/>
          <a:lstStyle/>
          <a:p>
            <a:r>
              <a:rPr lang="en-US" dirty="0" smtClean="0"/>
              <a:t>Learning Conjunctions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524000" y="1371600"/>
            <a:ext cx="7620000" cy="4525963"/>
          </a:xfrm>
        </p:spPr>
        <p:txBody>
          <a:bodyPr/>
          <a:lstStyle/>
          <a:p>
            <a:r>
              <a:rPr lang="en-US" dirty="0"/>
              <a:t>Protocol II:  The teacher (who knows f) provides training </a:t>
            </a:r>
            <a:r>
              <a:rPr lang="en-US" dirty="0" smtClean="0"/>
              <a:t>examples</a:t>
            </a:r>
            <a:endParaRPr lang="en-US" dirty="0"/>
          </a:p>
          <a:p>
            <a:r>
              <a:rPr lang="en-US" dirty="0"/>
              <a:t> &lt;(0,1,1,1,1,0,…,0,1), 1&gt;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58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DANR@ELHXENZFUVWZY5H8" val="4613"/>
  <p:tag name="DEFAULTDISPLAYSOURCE" val="\documentclass{article}\pagestyle{empty}&#10;\begin{document}&#10;&#10;\end{document}&#10;"/>
  <p:tag name="EMBEDFONTS" val="1"/>
</p:tagLst>
</file>

<file path=ppt/theme/theme1.xml><?xml version="1.0" encoding="utf-8"?>
<a:theme xmlns:a="http://schemas.openxmlformats.org/drawingml/2006/main" name="Noam Theme">
  <a:themeElements>
    <a:clrScheme name="Custom 2">
      <a:dk1>
        <a:srgbClr val="0F243E"/>
      </a:dk1>
      <a:lt1>
        <a:srgbClr val="FFFFFF"/>
      </a:lt1>
      <a:dk2>
        <a:srgbClr val="1F497D"/>
      </a:dk2>
      <a:lt2>
        <a:srgbClr val="FFFFFF"/>
      </a:lt2>
      <a:accent1>
        <a:srgbClr val="F79646"/>
      </a:accent1>
      <a:accent2>
        <a:srgbClr val="0F243E"/>
      </a:accent2>
      <a:accent3>
        <a:srgbClr val="17365D"/>
      </a:accent3>
      <a:accent4>
        <a:srgbClr val="8DB3E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26099</TotalTime>
  <Words>3936</Words>
  <Application>Microsoft Office PowerPoint</Application>
  <PresentationFormat>On-screen Show (4:3)</PresentationFormat>
  <Paragraphs>616</Paragraphs>
  <Slides>49</Slides>
  <Notes>45</Notes>
  <HiddenSlides>2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62" baseType="lpstr">
      <vt:lpstr>Times New Roman</vt:lpstr>
      <vt:lpstr>cmmi10</vt:lpstr>
      <vt:lpstr>Arial</vt:lpstr>
      <vt:lpstr>宋体</vt:lpstr>
      <vt:lpstr>Symbol</vt:lpstr>
      <vt:lpstr>cmsy10</vt:lpstr>
      <vt:lpstr>Wingdings</vt:lpstr>
      <vt:lpstr>Calibri</vt:lpstr>
      <vt:lpstr>Arial Narrow</vt:lpstr>
      <vt:lpstr>Comic Sans MS</vt:lpstr>
      <vt:lpstr>Noam Theme</vt:lpstr>
      <vt:lpstr>Equation</vt:lpstr>
      <vt:lpstr>Clip</vt:lpstr>
      <vt:lpstr>Administration </vt:lpstr>
      <vt:lpstr>Projects</vt:lpstr>
      <vt:lpstr>Examples</vt:lpstr>
      <vt:lpstr>A Guide</vt:lpstr>
      <vt:lpstr>Quantifying Performance</vt:lpstr>
      <vt:lpstr>Learning Conjunctions</vt:lpstr>
      <vt:lpstr>Learning Conjunctions</vt:lpstr>
      <vt:lpstr>Learning Conjunctions</vt:lpstr>
      <vt:lpstr>Learning Conjunctions</vt:lpstr>
      <vt:lpstr>Learning Conjunctions</vt:lpstr>
      <vt:lpstr>Learning Conjunctions</vt:lpstr>
      <vt:lpstr>Learning Conjunctions</vt:lpstr>
      <vt:lpstr>Learning Conjunctions</vt:lpstr>
      <vt:lpstr>Learning Conjunctions</vt:lpstr>
      <vt:lpstr>Learning Conjunctions</vt:lpstr>
      <vt:lpstr>Learning Conjunctions</vt:lpstr>
      <vt:lpstr>Learning Conjunctions</vt:lpstr>
      <vt:lpstr>Learning Conjunctions</vt:lpstr>
      <vt:lpstr>Learning Conjunctions</vt:lpstr>
      <vt:lpstr>Learning Conjunctions</vt:lpstr>
      <vt:lpstr>Learning Conjunctions</vt:lpstr>
      <vt:lpstr>Two Directions</vt:lpstr>
      <vt:lpstr>On-Line Learning</vt:lpstr>
      <vt:lpstr>Motivation</vt:lpstr>
      <vt:lpstr>On-Line Learning</vt:lpstr>
      <vt:lpstr>On-Line Learning</vt:lpstr>
      <vt:lpstr>On-Line/Mistake Bound Learning</vt:lpstr>
      <vt:lpstr>On-Line/Mistake Bound Learning</vt:lpstr>
      <vt:lpstr>On-Line/Mistake Bound Learning</vt:lpstr>
      <vt:lpstr>Generic Mistake Bound Algorithms</vt:lpstr>
      <vt:lpstr>The Halving Algorithm</vt:lpstr>
      <vt:lpstr>The Halving Algorithm</vt:lpstr>
      <vt:lpstr>The Halving Algorithm</vt:lpstr>
      <vt:lpstr>The Halving Algorithm</vt:lpstr>
      <vt:lpstr>Learning Conjunctions</vt:lpstr>
      <vt:lpstr>Learning Conjunctions</vt:lpstr>
      <vt:lpstr>Representation</vt:lpstr>
      <vt:lpstr>Linear Functions</vt:lpstr>
      <vt:lpstr>PowerPoint Presentation</vt:lpstr>
      <vt:lpstr>Footnote About the Threshold</vt:lpstr>
      <vt:lpstr>Perceptron learning rule</vt:lpstr>
      <vt:lpstr>Perceptron learning rule</vt:lpstr>
      <vt:lpstr>The Perceptron rule</vt:lpstr>
      <vt:lpstr>Perceptron in action</vt:lpstr>
      <vt:lpstr>Perceptron in action</vt:lpstr>
      <vt:lpstr>Perceptron learning rule</vt:lpstr>
      <vt:lpstr>Perceptron Learnability</vt:lpstr>
      <vt:lpstr>PowerPoint Presentation</vt:lpstr>
      <vt:lpstr>Perceptron Convergence</vt:lpstr>
    </vt:vector>
  </TitlesOfParts>
  <Company>University Of Illinois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Dan Roth</dc:creator>
  <cp:lastModifiedBy>Roth, Dan</cp:lastModifiedBy>
  <cp:revision>307</cp:revision>
  <cp:lastPrinted>1998-02-13T14:42:12Z</cp:lastPrinted>
  <dcterms:created xsi:type="dcterms:W3CDTF">1998-01-23T03:14:46Z</dcterms:created>
  <dcterms:modified xsi:type="dcterms:W3CDTF">2017-02-02T22:35:06Z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danr@cs.uiuc</vt:lpwstr>
  </property>
  <property fmtid="{D5CDD505-2E9C-101B-9397-08002B2CF9AE}" pid="8" name="HomePage">
    <vt:lpwstr>http://l2r.cs.uiuc.edu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false</vt:bool>
  </property>
  <property fmtid="{D5CDD505-2E9C-101B-9397-08002B2CF9AE}" pid="13" name="BackColor">
    <vt:i4>16777215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C:\mystuff\CS346-98</vt:lpwstr>
  </property>
</Properties>
</file>