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60" r:id="rId1"/>
  </p:sldMasterIdLst>
  <p:notesMasterIdLst>
    <p:notesMasterId r:id="rId101"/>
  </p:notesMasterIdLst>
  <p:handoutMasterIdLst>
    <p:handoutMasterId r:id="rId102"/>
  </p:handoutMasterIdLst>
  <p:sldIdLst>
    <p:sldId id="862" r:id="rId2"/>
    <p:sldId id="863" r:id="rId3"/>
    <p:sldId id="864" r:id="rId4"/>
    <p:sldId id="865" r:id="rId5"/>
    <p:sldId id="866" r:id="rId6"/>
    <p:sldId id="867" r:id="rId7"/>
    <p:sldId id="857" r:id="rId8"/>
    <p:sldId id="869" r:id="rId9"/>
    <p:sldId id="870" r:id="rId10"/>
    <p:sldId id="871" r:id="rId11"/>
    <p:sldId id="872" r:id="rId12"/>
    <p:sldId id="873" r:id="rId13"/>
    <p:sldId id="874" r:id="rId14"/>
    <p:sldId id="875" r:id="rId15"/>
    <p:sldId id="757" r:id="rId16"/>
    <p:sldId id="673" r:id="rId17"/>
    <p:sldId id="674" r:id="rId18"/>
    <p:sldId id="818" r:id="rId19"/>
    <p:sldId id="675" r:id="rId20"/>
    <p:sldId id="676" r:id="rId21"/>
    <p:sldId id="677" r:id="rId22"/>
    <p:sldId id="679" r:id="rId23"/>
    <p:sldId id="758" r:id="rId24"/>
    <p:sldId id="759" r:id="rId25"/>
    <p:sldId id="754" r:id="rId26"/>
    <p:sldId id="828" r:id="rId27"/>
    <p:sldId id="819" r:id="rId28"/>
    <p:sldId id="817" r:id="rId29"/>
    <p:sldId id="821" r:id="rId30"/>
    <p:sldId id="811" r:id="rId31"/>
    <p:sldId id="814" r:id="rId32"/>
    <p:sldId id="816" r:id="rId33"/>
    <p:sldId id="688" r:id="rId34"/>
    <p:sldId id="689" r:id="rId35"/>
    <p:sldId id="690" r:id="rId36"/>
    <p:sldId id="760" r:id="rId37"/>
    <p:sldId id="876" r:id="rId38"/>
    <p:sldId id="877" r:id="rId39"/>
    <p:sldId id="878" r:id="rId40"/>
    <p:sldId id="879" r:id="rId41"/>
    <p:sldId id="880" r:id="rId42"/>
    <p:sldId id="823" r:id="rId43"/>
    <p:sldId id="824" r:id="rId44"/>
    <p:sldId id="825" r:id="rId45"/>
    <p:sldId id="827" r:id="rId46"/>
    <p:sldId id="692" r:id="rId47"/>
    <p:sldId id="695" r:id="rId48"/>
    <p:sldId id="763" r:id="rId49"/>
    <p:sldId id="764" r:id="rId50"/>
    <p:sldId id="698" r:id="rId51"/>
    <p:sldId id="699" r:id="rId52"/>
    <p:sldId id="700" r:id="rId53"/>
    <p:sldId id="747" r:id="rId54"/>
    <p:sldId id="829" r:id="rId55"/>
    <p:sldId id="701" r:id="rId56"/>
    <p:sldId id="765" r:id="rId57"/>
    <p:sldId id="844" r:id="rId58"/>
    <p:sldId id="845" r:id="rId59"/>
    <p:sldId id="846" r:id="rId60"/>
    <p:sldId id="847" r:id="rId61"/>
    <p:sldId id="767" r:id="rId62"/>
    <p:sldId id="768" r:id="rId63"/>
    <p:sldId id="769" r:id="rId64"/>
    <p:sldId id="770" r:id="rId65"/>
    <p:sldId id="771" r:id="rId66"/>
    <p:sldId id="772" r:id="rId67"/>
    <p:sldId id="773" r:id="rId68"/>
    <p:sldId id="774" r:id="rId69"/>
    <p:sldId id="780" r:id="rId70"/>
    <p:sldId id="776" r:id="rId71"/>
    <p:sldId id="777" r:id="rId72"/>
    <p:sldId id="778" r:id="rId73"/>
    <p:sldId id="779" r:id="rId74"/>
    <p:sldId id="881" r:id="rId75"/>
    <p:sldId id="794" r:id="rId76"/>
    <p:sldId id="782" r:id="rId77"/>
    <p:sldId id="832" r:id="rId78"/>
    <p:sldId id="781" r:id="rId79"/>
    <p:sldId id="831" r:id="rId80"/>
    <p:sldId id="833" r:id="rId81"/>
    <p:sldId id="836" r:id="rId82"/>
    <p:sldId id="837" r:id="rId83"/>
    <p:sldId id="838" r:id="rId84"/>
    <p:sldId id="841" r:id="rId85"/>
    <p:sldId id="842" r:id="rId86"/>
    <p:sldId id="843" r:id="rId87"/>
    <p:sldId id="785" r:id="rId88"/>
    <p:sldId id="795" r:id="rId89"/>
    <p:sldId id="789" r:id="rId90"/>
    <p:sldId id="790" r:id="rId91"/>
    <p:sldId id="791" r:id="rId92"/>
    <p:sldId id="792" r:id="rId93"/>
    <p:sldId id="853" r:id="rId94"/>
    <p:sldId id="854" r:id="rId95"/>
    <p:sldId id="848" r:id="rId96"/>
    <p:sldId id="849" r:id="rId97"/>
    <p:sldId id="850" r:id="rId98"/>
    <p:sldId id="851" r:id="rId99"/>
    <p:sldId id="852" r:id="rId100"/>
  </p:sldIdLst>
  <p:sldSz cx="9144000" cy="6858000" type="screen4x3"/>
  <p:notesSz cx="7150100" cy="9448800"/>
  <p:embeddedFontLst>
    <p:embeddedFont>
      <p:font typeface="Arial Narrow" panose="020B0606020202030204" pitchFamily="34" charset="0"/>
      <p:regular r:id="rId103"/>
      <p:bold r:id="rId104"/>
      <p:italic r:id="rId105"/>
      <p:boldItalic r:id="rId106"/>
    </p:embeddedFont>
    <p:embeddedFont>
      <p:font typeface="cmmi10" panose="02010600030101010101"/>
      <p:regular r:id="rId107"/>
    </p:embeddedFont>
    <p:embeddedFont>
      <p:font typeface="cmsy10" panose="02010600030101010101"/>
      <p:regular r:id="rId108"/>
    </p:embeddedFont>
    <p:embeddedFont>
      <p:font typeface="Comic Sans MS" panose="030F0702030302020204" pitchFamily="66" charset="0"/>
      <p:regular r:id="rId109"/>
      <p:bold r:id="rId110"/>
      <p:italic r:id="rId111"/>
      <p:boldItalic r:id="rId112"/>
    </p:embeddedFont>
    <p:embeddedFont>
      <p:font typeface="Georgia" panose="02040502050405020303" pitchFamily="18" charset="0"/>
      <p:regular r:id="rId113"/>
      <p:bold r:id="rId114"/>
      <p:italic r:id="rId115"/>
      <p:boldItalic r:id="rId116"/>
    </p:embeddedFont>
    <p:embeddedFont>
      <p:font typeface="Monotype Corsiva" panose="03010101010201010101" pitchFamily="66" charset="0"/>
      <p:italic r:id="rId117"/>
    </p:embeddedFont>
    <p:embeddedFont>
      <p:font typeface="Tahoma" panose="020B0604030504040204" pitchFamily="34" charset="0"/>
      <p:regular r:id="rId118"/>
      <p:bold r:id="rId119"/>
    </p:embeddedFont>
    <p:embeddedFont>
      <p:font typeface="Tempus Sans ITC" panose="04020404030D07020202" pitchFamily="82" charset="0"/>
      <p:regular r:id="rId120"/>
    </p:embeddedFont>
    <p:embeddedFont>
      <p:font typeface="Times" panose="02020603050405020304" pitchFamily="18" charset="0"/>
      <p:regular r:id="rId121"/>
      <p:bold r:id="rId122"/>
      <p:italic r:id="rId123"/>
      <p:boldItalic r:id="rId124"/>
    </p:embeddedFont>
    <p:embeddedFont>
      <p:font typeface="Verdana" panose="020B0604030504040204" pitchFamily="34" charset="0"/>
      <p:regular r:id="rId125"/>
      <p:bold r:id="rId126"/>
      <p:italic r:id="rId127"/>
      <p:boldItalic r:id="rId128"/>
    </p:embeddedFont>
  </p:embeddedFontLst>
  <p:custDataLst>
    <p:tags r:id="rId129"/>
  </p:custDataLst>
  <p:defaultTextStyle>
    <a:defPPr>
      <a:defRPr lang="en-US"/>
    </a:defPPr>
    <a:lvl1pPr algn="l" rtl="0" eaLnBrk="0" fontAlgn="base" hangingPunct="0">
      <a:spcBef>
        <a:spcPct val="0"/>
      </a:spcBef>
      <a:spcAft>
        <a:spcPct val="0"/>
      </a:spcAft>
      <a:defRPr sz="1400" u="sng"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u="sng"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u="sng"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u="sng"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u="sng" kern="1200">
        <a:solidFill>
          <a:schemeClr val="tx1"/>
        </a:solidFill>
        <a:latin typeface="Times New Roman" pitchFamily="18" charset="0"/>
        <a:ea typeface="+mn-ea"/>
        <a:cs typeface="+mn-cs"/>
      </a:defRPr>
    </a:lvl5pPr>
    <a:lvl6pPr marL="2286000" algn="l" defTabSz="914400" rtl="0" eaLnBrk="1" latinLnBrk="0" hangingPunct="1">
      <a:defRPr sz="1400" u="sng" kern="1200">
        <a:solidFill>
          <a:schemeClr val="tx1"/>
        </a:solidFill>
        <a:latin typeface="Times New Roman" pitchFamily="18" charset="0"/>
        <a:ea typeface="+mn-ea"/>
        <a:cs typeface="+mn-cs"/>
      </a:defRPr>
    </a:lvl6pPr>
    <a:lvl7pPr marL="2743200" algn="l" defTabSz="914400" rtl="0" eaLnBrk="1" latinLnBrk="0" hangingPunct="1">
      <a:defRPr sz="1400" u="sng" kern="1200">
        <a:solidFill>
          <a:schemeClr val="tx1"/>
        </a:solidFill>
        <a:latin typeface="Times New Roman" pitchFamily="18" charset="0"/>
        <a:ea typeface="+mn-ea"/>
        <a:cs typeface="+mn-cs"/>
      </a:defRPr>
    </a:lvl7pPr>
    <a:lvl8pPr marL="3200400" algn="l" defTabSz="914400" rtl="0" eaLnBrk="1" latinLnBrk="0" hangingPunct="1">
      <a:defRPr sz="1400" u="sng" kern="1200">
        <a:solidFill>
          <a:schemeClr val="tx1"/>
        </a:solidFill>
        <a:latin typeface="Times New Roman" pitchFamily="18" charset="0"/>
        <a:ea typeface="+mn-ea"/>
        <a:cs typeface="+mn-cs"/>
      </a:defRPr>
    </a:lvl8pPr>
    <a:lvl9pPr marL="3657600" algn="l" defTabSz="914400" rtl="0" eaLnBrk="1" latinLnBrk="0" hangingPunct="1">
      <a:defRPr sz="1400" u="sng"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961832D1-BC3E-481C-B090-3C7F75A602D0}">
          <p14:sldIdLst>
            <p14:sldId id="862"/>
            <p14:sldId id="863"/>
            <p14:sldId id="864"/>
            <p14:sldId id="865"/>
            <p14:sldId id="866"/>
            <p14:sldId id="867"/>
            <p14:sldId id="857"/>
            <p14:sldId id="869"/>
            <p14:sldId id="870"/>
            <p14:sldId id="871"/>
            <p14:sldId id="872"/>
            <p14:sldId id="873"/>
            <p14:sldId id="874"/>
            <p14:sldId id="875"/>
          </p14:sldIdLst>
        </p14:section>
        <p14:section name="Untitled Section" id="{CE18688E-F4E7-4C2A-B81B-7897C4CB8C51}">
          <p14:sldIdLst>
            <p14:sldId id="757"/>
            <p14:sldId id="673"/>
            <p14:sldId id="674"/>
            <p14:sldId id="818"/>
            <p14:sldId id="675"/>
            <p14:sldId id="676"/>
            <p14:sldId id="677"/>
            <p14:sldId id="679"/>
            <p14:sldId id="758"/>
            <p14:sldId id="759"/>
            <p14:sldId id="754"/>
            <p14:sldId id="828"/>
            <p14:sldId id="819"/>
            <p14:sldId id="817"/>
            <p14:sldId id="821"/>
            <p14:sldId id="811"/>
            <p14:sldId id="814"/>
            <p14:sldId id="816"/>
            <p14:sldId id="688"/>
            <p14:sldId id="689"/>
            <p14:sldId id="690"/>
            <p14:sldId id="760"/>
            <p14:sldId id="876"/>
            <p14:sldId id="877"/>
            <p14:sldId id="878"/>
            <p14:sldId id="879"/>
            <p14:sldId id="880"/>
            <p14:sldId id="823"/>
            <p14:sldId id="824"/>
            <p14:sldId id="825"/>
            <p14:sldId id="827"/>
            <p14:sldId id="692"/>
            <p14:sldId id="695"/>
            <p14:sldId id="763"/>
            <p14:sldId id="764"/>
            <p14:sldId id="698"/>
            <p14:sldId id="699"/>
            <p14:sldId id="700"/>
            <p14:sldId id="747"/>
            <p14:sldId id="829"/>
            <p14:sldId id="701"/>
            <p14:sldId id="765"/>
            <p14:sldId id="844"/>
            <p14:sldId id="845"/>
            <p14:sldId id="846"/>
            <p14:sldId id="847"/>
            <p14:sldId id="767"/>
            <p14:sldId id="768"/>
            <p14:sldId id="769"/>
            <p14:sldId id="770"/>
            <p14:sldId id="771"/>
            <p14:sldId id="772"/>
            <p14:sldId id="773"/>
            <p14:sldId id="774"/>
            <p14:sldId id="780"/>
            <p14:sldId id="776"/>
            <p14:sldId id="777"/>
            <p14:sldId id="778"/>
            <p14:sldId id="779"/>
            <p14:sldId id="881"/>
            <p14:sldId id="794"/>
            <p14:sldId id="782"/>
            <p14:sldId id="832"/>
            <p14:sldId id="781"/>
            <p14:sldId id="831"/>
            <p14:sldId id="833"/>
            <p14:sldId id="836"/>
            <p14:sldId id="837"/>
            <p14:sldId id="838"/>
            <p14:sldId id="841"/>
            <p14:sldId id="842"/>
            <p14:sldId id="843"/>
            <p14:sldId id="785"/>
            <p14:sldId id="795"/>
            <p14:sldId id="789"/>
            <p14:sldId id="790"/>
            <p14:sldId id="791"/>
            <p14:sldId id="792"/>
            <p14:sldId id="853"/>
            <p14:sldId id="854"/>
            <p14:sldId id="848"/>
            <p14:sldId id="849"/>
            <p14:sldId id="850"/>
            <p14:sldId id="851"/>
            <p14:sldId id="852"/>
          </p14:sldIdLst>
        </p14:section>
      </p14:sectionLst>
    </p:ext>
    <p:ext uri="{EFAFB233-063F-42B5-8137-9DF3F51BA10A}">
      <p15:sldGuideLst xmlns:p15="http://schemas.microsoft.com/office/powerpoint/2012/main">
        <p15:guide id="1" orient="horz" pos="1488">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0000"/>
    <a:srgbClr val="FFCC99"/>
    <a:srgbClr val="9900CC"/>
    <a:srgbClr val="CCFFCC"/>
    <a:srgbClr val="33CC33"/>
    <a:srgbClr val="A50021"/>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672" autoAdjust="0"/>
  </p:normalViewPr>
  <p:slideViewPr>
    <p:cSldViewPr>
      <p:cViewPr>
        <p:scale>
          <a:sx n="75" d="100"/>
          <a:sy n="75" d="100"/>
        </p:scale>
        <p:origin x="1666" y="302"/>
      </p:cViewPr>
      <p:guideLst>
        <p:guide orient="horz" pos="1488"/>
        <p:guide pos="288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66" d="100"/>
        <a:sy n="66" d="100"/>
      </p:scale>
      <p:origin x="0" y="-4116"/>
    </p:cViewPr>
  </p:sorterViewPr>
  <p:notesViewPr>
    <p:cSldViewPr>
      <p:cViewPr varScale="1">
        <p:scale>
          <a:sx n="55" d="100"/>
          <a:sy n="55" d="100"/>
        </p:scale>
        <p:origin x="-1698" y="-72"/>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15.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font" Target="fonts/font5.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123" Type="http://schemas.openxmlformats.org/officeDocument/2006/relationships/font" Target="fonts/font21.fntdata"/><Relationship Id="rId128" Type="http://schemas.openxmlformats.org/officeDocument/2006/relationships/font" Target="fonts/font26.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1.fntdata"/><Relationship Id="rId118" Type="http://schemas.openxmlformats.org/officeDocument/2006/relationships/font" Target="fonts/font16.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fntdata"/><Relationship Id="rId108" Type="http://schemas.openxmlformats.org/officeDocument/2006/relationships/font" Target="fonts/font6.fntdata"/><Relationship Id="rId124" Type="http://schemas.openxmlformats.org/officeDocument/2006/relationships/font" Target="fonts/font22.fntdata"/><Relationship Id="rId129"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2.fntdata"/><Relationship Id="rId119" Type="http://schemas.openxmlformats.org/officeDocument/2006/relationships/font" Target="fonts/font17.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7.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2.fntdata"/><Relationship Id="rId120" Type="http://schemas.openxmlformats.org/officeDocument/2006/relationships/font" Target="fonts/font18.fntdata"/><Relationship Id="rId125" Type="http://schemas.openxmlformats.org/officeDocument/2006/relationships/font" Target="fonts/font2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8.fntdata"/><Relationship Id="rId115" Type="http://schemas.openxmlformats.org/officeDocument/2006/relationships/font" Target="fonts/font13.fntdata"/><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3.fntdata"/><Relationship Id="rId126"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9.fntdata"/><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4.fntdata"/><Relationship Id="rId12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12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font" Target="fonts/font10.fntdata"/><Relationship Id="rId13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defRPr>
            </a:lvl1pPr>
          </a:lstStyle>
          <a:p>
            <a:endParaRPr lang="en-US"/>
          </a:p>
        </p:txBody>
      </p:sp>
      <p:sp>
        <p:nvSpPr>
          <p:cNvPr id="192515" name="Rectangle 3"/>
          <p:cNvSpPr>
            <a:spLocks noGrp="1" noChangeArrowheads="1"/>
          </p:cNvSpPr>
          <p:nvPr>
            <p:ph type="dt" sz="quarter" idx="1"/>
          </p:nvPr>
        </p:nvSpPr>
        <p:spPr bwMode="auto">
          <a:xfrm>
            <a:off x="405130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endParaRPr lang="en-US"/>
          </a:p>
        </p:txBody>
      </p:sp>
      <p:sp>
        <p:nvSpPr>
          <p:cNvPr id="192516" name="Rectangle 4"/>
          <p:cNvSpPr>
            <a:spLocks noGrp="1" noChangeArrowheads="1"/>
          </p:cNvSpPr>
          <p:nvPr>
            <p:ph type="ftr" sz="quarter" idx="2"/>
          </p:nvPr>
        </p:nvSpPr>
        <p:spPr bwMode="auto">
          <a:xfrm>
            <a:off x="0" y="897255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en-US"/>
          </a:p>
        </p:txBody>
      </p:sp>
      <p:sp>
        <p:nvSpPr>
          <p:cNvPr id="192517" name="Rectangle 5"/>
          <p:cNvSpPr>
            <a:spLocks noGrp="1" noChangeArrowheads="1"/>
          </p:cNvSpPr>
          <p:nvPr>
            <p:ph type="sldNum" sz="quarter" idx="3"/>
          </p:nvPr>
        </p:nvSpPr>
        <p:spPr bwMode="auto">
          <a:xfrm>
            <a:off x="4051300" y="897255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A9108C0C-8123-495F-9938-F61B7C211188}" type="slidenum">
              <a:rPr lang="en-US"/>
              <a:pPr/>
              <a:t>‹#›</a:t>
            </a:fld>
            <a:endParaRPr lang="en-US"/>
          </a:p>
        </p:txBody>
      </p:sp>
    </p:spTree>
    <p:extLst>
      <p:ext uri="{BB962C8B-B14F-4D97-AF65-F5344CB8AC3E}">
        <p14:creationId xmlns:p14="http://schemas.microsoft.com/office/powerpoint/2010/main" val="2290835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405130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214438" y="709613"/>
            <a:ext cx="4724400" cy="3543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54088" y="4489450"/>
            <a:ext cx="5241925"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975725"/>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4051300" y="8975725"/>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b" anchorCtr="0" compatLnSpc="1">
            <a:prstTxWarp prst="textNoShape">
              <a:avLst/>
            </a:prstTxWarp>
          </a:bodyPr>
          <a:lstStyle>
            <a:lvl1pPr algn="r">
              <a:defRPr sz="1200"/>
            </a:lvl1pPr>
          </a:lstStyle>
          <a:p>
            <a:fld id="{6EA8A359-9EF8-48DF-9190-FA3D3E4A2DBC}" type="slidenum">
              <a:rPr lang="en-US"/>
              <a:pPr/>
              <a:t>‹#›</a:t>
            </a:fld>
            <a:endParaRPr lang="en-US"/>
          </a:p>
        </p:txBody>
      </p:sp>
    </p:spTree>
    <p:extLst>
      <p:ext uri="{BB962C8B-B14F-4D97-AF65-F5344CB8AC3E}">
        <p14:creationId xmlns:p14="http://schemas.microsoft.com/office/powerpoint/2010/main" val="2344255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71B53-7FD2-47A0-9545-5954ABE9A21E}" type="slidenum">
              <a:rPr lang="en-US"/>
              <a:pPr/>
              <a:t>1</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E3F89-84E9-4F0F-861B-BB8BC330D92E}" type="slidenum">
              <a:rPr lang="en-US"/>
              <a:pPr/>
              <a:t>13</a:t>
            </a:fld>
            <a:endParaRPr 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53D3A-E33D-415F-A932-57649EBBE9EF}" type="slidenum">
              <a:rPr lang="en-US"/>
              <a:pPr/>
              <a:t>14</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D30E8C-E6C4-4A2C-8CFD-7CF2D6E37C16}" type="slidenum">
              <a:rPr lang="en-US"/>
              <a:pPr/>
              <a:t>15</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D1011-DA92-4B39-B243-353283B86AA8}" type="slidenum">
              <a:rPr lang="en-US"/>
              <a:pPr/>
              <a:t>16</a:t>
            </a:fld>
            <a:endParaRPr lang="en-US"/>
          </a:p>
        </p:txBody>
      </p:sp>
      <p:sp>
        <p:nvSpPr>
          <p:cNvPr id="771074" name="Rectangle 2"/>
          <p:cNvSpPr>
            <a:spLocks noGrp="1" noRot="1" noChangeAspect="1" noChangeArrowheads="1" noTextEdit="1"/>
          </p:cNvSpPr>
          <p:nvPr>
            <p:ph type="sldImg"/>
          </p:nvPr>
        </p:nvSpPr>
        <p:spPr>
          <a:xfrm>
            <a:off x="1211263" y="708025"/>
            <a:ext cx="4725987" cy="3544888"/>
          </a:xfrm>
          <a:ln/>
        </p:spPr>
      </p:sp>
      <p:sp>
        <p:nvSpPr>
          <p:cNvPr id="771075" name="Rectangle 3"/>
          <p:cNvSpPr>
            <a:spLocks noGrp="1" noChangeArrowheads="1"/>
          </p:cNvSpPr>
          <p:nvPr>
            <p:ph type="body" idx="1"/>
          </p:nvPr>
        </p:nvSpPr>
        <p:spPr>
          <a:xfrm>
            <a:off x="954088" y="4489450"/>
            <a:ext cx="5241925" cy="4251325"/>
          </a:xfrm>
        </p:spPr>
        <p:txBody>
          <a:bodyPr lIns="97612" tIns="48806" rIns="97612" bIns="48806"/>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A3D35-8E55-4542-B65B-94093E6CC33D}" type="slidenum">
              <a:rPr lang="en-US"/>
              <a:pPr/>
              <a:t>17</a:t>
            </a:fld>
            <a:endParaRPr 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r>
              <a:rPr lang="en-US" dirty="0"/>
              <a:t>Second inequality: u\</a:t>
            </a:r>
            <a:r>
              <a:rPr lang="en-US" dirty="0" err="1"/>
              <a:t>cdot</a:t>
            </a:r>
            <a:r>
              <a:rPr lang="en-US" dirty="0"/>
              <a:t> v = ||u||</a:t>
            </a:r>
            <a:r>
              <a:rPr lang="en-US" baseline="0" dirty="0"/>
              <a:t> ||v|| cos(</a:t>
            </a:r>
            <a:r>
              <a:rPr lang="en-US" baseline="0" dirty="0" err="1"/>
              <a:t>u,v</a:t>
            </a:r>
            <a:r>
              <a:rPr lang="en-US" baseline="0" dirty="0"/>
              <a:t>) &lt;=||u|| ||v|| &lt;= ||v||</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understand \xi : </a:t>
            </a:r>
          </a:p>
          <a:p>
            <a:endParaRPr lang="en-US" dirty="0"/>
          </a:p>
          <a:p>
            <a:r>
              <a:rPr lang="en-US" dirty="0"/>
              <a:t>The interpretation of the theorem</a:t>
            </a:r>
            <a:r>
              <a:rPr lang="en-US" baseline="0" dirty="0"/>
              <a:t> (as well as the Perceptron in the separable case): there is a sequence of examples satisfying these conditions; on </a:t>
            </a:r>
            <a:r>
              <a:rPr lang="en-US" b="1" baseline="0" dirty="0"/>
              <a:t>this </a:t>
            </a:r>
            <a:r>
              <a:rPr lang="en-US" baseline="0" dirty="0"/>
              <a:t>sequence of examples (irrespective of its size and irrespective of its dimensionality) this is the bound on the number of mistakes. </a:t>
            </a:r>
            <a:endParaRPr lang="en-US" dirty="0"/>
          </a:p>
        </p:txBody>
      </p:sp>
      <p:sp>
        <p:nvSpPr>
          <p:cNvPr id="4" name="Slide Number Placeholder 3"/>
          <p:cNvSpPr>
            <a:spLocks noGrp="1"/>
          </p:cNvSpPr>
          <p:nvPr>
            <p:ph type="sldNum" sz="quarter" idx="10"/>
          </p:nvPr>
        </p:nvSpPr>
        <p:spPr/>
        <p:txBody>
          <a:bodyPr/>
          <a:lstStyle/>
          <a:p>
            <a:fld id="{6EA8A359-9EF8-48DF-9190-FA3D3E4A2DBC}" type="slidenum">
              <a:rPr lang="en-US" smtClean="0"/>
              <a:pPr/>
              <a:t>18</a:t>
            </a:fld>
            <a:endParaRPr lang="en-US"/>
          </a:p>
        </p:txBody>
      </p:sp>
    </p:spTree>
    <p:extLst>
      <p:ext uri="{BB962C8B-B14F-4D97-AF65-F5344CB8AC3E}">
        <p14:creationId xmlns:p14="http://schemas.microsoft.com/office/powerpoint/2010/main" val="23174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798BD-31EE-4616-BE88-AC54A98D252E}" type="slidenum">
              <a:rPr lang="en-US"/>
              <a:pPr/>
              <a:t>19</a:t>
            </a:fld>
            <a:endParaRPr 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1DDE5-25DD-4469-A88C-9E91C4B7B666}" type="slidenum">
              <a:rPr lang="en-US"/>
              <a:pPr/>
              <a:t>20</a:t>
            </a:fld>
            <a:endParaRPr 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CBF70-C477-48AD-9D34-C02A3582D489}" type="slidenum">
              <a:rPr lang="en-US"/>
              <a:pPr/>
              <a:t>21</a:t>
            </a:fld>
            <a:endParaRPr lang="en-US"/>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E0748-420B-451A-86B0-B919A6709D24}" type="slidenum">
              <a:rPr lang="en-US"/>
              <a:pPr/>
              <a:t>22</a:t>
            </a:fld>
            <a:endParaRPr 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8D53F-8297-4E42-B510-351CFD4087BF}" type="slidenum">
              <a:rPr lang="en-US"/>
              <a:pPr/>
              <a:t>2</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E0748-420B-451A-86B0-B919A6709D24}" type="slidenum">
              <a:rPr lang="en-US"/>
              <a:pPr/>
              <a:t>23</a:t>
            </a:fld>
            <a:endParaRPr 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r>
              <a:rPr lang="en-US" dirty="0"/>
              <a:t>Note that,</a:t>
            </a:r>
            <a:r>
              <a:rPr lang="en-US" baseline="0" dirty="0"/>
              <a:t> independent of the round of update: </a:t>
            </a:r>
          </a:p>
          <a:p>
            <a:r>
              <a:rPr lang="en-US" baseline="0" dirty="0"/>
              <a:t> - if you made a mistake on a positive example, your current total weight is less than n (otherwise, it wouldn’t have been a mistake), and</a:t>
            </a:r>
          </a:p>
          <a:p>
            <a:r>
              <a:rPr lang="en-US" baseline="0" dirty="0"/>
              <a:t>- If you made a mistake on a negative example (you thought it was positive) your current total weight is more than n, for the same reason, so if I subtract n/2 I am still larger than the new TW.</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E0748-420B-451A-86B0-B919A6709D24}" type="slidenum">
              <a:rPr lang="en-US"/>
              <a:pPr/>
              <a:t>24</a:t>
            </a:fld>
            <a:endParaRPr 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EF67A-EAA4-4082-B08D-855E1AF9C2E5}" type="slidenum">
              <a:rPr lang="en-US"/>
              <a:pPr/>
              <a:t>25</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3DB9D-0C74-4A86-A2EC-F636FF79CCE6}" type="slidenum">
              <a:rPr lang="en-US"/>
              <a:pPr/>
              <a:t>26</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AB27AC4-87DA-EB4C-8DCE-E74063B5B5EA}" type="slidenum">
              <a:rPr lang="en-US"/>
              <a:pPr/>
              <a:t>27</a:t>
            </a:fld>
            <a:endParaRPr lang="en-US"/>
          </a:p>
        </p:txBody>
      </p:sp>
      <p:sp>
        <p:nvSpPr>
          <p:cNvPr id="24579" name="Rectangle 2"/>
          <p:cNvSpPr>
            <a:spLocks noGrp="1" noRot="1" noChangeAspect="1" noChangeArrowheads="1" noTextEdit="1"/>
          </p:cNvSpPr>
          <p:nvPr>
            <p:ph type="sldImg"/>
          </p:nvPr>
        </p:nvSpPr>
        <p:spPr>
          <a:xfrm>
            <a:off x="1212850" y="708025"/>
            <a:ext cx="4724400" cy="3543300"/>
          </a:xfrm>
          <a:ln/>
        </p:spPr>
      </p:sp>
      <p:sp>
        <p:nvSpPr>
          <p:cNvPr id="24580" name="Rectangle 3"/>
          <p:cNvSpPr>
            <a:spLocks noGrp="1" noChangeArrowheads="1"/>
          </p:cNvSpPr>
          <p:nvPr>
            <p:ph type="body" idx="1"/>
          </p:nvPr>
        </p:nvSpPr>
        <p:spPr>
          <a:xfrm>
            <a:off x="715010" y="4488180"/>
            <a:ext cx="5720080" cy="4251960"/>
          </a:xfrm>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90DCD-36E6-4F4B-9C67-EA89B617FF8B}" type="slidenum">
              <a:rPr lang="en-US"/>
              <a:pPr/>
              <a:t>28</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r>
              <a:rPr lang="en-US" dirty="0"/>
              <a:t>Assume that you are hoping to see a stretch of 1000</a:t>
            </a:r>
            <a:r>
              <a:rPr lang="en-US" baseline="0" dirty="0"/>
              <a:t> examples, with no mistakes; if you see that, you know that the algorithm is good enough. (to be justified when we talk about PAC).</a:t>
            </a:r>
          </a:p>
          <a:p>
            <a:r>
              <a:rPr lang="en-US" baseline="0" dirty="0"/>
              <a:t>And assume that your mistake bound algorithm has a bound of 500.</a:t>
            </a:r>
          </a:p>
          <a:p>
            <a:r>
              <a:rPr lang="en-US" baseline="0" dirty="0"/>
              <a:t>The worst scenario is that you go 999 examples, almost happy, but then you see a mistake; so you start again; see 999 examples, and another mistake; and so on. But this can happen at most 500 times. After that, you will get as long a stretch as you want. </a:t>
            </a:r>
          </a:p>
          <a:p>
            <a:r>
              <a:rPr lang="en-US" baseline="0" dirty="0"/>
              <a:t>  </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90DCD-36E6-4F4B-9C67-EA89B617FF8B}" type="slidenum">
              <a:rPr lang="en-US"/>
              <a:pPr/>
              <a:t>29</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31F6E-2BD3-43AC-B4BE-934F11A2F8BE}" type="slidenum">
              <a:rPr lang="en-US"/>
              <a:pPr/>
              <a:t>30</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8CC25-E300-479D-B7C5-70D9277A63F6}" type="slidenum">
              <a:rPr lang="en-US"/>
              <a:pPr/>
              <a:t>31</a:t>
            </a:fld>
            <a:endParaRPr lang="en-US"/>
          </a:p>
        </p:txBody>
      </p:sp>
      <p:sp>
        <p:nvSpPr>
          <p:cNvPr id="1055746" name="Rectangle 2"/>
          <p:cNvSpPr>
            <a:spLocks noGrp="1" noRot="1" noChangeAspect="1" noChangeArrowheads="1" noTextEdit="1"/>
          </p:cNvSpPr>
          <p:nvPr>
            <p:ph type="sldImg"/>
          </p:nvPr>
        </p:nvSpPr>
        <p:spPr>
          <a:xfrm>
            <a:off x="1212850" y="708025"/>
            <a:ext cx="4724400" cy="3543300"/>
          </a:xfrm>
          <a:ln/>
        </p:spPr>
      </p:sp>
      <p:sp>
        <p:nvSpPr>
          <p:cNvPr id="1055747" name="Rectangle 3"/>
          <p:cNvSpPr>
            <a:spLocks noGrp="1" noChangeArrowheads="1"/>
          </p:cNvSpPr>
          <p:nvPr>
            <p:ph type="body" idx="1"/>
          </p:nvPr>
        </p:nvSpPr>
        <p:spPr>
          <a:xfrm>
            <a:off x="954088" y="4487863"/>
            <a:ext cx="5241925" cy="4252912"/>
          </a:xfrm>
        </p:spPr>
        <p:txBody>
          <a:bodyPr/>
          <a:lstStyle/>
          <a:p>
            <a:r>
              <a:rPr lang="en-US" dirty="0"/>
              <a:t>Derive the update rule by requiring that </a:t>
            </a:r>
            <a:r>
              <a:rPr lang="en-US" dirty="0" err="1"/>
              <a:t>w’x</a:t>
            </a:r>
            <a:r>
              <a:rPr lang="en-US" dirty="0"/>
              <a:t> &gt; \theta; that is (</a:t>
            </a:r>
            <a:r>
              <a:rPr lang="en-US" dirty="0" err="1"/>
              <a:t>w+rx</a:t>
            </a:r>
            <a:r>
              <a:rPr lang="en-US" dirty="0"/>
              <a:t>)</a:t>
            </a:r>
            <a:r>
              <a:rPr lang="en-US" baseline="0" dirty="0"/>
              <a:t> x &gt; \theta</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45002-305A-45E2-B2EA-66D82E9027D0}" type="slidenum">
              <a:rPr lang="en-US"/>
              <a:pPr/>
              <a:t>32</a:t>
            </a:fld>
            <a:endParaRPr lang="en-US"/>
          </a:p>
        </p:txBody>
      </p:sp>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17307-9217-46D3-860A-34E72F5D653B}" type="slidenum">
              <a:rPr lang="en-US"/>
              <a:pPr/>
              <a:t>3</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24754-BBE4-43C0-B6EC-86B6B73E011F}" type="slidenum">
              <a:rPr lang="en-US"/>
              <a:pPr/>
              <a:t>33</a:t>
            </a:fld>
            <a:endParaRPr 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F8786-6BB5-4960-8642-541A4D4813A2}" type="slidenum">
              <a:rPr lang="en-US"/>
              <a:pPr/>
              <a:t>34</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C97B0-E368-41AB-BE4F-F78E457E5EBB}" type="slidenum">
              <a:rPr lang="en-US"/>
              <a:pPr/>
              <a:t>35</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E0748-420B-451A-86B0-B919A6709D24}" type="slidenum">
              <a:rPr lang="en-US"/>
              <a:pPr/>
              <a:t>36</a:t>
            </a:fld>
            <a:endParaRPr 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r>
              <a:rPr lang="en-US" dirty="0"/>
              <a:t>Difference: if we make a mistake on a negative example, we thought it was</a:t>
            </a:r>
            <a:r>
              <a:rPr lang="en-US" baseline="0" dirty="0"/>
              <a:t> positive, so the total weight is larger than n. But n/2 of it is safe, since I cannot cut the weights below ½, so it’s possible that I will only reduce the total weight by half of the remaining n/2. So if I am removing n/4, and am still above the new TW.</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3DB9D-0C74-4A86-A2EC-F636FF79CCE6}" type="slidenum">
              <a:rPr lang="en-US"/>
              <a:pPr/>
              <a:t>38</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20400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4D23A-27C7-40B9-AD8E-124895B030F1}" type="slidenum">
              <a:rPr lang="en-US"/>
              <a:pPr/>
              <a:t>39</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9570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68667-724C-4AA6-AEB8-1DEFB46CE784}" type="slidenum">
              <a:rPr lang="en-US"/>
              <a:pPr/>
              <a:t>40</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168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9AE35-7E1F-4C5F-AB08-3A781158685B}" type="slidenum">
              <a:rPr lang="en-US"/>
              <a:pPr/>
              <a:t>42</a:t>
            </a:fld>
            <a:endParaRPr lang="en-US"/>
          </a:p>
        </p:txBody>
      </p:sp>
      <p:sp>
        <p:nvSpPr>
          <p:cNvPr id="1065986" name="Rectangle 2"/>
          <p:cNvSpPr>
            <a:spLocks noGrp="1" noRot="1" noChangeAspect="1" noChangeArrowheads="1" noTextEdit="1"/>
          </p:cNvSpPr>
          <p:nvPr>
            <p:ph type="sldImg"/>
          </p:nvPr>
        </p:nvSpPr>
        <p:spPr>
          <a:xfrm>
            <a:off x="1212850" y="708025"/>
            <a:ext cx="4724400" cy="3543300"/>
          </a:xfrm>
          <a:ln/>
        </p:spPr>
      </p:sp>
      <p:sp>
        <p:nvSpPr>
          <p:cNvPr id="1065987"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9AE35-7E1F-4C5F-AB08-3A781158685B}" type="slidenum">
              <a:rPr lang="en-US"/>
              <a:pPr/>
              <a:t>43</a:t>
            </a:fld>
            <a:endParaRPr lang="en-US"/>
          </a:p>
        </p:txBody>
      </p:sp>
      <p:sp>
        <p:nvSpPr>
          <p:cNvPr id="1065986" name="Rectangle 2"/>
          <p:cNvSpPr>
            <a:spLocks noGrp="1" noRot="1" noChangeAspect="1" noChangeArrowheads="1" noTextEdit="1"/>
          </p:cNvSpPr>
          <p:nvPr>
            <p:ph type="sldImg"/>
          </p:nvPr>
        </p:nvSpPr>
        <p:spPr>
          <a:xfrm>
            <a:off x="1212850" y="708025"/>
            <a:ext cx="4724400" cy="3543300"/>
          </a:xfrm>
          <a:ln/>
        </p:spPr>
      </p:sp>
      <p:sp>
        <p:nvSpPr>
          <p:cNvPr id="1065987"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9AE35-7E1F-4C5F-AB08-3A781158685B}" type="slidenum">
              <a:rPr lang="en-US"/>
              <a:pPr/>
              <a:t>44</a:t>
            </a:fld>
            <a:endParaRPr lang="en-US"/>
          </a:p>
        </p:txBody>
      </p:sp>
      <p:sp>
        <p:nvSpPr>
          <p:cNvPr id="1065986" name="Rectangle 2"/>
          <p:cNvSpPr>
            <a:spLocks noGrp="1" noRot="1" noChangeAspect="1" noChangeArrowheads="1" noTextEdit="1"/>
          </p:cNvSpPr>
          <p:nvPr>
            <p:ph type="sldImg"/>
          </p:nvPr>
        </p:nvSpPr>
        <p:spPr>
          <a:xfrm>
            <a:off x="1212850" y="708025"/>
            <a:ext cx="4724400" cy="3543300"/>
          </a:xfrm>
          <a:ln/>
        </p:spPr>
      </p:sp>
      <p:sp>
        <p:nvSpPr>
          <p:cNvPr id="1065987"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7C3C2-027F-4989-84DA-2B99428A1BD3}" type="slidenum">
              <a:rPr lang="en-US"/>
              <a:pPr/>
              <a:t>4</a:t>
            </a:fld>
            <a:endParaRPr 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9AE35-7E1F-4C5F-AB08-3A781158685B}" type="slidenum">
              <a:rPr lang="en-US"/>
              <a:pPr/>
              <a:t>45</a:t>
            </a:fld>
            <a:endParaRPr lang="en-US"/>
          </a:p>
        </p:txBody>
      </p:sp>
      <p:sp>
        <p:nvSpPr>
          <p:cNvPr id="1065986" name="Rectangle 2"/>
          <p:cNvSpPr>
            <a:spLocks noGrp="1" noRot="1" noChangeAspect="1" noChangeArrowheads="1" noTextEdit="1"/>
          </p:cNvSpPr>
          <p:nvPr>
            <p:ph type="sldImg"/>
          </p:nvPr>
        </p:nvSpPr>
        <p:spPr>
          <a:xfrm>
            <a:off x="1212850" y="708025"/>
            <a:ext cx="4724400" cy="3543300"/>
          </a:xfrm>
          <a:ln/>
        </p:spPr>
      </p:sp>
      <p:sp>
        <p:nvSpPr>
          <p:cNvPr id="1065987"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46</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5D265-42C7-4BC5-8465-AFF10978754E}" type="slidenum">
              <a:rPr lang="en-US"/>
              <a:pPr/>
              <a:t>47</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9C0B5-00B1-4A82-BB9F-B3E0D5E97B40}" type="slidenum">
              <a:rPr lang="en-US"/>
              <a:pPr/>
              <a:t>50</a:t>
            </a:fld>
            <a:endParaRPr 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9CD63-A509-489D-A2CC-4E3C4F83D8E2}" type="slidenum">
              <a:rPr lang="en-US"/>
              <a:pPr/>
              <a:t>51</a:t>
            </a:fld>
            <a:endParaRPr lang="en-US"/>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C69DC-6DD5-4F4D-B074-C85950A4D887}" type="slidenum">
              <a:rPr lang="en-US"/>
              <a:pPr/>
              <a:t>52</a:t>
            </a:fld>
            <a:endParaRPr 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E3E2A-D1A5-432F-9FD8-BC6C4A60843E}" type="slidenum">
              <a:rPr lang="en-US"/>
              <a:pPr/>
              <a:t>53</a:t>
            </a:fld>
            <a:endParaRPr lang="en-US"/>
          </a:p>
        </p:txBody>
      </p:sp>
      <p:sp>
        <p:nvSpPr>
          <p:cNvPr id="922626" name="Rectangle 2"/>
          <p:cNvSpPr>
            <a:spLocks noGrp="1" noRot="1" noChangeAspect="1" noChangeArrowheads="1" noTextEdit="1"/>
          </p:cNvSpPr>
          <p:nvPr>
            <p:ph type="sldImg"/>
          </p:nvPr>
        </p:nvSpPr>
        <p:spPr>
          <a:xfrm>
            <a:off x="1212850" y="708025"/>
            <a:ext cx="4724400" cy="3543300"/>
          </a:xfrm>
          <a:ln/>
        </p:spPr>
      </p:sp>
      <p:sp>
        <p:nvSpPr>
          <p:cNvPr id="922627"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E3E2A-D1A5-432F-9FD8-BC6C4A60843E}" type="slidenum">
              <a:rPr lang="en-US"/>
              <a:pPr/>
              <a:t>54</a:t>
            </a:fld>
            <a:endParaRPr lang="en-US"/>
          </a:p>
        </p:txBody>
      </p:sp>
      <p:sp>
        <p:nvSpPr>
          <p:cNvPr id="922626" name="Rectangle 2"/>
          <p:cNvSpPr>
            <a:spLocks noGrp="1" noRot="1" noChangeAspect="1" noChangeArrowheads="1" noTextEdit="1"/>
          </p:cNvSpPr>
          <p:nvPr>
            <p:ph type="sldImg"/>
          </p:nvPr>
        </p:nvSpPr>
        <p:spPr>
          <a:xfrm>
            <a:off x="1212850" y="708025"/>
            <a:ext cx="4724400" cy="3543300"/>
          </a:xfrm>
          <a:ln/>
        </p:spPr>
      </p:sp>
      <p:sp>
        <p:nvSpPr>
          <p:cNvPr id="922627"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A1627-7B99-4A98-B1B5-7866F8942404}" type="slidenum">
              <a:rPr lang="en-US"/>
              <a:pPr/>
              <a:t>55</a:t>
            </a:fld>
            <a:endParaRPr lang="en-US"/>
          </a:p>
        </p:txBody>
      </p:sp>
      <p:sp>
        <p:nvSpPr>
          <p:cNvPr id="828418" name="Rectangle 2"/>
          <p:cNvSpPr>
            <a:spLocks noGrp="1" noRot="1" noChangeAspect="1" noChangeArrowheads="1" noTextEdit="1"/>
          </p:cNvSpPr>
          <p:nvPr>
            <p:ph type="sldImg"/>
          </p:nvPr>
        </p:nvSpPr>
        <p:spPr>
          <a:xfrm>
            <a:off x="1211263" y="706438"/>
            <a:ext cx="4725987" cy="3544887"/>
          </a:xfrm>
          <a:ln/>
        </p:spPr>
      </p:sp>
      <p:sp>
        <p:nvSpPr>
          <p:cNvPr id="828419" name="Rectangle 3"/>
          <p:cNvSpPr>
            <a:spLocks noGrp="1" noChangeArrowheads="1"/>
          </p:cNvSpPr>
          <p:nvPr>
            <p:ph type="body" idx="1"/>
          </p:nvPr>
        </p:nvSpPr>
        <p:spPr>
          <a:xfrm>
            <a:off x="954088" y="4487863"/>
            <a:ext cx="5241925" cy="4254500"/>
          </a:xfrm>
        </p:spPr>
        <p:txBody>
          <a:bodyPr/>
          <a:lstStyle/>
          <a:p>
            <a:r>
              <a:rPr lang="en-US"/>
              <a:t>The function is pretty reasonable for cases we are interested in; 10 out of these 100 variables</a:t>
            </a:r>
          </a:p>
          <a:p>
            <a:r>
              <a:rPr lang="en-US"/>
              <a:t>Should be active. Clearly,  linear threshold function. And observe that the multiplicative update algorithm</a:t>
            </a:r>
          </a:p>
          <a:p>
            <a:r>
              <a:rPr lang="en-US"/>
              <a:t>Scales very nicely; essentially, the total number of variables (n) does not affect that time (number of</a:t>
            </a:r>
          </a:p>
          <a:p>
            <a:r>
              <a:rPr lang="en-US"/>
              <a:t>Examples) required to learn. This is far from what happens with an additive update algorithm.</a:t>
            </a:r>
          </a:p>
          <a:p>
            <a:r>
              <a:rPr lang="en-US"/>
              <a:t>This phenomenon will allow us to generate many many potentially plausible features, and learn</a:t>
            </a:r>
          </a:p>
          <a:p>
            <a:r>
              <a:rPr lang="en-US"/>
              <a:t>On top of them.</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B3C3033-BA2C-4224-B4C7-4A0FA63360C9}" type="slidenum">
              <a:rPr lang="en-US"/>
              <a:pPr/>
              <a:t>57</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21477-B735-4E0E-8F2D-DB26055F0D41}" type="slidenum">
              <a:rPr lang="en-US"/>
              <a:pPr/>
              <a:t>5</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C467BF4-A1CC-4521-B27B-766AB1D473AB}" type="slidenum">
              <a:rPr lang="en-US"/>
              <a:pPr/>
              <a:t>58</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20ECF-A22A-43FA-9008-412250D6FE07}" type="slidenum">
              <a:rPr lang="en-US"/>
              <a:pPr/>
              <a:t>61</a:t>
            </a:fld>
            <a:endParaRPr lang="en-US"/>
          </a:p>
        </p:txBody>
      </p:sp>
      <p:sp>
        <p:nvSpPr>
          <p:cNvPr id="100354" name="Rectangle 2"/>
          <p:cNvSpPr>
            <a:spLocks noGrp="1" noRot="1" noChangeAspect="1" noChangeArrowheads="1" noTextEdit="1"/>
          </p:cNvSpPr>
          <p:nvPr>
            <p:ph type="sldImg"/>
          </p:nvPr>
        </p:nvSpPr>
        <p:spPr>
          <a:xfrm>
            <a:off x="1214438" y="709613"/>
            <a:ext cx="4724400" cy="3543300"/>
          </a:xfrm>
          <a:ln/>
        </p:spPr>
      </p:sp>
      <p:sp>
        <p:nvSpPr>
          <p:cNvPr id="100355"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BE5C3-4E79-4B02-959E-019142C83902}" type="slidenum">
              <a:rPr lang="en-US"/>
              <a:pPr/>
              <a:t>62</a:t>
            </a:fld>
            <a:endParaRPr lang="en-US"/>
          </a:p>
        </p:txBody>
      </p:sp>
      <p:sp>
        <p:nvSpPr>
          <p:cNvPr id="8194" name="Rectangle 2"/>
          <p:cNvSpPr>
            <a:spLocks noGrp="1" noRot="1" noChangeAspect="1" noChangeArrowheads="1" noTextEdit="1"/>
          </p:cNvSpPr>
          <p:nvPr>
            <p:ph type="sldImg"/>
          </p:nvPr>
        </p:nvSpPr>
        <p:spPr>
          <a:xfrm>
            <a:off x="1214438" y="709613"/>
            <a:ext cx="4724400" cy="3543300"/>
          </a:xfrm>
          <a:ln/>
        </p:spPr>
      </p:sp>
      <p:sp>
        <p:nvSpPr>
          <p:cNvPr id="8195"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7708A-AF52-46F8-AD14-AAFB9746E912}" type="slidenum">
              <a:rPr lang="en-US"/>
              <a:pPr/>
              <a:t>63</a:t>
            </a:fld>
            <a:endParaRPr lang="en-US"/>
          </a:p>
        </p:txBody>
      </p:sp>
      <p:sp>
        <p:nvSpPr>
          <p:cNvPr id="10242" name="Rectangle 2"/>
          <p:cNvSpPr>
            <a:spLocks noGrp="1" noRot="1" noChangeAspect="1" noChangeArrowheads="1" noTextEdit="1"/>
          </p:cNvSpPr>
          <p:nvPr>
            <p:ph type="sldImg"/>
          </p:nvPr>
        </p:nvSpPr>
        <p:spPr>
          <a:xfrm>
            <a:off x="1214438" y="709613"/>
            <a:ext cx="4724400" cy="3543300"/>
          </a:xfrm>
          <a:ln/>
        </p:spPr>
      </p:sp>
      <p:sp>
        <p:nvSpPr>
          <p:cNvPr id="10243"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03E13-187C-467B-8C06-D38C11EB6CAE}" type="slidenum">
              <a:rPr lang="en-US"/>
              <a:pPr/>
              <a:t>64</a:t>
            </a:fld>
            <a:endParaRPr lang="en-US"/>
          </a:p>
        </p:txBody>
      </p:sp>
      <p:sp>
        <p:nvSpPr>
          <p:cNvPr id="12290" name="Rectangle 2"/>
          <p:cNvSpPr>
            <a:spLocks noGrp="1" noRot="1" noChangeAspect="1" noChangeArrowheads="1" noTextEdit="1"/>
          </p:cNvSpPr>
          <p:nvPr>
            <p:ph type="sldImg"/>
          </p:nvPr>
        </p:nvSpPr>
        <p:spPr>
          <a:xfrm>
            <a:off x="1214438" y="709613"/>
            <a:ext cx="4724400" cy="3543300"/>
          </a:xfrm>
          <a:ln/>
        </p:spPr>
      </p:sp>
      <p:sp>
        <p:nvSpPr>
          <p:cNvPr id="12291"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649412-24E6-4945-999B-924EEE822B72}" type="slidenum">
              <a:rPr lang="en-US"/>
              <a:pPr/>
              <a:t>65</a:t>
            </a:fld>
            <a:endParaRPr lang="en-US"/>
          </a:p>
        </p:txBody>
      </p:sp>
      <p:sp>
        <p:nvSpPr>
          <p:cNvPr id="14338" name="Rectangle 2"/>
          <p:cNvSpPr>
            <a:spLocks noGrp="1" noRot="1" noChangeAspect="1" noChangeArrowheads="1" noTextEdit="1"/>
          </p:cNvSpPr>
          <p:nvPr>
            <p:ph type="sldImg"/>
          </p:nvPr>
        </p:nvSpPr>
        <p:spPr>
          <a:xfrm>
            <a:off x="1214438" y="709613"/>
            <a:ext cx="4724400" cy="3543300"/>
          </a:xfrm>
          <a:ln/>
        </p:spPr>
      </p:sp>
      <p:sp>
        <p:nvSpPr>
          <p:cNvPr id="14339"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0E73C-D1EF-4A70-8C28-26F22CA0E36C}" type="slidenum">
              <a:rPr lang="en-US"/>
              <a:pPr/>
              <a:t>66</a:t>
            </a:fld>
            <a:endParaRPr lang="en-US"/>
          </a:p>
        </p:txBody>
      </p:sp>
      <p:sp>
        <p:nvSpPr>
          <p:cNvPr id="16386" name="Rectangle 2"/>
          <p:cNvSpPr>
            <a:spLocks noGrp="1" noRot="1" noChangeAspect="1" noChangeArrowheads="1" noTextEdit="1"/>
          </p:cNvSpPr>
          <p:nvPr>
            <p:ph type="sldImg"/>
          </p:nvPr>
        </p:nvSpPr>
        <p:spPr>
          <a:xfrm>
            <a:off x="1214438" y="709613"/>
            <a:ext cx="4724400" cy="3543300"/>
          </a:xfrm>
          <a:ln/>
        </p:spPr>
      </p:sp>
      <p:sp>
        <p:nvSpPr>
          <p:cNvPr id="16387"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49B58-5A66-4F47-A6B2-F87BAE9589F4}" type="slidenum">
              <a:rPr lang="en-US"/>
              <a:pPr/>
              <a:t>67</a:t>
            </a:fld>
            <a:endParaRPr lang="en-US"/>
          </a:p>
        </p:txBody>
      </p:sp>
      <p:sp>
        <p:nvSpPr>
          <p:cNvPr id="18434" name="Rectangle 2"/>
          <p:cNvSpPr>
            <a:spLocks noGrp="1" noRot="1" noChangeAspect="1" noChangeArrowheads="1" noTextEdit="1"/>
          </p:cNvSpPr>
          <p:nvPr>
            <p:ph type="sldImg"/>
          </p:nvPr>
        </p:nvSpPr>
        <p:spPr>
          <a:xfrm>
            <a:off x="1214438" y="709613"/>
            <a:ext cx="4724400" cy="3543300"/>
          </a:xfrm>
          <a:ln/>
        </p:spPr>
      </p:sp>
      <p:sp>
        <p:nvSpPr>
          <p:cNvPr id="18435"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5C325-CC96-41A6-A23A-04C2EBCEF117}" type="slidenum">
              <a:rPr lang="en-US"/>
              <a:pPr/>
              <a:t>68</a:t>
            </a:fld>
            <a:endParaRPr lang="en-US"/>
          </a:p>
        </p:txBody>
      </p:sp>
      <p:sp>
        <p:nvSpPr>
          <p:cNvPr id="20482" name="Rectangle 2"/>
          <p:cNvSpPr>
            <a:spLocks noGrp="1" noRot="1" noChangeAspect="1" noChangeArrowheads="1" noTextEdit="1"/>
          </p:cNvSpPr>
          <p:nvPr>
            <p:ph type="sldImg"/>
          </p:nvPr>
        </p:nvSpPr>
        <p:spPr>
          <a:xfrm>
            <a:off x="1214438" y="709613"/>
            <a:ext cx="4724400" cy="3543300"/>
          </a:xfrm>
          <a:ln/>
        </p:spPr>
      </p:sp>
      <p:sp>
        <p:nvSpPr>
          <p:cNvPr id="20483"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18CD0-E1AA-4186-BE48-E93D791E2E9B}" type="slidenum">
              <a:rPr lang="en-US"/>
              <a:pPr/>
              <a:t>69</a:t>
            </a:fld>
            <a:endParaRPr lang="en-US"/>
          </a:p>
        </p:txBody>
      </p:sp>
      <p:sp>
        <p:nvSpPr>
          <p:cNvPr id="22530" name="Rectangle 2"/>
          <p:cNvSpPr>
            <a:spLocks noGrp="1" noRot="1" noChangeAspect="1" noChangeArrowheads="1" noTextEdit="1"/>
          </p:cNvSpPr>
          <p:nvPr>
            <p:ph type="sldImg"/>
          </p:nvPr>
        </p:nvSpPr>
        <p:spPr>
          <a:xfrm>
            <a:off x="1214438" y="709613"/>
            <a:ext cx="4724400" cy="3543300"/>
          </a:xfrm>
          <a:ln/>
        </p:spPr>
      </p:sp>
      <p:sp>
        <p:nvSpPr>
          <p:cNvPr id="22531"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C4383-2B4D-474B-9612-E128EC65CB69}" type="slidenum">
              <a:rPr lang="en-US"/>
              <a:pPr/>
              <a:t>6</a:t>
            </a:fld>
            <a:endParaRPr 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F8543F-54AC-4F62-AD08-7054A3894352}" type="slidenum">
              <a:rPr lang="en-US"/>
              <a:pPr/>
              <a:t>70</a:t>
            </a:fld>
            <a:endParaRPr lang="en-US"/>
          </a:p>
        </p:txBody>
      </p:sp>
      <p:sp>
        <p:nvSpPr>
          <p:cNvPr id="24578" name="Rectangle 2"/>
          <p:cNvSpPr>
            <a:spLocks noGrp="1" noRot="1" noChangeAspect="1" noChangeArrowheads="1" noTextEdit="1"/>
          </p:cNvSpPr>
          <p:nvPr>
            <p:ph type="sldImg"/>
          </p:nvPr>
        </p:nvSpPr>
        <p:spPr>
          <a:xfrm>
            <a:off x="1214438" y="709613"/>
            <a:ext cx="4724400" cy="3543300"/>
          </a:xfrm>
          <a:ln/>
        </p:spPr>
      </p:sp>
      <p:sp>
        <p:nvSpPr>
          <p:cNvPr id="24579"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D0072-7178-4C52-B83B-B3B337981DC5}" type="slidenum">
              <a:rPr lang="en-US"/>
              <a:pPr/>
              <a:t>71</a:t>
            </a:fld>
            <a:endParaRPr lang="en-US"/>
          </a:p>
        </p:txBody>
      </p:sp>
      <p:sp>
        <p:nvSpPr>
          <p:cNvPr id="96258" name="Rectangle 2"/>
          <p:cNvSpPr>
            <a:spLocks noGrp="1" noRot="1" noChangeAspect="1" noChangeArrowheads="1" noTextEdit="1"/>
          </p:cNvSpPr>
          <p:nvPr>
            <p:ph type="sldImg"/>
          </p:nvPr>
        </p:nvSpPr>
        <p:spPr>
          <a:xfrm>
            <a:off x="1168400" y="698500"/>
            <a:ext cx="4764088" cy="3573463"/>
          </a:xfrm>
          <a:ln/>
        </p:spPr>
      </p:sp>
      <p:sp>
        <p:nvSpPr>
          <p:cNvPr id="96259" name="Rectangle 3"/>
          <p:cNvSpPr>
            <a:spLocks noGrp="1" noChangeArrowheads="1"/>
          </p:cNvSpPr>
          <p:nvPr>
            <p:ph type="body" idx="1"/>
          </p:nvPr>
        </p:nvSpPr>
        <p:spPr>
          <a:xfrm>
            <a:off x="936795" y="4504584"/>
            <a:ext cx="5225201" cy="4271645"/>
          </a:xfrm>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67B6F-9C35-4753-A1F0-4D08AB492C90}" type="slidenum">
              <a:rPr lang="en-US"/>
              <a:pPr/>
              <a:t>72</a:t>
            </a:fld>
            <a:endParaRPr lang="en-US"/>
          </a:p>
        </p:txBody>
      </p:sp>
      <p:sp>
        <p:nvSpPr>
          <p:cNvPr id="28674" name="Rectangle 2"/>
          <p:cNvSpPr>
            <a:spLocks noGrp="1" noRot="1" noChangeAspect="1" noChangeArrowheads="1" noTextEdit="1"/>
          </p:cNvSpPr>
          <p:nvPr>
            <p:ph type="sldImg"/>
          </p:nvPr>
        </p:nvSpPr>
        <p:spPr>
          <a:xfrm>
            <a:off x="1214438" y="709613"/>
            <a:ext cx="4724400" cy="3543300"/>
          </a:xfrm>
          <a:ln/>
        </p:spPr>
      </p:sp>
      <p:sp>
        <p:nvSpPr>
          <p:cNvPr id="28675"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9A155-B3E8-42D3-95DE-82C8F03F2071}" type="slidenum">
              <a:rPr lang="en-US"/>
              <a:pPr/>
              <a:t>73</a:t>
            </a:fld>
            <a:endParaRPr lang="en-US"/>
          </a:p>
        </p:txBody>
      </p:sp>
      <p:sp>
        <p:nvSpPr>
          <p:cNvPr id="30722" name="Rectangle 2"/>
          <p:cNvSpPr>
            <a:spLocks noGrp="1" noRot="1" noChangeAspect="1" noChangeArrowheads="1" noTextEdit="1"/>
          </p:cNvSpPr>
          <p:nvPr>
            <p:ph type="sldImg"/>
          </p:nvPr>
        </p:nvSpPr>
        <p:spPr>
          <a:xfrm>
            <a:off x="1214438" y="709613"/>
            <a:ext cx="4724400" cy="3543300"/>
          </a:xfrm>
          <a:ln/>
        </p:spPr>
      </p:sp>
      <p:sp>
        <p:nvSpPr>
          <p:cNvPr id="30723" name="Rectangle 3"/>
          <p:cNvSpPr>
            <a:spLocks noGrp="1" noChangeArrowheads="1"/>
          </p:cNvSpPr>
          <p:nvPr>
            <p:ph type="body" idx="1"/>
          </p:nvPr>
        </p:nvSpPr>
        <p:spPr>
          <a:xfrm>
            <a:off x="953347" y="4489822"/>
            <a:ext cx="5243407" cy="4248679"/>
          </a:xfrm>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24846C9B-D697-4206-A9BD-5D961CD6DBCA}" type="slidenum">
              <a:rPr lang="en-US"/>
              <a:pPr eaLnBrk="1" hangingPunct="1"/>
              <a:t>75</a:t>
            </a:fld>
            <a:endParaRPr lang="en-US"/>
          </a:p>
        </p:txBody>
      </p:sp>
      <p:sp>
        <p:nvSpPr>
          <p:cNvPr id="63491" name="Rectangle 2"/>
          <p:cNvSpPr>
            <a:spLocks noGrp="1" noRot="1" noChangeAspect="1" noChangeArrowheads="1" noTextEdit="1"/>
          </p:cNvSpPr>
          <p:nvPr>
            <p:ph type="sldImg"/>
          </p:nvPr>
        </p:nvSpPr>
        <p:spPr>
          <a:xfrm>
            <a:off x="1214438" y="709613"/>
            <a:ext cx="4724400" cy="3543300"/>
          </a:xfrm>
          <a:ln/>
        </p:spPr>
      </p:sp>
      <p:sp>
        <p:nvSpPr>
          <p:cNvPr id="63492" name="Rectangle 3"/>
          <p:cNvSpPr>
            <a:spLocks noGrp="1" noChangeArrowheads="1"/>
          </p:cNvSpPr>
          <p:nvPr>
            <p:ph type="body" idx="1"/>
          </p:nvPr>
        </p:nvSpPr>
        <p:spPr>
          <a:xfrm>
            <a:off x="953347" y="4489822"/>
            <a:ext cx="5243407" cy="4248679"/>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24846C9B-D697-4206-A9BD-5D961CD6DBCA}" type="slidenum">
              <a:rPr lang="en-US"/>
              <a:pPr eaLnBrk="1" hangingPunct="1"/>
              <a:t>76</a:t>
            </a:fld>
            <a:endParaRPr lang="en-US"/>
          </a:p>
        </p:txBody>
      </p:sp>
      <p:sp>
        <p:nvSpPr>
          <p:cNvPr id="63491" name="Rectangle 2"/>
          <p:cNvSpPr>
            <a:spLocks noGrp="1" noRot="1" noChangeAspect="1" noChangeArrowheads="1" noTextEdit="1"/>
          </p:cNvSpPr>
          <p:nvPr>
            <p:ph type="sldImg"/>
          </p:nvPr>
        </p:nvSpPr>
        <p:spPr>
          <a:xfrm>
            <a:off x="1214438" y="709613"/>
            <a:ext cx="4724400" cy="3543300"/>
          </a:xfrm>
          <a:ln/>
        </p:spPr>
      </p:sp>
      <p:sp>
        <p:nvSpPr>
          <p:cNvPr id="63492" name="Rectangle 3"/>
          <p:cNvSpPr>
            <a:spLocks noGrp="1" noChangeArrowheads="1"/>
          </p:cNvSpPr>
          <p:nvPr>
            <p:ph type="body" idx="1"/>
          </p:nvPr>
        </p:nvSpPr>
        <p:spPr>
          <a:xfrm>
            <a:off x="953347" y="4489822"/>
            <a:ext cx="5243407" cy="4248679"/>
          </a:xfrm>
          <a:noFill/>
        </p:spPr>
        <p:txBody>
          <a:bodyPr/>
          <a:lstStyle/>
          <a:p>
            <a:pPr eaLnBrk="1" hangingPunct="1"/>
            <a:endParaRPr lang="en-US" dirty="0">
              <a:latin typeface="Arial" charset="0"/>
              <a:cs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853EE9DE-D5DC-47F7-83AC-B880EDE23DC5}" type="slidenum">
              <a:rPr lang="en-US"/>
              <a:pPr eaLnBrk="1" hangingPunct="1"/>
              <a:t>78</a:t>
            </a:fld>
            <a:endParaRPr lang="en-US"/>
          </a:p>
        </p:txBody>
      </p:sp>
      <p:sp>
        <p:nvSpPr>
          <p:cNvPr id="62467" name="Rectangle 2"/>
          <p:cNvSpPr>
            <a:spLocks noGrp="1" noRot="1" noChangeAspect="1" noChangeArrowheads="1" noTextEdit="1"/>
          </p:cNvSpPr>
          <p:nvPr>
            <p:ph type="sldImg"/>
          </p:nvPr>
        </p:nvSpPr>
        <p:spPr>
          <a:xfrm>
            <a:off x="1214438" y="709613"/>
            <a:ext cx="4724400" cy="3543300"/>
          </a:xfrm>
          <a:ln/>
        </p:spPr>
      </p:sp>
      <p:sp>
        <p:nvSpPr>
          <p:cNvPr id="62468" name="Rectangle 3"/>
          <p:cNvSpPr>
            <a:spLocks noGrp="1" noChangeArrowheads="1"/>
          </p:cNvSpPr>
          <p:nvPr>
            <p:ph type="body" idx="1"/>
          </p:nvPr>
        </p:nvSpPr>
        <p:spPr>
          <a:xfrm>
            <a:off x="953347" y="4489822"/>
            <a:ext cx="5243407" cy="4248679"/>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34C13245-8590-4702-B82B-491BF5B16030}" type="slidenum">
              <a:rPr lang="en-US"/>
              <a:pPr eaLnBrk="1" hangingPunct="1"/>
              <a:t>87</a:t>
            </a:fld>
            <a:endParaRPr lang="en-US"/>
          </a:p>
        </p:txBody>
      </p:sp>
      <p:sp>
        <p:nvSpPr>
          <p:cNvPr id="66563" name="Rectangle 2"/>
          <p:cNvSpPr>
            <a:spLocks noGrp="1" noRot="1" noChangeAspect="1" noChangeArrowheads="1" noTextEdit="1"/>
          </p:cNvSpPr>
          <p:nvPr>
            <p:ph type="sldImg"/>
          </p:nvPr>
        </p:nvSpPr>
        <p:spPr>
          <a:xfrm>
            <a:off x="1211263" y="708025"/>
            <a:ext cx="4725987" cy="3544888"/>
          </a:xfrm>
          <a:ln/>
        </p:spPr>
      </p:sp>
      <p:sp>
        <p:nvSpPr>
          <p:cNvPr id="66564" name="Rectangle 3"/>
          <p:cNvSpPr>
            <a:spLocks noGrp="1" noChangeArrowheads="1"/>
          </p:cNvSpPr>
          <p:nvPr>
            <p:ph type="body" idx="1"/>
          </p:nvPr>
        </p:nvSpPr>
        <p:spPr>
          <a:xfrm>
            <a:off x="953347" y="4489821"/>
            <a:ext cx="5243407" cy="4250319"/>
          </a:xfrm>
          <a:noFill/>
        </p:spPr>
        <p:txBody>
          <a:bodyPr lIns="97593" tIns="48798" rIns="97593" bIns="48798"/>
          <a:lstStyle/>
          <a:p>
            <a:pPr eaLnBrk="1" hangingPunct="1"/>
            <a:endParaRPr lang="en-US" dirty="0">
              <a:latin typeface="Arial" charset="0"/>
              <a:cs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34C13245-8590-4702-B82B-491BF5B16030}" type="slidenum">
              <a:rPr lang="en-US"/>
              <a:pPr eaLnBrk="1" hangingPunct="1"/>
              <a:t>88</a:t>
            </a:fld>
            <a:endParaRPr lang="en-US"/>
          </a:p>
        </p:txBody>
      </p:sp>
      <p:sp>
        <p:nvSpPr>
          <p:cNvPr id="66563" name="Rectangle 2"/>
          <p:cNvSpPr>
            <a:spLocks noGrp="1" noRot="1" noChangeAspect="1" noChangeArrowheads="1" noTextEdit="1"/>
          </p:cNvSpPr>
          <p:nvPr>
            <p:ph type="sldImg"/>
          </p:nvPr>
        </p:nvSpPr>
        <p:spPr>
          <a:xfrm>
            <a:off x="1211263" y="708025"/>
            <a:ext cx="4725987" cy="3544888"/>
          </a:xfrm>
          <a:ln/>
        </p:spPr>
      </p:sp>
      <p:sp>
        <p:nvSpPr>
          <p:cNvPr id="66564" name="Rectangle 3"/>
          <p:cNvSpPr>
            <a:spLocks noGrp="1" noChangeArrowheads="1"/>
          </p:cNvSpPr>
          <p:nvPr>
            <p:ph type="body" idx="1"/>
          </p:nvPr>
        </p:nvSpPr>
        <p:spPr>
          <a:xfrm>
            <a:off x="953347" y="4489821"/>
            <a:ext cx="5243407" cy="4250319"/>
          </a:xfrm>
          <a:noFill/>
        </p:spPr>
        <p:txBody>
          <a:bodyPr lIns="97593" tIns="48798" rIns="97593" bIns="48798"/>
          <a:lstStyle/>
          <a:p>
            <a:pPr eaLnBrk="1" hangingPunct="1"/>
            <a:endParaRPr lang="en-US" dirty="0">
              <a:latin typeface="Arial" charset="0"/>
              <a:cs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BAEB34B8-79BA-46D0-8FDE-B8918864BF8A}" type="slidenum">
              <a:rPr lang="en-US"/>
              <a:pPr eaLnBrk="1" hangingPunct="1"/>
              <a:t>89</a:t>
            </a:fld>
            <a:endParaRPr lang="en-US"/>
          </a:p>
        </p:txBody>
      </p:sp>
      <p:sp>
        <p:nvSpPr>
          <p:cNvPr id="70659" name="Rectangle 2"/>
          <p:cNvSpPr>
            <a:spLocks noGrp="1" noRot="1" noChangeAspect="1" noChangeArrowheads="1" noTextEdit="1"/>
          </p:cNvSpPr>
          <p:nvPr>
            <p:ph type="sldImg"/>
          </p:nvPr>
        </p:nvSpPr>
        <p:spPr>
          <a:xfrm>
            <a:off x="1214438" y="709613"/>
            <a:ext cx="4724400" cy="3543300"/>
          </a:xfrm>
          <a:ln/>
        </p:spPr>
      </p:sp>
      <p:sp>
        <p:nvSpPr>
          <p:cNvPr id="70660" name="Rectangle 3"/>
          <p:cNvSpPr>
            <a:spLocks noGrp="1" noChangeArrowheads="1"/>
          </p:cNvSpPr>
          <p:nvPr>
            <p:ph type="body" idx="1"/>
          </p:nvPr>
        </p:nvSpPr>
        <p:spPr>
          <a:xfrm>
            <a:off x="953347" y="4489822"/>
            <a:ext cx="5243407" cy="4248679"/>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9D907-13B5-4716-AFBD-5D5A0318A71D}" type="slidenum">
              <a:rPr lang="en-US"/>
              <a:pPr/>
              <a:t>7</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F24656C3-A912-4738-8F3C-B565D157A6A2}" type="slidenum">
              <a:rPr lang="en-US"/>
              <a:pPr eaLnBrk="1" hangingPunct="1"/>
              <a:t>90</a:t>
            </a:fld>
            <a:endParaRPr lang="en-US"/>
          </a:p>
        </p:txBody>
      </p:sp>
      <p:sp>
        <p:nvSpPr>
          <p:cNvPr id="71683" name="Rectangle 2"/>
          <p:cNvSpPr>
            <a:spLocks noGrp="1" noRot="1" noChangeAspect="1" noChangeArrowheads="1" noTextEdit="1"/>
          </p:cNvSpPr>
          <p:nvPr>
            <p:ph type="sldImg"/>
          </p:nvPr>
        </p:nvSpPr>
        <p:spPr>
          <a:xfrm>
            <a:off x="1214438" y="709613"/>
            <a:ext cx="4724400" cy="3543300"/>
          </a:xfrm>
          <a:ln/>
        </p:spPr>
      </p:sp>
      <p:sp>
        <p:nvSpPr>
          <p:cNvPr id="71684" name="Rectangle 3"/>
          <p:cNvSpPr>
            <a:spLocks noGrp="1" noChangeArrowheads="1"/>
          </p:cNvSpPr>
          <p:nvPr>
            <p:ph type="body" idx="1"/>
          </p:nvPr>
        </p:nvSpPr>
        <p:spPr>
          <a:xfrm>
            <a:off x="953347" y="4489822"/>
            <a:ext cx="5243407" cy="4248679"/>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A5F59491-EA08-4F89-AA01-970E7A61AAE1}" type="slidenum">
              <a:rPr lang="en-US"/>
              <a:pPr eaLnBrk="1" hangingPunct="1"/>
              <a:t>91</a:t>
            </a:fld>
            <a:endParaRPr lang="en-US"/>
          </a:p>
        </p:txBody>
      </p:sp>
      <p:sp>
        <p:nvSpPr>
          <p:cNvPr id="72707" name="Rectangle 2"/>
          <p:cNvSpPr>
            <a:spLocks noGrp="1" noRot="1" noChangeAspect="1" noChangeArrowheads="1" noTextEdit="1"/>
          </p:cNvSpPr>
          <p:nvPr>
            <p:ph type="sldImg"/>
          </p:nvPr>
        </p:nvSpPr>
        <p:spPr>
          <a:xfrm>
            <a:off x="1214438" y="709613"/>
            <a:ext cx="4724400" cy="3543300"/>
          </a:xfrm>
          <a:ln/>
        </p:spPr>
      </p:sp>
      <p:sp>
        <p:nvSpPr>
          <p:cNvPr id="72708" name="Rectangle 3"/>
          <p:cNvSpPr>
            <a:spLocks noGrp="1" noChangeArrowheads="1"/>
          </p:cNvSpPr>
          <p:nvPr>
            <p:ph type="body" idx="1"/>
          </p:nvPr>
        </p:nvSpPr>
        <p:spPr>
          <a:xfrm>
            <a:off x="953347" y="4489822"/>
            <a:ext cx="5243407" cy="4248679"/>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70662" indent="-296408" eaLnBrk="0" hangingPunct="0">
              <a:defRPr>
                <a:solidFill>
                  <a:schemeClr val="tx1"/>
                </a:solidFill>
                <a:latin typeface="Arial" charset="0"/>
                <a:cs typeface="Arial" charset="0"/>
              </a:defRPr>
            </a:lvl2pPr>
            <a:lvl3pPr marL="1185634" indent="-237127" eaLnBrk="0" hangingPunct="0">
              <a:defRPr>
                <a:solidFill>
                  <a:schemeClr val="tx1"/>
                </a:solidFill>
                <a:latin typeface="Arial" charset="0"/>
                <a:cs typeface="Arial" charset="0"/>
              </a:defRPr>
            </a:lvl3pPr>
            <a:lvl4pPr marL="1659887" indent="-237127" eaLnBrk="0" hangingPunct="0">
              <a:defRPr>
                <a:solidFill>
                  <a:schemeClr val="tx1"/>
                </a:solidFill>
                <a:latin typeface="Arial" charset="0"/>
                <a:cs typeface="Arial" charset="0"/>
              </a:defRPr>
            </a:lvl4pPr>
            <a:lvl5pPr marL="2134141" indent="-237127" eaLnBrk="0" hangingPunct="0">
              <a:defRPr>
                <a:solidFill>
                  <a:schemeClr val="tx1"/>
                </a:solidFill>
                <a:latin typeface="Arial" charset="0"/>
                <a:cs typeface="Arial" charset="0"/>
              </a:defRPr>
            </a:lvl5pPr>
            <a:lvl6pPr marL="2608395" indent="-237127" eaLnBrk="0" fontAlgn="base" hangingPunct="0">
              <a:spcBef>
                <a:spcPct val="0"/>
              </a:spcBef>
              <a:spcAft>
                <a:spcPct val="0"/>
              </a:spcAft>
              <a:defRPr>
                <a:solidFill>
                  <a:schemeClr val="tx1"/>
                </a:solidFill>
                <a:latin typeface="Arial" charset="0"/>
                <a:cs typeface="Arial" charset="0"/>
              </a:defRPr>
            </a:lvl6pPr>
            <a:lvl7pPr marL="3082648" indent="-237127" eaLnBrk="0" fontAlgn="base" hangingPunct="0">
              <a:spcBef>
                <a:spcPct val="0"/>
              </a:spcBef>
              <a:spcAft>
                <a:spcPct val="0"/>
              </a:spcAft>
              <a:defRPr>
                <a:solidFill>
                  <a:schemeClr val="tx1"/>
                </a:solidFill>
                <a:latin typeface="Arial" charset="0"/>
                <a:cs typeface="Arial" charset="0"/>
              </a:defRPr>
            </a:lvl7pPr>
            <a:lvl8pPr marL="3556902" indent="-237127" eaLnBrk="0" fontAlgn="base" hangingPunct="0">
              <a:spcBef>
                <a:spcPct val="0"/>
              </a:spcBef>
              <a:spcAft>
                <a:spcPct val="0"/>
              </a:spcAft>
              <a:defRPr>
                <a:solidFill>
                  <a:schemeClr val="tx1"/>
                </a:solidFill>
                <a:latin typeface="Arial" charset="0"/>
                <a:cs typeface="Arial" charset="0"/>
              </a:defRPr>
            </a:lvl8pPr>
            <a:lvl9pPr marL="4031155" indent="-237127" eaLnBrk="0" fontAlgn="base" hangingPunct="0">
              <a:spcBef>
                <a:spcPct val="0"/>
              </a:spcBef>
              <a:spcAft>
                <a:spcPct val="0"/>
              </a:spcAft>
              <a:defRPr>
                <a:solidFill>
                  <a:schemeClr val="tx1"/>
                </a:solidFill>
                <a:latin typeface="Arial" charset="0"/>
                <a:cs typeface="Arial" charset="0"/>
              </a:defRPr>
            </a:lvl9pPr>
          </a:lstStyle>
          <a:p>
            <a:pPr eaLnBrk="1" hangingPunct="1"/>
            <a:fld id="{36EED4DA-2DC7-4F93-8DE5-CAA38FFCE424}" type="slidenum">
              <a:rPr lang="en-US"/>
              <a:pPr eaLnBrk="1" hangingPunct="1"/>
              <a:t>92</a:t>
            </a:fld>
            <a:endParaRPr lang="en-US"/>
          </a:p>
        </p:txBody>
      </p:sp>
      <p:sp>
        <p:nvSpPr>
          <p:cNvPr id="73731" name="Rectangle 2"/>
          <p:cNvSpPr>
            <a:spLocks noGrp="1" noRot="1" noChangeAspect="1" noChangeArrowheads="1" noTextEdit="1"/>
          </p:cNvSpPr>
          <p:nvPr>
            <p:ph type="sldImg"/>
          </p:nvPr>
        </p:nvSpPr>
        <p:spPr>
          <a:xfrm>
            <a:off x="1168400" y="698500"/>
            <a:ext cx="4764088" cy="3573463"/>
          </a:xfrm>
          <a:ln/>
        </p:spPr>
      </p:sp>
      <p:sp>
        <p:nvSpPr>
          <p:cNvPr id="73732" name="Rectangle 3"/>
          <p:cNvSpPr>
            <a:spLocks noGrp="1" noChangeArrowheads="1"/>
          </p:cNvSpPr>
          <p:nvPr>
            <p:ph type="body" idx="1"/>
          </p:nvPr>
        </p:nvSpPr>
        <p:spPr>
          <a:xfrm>
            <a:off x="936795" y="4504584"/>
            <a:ext cx="5225201" cy="4271645"/>
          </a:xfrm>
          <a:noFill/>
        </p:spPr>
        <p:txBody>
          <a:bodyPr/>
          <a:lstStyle/>
          <a:p>
            <a:pPr eaLnBrk="1" hangingPunct="1"/>
            <a:endParaRPr lang="en-US">
              <a:latin typeface="Arial" charset="0"/>
              <a:cs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B3C3033-BA2C-4224-B4C7-4A0FA63360C9}" type="slidenum">
              <a:rPr lang="en-US"/>
              <a:pPr/>
              <a:t>93</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C467BF4-A1CC-4521-B27B-766AB1D473AB}" type="slidenum">
              <a:rPr lang="en-US"/>
              <a:pPr/>
              <a:t>94</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95</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96</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0217A-ADA4-4F6C-A4C2-64E3E3DC1BC7}" type="slidenum">
              <a:rPr lang="en-US" altLang="en-US"/>
              <a:pPr/>
              <a:t>97</a:t>
            </a:fld>
            <a:endParaRPr lang="en-US" altLang="en-US"/>
          </a:p>
        </p:txBody>
      </p:sp>
      <p:sp>
        <p:nvSpPr>
          <p:cNvPr id="516098" name="Rectangle 1026"/>
          <p:cNvSpPr>
            <a:spLocks noGrp="1" noRot="1" noChangeAspect="1" noChangeArrowheads="1" noTextEdit="1"/>
          </p:cNvSpPr>
          <p:nvPr>
            <p:ph type="sldImg"/>
          </p:nvPr>
        </p:nvSpPr>
        <p:spPr>
          <a:ln/>
        </p:spPr>
      </p:sp>
      <p:sp>
        <p:nvSpPr>
          <p:cNvPr id="51609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98</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99</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9E6ED-A124-4792-8171-93FAC95F4377}" type="slidenum">
              <a:rPr lang="en-US"/>
              <a:pPr/>
              <a:t>11</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EA99B-B820-4B6E-AC91-65A3A72D153B}" type="slidenum">
              <a:rPr lang="en-US"/>
              <a:pPr/>
              <a:t>12</a:t>
            </a:fld>
            <a:endParaRPr lang="en-US"/>
          </a:p>
        </p:txBody>
      </p:sp>
      <p:sp>
        <p:nvSpPr>
          <p:cNvPr id="764930" name="Rectangle 2"/>
          <p:cNvSpPr>
            <a:spLocks noGrp="1" noRot="1" noChangeAspect="1" noChangeArrowheads="1" noTextEdit="1"/>
          </p:cNvSpPr>
          <p:nvPr>
            <p:ph type="sldImg"/>
          </p:nvPr>
        </p:nvSpPr>
        <p:spPr>
          <a:xfrm>
            <a:off x="1212850" y="708025"/>
            <a:ext cx="4724400" cy="3543300"/>
          </a:xfrm>
          <a:ln/>
        </p:spPr>
      </p:sp>
      <p:sp>
        <p:nvSpPr>
          <p:cNvPr id="764931" name="Rectangle 3"/>
          <p:cNvSpPr>
            <a:spLocks noGrp="1" noChangeArrowheads="1"/>
          </p:cNvSpPr>
          <p:nvPr>
            <p:ph type="body" idx="1"/>
          </p:nvPr>
        </p:nvSpPr>
        <p:spPr>
          <a:xfrm>
            <a:off x="954088" y="4487863"/>
            <a:ext cx="5241925" cy="4252912"/>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371600" y="2209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3"/>
          <p:cNvSpPr>
            <a:spLocks noGrp="1"/>
          </p:cNvSpPr>
          <p:nvPr>
            <p:ph type="sldNum" sz="quarter" idx="10"/>
          </p:nvPr>
        </p:nvSpPr>
        <p:spPr/>
        <p:txBody>
          <a:body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42035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a:t>Click to edit Master title style</a:t>
            </a:r>
          </a:p>
        </p:txBody>
      </p:sp>
      <p:sp>
        <p:nvSpPr>
          <p:cNvPr id="3" name="Content Placeholder 2"/>
          <p:cNvSpPr>
            <a:spLocks noGrp="1"/>
          </p:cNvSpPr>
          <p:nvPr userDrawn="1">
            <p:ph idx="1"/>
          </p:nvPr>
        </p:nvSpPr>
        <p:spPr>
          <a:xfrm>
            <a:off x="1524000" y="1371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userDrawn="1">
            <p:ph sz="quarter" idx="13"/>
          </p:nvPr>
        </p:nvSpPr>
        <p:spPr>
          <a:xfrm rot="18627426">
            <a:off x="57359" y="3681197"/>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4"/>
          </p:nvPr>
        </p:nvSpPr>
        <p:spPr/>
        <p:txBody>
          <a:body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269827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21889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8400"/>
            <a:ext cx="2667000" cy="457200"/>
          </a:xfrm>
          <a:prstGeom prst="rect">
            <a:avLst/>
          </a:prstGeom>
        </p:spPr>
        <p:txBody>
          <a:bodyPr/>
          <a:lstStyle>
            <a:lvl1pPr>
              <a:defRPr/>
            </a:lvl1pPr>
          </a:lstStyle>
          <a:p>
            <a:r>
              <a:rPr lang="en-US"/>
              <a:t>On-line Learning </a:t>
            </a: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r>
              <a:rPr lang="en-US"/>
              <a:t>CS446-Fall-10</a:t>
            </a:r>
          </a:p>
        </p:txBody>
      </p:sp>
      <p:sp>
        <p:nvSpPr>
          <p:cNvPr id="6" name="Slide Number Placeholder 5"/>
          <p:cNvSpPr>
            <a:spLocks noGrp="1"/>
          </p:cNvSpPr>
          <p:nvPr>
            <p:ph type="sldNum" sz="quarter" idx="12"/>
          </p:nvPr>
        </p:nvSpPr>
        <p:spPr/>
        <p:txBody>
          <a:bodyPr/>
          <a:lstStyle>
            <a:lvl1pPr>
              <a:defRPr/>
            </a:lvl1pPr>
          </a:lstStyle>
          <a:p>
            <a:fld id="{BD9139B3-21A8-47F5-B4CC-D1238EAC1117}" type="slidenum">
              <a:rPr lang="en-US"/>
              <a:pPr/>
              <a:t>‹#›</a:t>
            </a:fld>
            <a:endParaRPr lang="en-US"/>
          </a:p>
        </p:txBody>
      </p:sp>
    </p:spTree>
    <p:extLst>
      <p:ext uri="{BB962C8B-B14F-4D97-AF65-F5344CB8AC3E}">
        <p14:creationId xmlns:p14="http://schemas.microsoft.com/office/powerpoint/2010/main" val="23424246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8400"/>
            <a:ext cx="2667000" cy="457200"/>
          </a:xfrm>
          <a:prstGeom prst="rect">
            <a:avLst/>
          </a:prstGeom>
        </p:spPr>
        <p:txBody>
          <a:bodyPr/>
          <a:lstStyle>
            <a:lvl1pPr>
              <a:defRPr/>
            </a:lvl1pPr>
          </a:lstStyle>
          <a:p>
            <a:r>
              <a:rPr lang="en-US"/>
              <a:t>On-line Learning </a:t>
            </a:r>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r>
              <a:rPr lang="en-US"/>
              <a:t>CS446-Fall-10</a:t>
            </a:r>
          </a:p>
        </p:txBody>
      </p:sp>
      <p:sp>
        <p:nvSpPr>
          <p:cNvPr id="4" name="Slide Number Placeholder 3"/>
          <p:cNvSpPr>
            <a:spLocks noGrp="1"/>
          </p:cNvSpPr>
          <p:nvPr>
            <p:ph type="sldNum" sz="quarter" idx="12"/>
          </p:nvPr>
        </p:nvSpPr>
        <p:spPr/>
        <p:txBody>
          <a:bodyPr/>
          <a:lstStyle>
            <a:lvl1pPr>
              <a:defRPr/>
            </a:lvl1pPr>
          </a:lstStyle>
          <a:p>
            <a:fld id="{58A0FD0C-B499-48B3-94E8-6A1E17F60A5F}" type="slidenum">
              <a:rPr lang="en-US"/>
              <a:pPr/>
              <a:t>‹#›</a:t>
            </a:fld>
            <a:endParaRPr lang="en-US"/>
          </a:p>
        </p:txBody>
      </p:sp>
    </p:spTree>
    <p:extLst>
      <p:ext uri="{BB962C8B-B14F-4D97-AF65-F5344CB8AC3E}">
        <p14:creationId xmlns:p14="http://schemas.microsoft.com/office/powerpoint/2010/main" val="19013950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a:t>Click to edit Master title style</a:t>
            </a:r>
          </a:p>
        </p:txBody>
      </p:sp>
      <p:sp>
        <p:nvSpPr>
          <p:cNvPr id="3" name="Content Placeholder 2"/>
          <p:cNvSpPr>
            <a:spLocks noGrp="1"/>
          </p:cNvSpPr>
          <p:nvPr userDrawn="1">
            <p:ph idx="1"/>
          </p:nvPr>
        </p:nvSpPr>
        <p:spPr>
          <a:xfrm>
            <a:off x="1524000" y="1371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userDrawn="1">
            <p:ph sz="quarter" idx="13"/>
          </p:nvPr>
        </p:nvSpPr>
        <p:spPr>
          <a:xfrm rot="18627426">
            <a:off x="57359" y="2227476"/>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14"/>
          <p:cNvSpPr>
            <a:spLocks noGrp="1"/>
          </p:cNvSpPr>
          <p:nvPr>
            <p:ph sz="quarter" idx="14" hasCustomPrompt="1"/>
          </p:nvPr>
        </p:nvSpPr>
        <p:spPr>
          <a:xfrm>
            <a:off x="209759" y="6348197"/>
            <a:ext cx="8781841" cy="509803"/>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0" baseline="0">
                <a:solidFill>
                  <a:schemeClr val="tx1"/>
                </a:solidFill>
              </a:defRPr>
            </a:lvl1pPr>
            <a:lvl2pPr>
              <a:defRPr sz="1600" baseline="0"/>
            </a:lvl2pPr>
            <a:lvl3pPr>
              <a:defRPr sz="1600" baseline="0"/>
            </a:lvl3pPr>
            <a:lvl4pPr>
              <a:defRPr sz="1600" baseline="0"/>
            </a:lvl4pPr>
            <a:lvl5pPr>
              <a:defRPr sz="1600" baseline="0"/>
            </a:lvl5pPr>
          </a:lstStyle>
          <a:p>
            <a:pPr lvl="0"/>
            <a:r>
              <a:rPr lang="en-US" dirty="0"/>
              <a:t>INTRODUCTION			CS446 Fall ’11				</a:t>
            </a:r>
          </a:p>
        </p:txBody>
      </p:sp>
      <p:sp>
        <p:nvSpPr>
          <p:cNvPr id="5" name="Slide Number Placeholder 4"/>
          <p:cNvSpPr>
            <a:spLocks noGrp="1"/>
          </p:cNvSpPr>
          <p:nvPr>
            <p:ph type="sldNum" sz="quarter" idx="15"/>
          </p:nvPr>
        </p:nvSpPr>
        <p:spPr/>
        <p:txBody>
          <a:bodyPr/>
          <a:lstStyle>
            <a:lvl1pP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34915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a:t>Click to edit Master title style</a:t>
            </a:r>
          </a:p>
        </p:txBody>
      </p:sp>
      <p:sp>
        <p:nvSpPr>
          <p:cNvPr id="3" name="Content Placeholder 2"/>
          <p:cNvSpPr>
            <a:spLocks noGrp="1"/>
          </p:cNvSpPr>
          <p:nvPr userDrawn="1">
            <p:ph idx="1"/>
          </p:nvPr>
        </p:nvSpPr>
        <p:spPr>
          <a:xfrm>
            <a:off x="1524000" y="1371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userDrawn="1">
            <p:ph sz="quarter" idx="13"/>
          </p:nvPr>
        </p:nvSpPr>
        <p:spPr>
          <a:xfrm rot="18627426">
            <a:off x="57359" y="2227476"/>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14"/>
          <p:cNvSpPr>
            <a:spLocks noGrp="1"/>
          </p:cNvSpPr>
          <p:nvPr>
            <p:ph sz="quarter" idx="14" hasCustomPrompt="1"/>
          </p:nvPr>
        </p:nvSpPr>
        <p:spPr>
          <a:xfrm>
            <a:off x="209759" y="6348197"/>
            <a:ext cx="8781841" cy="509803"/>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0" baseline="0">
                <a:solidFill>
                  <a:schemeClr val="tx1"/>
                </a:solidFill>
              </a:defRPr>
            </a:lvl1pPr>
            <a:lvl2pPr>
              <a:defRPr sz="1600" baseline="0"/>
            </a:lvl2pPr>
            <a:lvl3pPr>
              <a:defRPr sz="1600" baseline="0"/>
            </a:lvl3pPr>
            <a:lvl4pPr>
              <a:defRPr sz="1600" baseline="0"/>
            </a:lvl4pPr>
            <a:lvl5pPr>
              <a:defRPr sz="1600" baseline="0"/>
            </a:lvl5pPr>
          </a:lstStyle>
          <a:p>
            <a:pPr lvl="0"/>
            <a:r>
              <a:rPr lang="en-US" dirty="0"/>
              <a:t>INTRODUCTION			CS446 Fall ’11				</a:t>
            </a:r>
          </a:p>
        </p:txBody>
      </p:sp>
      <p:sp>
        <p:nvSpPr>
          <p:cNvPr id="5" name="Slide Number Placeholder 4"/>
          <p:cNvSpPr>
            <a:spLocks noGrp="1"/>
          </p:cNvSpPr>
          <p:nvPr>
            <p:ph type="sldNum" sz="quarter" idx="15"/>
          </p:nvPr>
        </p:nvSpPr>
        <p:spPr/>
        <p:txBody>
          <a:bodyPr/>
          <a:lstStyle>
            <a:lvl1pP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349154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a:t>Click to edit Master title style</a:t>
            </a:r>
          </a:p>
        </p:txBody>
      </p:sp>
      <p:sp>
        <p:nvSpPr>
          <p:cNvPr id="3" name="Content Placeholder 2"/>
          <p:cNvSpPr>
            <a:spLocks noGrp="1"/>
          </p:cNvSpPr>
          <p:nvPr userDrawn="1">
            <p:ph idx="1"/>
          </p:nvPr>
        </p:nvSpPr>
        <p:spPr>
          <a:xfrm>
            <a:off x="1524000" y="1752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userDrawn="1">
            <p:ph sz="quarter" idx="13"/>
          </p:nvPr>
        </p:nvSpPr>
        <p:spPr>
          <a:xfrm rot="18627426">
            <a:off x="57359" y="3681197"/>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165170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524000" y="1600200"/>
            <a:ext cx="716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20"/>
          <p:cNvSpPr>
            <a:spLocks noChangeArrowheads="1"/>
          </p:cNvSpPr>
          <p:nvPr/>
        </p:nvSpPr>
        <p:spPr bwMode="auto">
          <a:xfrm rot="5400000" flipV="1">
            <a:off x="3999705" y="-4001292"/>
            <a:ext cx="1143001" cy="9145588"/>
          </a:xfrm>
          <a:prstGeom prst="rect">
            <a:avLst/>
          </a:prstGeom>
          <a:solidFill>
            <a:schemeClr val="accent6"/>
          </a:solidFill>
          <a:ln w="9525">
            <a:solidFill>
              <a:schemeClr val="accent1"/>
            </a:solidFill>
            <a:miter lim="800000"/>
            <a:headEnd/>
            <a:tailEnd/>
          </a:ln>
        </p:spPr>
        <p:txBody>
          <a:bodyPr/>
          <a:lstStyle/>
          <a:p>
            <a:pPr fontAlgn="auto">
              <a:spcBef>
                <a:spcPts val="0"/>
              </a:spcBef>
              <a:spcAft>
                <a:spcPts val="0"/>
              </a:spcAft>
              <a:defRPr/>
            </a:pPr>
            <a:endParaRPr lang="zh-CN" altLang="en-US" sz="1800">
              <a:solidFill>
                <a:srgbClr val="0F243E"/>
              </a:solidFill>
              <a:latin typeface="Calibri"/>
              <a:cs typeface="+mn-cs"/>
            </a:endParaRPr>
          </a:p>
        </p:txBody>
      </p:sp>
      <p:sp>
        <p:nvSpPr>
          <p:cNvPr id="5" name="Content Placeholder 14"/>
          <p:cNvSpPr txBox="1">
            <a:spLocks/>
          </p:cNvSpPr>
          <p:nvPr userDrawn="1"/>
        </p:nvSpPr>
        <p:spPr>
          <a:xfrm>
            <a:off x="362159" y="6348197"/>
            <a:ext cx="8781841" cy="509803"/>
          </a:xfrm>
          <a:prstGeom prst="rect">
            <a:avLst/>
          </a:prstGeom>
          <a:noFill/>
          <a:ln w="25400" cap="flat" cmpd="sng" algn="ctr">
            <a:noFill/>
            <a:prstDash val="solid"/>
          </a:ln>
        </p:spPr>
        <p:style>
          <a:lnRef idx="2">
            <a:schemeClr val="accent6"/>
          </a:lnRef>
          <a:fillRef idx="1">
            <a:schemeClr val="lt1"/>
          </a:fillRef>
          <a:effectRef idx="0">
            <a:schemeClr val="accent6"/>
          </a:effectRef>
          <a:fontRef idx="none"/>
        </p:style>
        <p:txBody>
          <a:bodyPr/>
          <a:lstStyle>
            <a:lvl1pPr marL="0" indent="0" algn="l" rtl="0" fontAlgn="base">
              <a:spcBef>
                <a:spcPct val="20000"/>
              </a:spcBef>
              <a:spcAft>
                <a:spcPct val="0"/>
              </a:spcAft>
              <a:buSzPct val="75000"/>
              <a:buFontTx/>
              <a:buNone/>
              <a:defRPr sz="2000" b="0" kern="1200" baseline="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1600" kern="1200" baseline="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600" kern="1200" baseline="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baseline="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i="0" u="none" dirty="0"/>
              <a:t>ONLINE</a:t>
            </a:r>
            <a:r>
              <a:rPr lang="en-US" i="0" u="none" baseline="0" dirty="0"/>
              <a:t> LEARNING	              CS446 -Spring ‘17</a:t>
            </a:r>
            <a:endParaRPr lang="en-US" i="0" u="none" dirty="0"/>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b="0" u="none">
                <a:solidFill>
                  <a:schemeClr val="tx1"/>
                </a:solidFill>
                <a:latin typeface="+mj-lt"/>
              </a:defRPr>
            </a:lvl1p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3793058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SzPct val="75000"/>
        <a:buBlip>
          <a:blip r:embed="rId10"/>
        </a:buBlip>
        <a:defRPr sz="24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20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8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5.bin"/><Relationship Id="rId7" Type="http://schemas.openxmlformats.org/officeDocument/2006/relationships/image" Target="../media/image29.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1.wmf"/><Relationship Id="rId9" Type="http://schemas.openxmlformats.org/officeDocument/2006/relationships/image" Target="../media/image3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oleObject" Target="../embeddings/oleObject35.bin"/><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38.bin"/><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3" Type="http://schemas.openxmlformats.org/officeDocument/2006/relationships/hyperlink" Target="http://cogcomp.cs.illinois.edu/page/softwar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l2r.cs.illinois.edu/~danr/Teaching/CS446-17/Hw/HW-hw3/hw3.pdf" TargetMode="External"/><Relationship Id="rId2" Type="http://schemas.openxmlformats.org/officeDocument/2006/relationships/hyperlink" Target="http://l2r.cs.illinois.edu/~danr/Teaching/CS446-17/Hw/HW-hw2/hw2.pdf" TargetMode="Externa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urldefense.proofpoint.com/v2/url?u=http-3A__www.fakenewschallenge.org_&amp;d=DwMFAg&amp;c=8hUWFZcy2Z-Za5rBPlktOQ&amp;r=4vDcLc57cD397QaRxR0yOZWu-Gg0KM96wcN0Jci1clw&amp;m=9N8h2Wns4dC-DEEP0V-pObXSyU3Zl4uG51ahA1VuScE&amp;s=LWaUdjsTWw0Y1xGXjw1TCh2YdQAXX-PgPe8hD0Yup7A&amp;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kaggle.com/c/kdd-cup-2013-author-paper-identification-challeng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1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2.wmf"/><Relationship Id="rId17" Type="http://schemas.openxmlformats.org/officeDocument/2006/relationships/oleObject" Target="../embeddings/oleObject17.bin"/><Relationship Id="rId2" Type="http://schemas.openxmlformats.org/officeDocument/2006/relationships/notesSlide" Target="../notesSlides/notesSlide5.xml"/><Relationship Id="rId16" Type="http://schemas.openxmlformats.org/officeDocument/2006/relationships/image" Target="../media/image13.wmf"/><Relationship Id="rId1" Type="http://schemas.openxmlformats.org/officeDocument/2006/relationships/slideLayout" Target="../slideLayouts/slideLayout3.xml"/><Relationship Id="rId6" Type="http://schemas.openxmlformats.org/officeDocument/2006/relationships/image" Target="../media/image9.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42.bin"/><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19.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21.bin"/><Relationship Id="rId14" Type="http://schemas.openxmlformats.org/officeDocument/2006/relationships/image" Target="../media/image20.wmf"/></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image" Target="../media/image52.emf"/><Relationship Id="rId5" Type="http://schemas.openxmlformats.org/officeDocument/2006/relationships/oleObject" Target="../embeddings/oleObject45.bin"/><Relationship Id="rId4" Type="http://schemas.openxmlformats.org/officeDocument/2006/relationships/image" Target="../media/image5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63.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55.emf"/><Relationship Id="rId5" Type="http://schemas.openxmlformats.org/officeDocument/2006/relationships/oleObject" Target="../embeddings/oleObject48.bin"/><Relationship Id="rId10" Type="http://schemas.openxmlformats.org/officeDocument/2006/relationships/image" Target="../media/image57.wmf"/><Relationship Id="rId4" Type="http://schemas.openxmlformats.org/officeDocument/2006/relationships/image" Target="../media/image54.emf"/><Relationship Id="rId9" Type="http://schemas.openxmlformats.org/officeDocument/2006/relationships/oleObject" Target="../embeddings/oleObject50.bin"/></Relationships>
</file>

<file path=ppt/slides/_rels/slide64.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59.emf"/><Relationship Id="rId5" Type="http://schemas.openxmlformats.org/officeDocument/2006/relationships/oleObject" Target="../embeddings/oleObject52.bin"/><Relationship Id="rId4" Type="http://schemas.openxmlformats.org/officeDocument/2006/relationships/image" Target="../media/image5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45.wmf"/><Relationship Id="rId5" Type="http://schemas.openxmlformats.org/officeDocument/2006/relationships/oleObject" Target="../embeddings/oleObject55.bin"/><Relationship Id="rId4" Type="http://schemas.openxmlformats.org/officeDocument/2006/relationships/image" Target="../media/image44.wmf"/></Relationships>
</file>

<file path=ppt/slides/_rels/slide66.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62.emf"/><Relationship Id="rId5" Type="http://schemas.openxmlformats.org/officeDocument/2006/relationships/oleObject" Target="../embeddings/oleObject57.bin"/><Relationship Id="rId4" Type="http://schemas.openxmlformats.org/officeDocument/2006/relationships/image" Target="../media/image61.emf"/></Relationships>
</file>

<file path=ppt/slides/_rels/slide67.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oleObject" Target="../embeddings/oleObject60.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2.bin"/></Relationships>
</file>

<file path=ppt/slides/_rels/slide68.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9.emf"/><Relationship Id="rId5" Type="http://schemas.openxmlformats.org/officeDocument/2006/relationships/oleObject" Target="../embeddings/oleObject64.bin"/><Relationship Id="rId4" Type="http://schemas.openxmlformats.org/officeDocument/2006/relationships/image" Target="../media/image68.emf"/></Relationships>
</file>

<file path=ppt/slides/_rels/slide69.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72.emf"/><Relationship Id="rId5" Type="http://schemas.openxmlformats.org/officeDocument/2006/relationships/oleObject" Target="../embeddings/oleObject67.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6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76.emf"/><Relationship Id="rId5" Type="http://schemas.openxmlformats.org/officeDocument/2006/relationships/oleObject" Target="../embeddings/oleObject71.bin"/><Relationship Id="rId4" Type="http://schemas.openxmlformats.org/officeDocument/2006/relationships/image" Target="../media/image75.emf"/></Relationships>
</file>

<file path=ppt/slides/_rels/slide7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78.emf"/><Relationship Id="rId5" Type="http://schemas.openxmlformats.org/officeDocument/2006/relationships/oleObject" Target="../embeddings/oleObject73.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75.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82.emf"/><Relationship Id="rId5" Type="http://schemas.openxmlformats.org/officeDocument/2006/relationships/oleObject" Target="../embeddings/oleObject77.bin"/><Relationship Id="rId4" Type="http://schemas.openxmlformats.org/officeDocument/2006/relationships/image" Target="../media/image81.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84.emf"/><Relationship Id="rId5" Type="http://schemas.openxmlformats.org/officeDocument/2006/relationships/oleObject" Target="../embeddings/oleObject79.bin"/><Relationship Id="rId4" Type="http://schemas.openxmlformats.org/officeDocument/2006/relationships/image" Target="../media/image83.emf"/></Relationships>
</file>

<file path=ppt/slides/_rels/slide74.xml.rels><?xml version="1.0" encoding="UTF-8" standalone="yes"?>
<Relationships xmlns="http://schemas.openxmlformats.org/package/2006/relationships"><Relationship Id="rId2" Type="http://schemas.openxmlformats.org/officeDocument/2006/relationships/hyperlink" Target="http://l2r.cs.illinois.edu/~danr/Teaching/CS446-17/Hw/HW-hw3/hw3.pdf" TargetMode="Externa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emf"/><Relationship Id="rId7" Type="http://schemas.openxmlformats.org/officeDocument/2006/relationships/image" Target="../media/image78.emf"/><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83.emf"/><Relationship Id="rId4" Type="http://schemas.openxmlformats.org/officeDocument/2006/relationships/oleObject" Target="../embeddings/oleObject78.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oleObject" Target="../embeddings/oleObject80.bin"/><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notesSlide" Target="../notesSlides/notesSlide67.xml"/><Relationship Id="rId1" Type="http://schemas.openxmlformats.org/officeDocument/2006/relationships/slideLayout" Target="../slideLayouts/slideLayout4.xml"/><Relationship Id="rId4" Type="http://schemas.openxmlformats.org/officeDocument/2006/relationships/image" Target="../media/image88.e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hyperlink" Target="Collins-kernels.pdf" TargetMode="External"/><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people.idsia.ch/~juergen/who-invented-backpropagation.html"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87.bin"/><Relationship Id="rId18" Type="http://schemas.openxmlformats.org/officeDocument/2006/relationships/image" Target="../media/image95.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93.wmf"/><Relationship Id="rId17" Type="http://schemas.openxmlformats.org/officeDocument/2006/relationships/oleObject" Target="../embeddings/oleObject89.bin"/><Relationship Id="rId2" Type="http://schemas.openxmlformats.org/officeDocument/2006/relationships/notesSlide" Target="../notesSlides/notesSlide77.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slideLayout" Target="../slideLayouts/slideLayout2.xml"/><Relationship Id="rId6" Type="http://schemas.openxmlformats.org/officeDocument/2006/relationships/image" Target="../media/image90.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92.wmf"/><Relationship Id="rId19" Type="http://schemas.openxmlformats.org/officeDocument/2006/relationships/oleObject" Target="../embeddings/oleObject90.bin"/><Relationship Id="rId4" Type="http://schemas.openxmlformats.org/officeDocument/2006/relationships/image" Target="../media/image89.wmf"/><Relationship Id="rId9" Type="http://schemas.openxmlformats.org/officeDocument/2006/relationships/oleObject" Target="../embeddings/oleObject85.bin"/><Relationship Id="rId14" Type="http://schemas.openxmlformats.org/officeDocument/2006/relationships/image" Target="../media/image17.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0" y="1371600"/>
            <a:ext cx="7162800" cy="4525963"/>
          </a:xfrm>
        </p:spPr>
        <p:txBody>
          <a:bodyPr/>
          <a:lstStyle/>
          <a:p>
            <a:r>
              <a:rPr lang="en-US" dirty="0"/>
              <a:t> There is a hidden conjunctions the learner is to learn</a:t>
            </a:r>
          </a:p>
          <a:p>
            <a:endParaRPr lang="en-US" dirty="0"/>
          </a:p>
          <a:p>
            <a:r>
              <a:rPr lang="en-US" dirty="0"/>
              <a:t> The number of conjunctions: </a:t>
            </a:r>
          </a:p>
          <a:p>
            <a:r>
              <a:rPr lang="en-US" dirty="0"/>
              <a:t> log(|C|) = </a:t>
            </a:r>
            <a:r>
              <a:rPr lang="en-US" dirty="0">
                <a:solidFill>
                  <a:srgbClr val="0000FF"/>
                </a:solidFill>
              </a:rPr>
              <a:t>n</a:t>
            </a:r>
          </a:p>
          <a:p>
            <a:r>
              <a:rPr lang="en-US" dirty="0"/>
              <a:t>The elimination algorithm makes </a:t>
            </a:r>
            <a:r>
              <a:rPr lang="en-US" dirty="0">
                <a:solidFill>
                  <a:srgbClr val="0000FF"/>
                </a:solidFill>
              </a:rPr>
              <a:t>n</a:t>
            </a:r>
            <a:r>
              <a:rPr lang="en-US" dirty="0"/>
              <a:t> mistakes</a:t>
            </a:r>
          </a:p>
          <a:p>
            <a:pPr lvl="1"/>
            <a:r>
              <a:rPr lang="en-US" dirty="0"/>
              <a:t>Learn from positive examples; eliminate active literals.</a:t>
            </a:r>
          </a:p>
          <a:p>
            <a:r>
              <a:rPr lang="en-US" dirty="0"/>
              <a:t> k-conjunctions:</a:t>
            </a:r>
          </a:p>
          <a:p>
            <a:pPr lvl="1"/>
            <a:r>
              <a:rPr lang="en-US" dirty="0"/>
              <a:t>Assume that only k&lt;&lt;n attributes occur in the disjunction</a:t>
            </a:r>
          </a:p>
          <a:p>
            <a:r>
              <a:rPr lang="en-US" dirty="0"/>
              <a:t>The number of k-conjunctions:  </a:t>
            </a:r>
          </a:p>
          <a:p>
            <a:pPr lvl="1"/>
            <a:r>
              <a:rPr lang="en-US" dirty="0"/>
              <a:t>  log(|C|) =</a:t>
            </a:r>
          </a:p>
          <a:p>
            <a:pPr lvl="1"/>
            <a:r>
              <a:rPr lang="en-US" dirty="0"/>
              <a:t>  Can we learn efficiently with this number of mistakes ? </a:t>
            </a:r>
          </a:p>
          <a:p>
            <a:pPr lvl="1"/>
            <a:endParaRPr lang="en-US" dirty="0"/>
          </a:p>
          <a:p>
            <a:pPr lvl="1"/>
            <a:endParaRPr lang="en-US" dirty="0"/>
          </a:p>
          <a:p>
            <a:endParaRPr lang="en-US" dirty="0"/>
          </a:p>
          <a:p>
            <a:endParaRPr lang="en-US" dirty="0"/>
          </a:p>
          <a:p>
            <a:endParaRPr lang="en-US" dirty="0"/>
          </a:p>
        </p:txBody>
      </p:sp>
      <p:graphicFrame>
        <p:nvGraphicFramePr>
          <p:cNvPr id="102408" name="Object 8"/>
          <p:cNvGraphicFramePr>
            <a:graphicFrameLocks noChangeAspect="1"/>
          </p:cNvGraphicFramePr>
          <p:nvPr>
            <p:extLst>
              <p:ext uri="{D42A27DB-BD31-4B8C-83A1-F6EECF244321}">
                <p14:modId xmlns:p14="http://schemas.microsoft.com/office/powerpoint/2010/main" val="446257741"/>
              </p:ext>
            </p:extLst>
          </p:nvPr>
        </p:nvGraphicFramePr>
        <p:xfrm>
          <a:off x="5638800" y="2270125"/>
          <a:ext cx="347663" cy="396875"/>
        </p:xfrm>
        <a:graphic>
          <a:graphicData uri="http://schemas.openxmlformats.org/presentationml/2006/ole">
            <mc:AlternateContent xmlns:mc="http://schemas.openxmlformats.org/markup-compatibility/2006">
              <mc:Choice xmlns:v="urn:schemas-microsoft-com:vml" Requires="v">
                <p:oleObj name="Equation" r:id="rId3" imgW="177480" imgH="203040" progId="Equation.3">
                  <p:embed/>
                </p:oleObj>
              </mc:Choice>
              <mc:Fallback>
                <p:oleObj name="Equation" r:id="rId3" imgW="1774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270125"/>
                        <a:ext cx="347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itle 4"/>
          <p:cNvSpPr>
            <a:spLocks noGrp="1"/>
          </p:cNvSpPr>
          <p:nvPr>
            <p:ph type="title"/>
          </p:nvPr>
        </p:nvSpPr>
        <p:spPr>
          <a:xfrm>
            <a:off x="1371600" y="0"/>
            <a:ext cx="7772400" cy="1143000"/>
          </a:xfrm>
        </p:spPr>
        <p:txBody>
          <a:bodyPr/>
          <a:lstStyle/>
          <a:p>
            <a:r>
              <a:rPr lang="en-US" dirty="0"/>
              <a:t>Learning Conjunctions</a:t>
            </a:r>
          </a:p>
        </p:txBody>
      </p:sp>
      <p:sp>
        <p:nvSpPr>
          <p:cNvPr id="10" name="Content Placeholder 9"/>
          <p:cNvSpPr>
            <a:spLocks noGrp="1"/>
          </p:cNvSpPr>
          <p:nvPr>
            <p:ph sz="quarter" idx="13"/>
          </p:nvPr>
        </p:nvSpPr>
        <p:spPr>
          <a:xfrm rot="18627426">
            <a:off x="57359" y="1852399"/>
            <a:ext cx="2183449" cy="1558925"/>
          </a:xfrm>
        </p:spPr>
        <p:txBody>
          <a:bodyPr/>
          <a:lstStyle/>
          <a:p>
            <a:r>
              <a:rPr lang="en-US" dirty="0"/>
              <a:t>What’s possible?</a:t>
            </a:r>
          </a:p>
        </p:txBody>
      </p:sp>
      <p:graphicFrame>
        <p:nvGraphicFramePr>
          <p:cNvPr id="2" name="Object 1"/>
          <p:cNvGraphicFramePr>
            <a:graphicFrameLocks noChangeAspect="1"/>
          </p:cNvGraphicFramePr>
          <p:nvPr>
            <p:extLst>
              <p:ext uri="{D42A27DB-BD31-4B8C-83A1-F6EECF244321}">
                <p14:modId xmlns:p14="http://schemas.microsoft.com/office/powerpoint/2010/main" val="2308254512"/>
              </p:ext>
            </p:extLst>
          </p:nvPr>
        </p:nvGraphicFramePr>
        <p:xfrm>
          <a:off x="3581400" y="5190146"/>
          <a:ext cx="874712" cy="396875"/>
        </p:xfrm>
        <a:graphic>
          <a:graphicData uri="http://schemas.openxmlformats.org/presentationml/2006/ole">
            <mc:AlternateContent xmlns:mc="http://schemas.openxmlformats.org/markup-compatibility/2006">
              <mc:Choice xmlns:v="urn:schemas-microsoft-com:vml" Requires="v">
                <p:oleObj name="Equation" r:id="rId5" imgW="438210" imgH="190590" progId="Equation.3">
                  <p:embed/>
                </p:oleObj>
              </mc:Choice>
              <mc:Fallback>
                <p:oleObj name="Equation" r:id="rId5" imgW="438210" imgH="1905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190146"/>
                        <a:ext cx="8747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64301080"/>
              </p:ext>
            </p:extLst>
          </p:nvPr>
        </p:nvGraphicFramePr>
        <p:xfrm>
          <a:off x="5919788" y="4731624"/>
          <a:ext cx="2157412" cy="449262"/>
        </p:xfrm>
        <a:graphic>
          <a:graphicData uri="http://schemas.openxmlformats.org/presentationml/2006/ole">
            <mc:AlternateContent xmlns:mc="http://schemas.openxmlformats.org/markup-compatibility/2006">
              <mc:Choice xmlns:v="urn:schemas-microsoft-com:vml" Requires="v">
                <p:oleObj name="Equation" r:id="rId7" imgW="1085940" imgH="219165" progId="Equation.3">
                  <p:embed/>
                </p:oleObj>
              </mc:Choice>
              <mc:Fallback>
                <p:oleObj name="Equation" r:id="rId7" imgW="1085940" imgH="21916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9788" y="4731624"/>
                        <a:ext cx="215741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Slide Number Placeholder 3"/>
          <p:cNvSpPr>
            <a:spLocks noGrp="1"/>
          </p:cNvSpPr>
          <p:nvPr>
            <p:ph type="sldNum" sz="quarter" idx="14"/>
          </p:nvPr>
        </p:nvSpPr>
        <p:spPr/>
        <p:txBody>
          <a:bodyPr/>
          <a:lstStyle/>
          <a:p>
            <a:fld id="{FA6F6034-1516-478C-9756-BC6A8296D6DE}" type="slidenum">
              <a:rPr lang="en-US" smtClean="0"/>
              <a:pPr/>
              <a:t>1</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09877519"/>
              </p:ext>
            </p:extLst>
          </p:nvPr>
        </p:nvGraphicFramePr>
        <p:xfrm>
          <a:off x="3017838" y="1828800"/>
          <a:ext cx="3382962" cy="450850"/>
        </p:xfrm>
        <a:graphic>
          <a:graphicData uri="http://schemas.openxmlformats.org/presentationml/2006/ole">
            <mc:AlternateContent xmlns:mc="http://schemas.openxmlformats.org/markup-compatibility/2006">
              <mc:Choice xmlns:v="urn:schemas-microsoft-com:vml" Requires="v">
                <p:oleObj name="Equation" r:id="rId9" imgW="1714500" imgH="228600" progId="Equation.3">
                  <p:embed/>
                </p:oleObj>
              </mc:Choice>
              <mc:Fallback>
                <p:oleObj name="Equation" r:id="rId9" imgW="17145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7838" y="1828800"/>
                        <a:ext cx="33829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7"/>
          <p:cNvSpPr/>
          <p:nvPr/>
        </p:nvSpPr>
        <p:spPr>
          <a:xfrm>
            <a:off x="76200" y="3352800"/>
            <a:ext cx="1219200" cy="1815882"/>
          </a:xfrm>
          <a:prstGeom prst="rect">
            <a:avLst/>
          </a:prstGeom>
          <a:solidFill>
            <a:srgbClr val="FFFFCC"/>
          </a:solidFill>
          <a:ln>
            <a:solidFill>
              <a:schemeClr val="accent1"/>
            </a:solidFill>
          </a:ln>
        </p:spPr>
        <p:txBody>
          <a:bodyPr wrap="square">
            <a:spAutoFit/>
          </a:bodyPr>
          <a:lstStyle/>
          <a:p>
            <a:r>
              <a:rPr lang="en-US" u="none" dirty="0">
                <a:latin typeface="+mj-lt"/>
              </a:rPr>
              <a:t>Can mistakes be bounded in the non-finite case?</a:t>
            </a:r>
          </a:p>
          <a:p>
            <a:endParaRPr lang="en-US" u="none" dirty="0">
              <a:latin typeface="+mj-lt"/>
            </a:endParaRPr>
          </a:p>
          <a:p>
            <a:r>
              <a:rPr lang="en-US" u="none" dirty="0">
                <a:latin typeface="+mj-lt"/>
              </a:rPr>
              <a:t>Can this bound be achieved?</a:t>
            </a:r>
          </a:p>
        </p:txBody>
      </p:sp>
      <p:sp>
        <p:nvSpPr>
          <p:cNvPr id="11" name="Rectangle 10"/>
          <p:cNvSpPr/>
          <p:nvPr/>
        </p:nvSpPr>
        <p:spPr>
          <a:xfrm>
            <a:off x="3314701" y="2286000"/>
            <a:ext cx="3188678" cy="1815882"/>
          </a:xfrm>
          <a:prstGeom prst="rect">
            <a:avLst/>
          </a:prstGeom>
          <a:solidFill>
            <a:srgbClr val="FFFFCC"/>
          </a:solidFill>
          <a:ln>
            <a:solidFill>
              <a:schemeClr val="accent1"/>
            </a:solidFill>
          </a:ln>
        </p:spPr>
        <p:txBody>
          <a:bodyPr wrap="square">
            <a:spAutoFit/>
          </a:bodyPr>
          <a:lstStyle/>
          <a:p>
            <a:r>
              <a:rPr lang="en-US" b="1" u="none" dirty="0">
                <a:latin typeface="+mj-lt"/>
              </a:rPr>
              <a:t>Last time: </a:t>
            </a:r>
          </a:p>
          <a:p>
            <a:pPr marL="285750" indent="-285750">
              <a:buFontTx/>
              <a:buChar char="-"/>
            </a:pPr>
            <a:r>
              <a:rPr lang="en-US" u="none" dirty="0">
                <a:latin typeface="+mj-lt"/>
              </a:rPr>
              <a:t>Learning Protocols</a:t>
            </a:r>
          </a:p>
          <a:p>
            <a:pPr marL="742950" lvl="1" indent="-285750">
              <a:buFontTx/>
              <a:buChar char="-"/>
            </a:pPr>
            <a:r>
              <a:rPr lang="en-US" u="none" dirty="0">
                <a:latin typeface="+mj-lt"/>
              </a:rPr>
              <a:t>Exact (vs. in exact) Learning</a:t>
            </a:r>
          </a:p>
          <a:p>
            <a:pPr marL="742950" lvl="1" indent="-285750">
              <a:buFontTx/>
              <a:buChar char="-"/>
            </a:pPr>
            <a:r>
              <a:rPr lang="en-US" u="none" dirty="0">
                <a:latin typeface="+mj-lt"/>
              </a:rPr>
              <a:t>On Line Learning</a:t>
            </a:r>
          </a:p>
          <a:p>
            <a:pPr marL="285750" indent="-285750">
              <a:buFontTx/>
              <a:buChar char="-"/>
            </a:pPr>
            <a:r>
              <a:rPr lang="en-US" u="none" dirty="0">
                <a:latin typeface="+mj-lt"/>
              </a:rPr>
              <a:t># of </a:t>
            </a:r>
            <a:r>
              <a:rPr lang="en-US" u="none" dirty="0">
                <a:solidFill>
                  <a:srgbClr val="0000FF"/>
                </a:solidFill>
                <a:latin typeface="+mj-lt"/>
              </a:rPr>
              <a:t>examples</a:t>
            </a:r>
            <a:r>
              <a:rPr lang="en-US" u="none" dirty="0">
                <a:latin typeface="+mj-lt"/>
              </a:rPr>
              <a:t> needed to learn</a:t>
            </a:r>
          </a:p>
          <a:p>
            <a:pPr marL="285750" indent="-285750">
              <a:buFontTx/>
              <a:buChar char="-"/>
            </a:pPr>
            <a:r>
              <a:rPr lang="en-US" u="none" dirty="0">
                <a:latin typeface="+mj-lt"/>
              </a:rPr>
              <a:t># of </a:t>
            </a:r>
            <a:r>
              <a:rPr lang="en-US" u="none" dirty="0">
                <a:solidFill>
                  <a:srgbClr val="0000FF"/>
                </a:solidFill>
                <a:latin typeface="+mj-lt"/>
              </a:rPr>
              <a:t>mistakes</a:t>
            </a:r>
            <a:r>
              <a:rPr lang="en-US" u="none" dirty="0">
                <a:latin typeface="+mj-lt"/>
              </a:rPr>
              <a:t> needed to learn</a:t>
            </a:r>
          </a:p>
          <a:p>
            <a:pPr marL="285750" indent="-285750">
              <a:buFontTx/>
              <a:buChar char="-"/>
            </a:pPr>
            <a:r>
              <a:rPr lang="en-US" u="none" dirty="0">
                <a:latin typeface="+mj-lt"/>
              </a:rPr>
              <a:t>Developed ideas on what might be possible (finite hypothesis classes) </a:t>
            </a:r>
          </a:p>
        </p:txBody>
      </p:sp>
    </p:spTree>
    <p:extLst>
      <p:ext uri="{BB962C8B-B14F-4D97-AF65-F5344CB8AC3E}">
        <p14:creationId xmlns:p14="http://schemas.microsoft.com/office/powerpoint/2010/main" val="19814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in action</a:t>
            </a:r>
          </a:p>
        </p:txBody>
      </p:sp>
      <p:sp>
        <p:nvSpPr>
          <p:cNvPr id="5" name="Slide Number Placeholder 4"/>
          <p:cNvSpPr>
            <a:spLocks noGrp="1"/>
          </p:cNvSpPr>
          <p:nvPr>
            <p:ph type="sldNum" sz="quarter" idx="12"/>
          </p:nvPr>
        </p:nvSpPr>
        <p:spPr/>
        <p:txBody>
          <a:bodyPr/>
          <a:lstStyle/>
          <a:p>
            <a:fld id="{2066355A-084C-D24E-9AD2-7E4FC41EA627}" type="slidenum">
              <a:rPr lang="en-US" smtClean="0"/>
              <a:t>10</a:t>
            </a:fld>
            <a:endParaRPr lang="en-US" dirty="0"/>
          </a:p>
        </p:txBody>
      </p:sp>
      <p:pic>
        <p:nvPicPr>
          <p:cNvPr id="9" name="Picture 8" descr="Figure4.7c.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616" y="1731344"/>
            <a:ext cx="2705100" cy="2705100"/>
          </a:xfrm>
          <a:prstGeom prst="rect">
            <a:avLst/>
          </a:prstGeom>
        </p:spPr>
      </p:pic>
      <p:pic>
        <p:nvPicPr>
          <p:cNvPr id="10" name="Picture 9" descr="Figure4.7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163" y="1731344"/>
            <a:ext cx="2705100" cy="2705100"/>
          </a:xfrm>
          <a:prstGeom prst="rect">
            <a:avLst/>
          </a:prstGeom>
        </p:spPr>
      </p:pic>
      <p:pic>
        <p:nvPicPr>
          <p:cNvPr id="11" name="Picture 10" descr="Figure4.7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36" y="1731344"/>
            <a:ext cx="2705100" cy="2705100"/>
          </a:xfrm>
          <a:prstGeom prst="rect">
            <a:avLst/>
          </a:prstGeom>
        </p:spPr>
      </p:pic>
      <p:sp>
        <p:nvSpPr>
          <p:cNvPr id="12" name="Rounded Rectangular Callout 11"/>
          <p:cNvSpPr/>
          <p:nvPr/>
        </p:nvSpPr>
        <p:spPr>
          <a:xfrm>
            <a:off x="424656" y="2227816"/>
            <a:ext cx="908845" cy="801925"/>
          </a:xfrm>
          <a:prstGeom prst="wedgeRoundRectCallout">
            <a:avLst>
              <a:gd name="adj1" fmla="val 86563"/>
              <a:gd name="adj2" fmla="val -12259"/>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none" dirty="0" err="1">
                <a:solidFill>
                  <a:srgbClr val="000000"/>
                </a:solidFill>
              </a:rPr>
              <a:t>wx</a:t>
            </a:r>
            <a:r>
              <a:rPr lang="en-US" sz="1200" u="none" dirty="0">
                <a:solidFill>
                  <a:srgbClr val="000000"/>
                </a:solidFill>
              </a:rPr>
              <a:t> = 0</a:t>
            </a:r>
            <a:endParaRPr lang="en-US" sz="1200" b="1" u="none" dirty="0">
              <a:solidFill>
                <a:srgbClr val="000000"/>
              </a:solidFill>
            </a:endParaRPr>
          </a:p>
          <a:p>
            <a:pPr algn="ctr"/>
            <a:r>
              <a:rPr lang="en-US" sz="1200" u="none" dirty="0">
                <a:solidFill>
                  <a:srgbClr val="000000"/>
                </a:solidFill>
              </a:rPr>
              <a:t>Current decision boundary</a:t>
            </a:r>
          </a:p>
        </p:txBody>
      </p:sp>
      <p:sp>
        <p:nvSpPr>
          <p:cNvPr id="13" name="Rounded Rectangular Callout 12"/>
          <p:cNvSpPr/>
          <p:nvPr/>
        </p:nvSpPr>
        <p:spPr>
          <a:xfrm>
            <a:off x="1939240" y="3228087"/>
            <a:ext cx="1136541" cy="597279"/>
          </a:xfrm>
          <a:prstGeom prst="wedgeRoundRectCallout">
            <a:avLst>
              <a:gd name="adj1" fmla="val -47151"/>
              <a:gd name="adj2" fmla="val -69065"/>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182880" rIns="0" bIns="45720" rtlCol="0" anchor="ctr"/>
          <a:lstStyle/>
          <a:p>
            <a:pPr algn="ctr"/>
            <a:r>
              <a:rPr lang="en-US" sz="1200" b="1" u="none" dirty="0">
                <a:solidFill>
                  <a:srgbClr val="000000"/>
                </a:solidFill>
              </a:rPr>
              <a:t>w</a:t>
            </a:r>
            <a:br>
              <a:rPr lang="en-US" sz="1200" b="1" u="none" dirty="0">
                <a:solidFill>
                  <a:srgbClr val="000000"/>
                </a:solidFill>
              </a:rPr>
            </a:br>
            <a:r>
              <a:rPr lang="en-US" sz="1200" u="none" dirty="0">
                <a:solidFill>
                  <a:srgbClr val="000000"/>
                </a:solidFill>
              </a:rPr>
              <a:t>Current weight vector</a:t>
            </a:r>
            <a:br>
              <a:rPr lang="en-US" sz="1200" b="1" u="none" dirty="0">
                <a:solidFill>
                  <a:srgbClr val="000000"/>
                </a:solidFill>
              </a:rPr>
            </a:br>
            <a:endParaRPr lang="en-US" sz="1200" b="1" u="none" dirty="0">
              <a:solidFill>
                <a:srgbClr val="000000"/>
              </a:solidFill>
            </a:endParaRPr>
          </a:p>
        </p:txBody>
      </p:sp>
      <p:sp>
        <p:nvSpPr>
          <p:cNvPr id="14" name="Rounded Rectangular Callout 13"/>
          <p:cNvSpPr/>
          <p:nvPr/>
        </p:nvSpPr>
        <p:spPr>
          <a:xfrm>
            <a:off x="1578279" y="1445610"/>
            <a:ext cx="1430337" cy="571467"/>
          </a:xfrm>
          <a:prstGeom prst="wedgeRoundRectCallout">
            <a:avLst>
              <a:gd name="adj1" fmla="val 19637"/>
              <a:gd name="adj2" fmla="val 145145"/>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u="none" dirty="0">
                <a:solidFill>
                  <a:srgbClr val="000000"/>
                </a:solidFill>
              </a:rPr>
              <a:t>x </a:t>
            </a:r>
            <a:r>
              <a:rPr lang="en-US" sz="1200" u="none" dirty="0">
                <a:solidFill>
                  <a:srgbClr val="000000"/>
                </a:solidFill>
              </a:rPr>
              <a:t>(with y = +1)</a:t>
            </a:r>
          </a:p>
          <a:p>
            <a:pPr algn="ctr"/>
            <a:r>
              <a:rPr lang="en-US" sz="1200" u="none" dirty="0">
                <a:solidFill>
                  <a:srgbClr val="000000"/>
                </a:solidFill>
              </a:rPr>
              <a:t>next item to be classified</a:t>
            </a:r>
          </a:p>
        </p:txBody>
      </p:sp>
      <p:sp>
        <p:nvSpPr>
          <p:cNvPr id="15" name="Rounded Rectangular Callout 14"/>
          <p:cNvSpPr/>
          <p:nvPr/>
        </p:nvSpPr>
        <p:spPr>
          <a:xfrm>
            <a:off x="3455247" y="1874498"/>
            <a:ext cx="1430337" cy="293610"/>
          </a:xfrm>
          <a:prstGeom prst="wedgeRoundRectCallout">
            <a:avLst>
              <a:gd name="adj1" fmla="val 37019"/>
              <a:gd name="adj2" fmla="val 259819"/>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u="none" dirty="0">
                <a:solidFill>
                  <a:srgbClr val="000000"/>
                </a:solidFill>
              </a:rPr>
              <a:t>x </a:t>
            </a:r>
            <a:r>
              <a:rPr lang="en-US" sz="1200" u="none" dirty="0">
                <a:solidFill>
                  <a:srgbClr val="000000"/>
                </a:solidFill>
              </a:rPr>
              <a:t>as a vector</a:t>
            </a:r>
            <a:endParaRPr lang="en-US" sz="1200" b="1" u="none" dirty="0">
              <a:solidFill>
                <a:srgbClr val="000000"/>
              </a:solidFill>
            </a:endParaRPr>
          </a:p>
        </p:txBody>
      </p:sp>
      <p:sp>
        <p:nvSpPr>
          <p:cNvPr id="16" name="Rounded Rectangular Callout 15"/>
          <p:cNvSpPr/>
          <p:nvPr/>
        </p:nvSpPr>
        <p:spPr>
          <a:xfrm>
            <a:off x="3725165" y="3302129"/>
            <a:ext cx="1430337" cy="371401"/>
          </a:xfrm>
          <a:prstGeom prst="wedgeRoundRectCallout">
            <a:avLst>
              <a:gd name="adj1" fmla="val 11227"/>
              <a:gd name="adj2" fmla="val -129423"/>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u="none" dirty="0">
                <a:solidFill>
                  <a:srgbClr val="000000"/>
                </a:solidFill>
              </a:rPr>
              <a:t>x </a:t>
            </a:r>
            <a:r>
              <a:rPr lang="en-US" sz="1200" u="none" dirty="0">
                <a:solidFill>
                  <a:srgbClr val="000000"/>
                </a:solidFill>
              </a:rPr>
              <a:t>as a vector added to </a:t>
            </a:r>
            <a:r>
              <a:rPr lang="en-US" sz="1200" b="1" u="none" dirty="0">
                <a:solidFill>
                  <a:srgbClr val="000000"/>
                </a:solidFill>
              </a:rPr>
              <a:t>w</a:t>
            </a:r>
          </a:p>
        </p:txBody>
      </p:sp>
      <p:sp>
        <p:nvSpPr>
          <p:cNvPr id="17" name="Rounded Rectangular Callout 16"/>
          <p:cNvSpPr/>
          <p:nvPr/>
        </p:nvSpPr>
        <p:spPr>
          <a:xfrm>
            <a:off x="6474308" y="1016675"/>
            <a:ext cx="908845" cy="801925"/>
          </a:xfrm>
          <a:prstGeom prst="wedgeRoundRectCallout">
            <a:avLst>
              <a:gd name="adj1" fmla="val -45693"/>
              <a:gd name="adj2" fmla="val 74051"/>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none" dirty="0" err="1">
                <a:solidFill>
                  <a:srgbClr val="000000"/>
                </a:solidFill>
              </a:rPr>
              <a:t>wx</a:t>
            </a:r>
            <a:r>
              <a:rPr lang="en-US" sz="1200" u="none" dirty="0">
                <a:solidFill>
                  <a:srgbClr val="000000"/>
                </a:solidFill>
              </a:rPr>
              <a:t> = 0</a:t>
            </a:r>
            <a:endParaRPr lang="en-US" sz="1200" b="1" u="none" dirty="0">
              <a:solidFill>
                <a:srgbClr val="000000"/>
              </a:solidFill>
            </a:endParaRPr>
          </a:p>
          <a:p>
            <a:pPr algn="ctr"/>
            <a:r>
              <a:rPr lang="en-US" sz="1200" u="none" dirty="0">
                <a:solidFill>
                  <a:srgbClr val="000000"/>
                </a:solidFill>
              </a:rPr>
              <a:t>New</a:t>
            </a:r>
            <a:br>
              <a:rPr lang="en-US" sz="1200" u="none" dirty="0">
                <a:solidFill>
                  <a:srgbClr val="000000"/>
                </a:solidFill>
              </a:rPr>
            </a:br>
            <a:r>
              <a:rPr lang="en-US" sz="1200" u="none" dirty="0">
                <a:solidFill>
                  <a:srgbClr val="000000"/>
                </a:solidFill>
              </a:rPr>
              <a:t>decision boundary</a:t>
            </a:r>
          </a:p>
        </p:txBody>
      </p:sp>
      <p:sp>
        <p:nvSpPr>
          <p:cNvPr id="18" name="Rounded Rectangular Callout 17"/>
          <p:cNvSpPr/>
          <p:nvPr/>
        </p:nvSpPr>
        <p:spPr>
          <a:xfrm>
            <a:off x="5906037" y="4523796"/>
            <a:ext cx="1136541" cy="597279"/>
          </a:xfrm>
          <a:prstGeom prst="wedgeRoundRectCallout">
            <a:avLst>
              <a:gd name="adj1" fmla="val 49123"/>
              <a:gd name="adj2" fmla="val -307857"/>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182880" rIns="0" bIns="45720" rtlCol="0" anchor="ctr"/>
          <a:lstStyle/>
          <a:p>
            <a:pPr algn="ctr"/>
            <a:r>
              <a:rPr lang="en-US" sz="1200" b="1" u="none" dirty="0">
                <a:solidFill>
                  <a:srgbClr val="000000"/>
                </a:solidFill>
              </a:rPr>
              <a:t>w </a:t>
            </a:r>
            <a:br>
              <a:rPr lang="en-US" sz="1200" b="1" u="none" dirty="0">
                <a:solidFill>
                  <a:srgbClr val="000000"/>
                </a:solidFill>
              </a:rPr>
            </a:br>
            <a:r>
              <a:rPr lang="en-US" sz="1200" u="none" dirty="0">
                <a:solidFill>
                  <a:srgbClr val="000000"/>
                </a:solidFill>
              </a:rPr>
              <a:t>New</a:t>
            </a:r>
            <a:r>
              <a:rPr lang="en-US" sz="1200" b="1" u="none" dirty="0">
                <a:solidFill>
                  <a:srgbClr val="000000"/>
                </a:solidFill>
              </a:rPr>
              <a:t> </a:t>
            </a:r>
            <a:r>
              <a:rPr lang="en-US" sz="1200" u="none" dirty="0">
                <a:solidFill>
                  <a:srgbClr val="000000"/>
                </a:solidFill>
              </a:rPr>
              <a:t>weight vector</a:t>
            </a:r>
            <a:br>
              <a:rPr lang="en-US" sz="1200" b="1" u="none" dirty="0">
                <a:solidFill>
                  <a:srgbClr val="000000"/>
                </a:solidFill>
              </a:rPr>
            </a:br>
            <a:endParaRPr lang="en-US" sz="1200" b="1" u="none" dirty="0">
              <a:solidFill>
                <a:srgbClr val="000000"/>
              </a:solidFill>
            </a:endParaRPr>
          </a:p>
        </p:txBody>
      </p:sp>
      <p:sp>
        <p:nvSpPr>
          <p:cNvPr id="19" name="TextBox 18"/>
          <p:cNvSpPr txBox="1"/>
          <p:nvPr/>
        </p:nvSpPr>
        <p:spPr>
          <a:xfrm>
            <a:off x="773331" y="5841999"/>
            <a:ext cx="3036258" cy="369332"/>
          </a:xfrm>
          <a:prstGeom prst="rect">
            <a:avLst/>
          </a:prstGeom>
          <a:noFill/>
        </p:spPr>
        <p:txBody>
          <a:bodyPr wrap="none" rtlCol="0">
            <a:spAutoFit/>
          </a:bodyPr>
          <a:lstStyle/>
          <a:p>
            <a:r>
              <a:rPr lang="en-US" dirty="0"/>
              <a:t>(Figures from Bishop 2006)</a:t>
            </a:r>
          </a:p>
        </p:txBody>
      </p:sp>
      <p:grpSp>
        <p:nvGrpSpPr>
          <p:cNvPr id="20" name="Group 19"/>
          <p:cNvGrpSpPr/>
          <p:nvPr/>
        </p:nvGrpSpPr>
        <p:grpSpPr>
          <a:xfrm>
            <a:off x="7944144" y="5610185"/>
            <a:ext cx="971256" cy="485815"/>
            <a:chOff x="51913" y="1190585"/>
            <a:chExt cx="971256" cy="485815"/>
          </a:xfrm>
        </p:grpSpPr>
        <p:sp>
          <p:nvSpPr>
            <p:cNvPr id="21" name="Oval 20"/>
            <p:cNvSpPr/>
            <p:nvPr/>
          </p:nvSpPr>
          <p:spPr>
            <a:xfrm>
              <a:off x="152400" y="1337005"/>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2400" y="1489405"/>
              <a:ext cx="45719" cy="45719"/>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02962" y="1190585"/>
              <a:ext cx="763351" cy="307777"/>
            </a:xfrm>
            <a:prstGeom prst="rect">
              <a:avLst/>
            </a:prstGeom>
            <a:noFill/>
          </p:spPr>
          <p:txBody>
            <a:bodyPr wrap="none" rtlCol="0">
              <a:spAutoFit/>
            </a:bodyPr>
            <a:lstStyle/>
            <a:p>
              <a:r>
                <a:rPr lang="en-US" u="none" dirty="0">
                  <a:solidFill>
                    <a:srgbClr val="FF0000"/>
                  </a:solidFill>
                  <a:latin typeface="+mn-lt"/>
                </a:rPr>
                <a:t>Positive</a:t>
              </a:r>
            </a:p>
          </p:txBody>
        </p:sp>
        <p:sp>
          <p:nvSpPr>
            <p:cNvPr id="24" name="TextBox 23"/>
            <p:cNvSpPr txBox="1"/>
            <p:nvPr/>
          </p:nvSpPr>
          <p:spPr>
            <a:xfrm>
              <a:off x="194416" y="1368623"/>
              <a:ext cx="828753" cy="307777"/>
            </a:xfrm>
            <a:prstGeom prst="rect">
              <a:avLst/>
            </a:prstGeom>
            <a:noFill/>
          </p:spPr>
          <p:txBody>
            <a:bodyPr wrap="none" rtlCol="0">
              <a:spAutoFit/>
            </a:bodyPr>
            <a:lstStyle/>
            <a:p>
              <a:r>
                <a:rPr lang="en-US" u="none" dirty="0">
                  <a:solidFill>
                    <a:srgbClr val="0000FF"/>
                  </a:solidFill>
                  <a:latin typeface="+mn-lt"/>
                </a:rPr>
                <a:t>Negative</a:t>
              </a:r>
            </a:p>
          </p:txBody>
        </p:sp>
        <p:sp>
          <p:nvSpPr>
            <p:cNvPr id="25" name="Rectangle 24"/>
            <p:cNvSpPr/>
            <p:nvPr/>
          </p:nvSpPr>
          <p:spPr>
            <a:xfrm>
              <a:off x="51913" y="1219200"/>
              <a:ext cx="914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589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dirty="0"/>
              <a:t>Perceptron learning rule</a:t>
            </a:r>
            <a:endParaRPr lang="en-US" sz="4000" dirty="0"/>
          </a:p>
        </p:txBody>
      </p:sp>
      <p:sp>
        <p:nvSpPr>
          <p:cNvPr id="745478" name="Rectangle 6"/>
          <p:cNvSpPr>
            <a:spLocks noGrp="1" noChangeArrowheads="1"/>
          </p:cNvSpPr>
          <p:nvPr>
            <p:ph idx="1"/>
          </p:nvPr>
        </p:nvSpPr>
        <p:spPr>
          <a:noFill/>
          <a:ln/>
        </p:spPr>
        <p:txBody>
          <a:bodyPr/>
          <a:lstStyle/>
          <a:p>
            <a:pPr marL="0" algn="just">
              <a:spcBef>
                <a:spcPts val="0"/>
              </a:spcBef>
            </a:pPr>
            <a:r>
              <a:rPr lang="en-US" sz="2000" dirty="0"/>
              <a:t>If  x is Boolean, only weights of </a:t>
            </a:r>
            <a:r>
              <a:rPr lang="en-US" sz="2000" dirty="0">
                <a:solidFill>
                  <a:schemeClr val="accent6"/>
                </a:solidFill>
              </a:rPr>
              <a:t>active features </a:t>
            </a:r>
          </a:p>
          <a:p>
            <a:pPr marL="0" indent="0" algn="just">
              <a:spcBef>
                <a:spcPts val="0"/>
              </a:spcBef>
              <a:buNone/>
            </a:pPr>
            <a:r>
              <a:rPr lang="en-US" sz="2000" dirty="0"/>
              <a:t>      are updated</a:t>
            </a:r>
          </a:p>
          <a:p>
            <a:pPr marL="0" algn="just">
              <a:spcBef>
                <a:spcPts val="0"/>
              </a:spcBef>
            </a:pPr>
            <a:r>
              <a:rPr lang="en-US" sz="2000" dirty="0"/>
              <a:t>Why is this important?</a:t>
            </a:r>
          </a:p>
        </p:txBody>
      </p:sp>
      <p:sp>
        <p:nvSpPr>
          <p:cNvPr id="2" name="Content Placeholder 1"/>
          <p:cNvSpPr>
            <a:spLocks noGrp="1"/>
          </p:cNvSpPr>
          <p:nvPr>
            <p:ph sz="quarter" idx="13"/>
          </p:nvPr>
        </p:nvSpPr>
        <p:spPr/>
        <p:txBody>
          <a:bodyPr/>
          <a:lstStyle/>
          <a:p>
            <a:r>
              <a:rPr lang="en-US" dirty="0"/>
              <a:t>Perceptron</a:t>
            </a:r>
          </a:p>
        </p:txBody>
      </p:sp>
      <p:sp>
        <p:nvSpPr>
          <p:cNvPr id="10" name="Slide Number Placeholder 5"/>
          <p:cNvSpPr>
            <a:spLocks noGrp="1"/>
          </p:cNvSpPr>
          <p:nvPr>
            <p:ph type="sldNum" sz="quarter" idx="14"/>
          </p:nvPr>
        </p:nvSpPr>
        <p:spPr/>
        <p:txBody>
          <a:bodyPr/>
          <a:lstStyle/>
          <a:p>
            <a:fld id="{BE7E395D-62DA-4436-8AAD-8D4E5D7E1947}" type="slidenum">
              <a:rPr lang="en-US"/>
              <a:pPr/>
              <a:t>11</a:t>
            </a:fld>
            <a:endParaRPr lang="en-US"/>
          </a:p>
        </p:txBody>
      </p:sp>
      <p:grpSp>
        <p:nvGrpSpPr>
          <p:cNvPr id="745475" name="Group 3"/>
          <p:cNvGrpSpPr>
            <a:grpSpLocks/>
          </p:cNvGrpSpPr>
          <p:nvPr/>
        </p:nvGrpSpPr>
        <p:grpSpPr bwMode="auto">
          <a:xfrm>
            <a:off x="1447325" y="2361878"/>
            <a:ext cx="7543800" cy="3048000"/>
            <a:chOff x="501" y="1681"/>
            <a:chExt cx="5280" cy="1896"/>
          </a:xfrm>
        </p:grpSpPr>
        <p:sp>
          <p:nvSpPr>
            <p:cNvPr id="745476" name="Rectangle 4"/>
            <p:cNvSpPr>
              <a:spLocks noChangeArrowheads="1"/>
            </p:cNvSpPr>
            <p:nvPr/>
          </p:nvSpPr>
          <p:spPr bwMode="auto">
            <a:xfrm>
              <a:off x="501" y="1681"/>
              <a:ext cx="5280" cy="189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914400" lvl="1" indent="-457200">
                <a:lnSpc>
                  <a:spcPct val="90000"/>
                </a:lnSpc>
                <a:spcBef>
                  <a:spcPct val="50000"/>
                </a:spcBef>
                <a:buFontTx/>
                <a:buAutoNum type="arabicPeriod"/>
              </a:pPr>
              <a:r>
                <a:rPr lang="en-US" sz="2400" u="none" dirty="0">
                  <a:latin typeface="+mj-lt"/>
                  <a:sym typeface="Symbol" pitchFamily="18" charset="2"/>
                </a:rPr>
                <a:t>Initialize w=0</a:t>
              </a:r>
            </a:p>
            <a:p>
              <a:pPr marL="457200" indent="-457200">
                <a:lnSpc>
                  <a:spcPct val="90000"/>
                </a:lnSpc>
                <a:spcBef>
                  <a:spcPct val="50000"/>
                </a:spcBef>
              </a:pPr>
              <a:r>
                <a:rPr lang="en-US" sz="2400" u="none" dirty="0">
                  <a:latin typeface="+mj-lt"/>
                  <a:sym typeface="Symbol" pitchFamily="18" charset="2"/>
                </a:rPr>
                <a:t>      2.   Cycle through all examples          </a:t>
              </a:r>
            </a:p>
            <a:p>
              <a:pPr marL="914400" lvl="1" indent="-457200">
                <a:lnSpc>
                  <a:spcPct val="90000"/>
                </a:lnSpc>
                <a:spcBef>
                  <a:spcPct val="50000"/>
                </a:spcBef>
              </a:pPr>
              <a:r>
                <a:rPr lang="en-US" sz="2400" u="none" dirty="0">
                  <a:latin typeface="+mj-lt"/>
                </a:rPr>
                <a:t>      a. Predict the label of instance x to be</a:t>
              </a:r>
              <a:r>
                <a:rPr lang="en-US" sz="2400" u="none" dirty="0">
                  <a:solidFill>
                    <a:srgbClr val="000066"/>
                  </a:solidFill>
                  <a:latin typeface="+mj-lt"/>
                </a:rPr>
                <a:t> </a:t>
              </a:r>
              <a:r>
                <a:rPr lang="en-US" sz="2400" u="none" dirty="0">
                  <a:solidFill>
                    <a:schemeClr val="accent2"/>
                  </a:solidFill>
                  <a:latin typeface="+mj-lt"/>
                </a:rPr>
                <a:t>y’ = </a:t>
              </a:r>
              <a:r>
                <a:rPr lang="en-US" sz="2400" u="none" dirty="0" err="1">
                  <a:solidFill>
                    <a:schemeClr val="accent2"/>
                  </a:solidFill>
                  <a:latin typeface="+mj-lt"/>
                  <a:sym typeface="Symbol" pitchFamily="18" charset="2"/>
                </a:rPr>
                <a:t>sgn</a:t>
              </a:r>
              <a:r>
                <a:rPr lang="en-US" sz="2400" u="none" dirty="0">
                  <a:solidFill>
                    <a:schemeClr val="accent2"/>
                  </a:solidFill>
                  <a:latin typeface="+mj-lt"/>
                  <a:sym typeface="Symbol" pitchFamily="18" charset="2"/>
                </a:rPr>
                <a:t>{</a:t>
              </a:r>
              <a:r>
                <a:rPr lang="en-US" sz="2400" u="none" dirty="0" err="1">
                  <a:solidFill>
                    <a:schemeClr val="accent2"/>
                  </a:solidFill>
                  <a:latin typeface="+mj-lt"/>
                  <a:sym typeface="Symbol" pitchFamily="18" charset="2"/>
                </a:rPr>
                <a:t>wx</a:t>
              </a:r>
              <a:r>
                <a:rPr lang="en-US" sz="2400" u="none" dirty="0">
                  <a:solidFill>
                    <a:schemeClr val="accent2"/>
                  </a:solidFill>
                  <a:latin typeface="+mj-lt"/>
                  <a:sym typeface="Symbol" pitchFamily="18" charset="2"/>
                </a:rPr>
                <a:t>)</a:t>
              </a:r>
            </a:p>
            <a:p>
              <a:pPr marL="914400" lvl="1" indent="-457200">
                <a:lnSpc>
                  <a:spcPct val="90000"/>
                </a:lnSpc>
                <a:spcBef>
                  <a:spcPct val="50000"/>
                </a:spcBef>
              </a:pPr>
              <a:r>
                <a:rPr lang="en-US" sz="2400" u="none" dirty="0">
                  <a:latin typeface="+mj-lt"/>
                  <a:sym typeface="Symbol" pitchFamily="18" charset="2"/>
                </a:rPr>
                <a:t>      b. If </a:t>
              </a:r>
              <a:r>
                <a:rPr lang="en-US" sz="2400" u="none" dirty="0" err="1">
                  <a:solidFill>
                    <a:schemeClr val="accent2"/>
                  </a:solidFill>
                  <a:latin typeface="+mj-lt"/>
                  <a:sym typeface="Symbol" pitchFamily="18" charset="2"/>
                </a:rPr>
                <a:t>y’y</a:t>
              </a:r>
              <a:r>
                <a:rPr lang="en-US" sz="2400" u="none" dirty="0">
                  <a:solidFill>
                    <a:schemeClr val="accent2"/>
                  </a:solidFill>
                  <a:latin typeface="+mj-lt"/>
                  <a:sym typeface="Symbol" pitchFamily="18" charset="2"/>
                </a:rPr>
                <a:t>, </a:t>
              </a:r>
              <a:r>
                <a:rPr lang="en-US" sz="2400" u="none" dirty="0">
                  <a:solidFill>
                    <a:srgbClr val="FF0000"/>
                  </a:solidFill>
                  <a:latin typeface="+mj-lt"/>
                  <a:sym typeface="Symbol" pitchFamily="18" charset="2"/>
                </a:rPr>
                <a:t>update</a:t>
              </a:r>
              <a:r>
                <a:rPr lang="en-US" sz="2400" u="none" dirty="0">
                  <a:latin typeface="+mj-lt"/>
                  <a:sym typeface="Symbol" pitchFamily="18" charset="2"/>
                </a:rPr>
                <a:t> the weight vector to </a:t>
              </a:r>
            </a:p>
            <a:p>
              <a:pPr marL="457200" indent="-457200">
                <a:lnSpc>
                  <a:spcPct val="90000"/>
                </a:lnSpc>
                <a:spcBef>
                  <a:spcPct val="50000"/>
                </a:spcBef>
              </a:pPr>
              <a:r>
                <a:rPr lang="en-US" sz="2400" u="none" dirty="0">
                  <a:solidFill>
                    <a:schemeClr val="accent2"/>
                  </a:solidFill>
                  <a:latin typeface="+mj-lt"/>
                  <a:sym typeface="Symbol" pitchFamily="18" charset="2"/>
                </a:rPr>
                <a:t>               </a:t>
              </a:r>
              <a:r>
                <a:rPr lang="en-US" sz="2400" b="1" u="none" dirty="0">
                  <a:solidFill>
                    <a:srgbClr val="FF0000"/>
                  </a:solidFill>
                  <a:latin typeface="+mj-lt"/>
                  <a:sym typeface="Symbol" pitchFamily="18" charset="2"/>
                </a:rPr>
                <a:t>w = w + r y x </a:t>
              </a:r>
              <a:r>
                <a:rPr lang="en-US" sz="2400" u="none" dirty="0">
                  <a:solidFill>
                    <a:schemeClr val="accent2"/>
                  </a:solidFill>
                  <a:latin typeface="+mj-lt"/>
                  <a:sym typeface="Symbol" pitchFamily="18" charset="2"/>
                </a:rPr>
                <a:t>         </a:t>
              </a:r>
              <a:r>
                <a:rPr lang="en-US" sz="2400" u="none" dirty="0">
                  <a:latin typeface="+mj-lt"/>
                  <a:sym typeface="Symbol" pitchFamily="18" charset="2"/>
                </a:rPr>
                <a:t>(r - a constant, learning rate)</a:t>
              </a:r>
            </a:p>
            <a:p>
              <a:pPr marL="457200" indent="-457200">
                <a:lnSpc>
                  <a:spcPct val="90000"/>
                </a:lnSpc>
                <a:spcBef>
                  <a:spcPct val="50000"/>
                </a:spcBef>
              </a:pPr>
              <a:r>
                <a:rPr lang="en-US" sz="2400" u="none" dirty="0">
                  <a:latin typeface="+mj-lt"/>
                  <a:sym typeface="Symbol" pitchFamily="18" charset="2"/>
                </a:rPr>
                <a:t>               Otherwise, if </a:t>
              </a:r>
              <a:r>
                <a:rPr lang="en-US" sz="2400" u="none" dirty="0">
                  <a:solidFill>
                    <a:schemeClr val="accent2"/>
                  </a:solidFill>
                  <a:latin typeface="+mj-lt"/>
                  <a:sym typeface="Symbol" pitchFamily="18" charset="2"/>
                </a:rPr>
                <a:t>y’=y,</a:t>
              </a:r>
              <a:r>
                <a:rPr lang="en-US" sz="2400" u="none" dirty="0">
                  <a:latin typeface="+mj-lt"/>
                  <a:sym typeface="Symbol" pitchFamily="18" charset="2"/>
                </a:rPr>
                <a:t> leave weights unchanged.</a:t>
              </a:r>
            </a:p>
          </p:txBody>
        </p:sp>
        <p:graphicFrame>
          <p:nvGraphicFramePr>
            <p:cNvPr id="745477" name="Object 5"/>
            <p:cNvGraphicFramePr>
              <a:graphicFrameLocks noChangeAspect="1"/>
            </p:cNvGraphicFramePr>
            <p:nvPr>
              <p:extLst>
                <p:ext uri="{D42A27DB-BD31-4B8C-83A1-F6EECF244321}">
                  <p14:modId xmlns:p14="http://schemas.microsoft.com/office/powerpoint/2010/main" val="1327835396"/>
                </p:ext>
              </p:extLst>
            </p:nvPr>
          </p:nvGraphicFramePr>
          <p:xfrm>
            <a:off x="2475" y="1701"/>
            <a:ext cx="217" cy="193"/>
          </p:xfrm>
          <a:graphic>
            <a:graphicData uri="http://schemas.openxmlformats.org/presentationml/2006/ole">
              <mc:AlternateContent xmlns:mc="http://schemas.openxmlformats.org/markup-compatibility/2006">
                <mc:Choice xmlns:v="urn:schemas-microsoft-com:vml" Requires="v">
                  <p:oleObj name="Equation" r:id="rId3" imgW="215640" imgH="190440" progId="Equation.3">
                    <p:embed/>
                  </p:oleObj>
                </mc:Choice>
                <mc:Fallback>
                  <p:oleObj name="Equation" r:id="rId3" imgW="21564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5" y="1701"/>
                          <a:ext cx="217" cy="193"/>
                        </a:xfrm>
                        <a:prstGeom prst="rect">
                          <a:avLst/>
                        </a:prstGeom>
                        <a:noFill/>
                        <a:ln>
                          <a:noFill/>
                        </a:ln>
                        <a:effectLst/>
                      </p:spPr>
                    </p:pic>
                  </p:oleObj>
                </mc:Fallback>
              </mc:AlternateContent>
            </a:graphicData>
          </a:graphic>
        </p:graphicFrame>
      </p:grpSp>
      <p:graphicFrame>
        <p:nvGraphicFramePr>
          <p:cNvPr id="745479" name="Object 7"/>
          <p:cNvGraphicFramePr>
            <a:graphicFrameLocks noChangeAspect="1"/>
          </p:cNvGraphicFramePr>
          <p:nvPr>
            <p:extLst>
              <p:ext uri="{D42A27DB-BD31-4B8C-83A1-F6EECF244321}">
                <p14:modId xmlns:p14="http://schemas.microsoft.com/office/powerpoint/2010/main" val="580743864"/>
              </p:ext>
            </p:extLst>
          </p:nvPr>
        </p:nvGraphicFramePr>
        <p:xfrm>
          <a:off x="1330325" y="5449888"/>
          <a:ext cx="7629525" cy="874712"/>
        </p:xfrm>
        <a:graphic>
          <a:graphicData uri="http://schemas.openxmlformats.org/presentationml/2006/ole">
            <mc:AlternateContent xmlns:mc="http://schemas.openxmlformats.org/markup-compatibility/2006">
              <mc:Choice xmlns:v="urn:schemas-microsoft-com:vml" Requires="v">
                <p:oleObj name="Equation" r:id="rId5" imgW="3200400" imgH="419040" progId="Equation.3">
                  <p:embed/>
                </p:oleObj>
              </mc:Choice>
              <mc:Fallback>
                <p:oleObj name="Equation" r:id="rId5" imgW="3200400" imgH="419040" progId="Equation.3">
                  <p:embed/>
                  <p:pic>
                    <p:nvPicPr>
                      <p:cNvPr id="0" name=""/>
                      <p:cNvPicPr>
                        <a:picLocks noChangeAspect="1" noChangeArrowheads="1"/>
                      </p:cNvPicPr>
                      <p:nvPr/>
                    </p:nvPicPr>
                    <p:blipFill>
                      <a:blip r:embed="rId6"/>
                      <a:srcRect/>
                      <a:stretch>
                        <a:fillRect/>
                      </a:stretch>
                    </p:blipFill>
                    <p:spPr bwMode="auto">
                      <a:xfrm>
                        <a:off x="1330325" y="5449888"/>
                        <a:ext cx="7629525"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6" y="3810000"/>
            <a:ext cx="1887196" cy="1798984"/>
          </a:xfrm>
          <a:prstGeom prst="rect">
            <a:avLst/>
          </a:prstGeom>
          <a:ln w="19050">
            <a:solidFill>
              <a:srgbClr val="FFC000"/>
            </a:solidFill>
          </a:ln>
        </p:spPr>
      </p:pic>
      <p:graphicFrame>
        <p:nvGraphicFramePr>
          <p:cNvPr id="4" name="Object 3"/>
          <p:cNvGraphicFramePr>
            <a:graphicFrameLocks noChangeAspect="1"/>
          </p:cNvGraphicFramePr>
          <p:nvPr>
            <p:extLst>
              <p:ext uri="{D42A27DB-BD31-4B8C-83A1-F6EECF244321}">
                <p14:modId xmlns:p14="http://schemas.microsoft.com/office/powerpoint/2010/main" val="977468793"/>
              </p:ext>
            </p:extLst>
          </p:nvPr>
        </p:nvGraphicFramePr>
        <p:xfrm>
          <a:off x="7493340" y="1295400"/>
          <a:ext cx="1498260" cy="990600"/>
        </p:xfrm>
        <a:graphic>
          <a:graphicData uri="http://schemas.openxmlformats.org/presentationml/2006/ole">
            <mc:AlternateContent xmlns:mc="http://schemas.openxmlformats.org/markup-compatibility/2006">
              <mc:Choice xmlns:v="urn:schemas-microsoft-com:vml" Requires="v">
                <p:oleObj name="Equation" r:id="rId8" imgW="1422360" imgH="939600" progId="Equation.3">
                  <p:embed/>
                </p:oleObj>
              </mc:Choice>
              <mc:Fallback>
                <p:oleObj name="Equation" r:id="rId8" imgW="1422360" imgH="939600" progId="Equation.3">
                  <p:embed/>
                  <p:pic>
                    <p:nvPicPr>
                      <p:cNvPr id="0" name=""/>
                      <p:cNvPicPr>
                        <a:picLocks noChangeAspect="1" noChangeArrowheads="1"/>
                      </p:cNvPicPr>
                      <p:nvPr/>
                    </p:nvPicPr>
                    <p:blipFill>
                      <a:blip r:embed="rId9"/>
                      <a:srcRect/>
                      <a:stretch>
                        <a:fillRect/>
                      </a:stretch>
                    </p:blipFill>
                    <p:spPr bwMode="auto">
                      <a:xfrm>
                        <a:off x="7493340" y="1295400"/>
                        <a:ext cx="1498260" cy="990600"/>
                      </a:xfrm>
                      <a:prstGeom prst="rect">
                        <a:avLst/>
                      </a:prstGeom>
                      <a:solidFill>
                        <a:srgbClr val="FFFFCC"/>
                      </a:solidFill>
                      <a:ln>
                        <a:solidFill>
                          <a:schemeClr val="accent6">
                            <a:lumMod val="75000"/>
                          </a:schemeClr>
                        </a:solidFill>
                      </a:ln>
                    </p:spPr>
                  </p:pic>
                </p:oleObj>
              </mc:Fallback>
            </mc:AlternateContent>
          </a:graphicData>
        </a:graphic>
      </p:graphicFrame>
    </p:spTree>
    <p:extLst>
      <p:ext uri="{BB962C8B-B14F-4D97-AF65-F5344CB8AC3E}">
        <p14:creationId xmlns:p14="http://schemas.microsoft.com/office/powerpoint/2010/main" val="3719713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54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454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454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454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t>Perceptron Learnability</a:t>
            </a:r>
          </a:p>
        </p:txBody>
      </p:sp>
      <p:sp>
        <p:nvSpPr>
          <p:cNvPr id="763907" name="Rectangle 3"/>
          <p:cNvSpPr>
            <a:spLocks noGrp="1" noChangeArrowheads="1"/>
          </p:cNvSpPr>
          <p:nvPr>
            <p:ph idx="1"/>
          </p:nvPr>
        </p:nvSpPr>
        <p:spPr/>
        <p:txBody>
          <a:bodyPr/>
          <a:lstStyle/>
          <a:p>
            <a:pPr>
              <a:lnSpc>
                <a:spcPct val="80000"/>
              </a:lnSpc>
            </a:pPr>
            <a:r>
              <a:rPr lang="en-US" sz="2400" dirty="0">
                <a:latin typeface="+mj-lt"/>
                <a:cs typeface="Arial" pitchFamily="34" charset="0"/>
              </a:rPr>
              <a:t>Obviously can’t learn what it can’t represent </a:t>
            </a:r>
            <a:r>
              <a:rPr lang="en-US" sz="2400" dirty="0">
                <a:solidFill>
                  <a:srgbClr val="FF0000"/>
                </a:solidFill>
                <a:latin typeface="+mj-lt"/>
                <a:cs typeface="Arial" pitchFamily="34" charset="0"/>
              </a:rPr>
              <a:t>(???)</a:t>
            </a:r>
          </a:p>
          <a:p>
            <a:pPr lvl="1">
              <a:lnSpc>
                <a:spcPct val="80000"/>
              </a:lnSpc>
            </a:pPr>
            <a:r>
              <a:rPr lang="en-US" sz="2000" dirty="0">
                <a:latin typeface="+mj-lt"/>
                <a:cs typeface="Arial" pitchFamily="34" charset="0"/>
              </a:rPr>
              <a:t>Only linearly separable functions</a:t>
            </a:r>
          </a:p>
          <a:p>
            <a:pPr>
              <a:lnSpc>
                <a:spcPct val="80000"/>
              </a:lnSpc>
            </a:pPr>
            <a:r>
              <a:rPr lang="en-US" sz="2400" dirty="0" err="1">
                <a:solidFill>
                  <a:schemeClr val="accent2"/>
                </a:solidFill>
                <a:latin typeface="+mj-lt"/>
                <a:cs typeface="Arial" pitchFamily="34" charset="0"/>
              </a:rPr>
              <a:t>Minsky</a:t>
            </a:r>
            <a:r>
              <a:rPr lang="en-US" sz="2400" dirty="0">
                <a:solidFill>
                  <a:schemeClr val="accent2"/>
                </a:solidFill>
                <a:latin typeface="+mj-lt"/>
                <a:cs typeface="Arial" pitchFamily="34" charset="0"/>
              </a:rPr>
              <a:t> and </a:t>
            </a:r>
            <a:r>
              <a:rPr lang="en-US" sz="2400" dirty="0" err="1">
                <a:solidFill>
                  <a:schemeClr val="accent2"/>
                </a:solidFill>
                <a:latin typeface="+mj-lt"/>
                <a:cs typeface="Arial" pitchFamily="34" charset="0"/>
              </a:rPr>
              <a:t>Papert</a:t>
            </a:r>
            <a:r>
              <a:rPr lang="en-US" sz="2400" dirty="0">
                <a:solidFill>
                  <a:schemeClr val="accent2"/>
                </a:solidFill>
                <a:latin typeface="+mj-lt"/>
                <a:cs typeface="Arial" pitchFamily="34" charset="0"/>
              </a:rPr>
              <a:t> (1969)</a:t>
            </a:r>
            <a:r>
              <a:rPr lang="en-US" sz="2400" dirty="0">
                <a:solidFill>
                  <a:schemeClr val="hlink"/>
                </a:solidFill>
                <a:latin typeface="+mj-lt"/>
                <a:cs typeface="Arial" pitchFamily="34" charset="0"/>
              </a:rPr>
              <a:t> </a:t>
            </a:r>
            <a:r>
              <a:rPr lang="en-US" sz="2400" dirty="0">
                <a:latin typeface="+mj-lt"/>
                <a:cs typeface="Arial" pitchFamily="34" charset="0"/>
              </a:rPr>
              <a:t>wrote an influential book demonstrating Perceptron’s representational limitations</a:t>
            </a:r>
          </a:p>
          <a:p>
            <a:pPr lvl="1">
              <a:lnSpc>
                <a:spcPct val="80000"/>
              </a:lnSpc>
            </a:pPr>
            <a:r>
              <a:rPr lang="en-US" sz="2000" dirty="0">
                <a:latin typeface="+mj-lt"/>
                <a:cs typeface="Arial" pitchFamily="34" charset="0"/>
              </a:rPr>
              <a:t>Parity functions can’t be learned (XOR)</a:t>
            </a:r>
          </a:p>
          <a:p>
            <a:pPr lvl="1">
              <a:lnSpc>
                <a:spcPct val="80000"/>
              </a:lnSpc>
            </a:pPr>
            <a:r>
              <a:rPr lang="en-US" sz="2000" dirty="0">
                <a:latin typeface="+mj-lt"/>
                <a:cs typeface="Arial" pitchFamily="34" charset="0"/>
              </a:rPr>
              <a:t>In vision, if patterns are represented with local features, can’t represent symmetry, connectivity</a:t>
            </a:r>
          </a:p>
          <a:p>
            <a:pPr>
              <a:lnSpc>
                <a:spcPct val="80000"/>
              </a:lnSpc>
            </a:pPr>
            <a:r>
              <a:rPr lang="en-US" sz="2400" dirty="0">
                <a:latin typeface="+mj-lt"/>
                <a:cs typeface="Arial" pitchFamily="34" charset="0"/>
              </a:rPr>
              <a:t>Research on Neural Networks stopped for years</a:t>
            </a:r>
          </a:p>
          <a:p>
            <a:pPr>
              <a:lnSpc>
                <a:spcPct val="80000"/>
              </a:lnSpc>
            </a:pPr>
            <a:endParaRPr lang="en-US" sz="2400" dirty="0">
              <a:latin typeface="+mj-lt"/>
              <a:cs typeface="Arial" pitchFamily="34" charset="0"/>
            </a:endParaRPr>
          </a:p>
          <a:p>
            <a:pPr>
              <a:lnSpc>
                <a:spcPct val="80000"/>
              </a:lnSpc>
            </a:pPr>
            <a:r>
              <a:rPr lang="en-US" sz="2400" dirty="0">
                <a:latin typeface="+mj-lt"/>
                <a:cs typeface="Arial" pitchFamily="34" charset="0"/>
              </a:rPr>
              <a:t>Rosenblatt himself (1959) asked,</a:t>
            </a:r>
          </a:p>
          <a:p>
            <a:pPr>
              <a:lnSpc>
                <a:spcPct val="80000"/>
              </a:lnSpc>
            </a:pPr>
            <a:endParaRPr lang="en-US" sz="2400" dirty="0">
              <a:latin typeface="+mj-lt"/>
              <a:cs typeface="Arial" pitchFamily="34" charset="0"/>
            </a:endParaRPr>
          </a:p>
          <a:p>
            <a:pPr lvl="1">
              <a:lnSpc>
                <a:spcPct val="80000"/>
              </a:lnSpc>
              <a:spcBef>
                <a:spcPct val="0"/>
              </a:spcBef>
              <a:buFontTx/>
              <a:buChar char="•"/>
            </a:pPr>
            <a:r>
              <a:rPr lang="en-US" sz="2000" i="1" dirty="0">
                <a:solidFill>
                  <a:schemeClr val="accent2"/>
                </a:solidFill>
                <a:latin typeface="+mj-lt"/>
                <a:cs typeface="Arial" pitchFamily="34" charset="0"/>
              </a:rPr>
              <a:t>“What pattern recognition problems can be transformed so as to become linearly separable?” </a:t>
            </a:r>
            <a:endParaRPr lang="en-US" sz="2000" dirty="0">
              <a:latin typeface="+mj-lt"/>
              <a:cs typeface="Arial" pitchFamily="34" charset="0"/>
            </a:endParaRPr>
          </a:p>
        </p:txBody>
      </p:sp>
      <p:sp>
        <p:nvSpPr>
          <p:cNvPr id="2" name="Content Placeholder 1"/>
          <p:cNvSpPr>
            <a:spLocks noGrp="1"/>
          </p:cNvSpPr>
          <p:nvPr>
            <p:ph sz="quarter" idx="13"/>
          </p:nvPr>
        </p:nvSpPr>
        <p:spPr/>
        <p:txBody>
          <a:bodyPr/>
          <a:lstStyle/>
          <a:p>
            <a:r>
              <a:rPr lang="en-US"/>
              <a:t>Perceptron</a:t>
            </a:r>
          </a:p>
        </p:txBody>
      </p:sp>
      <p:sp>
        <p:nvSpPr>
          <p:cNvPr id="6" name="Slide Number Placeholder 5"/>
          <p:cNvSpPr>
            <a:spLocks noGrp="1"/>
          </p:cNvSpPr>
          <p:nvPr>
            <p:ph type="sldNum" sz="quarter" idx="14"/>
          </p:nvPr>
        </p:nvSpPr>
        <p:spPr/>
        <p:txBody>
          <a:bodyPr/>
          <a:lstStyle/>
          <a:p>
            <a:fld id="{236FD638-FD13-47A9-9A29-A100D57BF410}" type="slidenum">
              <a:rPr lang="en-US"/>
              <a:pPr/>
              <a:t>12</a:t>
            </a:fld>
            <a:endParaRPr lang="en-US"/>
          </a:p>
        </p:txBody>
      </p:sp>
    </p:spTree>
    <p:extLst>
      <p:ext uri="{BB962C8B-B14F-4D97-AF65-F5344CB8AC3E}">
        <p14:creationId xmlns:p14="http://schemas.microsoft.com/office/powerpoint/2010/main" val="3997599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39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3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81" name="Slide Number Placeholder 3"/>
          <p:cNvSpPr>
            <a:spLocks noGrp="1"/>
          </p:cNvSpPr>
          <p:nvPr>
            <p:ph type="sldNum" sz="quarter" idx="10"/>
          </p:nvPr>
        </p:nvSpPr>
        <p:spPr/>
        <p:txBody>
          <a:bodyPr/>
          <a:lstStyle/>
          <a:p>
            <a:fld id="{68084EB6-6E3C-42E1-9C18-70826AAEB768}" type="slidenum">
              <a:rPr lang="en-US"/>
              <a:pPr/>
              <a:t>13</a:t>
            </a:fld>
            <a:endParaRPr lang="en-US"/>
          </a:p>
        </p:txBody>
      </p:sp>
      <p:grpSp>
        <p:nvGrpSpPr>
          <p:cNvPr id="751618" name="Group 2"/>
          <p:cNvGrpSpPr>
            <a:grpSpLocks/>
          </p:cNvGrpSpPr>
          <p:nvPr/>
        </p:nvGrpSpPr>
        <p:grpSpPr bwMode="auto">
          <a:xfrm>
            <a:off x="838200" y="1219200"/>
            <a:ext cx="7716838" cy="4953000"/>
            <a:chOff x="192" y="768"/>
            <a:chExt cx="5341" cy="3552"/>
          </a:xfrm>
        </p:grpSpPr>
        <p:sp>
          <p:nvSpPr>
            <p:cNvPr id="751619" name="Line 3"/>
            <p:cNvSpPr>
              <a:spLocks noChangeShapeType="1"/>
            </p:cNvSpPr>
            <p:nvPr/>
          </p:nvSpPr>
          <p:spPr bwMode="auto">
            <a:xfrm>
              <a:off x="3360" y="960"/>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0" name="Line 4"/>
            <p:cNvSpPr>
              <a:spLocks noChangeShapeType="1"/>
            </p:cNvSpPr>
            <p:nvPr/>
          </p:nvSpPr>
          <p:spPr bwMode="auto">
            <a:xfrm>
              <a:off x="192" y="942"/>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1" name="Line 5"/>
            <p:cNvSpPr>
              <a:spLocks noChangeShapeType="1"/>
            </p:cNvSpPr>
            <p:nvPr/>
          </p:nvSpPr>
          <p:spPr bwMode="auto">
            <a:xfrm>
              <a:off x="192"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2" name="Freeform 6"/>
            <p:cNvSpPr>
              <a:spLocks/>
            </p:cNvSpPr>
            <p:nvPr/>
          </p:nvSpPr>
          <p:spPr bwMode="auto">
            <a:xfrm>
              <a:off x="294" y="768"/>
              <a:ext cx="2250" cy="2048"/>
            </a:xfrm>
            <a:custGeom>
              <a:avLst/>
              <a:gdLst>
                <a:gd name="T0" fmla="*/ 0 w 4224"/>
                <a:gd name="T1" fmla="*/ 2832 h 2832"/>
                <a:gd name="T2" fmla="*/ 336 w 4224"/>
                <a:gd name="T3" fmla="*/ 1824 h 2832"/>
                <a:gd name="T4" fmla="*/ 1488 w 4224"/>
                <a:gd name="T5" fmla="*/ 2256 h 2832"/>
                <a:gd name="T6" fmla="*/ 1488 w 4224"/>
                <a:gd name="T7" fmla="*/ 1584 h 2832"/>
                <a:gd name="T8" fmla="*/ 1776 w 4224"/>
                <a:gd name="T9" fmla="*/ 912 h 2832"/>
                <a:gd name="T10" fmla="*/ 2112 w 4224"/>
                <a:gd name="T11" fmla="*/ 1152 h 2832"/>
                <a:gd name="T12" fmla="*/ 2160 w 4224"/>
                <a:gd name="T13" fmla="*/ 960 h 2832"/>
                <a:gd name="T14" fmla="*/ 2352 w 4224"/>
                <a:gd name="T15" fmla="*/ 960 h 2832"/>
                <a:gd name="T16" fmla="*/ 2400 w 4224"/>
                <a:gd name="T17" fmla="*/ 672 h 2832"/>
                <a:gd name="T18" fmla="*/ 2832 w 4224"/>
                <a:gd name="T19" fmla="*/ 672 h 2832"/>
                <a:gd name="T20" fmla="*/ 4176 w 4224"/>
                <a:gd name="T21" fmla="*/ 768 h 2832"/>
                <a:gd name="T22" fmla="*/ 3120 w 4224"/>
                <a:gd name="T23" fmla="*/ 0 h 2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4" h="2832">
                  <a:moveTo>
                    <a:pt x="0" y="2832"/>
                  </a:moveTo>
                  <a:cubicBezTo>
                    <a:pt x="44" y="2376"/>
                    <a:pt x="88" y="1920"/>
                    <a:pt x="336" y="1824"/>
                  </a:cubicBezTo>
                  <a:cubicBezTo>
                    <a:pt x="584" y="1728"/>
                    <a:pt x="1296" y="2296"/>
                    <a:pt x="1488" y="2256"/>
                  </a:cubicBezTo>
                  <a:cubicBezTo>
                    <a:pt x="1680" y="2216"/>
                    <a:pt x="1440" y="1808"/>
                    <a:pt x="1488" y="1584"/>
                  </a:cubicBezTo>
                  <a:cubicBezTo>
                    <a:pt x="1536" y="1360"/>
                    <a:pt x="1672" y="984"/>
                    <a:pt x="1776" y="912"/>
                  </a:cubicBezTo>
                  <a:cubicBezTo>
                    <a:pt x="1880" y="840"/>
                    <a:pt x="2048" y="1144"/>
                    <a:pt x="2112" y="1152"/>
                  </a:cubicBezTo>
                  <a:cubicBezTo>
                    <a:pt x="2176" y="1160"/>
                    <a:pt x="2120" y="992"/>
                    <a:pt x="2160" y="960"/>
                  </a:cubicBezTo>
                  <a:cubicBezTo>
                    <a:pt x="2200" y="928"/>
                    <a:pt x="2312" y="1008"/>
                    <a:pt x="2352" y="960"/>
                  </a:cubicBezTo>
                  <a:cubicBezTo>
                    <a:pt x="2392" y="912"/>
                    <a:pt x="2320" y="720"/>
                    <a:pt x="2400" y="672"/>
                  </a:cubicBezTo>
                  <a:cubicBezTo>
                    <a:pt x="2480" y="624"/>
                    <a:pt x="2536" y="656"/>
                    <a:pt x="2832" y="672"/>
                  </a:cubicBezTo>
                  <a:cubicBezTo>
                    <a:pt x="3128" y="688"/>
                    <a:pt x="4128" y="880"/>
                    <a:pt x="4176" y="768"/>
                  </a:cubicBezTo>
                  <a:cubicBezTo>
                    <a:pt x="4224" y="656"/>
                    <a:pt x="3296" y="128"/>
                    <a:pt x="3120"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23" name="Oval 7"/>
            <p:cNvSpPr>
              <a:spLocks noChangeArrowheads="1"/>
            </p:cNvSpPr>
            <p:nvPr/>
          </p:nvSpPr>
          <p:spPr bwMode="auto">
            <a:xfrm>
              <a:off x="908"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24" name="Oval 8"/>
            <p:cNvSpPr>
              <a:spLocks noChangeArrowheads="1"/>
            </p:cNvSpPr>
            <p:nvPr/>
          </p:nvSpPr>
          <p:spPr bwMode="auto">
            <a:xfrm>
              <a:off x="1087" y="160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25" name="Oval 9"/>
            <p:cNvSpPr>
              <a:spLocks noChangeArrowheads="1"/>
            </p:cNvSpPr>
            <p:nvPr/>
          </p:nvSpPr>
          <p:spPr bwMode="auto">
            <a:xfrm>
              <a:off x="933" y="1080"/>
              <a:ext cx="52"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26" name="Oval 10"/>
            <p:cNvSpPr>
              <a:spLocks noChangeArrowheads="1"/>
            </p:cNvSpPr>
            <p:nvPr/>
          </p:nvSpPr>
          <p:spPr bwMode="auto">
            <a:xfrm>
              <a:off x="1010" y="167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27" name="Oval 11"/>
            <p:cNvSpPr>
              <a:spLocks noChangeArrowheads="1"/>
            </p:cNvSpPr>
            <p:nvPr/>
          </p:nvSpPr>
          <p:spPr bwMode="auto">
            <a:xfrm>
              <a:off x="1164" y="139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28" name="Oval 12"/>
            <p:cNvSpPr>
              <a:spLocks noChangeArrowheads="1"/>
            </p:cNvSpPr>
            <p:nvPr/>
          </p:nvSpPr>
          <p:spPr bwMode="auto">
            <a:xfrm>
              <a:off x="1087"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29" name="Oval 13"/>
            <p:cNvSpPr>
              <a:spLocks noChangeArrowheads="1"/>
            </p:cNvSpPr>
            <p:nvPr/>
          </p:nvSpPr>
          <p:spPr bwMode="auto">
            <a:xfrm>
              <a:off x="1394" y="1462"/>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0" name="Oval 14"/>
            <p:cNvSpPr>
              <a:spLocks noChangeArrowheads="1"/>
            </p:cNvSpPr>
            <p:nvPr/>
          </p:nvSpPr>
          <p:spPr bwMode="auto">
            <a:xfrm>
              <a:off x="1240" y="135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1" name="Oval 15"/>
            <p:cNvSpPr>
              <a:spLocks noChangeArrowheads="1"/>
            </p:cNvSpPr>
            <p:nvPr/>
          </p:nvSpPr>
          <p:spPr bwMode="auto">
            <a:xfrm>
              <a:off x="831" y="174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2" name="Oval 16"/>
            <p:cNvSpPr>
              <a:spLocks noChangeArrowheads="1"/>
            </p:cNvSpPr>
            <p:nvPr/>
          </p:nvSpPr>
          <p:spPr bwMode="auto">
            <a:xfrm>
              <a:off x="703" y="177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3" name="Oval 17"/>
            <p:cNvSpPr>
              <a:spLocks noChangeArrowheads="1"/>
            </p:cNvSpPr>
            <p:nvPr/>
          </p:nvSpPr>
          <p:spPr bwMode="auto">
            <a:xfrm>
              <a:off x="550" y="198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4" name="Oval 18"/>
            <p:cNvSpPr>
              <a:spLocks noChangeArrowheads="1"/>
            </p:cNvSpPr>
            <p:nvPr/>
          </p:nvSpPr>
          <p:spPr bwMode="auto">
            <a:xfrm>
              <a:off x="1777" y="907"/>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5" name="Oval 19"/>
            <p:cNvSpPr>
              <a:spLocks noChangeArrowheads="1"/>
            </p:cNvSpPr>
            <p:nvPr/>
          </p:nvSpPr>
          <p:spPr bwMode="auto">
            <a:xfrm>
              <a:off x="2135" y="125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6" name="Oval 20"/>
            <p:cNvSpPr>
              <a:spLocks noChangeArrowheads="1"/>
            </p:cNvSpPr>
            <p:nvPr/>
          </p:nvSpPr>
          <p:spPr bwMode="auto">
            <a:xfrm>
              <a:off x="1726" y="111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7" name="Oval 21"/>
            <p:cNvSpPr>
              <a:spLocks noChangeArrowheads="1"/>
            </p:cNvSpPr>
            <p:nvPr/>
          </p:nvSpPr>
          <p:spPr bwMode="auto">
            <a:xfrm>
              <a:off x="1573" y="115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8" name="Oval 22"/>
            <p:cNvSpPr>
              <a:spLocks noChangeArrowheads="1"/>
            </p:cNvSpPr>
            <p:nvPr/>
          </p:nvSpPr>
          <p:spPr bwMode="auto">
            <a:xfrm>
              <a:off x="1854" y="108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39" name="Rectangle 23"/>
            <p:cNvSpPr>
              <a:spLocks noChangeArrowheads="1"/>
            </p:cNvSpPr>
            <p:nvPr/>
          </p:nvSpPr>
          <p:spPr bwMode="auto">
            <a:xfrm>
              <a:off x="1189" y="1670"/>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0" name="Rectangle 24"/>
            <p:cNvSpPr>
              <a:spLocks noChangeArrowheads="1"/>
            </p:cNvSpPr>
            <p:nvPr/>
          </p:nvSpPr>
          <p:spPr bwMode="auto">
            <a:xfrm>
              <a:off x="345" y="2469"/>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1" name="Rectangle 25"/>
            <p:cNvSpPr>
              <a:spLocks noChangeArrowheads="1"/>
            </p:cNvSpPr>
            <p:nvPr/>
          </p:nvSpPr>
          <p:spPr bwMode="auto">
            <a:xfrm>
              <a:off x="1956"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2" name="Rectangle 26"/>
            <p:cNvSpPr>
              <a:spLocks noChangeArrowheads="1"/>
            </p:cNvSpPr>
            <p:nvPr/>
          </p:nvSpPr>
          <p:spPr bwMode="auto">
            <a:xfrm>
              <a:off x="1061" y="208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3" name="Rectangle 27"/>
            <p:cNvSpPr>
              <a:spLocks noChangeArrowheads="1"/>
            </p:cNvSpPr>
            <p:nvPr/>
          </p:nvSpPr>
          <p:spPr bwMode="auto">
            <a:xfrm>
              <a:off x="1598"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4" name="Rectangle 28"/>
            <p:cNvSpPr>
              <a:spLocks noChangeArrowheads="1"/>
            </p:cNvSpPr>
            <p:nvPr/>
          </p:nvSpPr>
          <p:spPr bwMode="auto">
            <a:xfrm>
              <a:off x="1266" y="146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5" name="Rectangle 29"/>
            <p:cNvSpPr>
              <a:spLocks noChangeArrowheads="1"/>
            </p:cNvSpPr>
            <p:nvPr/>
          </p:nvSpPr>
          <p:spPr bwMode="auto">
            <a:xfrm>
              <a:off x="806" y="2295"/>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6" name="Rectangle 30"/>
            <p:cNvSpPr>
              <a:spLocks noChangeArrowheads="1"/>
            </p:cNvSpPr>
            <p:nvPr/>
          </p:nvSpPr>
          <p:spPr bwMode="auto">
            <a:xfrm>
              <a:off x="1777" y="1358"/>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7" name="Rectangle 31"/>
            <p:cNvSpPr>
              <a:spLocks noChangeArrowheads="1"/>
            </p:cNvSpPr>
            <p:nvPr/>
          </p:nvSpPr>
          <p:spPr bwMode="auto">
            <a:xfrm>
              <a:off x="2161" y="87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8" name="Rectangle 32"/>
            <p:cNvSpPr>
              <a:spLocks noChangeArrowheads="1"/>
            </p:cNvSpPr>
            <p:nvPr/>
          </p:nvSpPr>
          <p:spPr bwMode="auto">
            <a:xfrm>
              <a:off x="1496" y="149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49" name="Rectangle 33"/>
            <p:cNvSpPr>
              <a:spLocks noChangeArrowheads="1"/>
            </p:cNvSpPr>
            <p:nvPr/>
          </p:nvSpPr>
          <p:spPr bwMode="auto">
            <a:xfrm>
              <a:off x="2058" y="803"/>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0" name="Rectangle 34"/>
            <p:cNvSpPr>
              <a:spLocks noChangeArrowheads="1"/>
            </p:cNvSpPr>
            <p:nvPr/>
          </p:nvSpPr>
          <p:spPr bwMode="auto">
            <a:xfrm>
              <a:off x="1138" y="180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1" name="Rectangle 35"/>
            <p:cNvSpPr>
              <a:spLocks noChangeArrowheads="1"/>
            </p:cNvSpPr>
            <p:nvPr/>
          </p:nvSpPr>
          <p:spPr bwMode="auto">
            <a:xfrm>
              <a:off x="473" y="2156"/>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p>
          </p:txBody>
        </p:sp>
        <p:sp>
          <p:nvSpPr>
            <p:cNvPr id="751652" name="Rectangle 36"/>
            <p:cNvSpPr>
              <a:spLocks noChangeArrowheads="1"/>
            </p:cNvSpPr>
            <p:nvPr/>
          </p:nvSpPr>
          <p:spPr bwMode="auto">
            <a:xfrm>
              <a:off x="2135" y="1601"/>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3" name="Rectangle 37"/>
            <p:cNvSpPr>
              <a:spLocks noChangeArrowheads="1"/>
            </p:cNvSpPr>
            <p:nvPr/>
          </p:nvSpPr>
          <p:spPr bwMode="auto">
            <a:xfrm>
              <a:off x="2109" y="142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4" name="Rectangle 38"/>
            <p:cNvSpPr>
              <a:spLocks noChangeArrowheads="1"/>
            </p:cNvSpPr>
            <p:nvPr/>
          </p:nvSpPr>
          <p:spPr bwMode="auto">
            <a:xfrm>
              <a:off x="1010" y="239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5" name="Rectangle 39"/>
            <p:cNvSpPr>
              <a:spLocks noChangeArrowheads="1"/>
            </p:cNvSpPr>
            <p:nvPr/>
          </p:nvSpPr>
          <p:spPr bwMode="auto">
            <a:xfrm>
              <a:off x="2391" y="1532"/>
              <a:ext cx="102"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6" name="Rectangle 40"/>
            <p:cNvSpPr>
              <a:spLocks noChangeArrowheads="1"/>
            </p:cNvSpPr>
            <p:nvPr/>
          </p:nvSpPr>
          <p:spPr bwMode="auto">
            <a:xfrm>
              <a:off x="320" y="267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57" name="Text Box 41"/>
            <p:cNvSpPr txBox="1">
              <a:spLocks noChangeArrowheads="1"/>
            </p:cNvSpPr>
            <p:nvPr/>
          </p:nvSpPr>
          <p:spPr bwMode="auto">
            <a:xfrm>
              <a:off x="1151" y="2202"/>
              <a:ext cx="128"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u="none">
                <a:latin typeface="Comic Sans MS" pitchFamily="66" charset="0"/>
              </a:endParaRPr>
            </a:p>
          </p:txBody>
        </p:sp>
        <p:sp>
          <p:nvSpPr>
            <p:cNvPr id="751658" name="Text Box 42"/>
            <p:cNvSpPr txBox="1">
              <a:spLocks noChangeArrowheads="1"/>
            </p:cNvSpPr>
            <p:nvPr/>
          </p:nvSpPr>
          <p:spPr bwMode="auto">
            <a:xfrm>
              <a:off x="340" y="988"/>
              <a:ext cx="128"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3200" u="none">
                <a:latin typeface="Comic Sans MS" pitchFamily="66" charset="0"/>
              </a:endParaRPr>
            </a:p>
          </p:txBody>
        </p:sp>
        <p:sp>
          <p:nvSpPr>
            <p:cNvPr id="751659" name="Line 43"/>
            <p:cNvSpPr>
              <a:spLocks noChangeShapeType="1"/>
            </p:cNvSpPr>
            <p:nvPr/>
          </p:nvSpPr>
          <p:spPr bwMode="auto">
            <a:xfrm>
              <a:off x="3360"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60" name="Line 44"/>
            <p:cNvSpPr>
              <a:spLocks noChangeShapeType="1"/>
            </p:cNvSpPr>
            <p:nvPr/>
          </p:nvSpPr>
          <p:spPr bwMode="auto">
            <a:xfrm flipH="1">
              <a:off x="2352" y="3024"/>
              <a:ext cx="1008" cy="8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61" name="Oval 45"/>
            <p:cNvSpPr>
              <a:spLocks noChangeArrowheads="1"/>
            </p:cNvSpPr>
            <p:nvPr/>
          </p:nvSpPr>
          <p:spPr bwMode="auto">
            <a:xfrm>
              <a:off x="3456" y="120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2" name="Oval 46"/>
            <p:cNvSpPr>
              <a:spLocks noChangeArrowheads="1"/>
            </p:cNvSpPr>
            <p:nvPr/>
          </p:nvSpPr>
          <p:spPr bwMode="auto">
            <a:xfrm>
              <a:off x="4080" y="9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3" name="Oval 47"/>
            <p:cNvSpPr>
              <a:spLocks noChangeArrowheads="1"/>
            </p:cNvSpPr>
            <p:nvPr/>
          </p:nvSpPr>
          <p:spPr bwMode="auto">
            <a:xfrm>
              <a:off x="3696" y="129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4" name="Oval 48"/>
            <p:cNvSpPr>
              <a:spLocks noChangeArrowheads="1"/>
            </p:cNvSpPr>
            <p:nvPr/>
          </p:nvSpPr>
          <p:spPr bwMode="auto">
            <a:xfrm>
              <a:off x="4224" y="129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5" name="Oval 49"/>
            <p:cNvSpPr>
              <a:spLocks noChangeArrowheads="1"/>
            </p:cNvSpPr>
            <p:nvPr/>
          </p:nvSpPr>
          <p:spPr bwMode="auto">
            <a:xfrm>
              <a:off x="3840" y="153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6" name="Oval 50"/>
            <p:cNvSpPr>
              <a:spLocks noChangeArrowheads="1"/>
            </p:cNvSpPr>
            <p:nvPr/>
          </p:nvSpPr>
          <p:spPr bwMode="auto">
            <a:xfrm>
              <a:off x="3504" y="172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7" name="Oval 51"/>
            <p:cNvSpPr>
              <a:spLocks noChangeArrowheads="1"/>
            </p:cNvSpPr>
            <p:nvPr/>
          </p:nvSpPr>
          <p:spPr bwMode="auto">
            <a:xfrm>
              <a:off x="3984" y="1632"/>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8" name="Oval 52"/>
            <p:cNvSpPr>
              <a:spLocks noChangeArrowheads="1"/>
            </p:cNvSpPr>
            <p:nvPr/>
          </p:nvSpPr>
          <p:spPr bwMode="auto">
            <a:xfrm>
              <a:off x="3024" y="230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69" name="Oval 53"/>
            <p:cNvSpPr>
              <a:spLocks noChangeArrowheads="1"/>
            </p:cNvSpPr>
            <p:nvPr/>
          </p:nvSpPr>
          <p:spPr bwMode="auto">
            <a:xfrm>
              <a:off x="3696" y="182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70" name="Oval 54"/>
            <p:cNvSpPr>
              <a:spLocks noChangeArrowheads="1"/>
            </p:cNvSpPr>
            <p:nvPr/>
          </p:nvSpPr>
          <p:spPr bwMode="auto">
            <a:xfrm>
              <a:off x="3360" y="196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71" name="Oval 55"/>
            <p:cNvSpPr>
              <a:spLocks noChangeArrowheads="1"/>
            </p:cNvSpPr>
            <p:nvPr/>
          </p:nvSpPr>
          <p:spPr bwMode="auto">
            <a:xfrm>
              <a:off x="3264" y="225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72" name="Oval 56"/>
            <p:cNvSpPr>
              <a:spLocks noChangeArrowheads="1"/>
            </p:cNvSpPr>
            <p:nvPr/>
          </p:nvSpPr>
          <p:spPr bwMode="auto">
            <a:xfrm>
              <a:off x="3552" y="21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51673" name="AutoShape 57"/>
            <p:cNvSpPr>
              <a:spLocks noChangeArrowheads="1"/>
            </p:cNvSpPr>
            <p:nvPr/>
          </p:nvSpPr>
          <p:spPr bwMode="auto">
            <a:xfrm rot="-2730640">
              <a:off x="2033" y="2384"/>
              <a:ext cx="3119" cy="753"/>
            </a:xfrm>
            <a:prstGeom prst="parallelogram">
              <a:avLst>
                <a:gd name="adj" fmla="val 10355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74" name="Rectangle 58"/>
            <p:cNvSpPr>
              <a:spLocks noChangeArrowheads="1"/>
            </p:cNvSpPr>
            <p:nvPr/>
          </p:nvSpPr>
          <p:spPr bwMode="auto">
            <a:xfrm>
              <a:off x="432" y="254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75" name="Rectangle 59"/>
            <p:cNvSpPr>
              <a:spLocks noChangeArrowheads="1"/>
            </p:cNvSpPr>
            <p:nvPr/>
          </p:nvSpPr>
          <p:spPr bwMode="auto">
            <a:xfrm>
              <a:off x="4416" y="288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76" name="Rectangle 60"/>
            <p:cNvSpPr>
              <a:spLocks noChangeArrowheads="1"/>
            </p:cNvSpPr>
            <p:nvPr/>
          </p:nvSpPr>
          <p:spPr bwMode="auto">
            <a:xfrm>
              <a:off x="4560"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77" name="Rectangle 61"/>
            <p:cNvSpPr>
              <a:spLocks noChangeArrowheads="1"/>
            </p:cNvSpPr>
            <p:nvPr/>
          </p:nvSpPr>
          <p:spPr bwMode="auto">
            <a:xfrm>
              <a:off x="4608" y="307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78" name="Rectangle 62"/>
            <p:cNvSpPr>
              <a:spLocks noChangeArrowheads="1"/>
            </p:cNvSpPr>
            <p:nvPr/>
          </p:nvSpPr>
          <p:spPr bwMode="auto">
            <a:xfrm>
              <a:off x="3792" y="302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79" name="Rectangle 63"/>
            <p:cNvSpPr>
              <a:spLocks noChangeArrowheads="1"/>
            </p:cNvSpPr>
            <p:nvPr/>
          </p:nvSpPr>
          <p:spPr bwMode="auto">
            <a:xfrm>
              <a:off x="4176"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0" name="Rectangle 64"/>
            <p:cNvSpPr>
              <a:spLocks noChangeArrowheads="1"/>
            </p:cNvSpPr>
            <p:nvPr/>
          </p:nvSpPr>
          <p:spPr bwMode="auto">
            <a:xfrm>
              <a:off x="4896" y="336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1" name="Rectangle 65"/>
            <p:cNvSpPr>
              <a:spLocks noChangeArrowheads="1"/>
            </p:cNvSpPr>
            <p:nvPr/>
          </p:nvSpPr>
          <p:spPr bwMode="auto">
            <a:xfrm>
              <a:off x="4128"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2" name="Rectangle 66"/>
            <p:cNvSpPr>
              <a:spLocks noChangeArrowheads="1"/>
            </p:cNvSpPr>
            <p:nvPr/>
          </p:nvSpPr>
          <p:spPr bwMode="auto">
            <a:xfrm>
              <a:off x="4608" y="25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3" name="Rectangle 67"/>
            <p:cNvSpPr>
              <a:spLocks noChangeArrowheads="1"/>
            </p:cNvSpPr>
            <p:nvPr/>
          </p:nvSpPr>
          <p:spPr bwMode="auto">
            <a:xfrm>
              <a:off x="4320" y="345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4" name="Rectangle 68"/>
            <p:cNvSpPr>
              <a:spLocks noChangeArrowheads="1"/>
            </p:cNvSpPr>
            <p:nvPr/>
          </p:nvSpPr>
          <p:spPr bwMode="auto">
            <a:xfrm>
              <a:off x="3840" y="355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5" name="Rectangle 69"/>
            <p:cNvSpPr>
              <a:spLocks noChangeArrowheads="1"/>
            </p:cNvSpPr>
            <p:nvPr/>
          </p:nvSpPr>
          <p:spPr bwMode="auto">
            <a:xfrm>
              <a:off x="4512" y="331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6" name="Rectangle 70"/>
            <p:cNvSpPr>
              <a:spLocks noChangeArrowheads="1"/>
            </p:cNvSpPr>
            <p:nvPr/>
          </p:nvSpPr>
          <p:spPr bwMode="auto">
            <a:xfrm>
              <a:off x="3840"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7" name="Rectangle 71"/>
            <p:cNvSpPr>
              <a:spLocks noChangeArrowheads="1"/>
            </p:cNvSpPr>
            <p:nvPr/>
          </p:nvSpPr>
          <p:spPr bwMode="auto">
            <a:xfrm>
              <a:off x="4032"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8" name="Rectangle 72"/>
            <p:cNvSpPr>
              <a:spLocks noChangeArrowheads="1"/>
            </p:cNvSpPr>
            <p:nvPr/>
          </p:nvSpPr>
          <p:spPr bwMode="auto">
            <a:xfrm>
              <a:off x="3264"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89" name="Rectangle 73"/>
            <p:cNvSpPr>
              <a:spLocks noChangeArrowheads="1"/>
            </p:cNvSpPr>
            <p:nvPr/>
          </p:nvSpPr>
          <p:spPr bwMode="auto">
            <a:xfrm>
              <a:off x="3408" y="360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90" name="Rectangle 74"/>
            <p:cNvSpPr>
              <a:spLocks noChangeArrowheads="1"/>
            </p:cNvSpPr>
            <p:nvPr/>
          </p:nvSpPr>
          <p:spPr bwMode="auto">
            <a:xfrm>
              <a:off x="3504" y="369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691" name="Rectangle 75"/>
            <p:cNvSpPr>
              <a:spLocks noChangeArrowheads="1"/>
            </p:cNvSpPr>
            <p:nvPr/>
          </p:nvSpPr>
          <p:spPr bwMode="auto">
            <a:xfrm>
              <a:off x="3600"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1692" name="Text Box 76"/>
          <p:cNvSpPr txBox="1">
            <a:spLocks noChangeArrowheads="1"/>
          </p:cNvSpPr>
          <p:nvPr/>
        </p:nvSpPr>
        <p:spPr bwMode="auto">
          <a:xfrm>
            <a:off x="1127125" y="5561013"/>
            <a:ext cx="2506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u="none">
                <a:solidFill>
                  <a:srgbClr val="A50021"/>
                </a:solidFill>
                <a:latin typeface="Arial Narrow" pitchFamily="34" charset="0"/>
              </a:rPr>
              <a:t>(</a:t>
            </a:r>
            <a:r>
              <a:rPr lang="en-US" sz="3200" b="1" u="none">
                <a:solidFill>
                  <a:srgbClr val="A50021"/>
                </a:solidFill>
                <a:latin typeface="Arial Narrow" pitchFamily="34" charset="0"/>
              </a:rPr>
              <a:t>x</a:t>
            </a:r>
            <a:r>
              <a:rPr lang="en-US" sz="1600" b="1" u="none">
                <a:solidFill>
                  <a:srgbClr val="A50021"/>
                </a:solidFill>
                <a:latin typeface="Arial Narrow" pitchFamily="34" charset="0"/>
              </a:rPr>
              <a:t>1 </a:t>
            </a:r>
            <a:r>
              <a:rPr lang="en-US" sz="1600" b="1" u="none">
                <a:solidFill>
                  <a:srgbClr val="A50021"/>
                </a:solidFill>
                <a:latin typeface="Arial Narrow" pitchFamily="34" charset="0"/>
                <a:sym typeface="Symbol" pitchFamily="18" charset="2"/>
              </a:rPr>
              <a:t></a:t>
            </a:r>
            <a:r>
              <a:rPr lang="en-US" sz="1600" b="1" u="none">
                <a:solidFill>
                  <a:srgbClr val="A50021"/>
                </a:solidFill>
                <a:latin typeface="Arial Narrow" pitchFamily="34" charset="0"/>
              </a:rPr>
              <a:t>  </a:t>
            </a:r>
            <a:r>
              <a:rPr lang="en-US" sz="3200" b="1" u="none">
                <a:solidFill>
                  <a:srgbClr val="A50021"/>
                </a:solidFill>
                <a:latin typeface="Arial Narrow" pitchFamily="34" charset="0"/>
              </a:rPr>
              <a:t>x</a:t>
            </a:r>
            <a:r>
              <a:rPr lang="en-US" sz="1600" b="1" u="none">
                <a:solidFill>
                  <a:srgbClr val="A50021"/>
                </a:solidFill>
                <a:latin typeface="Arial Narrow" pitchFamily="34" charset="0"/>
              </a:rPr>
              <a:t>2</a:t>
            </a:r>
            <a:r>
              <a:rPr lang="en-US" sz="2400" b="1" u="none">
                <a:solidFill>
                  <a:srgbClr val="A50021"/>
                </a:solidFill>
                <a:latin typeface="Arial Narrow" pitchFamily="34" charset="0"/>
              </a:rPr>
              <a:t>) </a:t>
            </a:r>
            <a:r>
              <a:rPr lang="en-US" sz="2400" b="1" u="none">
                <a:solidFill>
                  <a:srgbClr val="A50021"/>
                </a:solidFill>
                <a:latin typeface="Arial Narrow" pitchFamily="34" charset="0"/>
                <a:sym typeface="Symbol" pitchFamily="18" charset="2"/>
              </a:rPr>
              <a:t>v</a:t>
            </a:r>
            <a:r>
              <a:rPr lang="en-US" sz="2400" b="1" u="none">
                <a:solidFill>
                  <a:srgbClr val="A50021"/>
                </a:solidFill>
                <a:latin typeface="Arial Narrow" pitchFamily="34" charset="0"/>
              </a:rPr>
              <a:t> (</a:t>
            </a:r>
            <a:r>
              <a:rPr lang="en-US" sz="3200" b="1" u="none">
                <a:solidFill>
                  <a:srgbClr val="A50021"/>
                </a:solidFill>
                <a:latin typeface="Arial Narrow" pitchFamily="34" charset="0"/>
              </a:rPr>
              <a:t>x</a:t>
            </a:r>
            <a:r>
              <a:rPr lang="en-US" sz="1600" b="1" u="none">
                <a:solidFill>
                  <a:srgbClr val="A50021"/>
                </a:solidFill>
                <a:latin typeface="Arial Narrow" pitchFamily="34" charset="0"/>
              </a:rPr>
              <a:t>3 </a:t>
            </a:r>
            <a:r>
              <a:rPr lang="en-US" sz="1600" b="1" u="none">
                <a:solidFill>
                  <a:srgbClr val="A50021"/>
                </a:solidFill>
                <a:latin typeface="Arial Narrow" pitchFamily="34" charset="0"/>
                <a:sym typeface="Symbol" pitchFamily="18" charset="2"/>
              </a:rPr>
              <a:t></a:t>
            </a:r>
            <a:r>
              <a:rPr lang="en-US" sz="1600" b="1" u="none">
                <a:solidFill>
                  <a:srgbClr val="A50021"/>
                </a:solidFill>
                <a:latin typeface="Arial Narrow" pitchFamily="34" charset="0"/>
              </a:rPr>
              <a:t>  </a:t>
            </a:r>
            <a:r>
              <a:rPr lang="en-US" sz="3200" b="1" u="none">
                <a:solidFill>
                  <a:srgbClr val="A50021"/>
                </a:solidFill>
                <a:latin typeface="Arial Narrow" pitchFamily="34" charset="0"/>
              </a:rPr>
              <a:t>x</a:t>
            </a:r>
            <a:r>
              <a:rPr lang="en-US" sz="1600" b="1" u="none">
                <a:solidFill>
                  <a:srgbClr val="A50021"/>
                </a:solidFill>
                <a:latin typeface="Arial Narrow" pitchFamily="34" charset="0"/>
              </a:rPr>
              <a:t>4</a:t>
            </a:r>
            <a:r>
              <a:rPr lang="en-US" sz="2400" b="1" u="none">
                <a:solidFill>
                  <a:srgbClr val="A50021"/>
                </a:solidFill>
                <a:latin typeface="Arial Narrow" pitchFamily="34" charset="0"/>
              </a:rPr>
              <a:t>)</a:t>
            </a:r>
            <a:r>
              <a:rPr lang="en-US" sz="1600" b="1" u="none">
                <a:solidFill>
                  <a:srgbClr val="0000FF"/>
                </a:solidFill>
                <a:latin typeface="Arial Narrow" pitchFamily="34" charset="0"/>
              </a:rPr>
              <a:t> </a:t>
            </a:r>
            <a:endParaRPr lang="en-US">
              <a:effectLst>
                <a:outerShdw blurRad="38100" dist="38100" dir="2700000" algn="tl">
                  <a:srgbClr val="C0C0C0"/>
                </a:outerShdw>
              </a:effectLst>
            </a:endParaRPr>
          </a:p>
        </p:txBody>
      </p:sp>
      <p:sp>
        <p:nvSpPr>
          <p:cNvPr id="751693" name="Text Box 77"/>
          <p:cNvSpPr txBox="1">
            <a:spLocks noChangeArrowheads="1"/>
          </p:cNvSpPr>
          <p:nvPr/>
        </p:nvSpPr>
        <p:spPr bwMode="auto">
          <a:xfrm>
            <a:off x="5486400" y="5561013"/>
            <a:ext cx="1017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u="none">
                <a:solidFill>
                  <a:srgbClr val="A50021"/>
                </a:solidFill>
                <a:latin typeface="Arial Narrow" pitchFamily="34" charset="0"/>
              </a:rPr>
              <a:t>y</a:t>
            </a:r>
            <a:r>
              <a:rPr lang="en-US" sz="1600" b="1" u="none">
                <a:solidFill>
                  <a:srgbClr val="A50021"/>
                </a:solidFill>
                <a:latin typeface="Arial Narrow" pitchFamily="34" charset="0"/>
              </a:rPr>
              <a:t>1 </a:t>
            </a:r>
            <a:r>
              <a:rPr lang="en-US" sz="1600" b="1" u="none">
                <a:solidFill>
                  <a:srgbClr val="A50021"/>
                </a:solidFill>
                <a:latin typeface="Arial Narrow" pitchFamily="34" charset="0"/>
                <a:sym typeface="Symbol" pitchFamily="18" charset="2"/>
              </a:rPr>
              <a:t></a:t>
            </a:r>
            <a:r>
              <a:rPr lang="en-US" sz="1600" b="1" u="none">
                <a:solidFill>
                  <a:srgbClr val="A50021"/>
                </a:solidFill>
                <a:latin typeface="Arial Narrow" pitchFamily="34" charset="0"/>
              </a:rPr>
              <a:t>  </a:t>
            </a:r>
            <a:r>
              <a:rPr lang="en-US" sz="3200" b="1" u="none">
                <a:solidFill>
                  <a:srgbClr val="A50021"/>
                </a:solidFill>
                <a:latin typeface="Arial Narrow" pitchFamily="34" charset="0"/>
              </a:rPr>
              <a:t>y</a:t>
            </a:r>
            <a:r>
              <a:rPr lang="en-US" sz="1600" b="1" u="none">
                <a:solidFill>
                  <a:srgbClr val="A50021"/>
                </a:solidFill>
                <a:latin typeface="Arial Narrow" pitchFamily="34" charset="0"/>
              </a:rPr>
              <a:t>2</a:t>
            </a:r>
            <a:endParaRPr lang="en-US">
              <a:effectLst>
                <a:outerShdw blurRad="38100" dist="38100" dir="2700000" algn="tl">
                  <a:srgbClr val="C0C0C0"/>
                </a:outerShdw>
              </a:effectLst>
            </a:endParaRPr>
          </a:p>
        </p:txBody>
      </p:sp>
      <p:graphicFrame>
        <p:nvGraphicFramePr>
          <p:cNvPr id="751694" name="Object 78"/>
          <p:cNvGraphicFramePr>
            <a:graphicFrameLocks noChangeAspect="1"/>
          </p:cNvGraphicFramePr>
          <p:nvPr>
            <p:extLst>
              <p:ext uri="{D42A27DB-BD31-4B8C-83A1-F6EECF244321}">
                <p14:modId xmlns:p14="http://schemas.microsoft.com/office/powerpoint/2010/main" val="2185536572"/>
              </p:ext>
            </p:extLst>
          </p:nvPr>
        </p:nvGraphicFramePr>
        <p:xfrm>
          <a:off x="3816548" y="2678112"/>
          <a:ext cx="1382713" cy="674688"/>
        </p:xfrm>
        <a:graphic>
          <a:graphicData uri="http://schemas.openxmlformats.org/presentationml/2006/ole">
            <mc:AlternateContent xmlns:mc="http://schemas.openxmlformats.org/markup-compatibility/2006">
              <mc:Choice xmlns:v="urn:schemas-microsoft-com:vml" Requires="v">
                <p:oleObj name="Clip" r:id="rId3" imgW="4592880" imgH="1759680" progId="MS_ClipArt_Gallery.2">
                  <p:embed/>
                </p:oleObj>
              </mc:Choice>
              <mc:Fallback>
                <p:oleObj name="Clip" r:id="rId3" imgW="4592880" imgH="17596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548" y="2678112"/>
                        <a:ext cx="1382713"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193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Convergence</a:t>
            </a:r>
          </a:p>
        </p:txBody>
      </p:sp>
      <p:sp>
        <p:nvSpPr>
          <p:cNvPr id="3" name="Content Placeholder 2"/>
          <p:cNvSpPr>
            <a:spLocks noGrp="1"/>
          </p:cNvSpPr>
          <p:nvPr>
            <p:ph idx="1"/>
          </p:nvPr>
        </p:nvSpPr>
        <p:spPr/>
        <p:txBody>
          <a:bodyPr/>
          <a:lstStyle/>
          <a:p>
            <a:r>
              <a:rPr lang="en-US" b="1" dirty="0"/>
              <a:t>Perceptron Convergence Theorem:</a:t>
            </a:r>
          </a:p>
          <a:p>
            <a:r>
              <a:rPr lang="en-US" dirty="0"/>
              <a:t>If there exist a set of weights that are consistent with the data (i.e., the data is linearly separable), the perceptron learning algorithm will converge</a:t>
            </a:r>
          </a:p>
          <a:p>
            <a:pPr lvl="1"/>
            <a:r>
              <a:rPr lang="en-US" dirty="0"/>
              <a:t>How long would it take to converge ?</a:t>
            </a:r>
          </a:p>
          <a:p>
            <a:r>
              <a:rPr lang="en-US" b="1" dirty="0"/>
              <a:t>Perceptron Cycling Theorem: </a:t>
            </a:r>
          </a:p>
          <a:p>
            <a:r>
              <a:rPr lang="en-US" dirty="0"/>
              <a:t>If the training data is not linearly separable the perceptron learning algorithm will eventually repeat the  same set of weights and therefore enter an infinite loop.</a:t>
            </a:r>
          </a:p>
          <a:p>
            <a:pPr lvl="1"/>
            <a:r>
              <a:rPr lang="en-US" dirty="0"/>
              <a:t>How to provide robustness, more expressivity ? </a:t>
            </a:r>
          </a:p>
        </p:txBody>
      </p:sp>
      <p:sp>
        <p:nvSpPr>
          <p:cNvPr id="7" name="Content Placeholder 6"/>
          <p:cNvSpPr>
            <a:spLocks noGrp="1"/>
          </p:cNvSpPr>
          <p:nvPr>
            <p:ph sz="quarter" idx="13"/>
          </p:nvPr>
        </p:nvSpPr>
        <p:spPr/>
        <p:txBody>
          <a:bodyPr/>
          <a:lstStyle/>
          <a:p>
            <a:r>
              <a:rPr lang="en-US" dirty="0"/>
              <a:t>Perceptron</a:t>
            </a:r>
          </a:p>
        </p:txBody>
      </p:sp>
      <p:sp>
        <p:nvSpPr>
          <p:cNvPr id="6" name="Slide Number Placeholder 3"/>
          <p:cNvSpPr>
            <a:spLocks noGrp="1"/>
          </p:cNvSpPr>
          <p:nvPr>
            <p:ph type="sldNum" sz="quarter" idx="14"/>
          </p:nvPr>
        </p:nvSpPr>
        <p:spPr/>
        <p:txBody>
          <a:bodyPr/>
          <a:lstStyle/>
          <a:p>
            <a:fld id="{46BF96E5-0BC0-4230-BF51-716733A07242}" type="slidenum">
              <a:rPr lang="en-US"/>
              <a:pPr/>
              <a:t>14</a:t>
            </a:fld>
            <a:endParaRPr lang="en-US"/>
          </a:p>
        </p:txBody>
      </p:sp>
    </p:spTree>
    <p:extLst>
      <p:ext uri="{BB962C8B-B14F-4D97-AF65-F5344CB8AC3E}">
        <p14:creationId xmlns:p14="http://schemas.microsoft.com/office/powerpoint/2010/main" val="91694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Perceptron</a:t>
            </a:r>
          </a:p>
        </p:txBody>
      </p:sp>
      <p:sp>
        <p:nvSpPr>
          <p:cNvPr id="6" name="Slide Number Placeholder 3"/>
          <p:cNvSpPr>
            <a:spLocks noGrp="1"/>
          </p:cNvSpPr>
          <p:nvPr>
            <p:ph type="sldNum" sz="quarter" idx="10"/>
          </p:nvPr>
        </p:nvSpPr>
        <p:spPr/>
        <p:txBody>
          <a:bodyPr/>
          <a:lstStyle/>
          <a:p>
            <a:fld id="{F99CFAAC-3C97-4113-81C1-A26C49EDCF03}" type="slidenum">
              <a:rPr lang="en-US"/>
              <a:pPr/>
              <a:t>15</a:t>
            </a:fld>
            <a:endParaRPr lang="en-US"/>
          </a:p>
        </p:txBody>
      </p:sp>
      <p:pic>
        <p:nvPicPr>
          <p:cNvPr id="1067012" name="Picture 4" descr="percept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452563"/>
            <a:ext cx="8639175" cy="3952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982768" y="4717549"/>
            <a:ext cx="2582887" cy="523220"/>
          </a:xfrm>
          <a:prstGeom prst="rect">
            <a:avLst/>
          </a:prstGeom>
          <a:solidFill>
            <a:srgbClr val="FFFFCC"/>
          </a:solidFill>
          <a:ln>
            <a:solidFill>
              <a:schemeClr val="accent1"/>
            </a:solidFill>
          </a:ln>
        </p:spPr>
        <p:txBody>
          <a:bodyPr wrap="none">
            <a:spAutoFit/>
          </a:bodyPr>
          <a:lstStyle/>
          <a:p>
            <a:r>
              <a:rPr lang="en-US" u="none" dirty="0">
                <a:latin typeface="+mj-lt"/>
              </a:rPr>
              <a:t>Just to make sure we understand</a:t>
            </a:r>
          </a:p>
          <a:p>
            <a:r>
              <a:rPr lang="en-US" u="none" dirty="0">
                <a:latin typeface="+mj-lt"/>
              </a:rPr>
              <a:t> that we learn both w and </a:t>
            </a:r>
            <a:r>
              <a:rPr lang="en-US" u="none" dirty="0">
                <a:latin typeface="cmmi10"/>
              </a:rPr>
              <a:t>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3"/>
          <p:cNvSpPr>
            <a:spLocks noGrp="1" noChangeArrowheads="1"/>
          </p:cNvSpPr>
          <p:nvPr>
            <p:ph type="title"/>
          </p:nvPr>
        </p:nvSpPr>
        <p:spPr>
          <a:noFill/>
          <a:ln/>
          <a:extLst>
            <a:ext uri="{909E8E84-426E-40DD-AFC4-6F175D3DCCD1}">
              <a14:hiddenFill xmlns:a14="http://schemas.microsoft.com/office/drawing/2010/main">
                <a:solidFill>
                  <a:srgbClr val="0000CC"/>
                </a:solidFill>
              </a14:hiddenFill>
            </a:ext>
          </a:extLst>
        </p:spPr>
        <p:txBody>
          <a:bodyPr/>
          <a:lstStyle/>
          <a:p>
            <a:r>
              <a:rPr lang="en-US"/>
              <a:t>Perceptron: Mistake Bound Theorem</a:t>
            </a:r>
            <a:endParaRPr lang="en-US" sz="3200"/>
          </a:p>
        </p:txBody>
      </p:sp>
      <p:sp>
        <p:nvSpPr>
          <p:cNvPr id="770050" name="Rectangle 2"/>
          <p:cNvSpPr>
            <a:spLocks noGrp="1" noChangeArrowheads="1"/>
          </p:cNvSpPr>
          <p:nvPr>
            <p:ph idx="1"/>
          </p:nvPr>
        </p:nvSpPr>
        <p:spPr/>
        <p:txBody>
          <a:bodyPr/>
          <a:lstStyle/>
          <a:p>
            <a:pPr>
              <a:lnSpc>
                <a:spcPct val="90000"/>
              </a:lnSpc>
            </a:pPr>
            <a:r>
              <a:rPr lang="en-US" sz="2400" dirty="0"/>
              <a:t>Maintains a weight vector </a:t>
            </a:r>
            <a:r>
              <a:rPr lang="en-US" sz="2400" dirty="0" err="1"/>
              <a:t>w</a:t>
            </a:r>
            <a:r>
              <a:rPr lang="en-US" sz="2400" dirty="0" err="1">
                <a:sym typeface="Symbol" pitchFamily="18" charset="2"/>
              </a:rPr>
              <a:t></a:t>
            </a:r>
            <a:r>
              <a:rPr lang="en-US" sz="2400" dirty="0" err="1">
                <a:latin typeface="Monotype Corsiva" pitchFamily="66" charset="0"/>
                <a:sym typeface="Symbol" pitchFamily="18" charset="2"/>
              </a:rPr>
              <a:t>R</a:t>
            </a:r>
            <a:r>
              <a:rPr lang="en-US" sz="2400" baseline="30000" dirty="0" err="1">
                <a:sym typeface="Symbol" pitchFamily="18" charset="2"/>
              </a:rPr>
              <a:t>N</a:t>
            </a:r>
            <a:r>
              <a:rPr lang="en-US" sz="2400" dirty="0">
                <a:sym typeface="Symbol" pitchFamily="18" charset="2"/>
              </a:rPr>
              <a:t>,    </a:t>
            </a:r>
            <a:r>
              <a:rPr lang="en-US" sz="2400" dirty="0"/>
              <a:t>w</a:t>
            </a:r>
            <a:r>
              <a:rPr lang="en-US" sz="2400" baseline="-25000" dirty="0"/>
              <a:t>0</a:t>
            </a:r>
            <a:r>
              <a:rPr lang="en-US" sz="2400" dirty="0">
                <a:sym typeface="Symbol" pitchFamily="18" charset="2"/>
              </a:rPr>
              <a:t>=</a:t>
            </a:r>
            <a:r>
              <a:rPr lang="en-US" sz="2400" dirty="0"/>
              <a:t>(0,…,0).</a:t>
            </a:r>
          </a:p>
          <a:p>
            <a:pPr>
              <a:lnSpc>
                <a:spcPct val="90000"/>
              </a:lnSpc>
            </a:pPr>
            <a:r>
              <a:rPr lang="en-US" sz="2400" dirty="0"/>
              <a:t>Upon receiving an example </a:t>
            </a:r>
            <a:r>
              <a:rPr lang="en-US" sz="2400" dirty="0">
                <a:latin typeface="Arial" pitchFamily="34" charset="0"/>
              </a:rPr>
              <a:t>x </a:t>
            </a:r>
            <a:r>
              <a:rPr lang="en-US" sz="2400" dirty="0">
                <a:latin typeface="Arial" pitchFamily="34" charset="0"/>
                <a:sym typeface="Symbol" pitchFamily="18" charset="2"/>
              </a:rPr>
              <a:t> </a:t>
            </a:r>
            <a:r>
              <a:rPr lang="en-US" sz="2400" dirty="0">
                <a:latin typeface="Monotype Corsiva" pitchFamily="66" charset="0"/>
                <a:sym typeface="Symbol" pitchFamily="18" charset="2"/>
              </a:rPr>
              <a:t>R</a:t>
            </a:r>
            <a:r>
              <a:rPr lang="en-US" sz="2400" baseline="30000" dirty="0">
                <a:latin typeface="Arial" pitchFamily="34" charset="0"/>
                <a:sym typeface="Symbol" pitchFamily="18" charset="2"/>
              </a:rPr>
              <a:t>N</a:t>
            </a:r>
            <a:r>
              <a:rPr lang="en-US" sz="2400" i="1" dirty="0">
                <a:latin typeface="Arial" pitchFamily="34" charset="0"/>
              </a:rPr>
              <a:t> </a:t>
            </a:r>
            <a:endParaRPr lang="en-US" sz="2400" dirty="0"/>
          </a:p>
          <a:p>
            <a:pPr>
              <a:lnSpc>
                <a:spcPct val="90000"/>
              </a:lnSpc>
            </a:pPr>
            <a:r>
              <a:rPr lang="en-US" sz="2400" dirty="0"/>
              <a:t>Predicts according to the linear threshold function </a:t>
            </a:r>
            <a:r>
              <a:rPr lang="en-US" sz="2400" dirty="0" err="1"/>
              <a:t>w•x</a:t>
            </a:r>
            <a:r>
              <a:rPr lang="en-US" sz="2400" dirty="0"/>
              <a:t> </a:t>
            </a:r>
            <a:r>
              <a:rPr lang="en-US" sz="2400" dirty="0">
                <a:sym typeface="Symbol" pitchFamily="18" charset="2"/>
              </a:rPr>
              <a:t></a:t>
            </a:r>
            <a:r>
              <a:rPr lang="en-US" sz="2400" dirty="0"/>
              <a:t> </a:t>
            </a:r>
            <a:r>
              <a:rPr lang="en-US" sz="2400" dirty="0">
                <a:latin typeface="Arial" pitchFamily="34" charset="0"/>
              </a:rPr>
              <a:t>0.</a:t>
            </a:r>
          </a:p>
          <a:p>
            <a:pPr>
              <a:lnSpc>
                <a:spcPct val="90000"/>
              </a:lnSpc>
            </a:pPr>
            <a:endParaRPr lang="en-US" b="1" dirty="0">
              <a:latin typeface="Arial" pitchFamily="34" charset="0"/>
            </a:endParaRPr>
          </a:p>
          <a:p>
            <a:pPr>
              <a:lnSpc>
                <a:spcPct val="90000"/>
              </a:lnSpc>
            </a:pPr>
            <a:r>
              <a:rPr lang="en-US" sz="2400" b="1" dirty="0">
                <a:latin typeface="+mj-lt"/>
              </a:rPr>
              <a:t>Theorem [Novikoff,1963] </a:t>
            </a:r>
            <a:r>
              <a:rPr lang="en-US" sz="2400" i="1" dirty="0">
                <a:latin typeface="+mj-lt"/>
              </a:rPr>
              <a:t>Let </a:t>
            </a:r>
            <a:r>
              <a:rPr lang="en-US" sz="2400" dirty="0">
                <a:latin typeface="+mj-lt"/>
              </a:rPr>
              <a:t>(x</a:t>
            </a:r>
            <a:r>
              <a:rPr lang="en-US" sz="2400" baseline="-25000" dirty="0">
                <a:latin typeface="+mj-lt"/>
              </a:rPr>
              <a:t>1</a:t>
            </a:r>
            <a:r>
              <a:rPr lang="en-US" sz="2400" dirty="0">
                <a:latin typeface="+mj-lt"/>
              </a:rPr>
              <a:t>; y</a:t>
            </a:r>
            <a:r>
              <a:rPr lang="en-US" sz="2400" baseline="-25000" dirty="0">
                <a:latin typeface="+mj-lt"/>
              </a:rPr>
              <a:t>1</a:t>
            </a:r>
            <a:r>
              <a:rPr lang="en-US" sz="2400" dirty="0">
                <a:latin typeface="+mj-lt"/>
              </a:rPr>
              <a:t>),…,: (</a:t>
            </a:r>
            <a:r>
              <a:rPr lang="en-US" sz="2400" dirty="0" err="1">
                <a:latin typeface="+mj-lt"/>
              </a:rPr>
              <a:t>x</a:t>
            </a:r>
            <a:r>
              <a:rPr lang="en-US" sz="2400" baseline="-25000" dirty="0" err="1">
                <a:latin typeface="+mj-lt"/>
              </a:rPr>
              <a:t>t</a:t>
            </a:r>
            <a:r>
              <a:rPr lang="en-US" sz="2400" dirty="0">
                <a:latin typeface="+mj-lt"/>
              </a:rPr>
              <a:t>; </a:t>
            </a:r>
            <a:r>
              <a:rPr lang="en-US" sz="2400" dirty="0" err="1">
                <a:latin typeface="+mj-lt"/>
              </a:rPr>
              <a:t>y</a:t>
            </a:r>
            <a:r>
              <a:rPr lang="en-US" sz="2400" baseline="-25000" dirty="0" err="1">
                <a:latin typeface="+mj-lt"/>
              </a:rPr>
              <a:t>t</a:t>
            </a:r>
            <a:r>
              <a:rPr lang="en-US" sz="2400" dirty="0">
                <a:latin typeface="+mj-lt"/>
              </a:rPr>
              <a:t>), </a:t>
            </a:r>
            <a:r>
              <a:rPr lang="en-US" sz="2400" i="1" dirty="0">
                <a:latin typeface="+mj-lt"/>
              </a:rPr>
              <a:t>be a sequence of labeled examples with </a:t>
            </a:r>
            <a:r>
              <a:rPr lang="en-US" sz="2400" dirty="0">
                <a:latin typeface="+mj-lt"/>
              </a:rPr>
              <a:t>x</a:t>
            </a:r>
            <a:r>
              <a:rPr lang="en-US" sz="2400" baseline="-25000" dirty="0">
                <a:latin typeface="+mj-lt"/>
              </a:rPr>
              <a:t>i</a:t>
            </a:r>
            <a:r>
              <a:rPr lang="en-US" sz="2400" i="1" dirty="0">
                <a:latin typeface="+mj-lt"/>
              </a:rPr>
              <a:t> </a:t>
            </a:r>
            <a:r>
              <a:rPr lang="en-US" sz="2400" dirty="0">
                <a:latin typeface="+mj-lt"/>
                <a:sym typeface="Symbol" pitchFamily="18" charset="2"/>
              </a:rPr>
              <a:t></a:t>
            </a:r>
            <a:r>
              <a:rPr lang="en-US" sz="2400" dirty="0">
                <a:latin typeface="cmsy10"/>
                <a:sym typeface="Symbol" pitchFamily="18" charset="2"/>
              </a:rPr>
              <a:t>&lt;</a:t>
            </a:r>
            <a:r>
              <a:rPr lang="en-US" sz="2400" baseline="30000" dirty="0">
                <a:latin typeface="+mj-lt"/>
                <a:sym typeface="Symbol" pitchFamily="18" charset="2"/>
              </a:rPr>
              <a:t>N</a:t>
            </a:r>
            <a:r>
              <a:rPr lang="en-US" sz="2400" i="1" dirty="0">
                <a:latin typeface="+mj-lt"/>
              </a:rPr>
              <a:t>, </a:t>
            </a:r>
            <a:r>
              <a:rPr lang="en-US" sz="2400" dirty="0">
                <a:latin typeface="+mj-lt"/>
                <a:sym typeface="Symbol" pitchFamily="18" charset="2"/>
              </a:rPr>
              <a:t></a:t>
            </a:r>
            <a:r>
              <a:rPr lang="en-US" sz="2400" dirty="0">
                <a:latin typeface="+mj-lt"/>
              </a:rPr>
              <a:t>x</a:t>
            </a:r>
            <a:r>
              <a:rPr lang="en-US" sz="2400" baseline="-25000" dirty="0">
                <a:latin typeface="+mj-lt"/>
              </a:rPr>
              <a:t>i</a:t>
            </a:r>
            <a:r>
              <a:rPr lang="en-US" sz="2400" dirty="0">
                <a:latin typeface="+mj-lt"/>
                <a:sym typeface="Symbol" pitchFamily="18" charset="2"/>
              </a:rPr>
              <a:t></a:t>
            </a:r>
            <a:r>
              <a:rPr lang="en-US" sz="2400" dirty="0">
                <a:latin typeface="+mj-lt"/>
              </a:rPr>
              <a:t>R </a:t>
            </a:r>
            <a:r>
              <a:rPr lang="en-US" sz="2400" i="1" dirty="0">
                <a:latin typeface="+mj-lt"/>
              </a:rPr>
              <a:t>and </a:t>
            </a:r>
            <a:r>
              <a:rPr lang="en-US" sz="2400" i="1" dirty="0" err="1">
                <a:latin typeface="+mj-lt"/>
              </a:rPr>
              <a:t>y</a:t>
            </a:r>
            <a:r>
              <a:rPr lang="en-US" sz="2400" i="1" baseline="-25000" dirty="0" err="1">
                <a:latin typeface="+mj-lt"/>
              </a:rPr>
              <a:t>i</a:t>
            </a:r>
            <a:r>
              <a:rPr lang="en-US" sz="2400" i="1" dirty="0">
                <a:latin typeface="+mj-lt"/>
              </a:rPr>
              <a:t> </a:t>
            </a:r>
            <a:r>
              <a:rPr lang="en-US" sz="2800" dirty="0">
                <a:latin typeface="+mj-lt"/>
                <a:sym typeface="Symbol" pitchFamily="18" charset="2"/>
              </a:rPr>
              <a:t></a:t>
            </a:r>
            <a:r>
              <a:rPr lang="en-US" sz="2400" i="1" dirty="0">
                <a:latin typeface="+mj-lt"/>
              </a:rPr>
              <a:t>{-1,1} for all i. Let u</a:t>
            </a:r>
            <a:r>
              <a:rPr lang="en-US" sz="2800" dirty="0">
                <a:latin typeface="+mj-lt"/>
                <a:sym typeface="Symbol" pitchFamily="18" charset="2"/>
              </a:rPr>
              <a:t> </a:t>
            </a:r>
            <a:r>
              <a:rPr lang="en-US" sz="2800" dirty="0">
                <a:latin typeface="cmsy10"/>
                <a:sym typeface="Symbol" pitchFamily="18" charset="2"/>
              </a:rPr>
              <a:t>&lt;</a:t>
            </a:r>
            <a:r>
              <a:rPr lang="en-US" sz="2800" baseline="30000" dirty="0">
                <a:latin typeface="+mj-lt"/>
                <a:sym typeface="Symbol" pitchFamily="18" charset="2"/>
              </a:rPr>
              <a:t>N</a:t>
            </a:r>
            <a:r>
              <a:rPr lang="en-US" sz="2400" dirty="0">
                <a:latin typeface="+mj-lt"/>
              </a:rPr>
              <a:t>,</a:t>
            </a:r>
            <a:r>
              <a:rPr lang="en-US" sz="2400" i="1" dirty="0">
                <a:latin typeface="+mj-lt"/>
              </a:rPr>
              <a:t> </a:t>
            </a:r>
            <a:r>
              <a:rPr lang="en-US" sz="2400" i="1" dirty="0">
                <a:latin typeface="+mj-lt"/>
                <a:sym typeface="Symbol" pitchFamily="18" charset="2"/>
              </a:rPr>
              <a:t> </a:t>
            </a:r>
            <a:r>
              <a:rPr lang="en-US" sz="2400" i="1" dirty="0">
                <a:latin typeface="+mj-lt"/>
              </a:rPr>
              <a:t>&gt; 0 be such that, </a:t>
            </a:r>
            <a:r>
              <a:rPr lang="en-US" sz="2400" i="1" dirty="0">
                <a:latin typeface="+mj-lt"/>
                <a:cs typeface="Times New Roman" pitchFamily="18" charset="0"/>
              </a:rPr>
              <a:t>||</a:t>
            </a:r>
            <a:r>
              <a:rPr lang="en-US" sz="2400" b="1" i="1" dirty="0">
                <a:latin typeface="+mj-lt"/>
                <a:cs typeface="Times New Roman" pitchFamily="18" charset="0"/>
              </a:rPr>
              <a:t>u</a:t>
            </a:r>
            <a:r>
              <a:rPr lang="en-US" sz="2400" i="1" dirty="0">
                <a:latin typeface="+mj-lt"/>
                <a:cs typeface="Times New Roman" pitchFamily="18" charset="0"/>
              </a:rPr>
              <a:t>|| = 1 and </a:t>
            </a:r>
            <a:r>
              <a:rPr lang="en-US" sz="2400" i="1" dirty="0">
                <a:latin typeface="+mj-lt"/>
              </a:rPr>
              <a:t> </a:t>
            </a:r>
            <a:r>
              <a:rPr lang="en-US" sz="2400" i="1" dirty="0" err="1">
                <a:solidFill>
                  <a:srgbClr val="FF0000"/>
                </a:solidFill>
                <a:latin typeface="+mj-lt"/>
              </a:rPr>
              <a:t>y</a:t>
            </a:r>
            <a:r>
              <a:rPr lang="en-US" sz="2400" i="1" baseline="-25000" dirty="0" err="1">
                <a:solidFill>
                  <a:srgbClr val="FF0000"/>
                </a:solidFill>
                <a:latin typeface="+mj-lt"/>
              </a:rPr>
              <a:t>i</a:t>
            </a:r>
            <a:r>
              <a:rPr lang="en-US" sz="2400" i="1" dirty="0">
                <a:solidFill>
                  <a:srgbClr val="FF0000"/>
                </a:solidFill>
                <a:latin typeface="+mj-lt"/>
              </a:rPr>
              <a:t> u </a:t>
            </a:r>
            <a:r>
              <a:rPr lang="en-US" sz="2800" dirty="0">
                <a:solidFill>
                  <a:srgbClr val="FF0000"/>
                </a:solidFill>
                <a:latin typeface="+mj-lt"/>
              </a:rPr>
              <a:t>• </a:t>
            </a:r>
            <a:r>
              <a:rPr lang="en-US" sz="2400" dirty="0">
                <a:solidFill>
                  <a:srgbClr val="FF0000"/>
                </a:solidFill>
                <a:latin typeface="+mj-lt"/>
              </a:rPr>
              <a:t>x</a:t>
            </a:r>
            <a:r>
              <a:rPr lang="en-US" sz="2400" baseline="-25000" dirty="0">
                <a:solidFill>
                  <a:srgbClr val="FF0000"/>
                </a:solidFill>
                <a:latin typeface="+mj-lt"/>
              </a:rPr>
              <a:t>i</a:t>
            </a:r>
            <a:r>
              <a:rPr lang="en-US" sz="2800" dirty="0">
                <a:solidFill>
                  <a:srgbClr val="FF0000"/>
                </a:solidFill>
                <a:latin typeface="+mj-lt"/>
              </a:rPr>
              <a:t> </a:t>
            </a:r>
            <a:r>
              <a:rPr lang="en-US" sz="2800" dirty="0">
                <a:solidFill>
                  <a:srgbClr val="FF0000"/>
                </a:solidFill>
                <a:latin typeface="+mj-lt"/>
                <a:sym typeface="Symbol" pitchFamily="18" charset="2"/>
              </a:rPr>
              <a:t></a:t>
            </a:r>
            <a:r>
              <a:rPr lang="en-US" sz="2800" dirty="0">
                <a:solidFill>
                  <a:srgbClr val="FF0000"/>
                </a:solidFill>
                <a:latin typeface="+mj-lt"/>
              </a:rPr>
              <a:t> </a:t>
            </a:r>
            <a:r>
              <a:rPr lang="en-US" sz="2400" i="1" dirty="0">
                <a:solidFill>
                  <a:srgbClr val="FF0000"/>
                </a:solidFill>
                <a:latin typeface="+mj-lt"/>
                <a:sym typeface="Symbol" pitchFamily="18" charset="2"/>
              </a:rPr>
              <a:t></a:t>
            </a:r>
            <a:r>
              <a:rPr lang="en-US" sz="2800" dirty="0">
                <a:latin typeface="+mj-lt"/>
              </a:rPr>
              <a:t> </a:t>
            </a:r>
            <a:r>
              <a:rPr lang="en-US" sz="2400" i="1" dirty="0">
                <a:latin typeface="+mj-lt"/>
              </a:rPr>
              <a:t>for all i. </a:t>
            </a:r>
          </a:p>
          <a:p>
            <a:pPr>
              <a:lnSpc>
                <a:spcPct val="90000"/>
              </a:lnSpc>
              <a:buFontTx/>
              <a:buNone/>
            </a:pPr>
            <a:r>
              <a:rPr lang="en-US" sz="2400" i="1" dirty="0">
                <a:latin typeface="+mj-lt"/>
              </a:rPr>
              <a:t>   </a:t>
            </a:r>
            <a:r>
              <a:rPr lang="en-US" sz="2400" i="1" dirty="0">
                <a:solidFill>
                  <a:srgbClr val="FF0000"/>
                </a:solidFill>
                <a:latin typeface="+mj-lt"/>
              </a:rPr>
              <a:t>Then Perceptron makes at most</a:t>
            </a:r>
            <a:r>
              <a:rPr lang="en-US" sz="2400" dirty="0">
                <a:solidFill>
                  <a:srgbClr val="FF0000"/>
                </a:solidFill>
                <a:latin typeface="+mj-lt"/>
              </a:rPr>
              <a:t> R</a:t>
            </a:r>
            <a:r>
              <a:rPr lang="en-US" sz="2400" baseline="30000" dirty="0">
                <a:solidFill>
                  <a:srgbClr val="FF0000"/>
                </a:solidFill>
                <a:latin typeface="+mj-lt"/>
              </a:rPr>
              <a:t>2</a:t>
            </a:r>
            <a:r>
              <a:rPr lang="en-US" sz="2400" dirty="0">
                <a:solidFill>
                  <a:srgbClr val="FF0000"/>
                </a:solidFill>
                <a:latin typeface="+mj-lt"/>
              </a:rPr>
              <a:t> / </a:t>
            </a:r>
            <a:r>
              <a:rPr lang="en-US" sz="2400" i="1" dirty="0">
                <a:solidFill>
                  <a:srgbClr val="FF0000"/>
                </a:solidFill>
                <a:latin typeface="+mj-lt"/>
                <a:sym typeface="Symbol" pitchFamily="18" charset="2"/>
              </a:rPr>
              <a:t> </a:t>
            </a:r>
            <a:r>
              <a:rPr lang="en-US" sz="2400" baseline="30000" dirty="0">
                <a:solidFill>
                  <a:srgbClr val="FF0000"/>
                </a:solidFill>
                <a:latin typeface="+mj-lt"/>
              </a:rPr>
              <a:t>2</a:t>
            </a:r>
            <a:r>
              <a:rPr lang="en-US" sz="2400" dirty="0">
                <a:solidFill>
                  <a:srgbClr val="FF0000"/>
                </a:solidFill>
                <a:latin typeface="+mj-lt"/>
              </a:rPr>
              <a:t> </a:t>
            </a:r>
            <a:r>
              <a:rPr lang="en-US" sz="2400" i="1" dirty="0">
                <a:solidFill>
                  <a:srgbClr val="FF0000"/>
                </a:solidFill>
                <a:latin typeface="+mj-lt"/>
              </a:rPr>
              <a:t>mistakes on this example sequence</a:t>
            </a:r>
            <a:r>
              <a:rPr lang="en-US" sz="2400" i="1" dirty="0">
                <a:latin typeface="+mj-lt"/>
              </a:rPr>
              <a:t>.</a:t>
            </a:r>
          </a:p>
          <a:p>
            <a:pPr>
              <a:lnSpc>
                <a:spcPct val="90000"/>
              </a:lnSpc>
              <a:buFontTx/>
              <a:buNone/>
            </a:pPr>
            <a:r>
              <a:rPr lang="en-US" sz="2400" i="1" dirty="0">
                <a:latin typeface="+mj-lt"/>
              </a:rPr>
              <a:t>(see additional notes)</a:t>
            </a:r>
          </a:p>
        </p:txBody>
      </p:sp>
      <p:sp>
        <p:nvSpPr>
          <p:cNvPr id="2" name="Content Placeholder 1"/>
          <p:cNvSpPr>
            <a:spLocks noGrp="1"/>
          </p:cNvSpPr>
          <p:nvPr>
            <p:ph sz="quarter" idx="13"/>
          </p:nvPr>
        </p:nvSpPr>
        <p:spPr/>
        <p:txBody>
          <a:bodyPr/>
          <a:lstStyle/>
          <a:p>
            <a:r>
              <a:rPr lang="en-US" dirty="0"/>
              <a:t>Analysis</a:t>
            </a:r>
          </a:p>
        </p:txBody>
      </p:sp>
      <p:sp>
        <p:nvSpPr>
          <p:cNvPr id="8" name="Slide Number Placeholder 5"/>
          <p:cNvSpPr>
            <a:spLocks noGrp="1"/>
          </p:cNvSpPr>
          <p:nvPr>
            <p:ph type="sldNum" sz="quarter" idx="14"/>
          </p:nvPr>
        </p:nvSpPr>
        <p:spPr/>
        <p:txBody>
          <a:bodyPr/>
          <a:lstStyle/>
          <a:p>
            <a:fld id="{9EC916C7-F50D-4C71-8A4B-CA6FB81330F4}" type="slidenum">
              <a:rPr lang="en-US"/>
              <a:pPr/>
              <a:t>16</a:t>
            </a:fld>
            <a:endParaRPr lang="en-US"/>
          </a:p>
        </p:txBody>
      </p:sp>
      <p:sp>
        <p:nvSpPr>
          <p:cNvPr id="770053" name="Text Box 5"/>
          <p:cNvSpPr txBox="1">
            <a:spLocks noChangeArrowheads="1"/>
          </p:cNvSpPr>
          <p:nvPr/>
        </p:nvSpPr>
        <p:spPr bwMode="auto">
          <a:xfrm>
            <a:off x="6858000" y="4462046"/>
            <a:ext cx="2133600" cy="338554"/>
          </a:xfrm>
          <a:prstGeom prst="rect">
            <a:avLst/>
          </a:prstGeom>
          <a:solidFill>
            <a:srgbClr val="FFFFCC"/>
          </a:solidFill>
          <a:ln>
            <a:solidFill>
              <a:schemeClr val="accent1">
                <a:lumMod val="75000"/>
              </a:schemeClr>
            </a:solidFill>
          </a:ln>
          <a:effectLst/>
        </p:spPr>
        <p:txBody>
          <a:bodyPr wrap="square">
            <a:spAutoFit/>
          </a:bodyPr>
          <a:lstStyle/>
          <a:p>
            <a:pPr>
              <a:spcBef>
                <a:spcPct val="50000"/>
              </a:spcBef>
            </a:pPr>
            <a:r>
              <a:rPr lang="en-US" sz="1600" u="none" dirty="0">
                <a:solidFill>
                  <a:srgbClr val="FF0000"/>
                </a:solidFill>
                <a:latin typeface="+mn-lt"/>
              </a:rPr>
              <a:t>Complexity Parameter</a:t>
            </a:r>
          </a:p>
        </p:txBody>
      </p:sp>
      <p:sp>
        <p:nvSpPr>
          <p:cNvPr id="770055" name="Line 7"/>
          <p:cNvSpPr>
            <a:spLocks noChangeShapeType="1"/>
          </p:cNvSpPr>
          <p:nvPr/>
        </p:nvSpPr>
        <p:spPr bwMode="auto">
          <a:xfrm flipH="1" flipV="1">
            <a:off x="5943600" y="4343400"/>
            <a:ext cx="914400" cy="19050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00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00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00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00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3" grpId="0" animBg="1"/>
      <p:bldP spid="7700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2098" name="Picture 2" descr="perceptron-proo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8153400" cy="5181599"/>
          </a:xfrm>
          <a:prstGeom prst="rect">
            <a:avLst/>
          </a:prstGeom>
          <a:noFill/>
          <a:extLst>
            <a:ext uri="{909E8E84-426E-40DD-AFC4-6F175D3DCCD1}">
              <a14:hiddenFill xmlns:a14="http://schemas.microsoft.com/office/drawing/2010/main">
                <a:solidFill>
                  <a:srgbClr val="FFFFFF"/>
                </a:solidFill>
              </a14:hiddenFill>
            </a:ext>
          </a:extLst>
        </p:spPr>
      </p:pic>
      <p:sp>
        <p:nvSpPr>
          <p:cNvPr id="772100" name="Rectangle 4"/>
          <p:cNvSpPr>
            <a:spLocks noGrp="1" noChangeArrowheads="1"/>
          </p:cNvSpPr>
          <p:nvPr>
            <p:ph type="title"/>
          </p:nvPr>
        </p:nvSpPr>
        <p:spPr/>
        <p:txBody>
          <a:bodyPr/>
          <a:lstStyle/>
          <a:p>
            <a:r>
              <a:rPr lang="en-US" dirty="0"/>
              <a:t>Perceptron-Mistake Bound</a:t>
            </a:r>
          </a:p>
        </p:txBody>
      </p:sp>
      <p:sp>
        <p:nvSpPr>
          <p:cNvPr id="10" name="Slide Number Placeholder 4"/>
          <p:cNvSpPr>
            <a:spLocks noGrp="1"/>
          </p:cNvSpPr>
          <p:nvPr>
            <p:ph type="sldNum" sz="quarter" idx="10"/>
          </p:nvPr>
        </p:nvSpPr>
        <p:spPr/>
        <p:txBody>
          <a:bodyPr/>
          <a:lstStyle/>
          <a:p>
            <a:fld id="{9FB25492-36F1-4404-B32F-14A6F42D90C0}" type="slidenum">
              <a:rPr lang="en-US"/>
              <a:pPr/>
              <a:t>17</a:t>
            </a:fld>
            <a:endParaRPr lang="en-US"/>
          </a:p>
        </p:txBody>
      </p:sp>
      <p:sp>
        <p:nvSpPr>
          <p:cNvPr id="772099" name="Text Box 3"/>
          <p:cNvSpPr txBox="1">
            <a:spLocks noChangeArrowheads="1"/>
          </p:cNvSpPr>
          <p:nvPr/>
        </p:nvSpPr>
        <p:spPr bwMode="auto">
          <a:xfrm>
            <a:off x="648629" y="1263650"/>
            <a:ext cx="78486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u="none" dirty="0">
                <a:latin typeface="Verdana" pitchFamily="34" charset="0"/>
              </a:rPr>
              <a:t>Proof: </a:t>
            </a:r>
            <a:r>
              <a:rPr lang="en-US" sz="1800" u="none" dirty="0">
                <a:latin typeface="Verdana" pitchFamily="34" charset="0"/>
              </a:rPr>
              <a:t>Let </a:t>
            </a:r>
            <a:r>
              <a:rPr lang="en-US" sz="1800" i="1" u="none" dirty="0" err="1">
                <a:latin typeface="Georgia" pitchFamily="18" charset="0"/>
              </a:rPr>
              <a:t>v</a:t>
            </a:r>
            <a:r>
              <a:rPr lang="en-US" sz="1800" i="1" u="none" baseline="-25000" dirty="0" err="1">
                <a:latin typeface="Georgia" pitchFamily="18" charset="0"/>
              </a:rPr>
              <a:t>k</a:t>
            </a:r>
            <a:r>
              <a:rPr lang="en-US" sz="1800" i="1" u="none" dirty="0">
                <a:latin typeface="Verdana" pitchFamily="34" charset="0"/>
              </a:rPr>
              <a:t> </a:t>
            </a:r>
            <a:r>
              <a:rPr lang="en-US" sz="1800" u="none" dirty="0">
                <a:latin typeface="Verdana" pitchFamily="34" charset="0"/>
              </a:rPr>
              <a:t>be the hypothesis before the </a:t>
            </a:r>
            <a:r>
              <a:rPr lang="en-US" sz="1800" i="1" u="none" dirty="0">
                <a:latin typeface="Georgia" pitchFamily="18" charset="0"/>
              </a:rPr>
              <a:t>k</a:t>
            </a:r>
            <a:r>
              <a:rPr lang="en-US" sz="1800" u="none" dirty="0">
                <a:latin typeface="Verdana" pitchFamily="34" charset="0"/>
              </a:rPr>
              <a:t>-</a:t>
            </a:r>
            <a:r>
              <a:rPr lang="en-US" sz="1800" u="none" dirty="0" err="1">
                <a:latin typeface="Verdana" pitchFamily="34" charset="0"/>
              </a:rPr>
              <a:t>th</a:t>
            </a:r>
            <a:r>
              <a:rPr lang="en-US" sz="1800" u="none" dirty="0">
                <a:latin typeface="Verdana" pitchFamily="34" charset="0"/>
              </a:rPr>
              <a:t> mistake.  Assume that the </a:t>
            </a:r>
            <a:r>
              <a:rPr lang="en-US" sz="1800" i="1" u="none" dirty="0">
                <a:latin typeface="Georgia" pitchFamily="18" charset="0"/>
              </a:rPr>
              <a:t>k</a:t>
            </a:r>
            <a:r>
              <a:rPr lang="en-US" sz="1800" u="none" dirty="0">
                <a:latin typeface="Verdana" pitchFamily="34" charset="0"/>
              </a:rPr>
              <a:t>-</a:t>
            </a:r>
            <a:r>
              <a:rPr lang="en-US" sz="1800" u="none" dirty="0" err="1">
                <a:latin typeface="Verdana" pitchFamily="34" charset="0"/>
              </a:rPr>
              <a:t>th</a:t>
            </a:r>
            <a:r>
              <a:rPr lang="en-US" sz="1800" u="none" dirty="0">
                <a:latin typeface="Verdana" pitchFamily="34" charset="0"/>
              </a:rPr>
              <a:t> mistake occurs on the input example (</a:t>
            </a:r>
            <a:r>
              <a:rPr lang="en-US" sz="1800" i="1" u="none" dirty="0">
                <a:latin typeface="Georgia" pitchFamily="18" charset="0"/>
              </a:rPr>
              <a:t>x</a:t>
            </a:r>
            <a:r>
              <a:rPr lang="en-US" sz="1800" i="1" u="none" baseline="-25000" dirty="0">
                <a:latin typeface="Georgia" pitchFamily="18" charset="0"/>
              </a:rPr>
              <a:t>i</a:t>
            </a:r>
            <a:r>
              <a:rPr lang="en-US" sz="1800" u="none" dirty="0">
                <a:latin typeface="Verdana" pitchFamily="34" charset="0"/>
              </a:rPr>
              <a:t>, </a:t>
            </a:r>
            <a:r>
              <a:rPr lang="en-US" sz="1800" i="1" u="none" dirty="0" err="1">
                <a:latin typeface="Georgia" pitchFamily="18" charset="0"/>
              </a:rPr>
              <a:t>y</a:t>
            </a:r>
            <a:r>
              <a:rPr lang="en-US" sz="1800" i="1" u="none" baseline="-25000" dirty="0" err="1">
                <a:latin typeface="Georgia" pitchFamily="18" charset="0"/>
              </a:rPr>
              <a:t>i</a:t>
            </a:r>
            <a:r>
              <a:rPr lang="en-US" sz="1800" u="none" dirty="0">
                <a:latin typeface="Verdana" pitchFamily="34" charset="0"/>
              </a:rPr>
              <a:t>).</a:t>
            </a:r>
            <a:endParaRPr lang="en-US" sz="1800" b="1" u="none" dirty="0">
              <a:latin typeface="Verdana" pitchFamily="34" charset="0"/>
            </a:endParaRPr>
          </a:p>
        </p:txBody>
      </p:sp>
      <p:sp>
        <p:nvSpPr>
          <p:cNvPr id="772103" name="Text Box 7"/>
          <p:cNvSpPr txBox="1">
            <a:spLocks noChangeArrowheads="1"/>
          </p:cNvSpPr>
          <p:nvPr/>
        </p:nvSpPr>
        <p:spPr bwMode="auto">
          <a:xfrm>
            <a:off x="762000" y="2241550"/>
            <a:ext cx="13779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0000FF"/>
                </a:solidFill>
                <a:cs typeface="Times New Roman" pitchFamily="18" charset="0"/>
              </a:rPr>
              <a:t>Assumptions</a:t>
            </a:r>
          </a:p>
          <a:p>
            <a:endParaRPr lang="en-US" sz="500" dirty="0">
              <a:solidFill>
                <a:srgbClr val="0000FF"/>
              </a:solidFill>
              <a:cs typeface="Times New Roman" pitchFamily="18" charset="0"/>
            </a:endParaRPr>
          </a:p>
          <a:p>
            <a:r>
              <a:rPr lang="en-US" sz="1800" i="1" u="none" dirty="0">
                <a:solidFill>
                  <a:srgbClr val="0000FF"/>
                </a:solidFill>
                <a:cs typeface="Times New Roman" pitchFamily="18" charset="0"/>
              </a:rPr>
              <a:t>v</a:t>
            </a:r>
            <a:r>
              <a:rPr lang="en-US" sz="1800" i="1" u="none" baseline="-25000" dirty="0">
                <a:solidFill>
                  <a:srgbClr val="0000FF"/>
                </a:solidFill>
                <a:cs typeface="Times New Roman" pitchFamily="18" charset="0"/>
              </a:rPr>
              <a:t>1</a:t>
            </a:r>
            <a:r>
              <a:rPr lang="en-US" sz="1800" u="none" dirty="0">
                <a:solidFill>
                  <a:srgbClr val="0000FF"/>
                </a:solidFill>
                <a:cs typeface="Times New Roman" pitchFamily="18" charset="0"/>
              </a:rPr>
              <a:t> = </a:t>
            </a:r>
            <a:r>
              <a:rPr lang="en-US" sz="1800" b="1" u="none" dirty="0">
                <a:solidFill>
                  <a:srgbClr val="0000FF"/>
                </a:solidFill>
                <a:cs typeface="Times New Roman" pitchFamily="18" charset="0"/>
              </a:rPr>
              <a:t>0</a:t>
            </a:r>
          </a:p>
          <a:p>
            <a:endParaRPr lang="en-US" sz="500" b="1" u="none" dirty="0">
              <a:solidFill>
                <a:srgbClr val="0000FF"/>
              </a:solidFill>
              <a:cs typeface="Times New Roman" pitchFamily="18" charset="0"/>
            </a:endParaRPr>
          </a:p>
          <a:p>
            <a:r>
              <a:rPr lang="en-US" sz="1800" b="1" i="1" u="none" dirty="0">
                <a:solidFill>
                  <a:srgbClr val="0000FF"/>
                </a:solidFill>
                <a:cs typeface="Times New Roman" pitchFamily="18" charset="0"/>
              </a:rPr>
              <a:t>||u|| = </a:t>
            </a:r>
            <a:r>
              <a:rPr lang="en-US" sz="1800" b="1" u="none" dirty="0">
                <a:solidFill>
                  <a:srgbClr val="0000FF"/>
                </a:solidFill>
                <a:cs typeface="Times New Roman" pitchFamily="18" charset="0"/>
              </a:rPr>
              <a:t>1</a:t>
            </a:r>
          </a:p>
          <a:p>
            <a:r>
              <a:rPr lang="en-US" sz="1800" i="1" u="none" dirty="0" err="1">
                <a:solidFill>
                  <a:srgbClr val="0000FF"/>
                </a:solidFill>
              </a:rPr>
              <a:t>y</a:t>
            </a:r>
            <a:r>
              <a:rPr lang="en-US" sz="1800" i="1" u="none" baseline="-25000" dirty="0" err="1">
                <a:solidFill>
                  <a:srgbClr val="0000FF"/>
                </a:solidFill>
              </a:rPr>
              <a:t>i</a:t>
            </a:r>
            <a:r>
              <a:rPr lang="en-US" sz="1800" i="1" u="none" dirty="0">
                <a:solidFill>
                  <a:srgbClr val="0000FF"/>
                </a:solidFill>
              </a:rPr>
              <a:t> u </a:t>
            </a:r>
            <a:r>
              <a:rPr lang="en-US" sz="1800" u="none" dirty="0">
                <a:solidFill>
                  <a:srgbClr val="0000FF"/>
                </a:solidFill>
              </a:rPr>
              <a:t>• x</a:t>
            </a:r>
            <a:r>
              <a:rPr lang="en-US" sz="1800" u="none" baseline="-25000" dirty="0">
                <a:solidFill>
                  <a:srgbClr val="0000FF"/>
                </a:solidFill>
              </a:rPr>
              <a:t>i</a:t>
            </a:r>
            <a:r>
              <a:rPr lang="en-US" sz="1800" u="none" dirty="0">
                <a:solidFill>
                  <a:srgbClr val="0000FF"/>
                </a:solidFill>
              </a:rPr>
              <a:t> </a:t>
            </a:r>
            <a:r>
              <a:rPr lang="en-US" sz="1800" u="none" dirty="0">
                <a:solidFill>
                  <a:srgbClr val="0000FF"/>
                </a:solidFill>
                <a:sym typeface="Symbol" pitchFamily="18" charset="2"/>
              </a:rPr>
              <a:t></a:t>
            </a:r>
            <a:r>
              <a:rPr lang="en-US" sz="1800" u="none" dirty="0">
                <a:solidFill>
                  <a:srgbClr val="0000FF"/>
                </a:solidFill>
              </a:rPr>
              <a:t> </a:t>
            </a:r>
            <a:r>
              <a:rPr lang="en-US" sz="1800" i="1" u="none" dirty="0">
                <a:solidFill>
                  <a:srgbClr val="0000FF"/>
                </a:solidFill>
                <a:sym typeface="Symbol" pitchFamily="18" charset="2"/>
              </a:rPr>
              <a:t></a:t>
            </a:r>
          </a:p>
        </p:txBody>
      </p:sp>
      <p:sp>
        <p:nvSpPr>
          <p:cNvPr id="772104" name="Rectangle 8"/>
          <p:cNvSpPr>
            <a:spLocks noChangeArrowheads="1"/>
          </p:cNvSpPr>
          <p:nvPr/>
        </p:nvSpPr>
        <p:spPr bwMode="auto">
          <a:xfrm>
            <a:off x="7296150" y="5724525"/>
            <a:ext cx="122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u="none" dirty="0">
                <a:solidFill>
                  <a:srgbClr val="FF0000"/>
                </a:solidFill>
              </a:rPr>
              <a:t>k &lt; R</a:t>
            </a:r>
            <a:r>
              <a:rPr lang="en-US" sz="1800" u="none" baseline="30000" dirty="0">
                <a:solidFill>
                  <a:srgbClr val="FF0000"/>
                </a:solidFill>
              </a:rPr>
              <a:t>2</a:t>
            </a:r>
            <a:r>
              <a:rPr lang="en-US" sz="1800" u="none" dirty="0">
                <a:solidFill>
                  <a:srgbClr val="FF0000"/>
                </a:solidFill>
              </a:rPr>
              <a:t> / </a:t>
            </a:r>
            <a:r>
              <a:rPr lang="en-US" sz="1800" i="1" u="none" dirty="0">
                <a:solidFill>
                  <a:srgbClr val="FF0000"/>
                </a:solidFill>
                <a:sym typeface="Symbol" pitchFamily="18" charset="2"/>
              </a:rPr>
              <a:t> </a:t>
            </a:r>
            <a:r>
              <a:rPr lang="en-US" sz="1800" u="none" baseline="30000" dirty="0">
                <a:solidFill>
                  <a:srgbClr val="FF0000"/>
                </a:solidFill>
              </a:rPr>
              <a:t>2</a:t>
            </a:r>
          </a:p>
        </p:txBody>
      </p:sp>
      <p:sp>
        <p:nvSpPr>
          <p:cNvPr id="772105" name="AutoShape 9"/>
          <p:cNvSpPr>
            <a:spLocks noChangeArrowheads="1"/>
          </p:cNvSpPr>
          <p:nvPr/>
        </p:nvSpPr>
        <p:spPr bwMode="auto">
          <a:xfrm>
            <a:off x="6248400" y="5791200"/>
            <a:ext cx="685800" cy="2286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8"/>
          <p:cNvSpPr/>
          <p:nvPr/>
        </p:nvSpPr>
        <p:spPr>
          <a:xfrm>
            <a:off x="5943600" y="2245111"/>
            <a:ext cx="3132011" cy="1169551"/>
          </a:xfrm>
          <a:prstGeom prst="rect">
            <a:avLst/>
          </a:prstGeom>
          <a:solidFill>
            <a:srgbClr val="FFFFCC"/>
          </a:solidFill>
          <a:ln>
            <a:solidFill>
              <a:schemeClr val="accent1"/>
            </a:solidFill>
          </a:ln>
        </p:spPr>
        <p:txBody>
          <a:bodyPr wrap="none">
            <a:spAutoFit/>
          </a:bodyPr>
          <a:lstStyle/>
          <a:p>
            <a:pPr marL="342900" indent="-342900">
              <a:buAutoNum type="arabicPeriod"/>
            </a:pPr>
            <a:r>
              <a:rPr lang="en-US" u="none" dirty="0">
                <a:latin typeface="+mj-lt"/>
              </a:rPr>
              <a:t>Note that the bound does not </a:t>
            </a:r>
          </a:p>
          <a:p>
            <a:r>
              <a:rPr lang="en-US" u="none" dirty="0">
                <a:latin typeface="+mj-lt"/>
              </a:rPr>
              <a:t>         depend on the </a:t>
            </a:r>
            <a:r>
              <a:rPr lang="en-US" u="none" dirty="0">
                <a:solidFill>
                  <a:srgbClr val="0000FF"/>
                </a:solidFill>
                <a:latin typeface="+mj-lt"/>
              </a:rPr>
              <a:t>dimensionality </a:t>
            </a:r>
          </a:p>
          <a:p>
            <a:r>
              <a:rPr lang="en-US" u="none" dirty="0">
                <a:latin typeface="+mj-lt"/>
              </a:rPr>
              <a:t>         nor on the </a:t>
            </a:r>
            <a:r>
              <a:rPr lang="en-US" u="none" dirty="0">
                <a:solidFill>
                  <a:srgbClr val="0000FF"/>
                </a:solidFill>
                <a:latin typeface="+mj-lt"/>
              </a:rPr>
              <a:t>number of examples</a:t>
            </a:r>
            <a:r>
              <a:rPr lang="en-US" u="none" dirty="0">
                <a:latin typeface="+mj-lt"/>
              </a:rPr>
              <a:t>.</a:t>
            </a:r>
          </a:p>
          <a:p>
            <a:pPr marL="342900" indent="-342900">
              <a:buFont typeface="+mj-lt"/>
              <a:buAutoNum type="arabicPeriod" startAt="2"/>
            </a:pPr>
            <a:r>
              <a:rPr lang="en-US" u="none" dirty="0">
                <a:latin typeface="+mj-lt"/>
              </a:rPr>
              <a:t>Note that we place </a:t>
            </a:r>
            <a:r>
              <a:rPr lang="en-US" u="none" dirty="0">
                <a:solidFill>
                  <a:srgbClr val="0000FF"/>
                </a:solidFill>
                <a:latin typeface="+mj-lt"/>
              </a:rPr>
              <a:t>weight vectors</a:t>
            </a:r>
            <a:r>
              <a:rPr lang="en-US" u="none" dirty="0">
                <a:latin typeface="+mj-lt"/>
              </a:rPr>
              <a:t> </a:t>
            </a:r>
          </a:p>
          <a:p>
            <a:r>
              <a:rPr lang="en-US" u="none" dirty="0">
                <a:latin typeface="+mj-lt"/>
              </a:rPr>
              <a:t>         and </a:t>
            </a:r>
            <a:r>
              <a:rPr lang="en-US" u="none" dirty="0">
                <a:solidFill>
                  <a:srgbClr val="0000FF"/>
                </a:solidFill>
                <a:latin typeface="+mj-lt"/>
              </a:rPr>
              <a:t>examples</a:t>
            </a:r>
            <a:r>
              <a:rPr lang="en-US" u="none" dirty="0">
                <a:latin typeface="+mj-lt"/>
              </a:rPr>
              <a:t> in the same space.</a:t>
            </a:r>
          </a:p>
        </p:txBody>
      </p:sp>
      <p:cxnSp>
        <p:nvCxnSpPr>
          <p:cNvPr id="3" name="Straight Connector 2"/>
          <p:cNvCxnSpPr/>
          <p:nvPr/>
        </p:nvCxnSpPr>
        <p:spPr>
          <a:xfrm>
            <a:off x="2895600" y="60198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10200" y="60198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2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2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3" grpId="0"/>
      <p:bldP spid="772104" grpId="0"/>
      <p:bldP spid="77210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to Noise</a:t>
            </a:r>
          </a:p>
        </p:txBody>
      </p:sp>
      <p:sp>
        <p:nvSpPr>
          <p:cNvPr id="3" name="Content Placeholder 2"/>
          <p:cNvSpPr>
            <a:spLocks noGrp="1"/>
          </p:cNvSpPr>
          <p:nvPr>
            <p:ph idx="1"/>
          </p:nvPr>
        </p:nvSpPr>
        <p:spPr/>
        <p:txBody>
          <a:bodyPr/>
          <a:lstStyle/>
          <a:p>
            <a:r>
              <a:rPr lang="en-US" sz="2000" dirty="0"/>
              <a:t>In the case of non-separable data , </a:t>
            </a:r>
            <a:r>
              <a:rPr lang="en-US" sz="2000" dirty="0">
                <a:solidFill>
                  <a:srgbClr val="0000FF"/>
                </a:solidFill>
              </a:rPr>
              <a:t>the extent to which </a:t>
            </a:r>
            <a:r>
              <a:rPr lang="en-US" sz="2000" dirty="0"/>
              <a:t>a data point fails to have </a:t>
            </a:r>
            <a:r>
              <a:rPr lang="en-US" sz="2000" dirty="0">
                <a:solidFill>
                  <a:srgbClr val="0000FF"/>
                </a:solidFill>
              </a:rPr>
              <a:t>margin </a:t>
            </a:r>
            <a:r>
              <a:rPr lang="en-US" sz="2000" dirty="0">
                <a:solidFill>
                  <a:srgbClr val="0000FF"/>
                </a:solidFill>
                <a:latin typeface="cmmi10" pitchFamily="34" charset="0"/>
                <a:sym typeface="Symbol" pitchFamily="18" charset="2"/>
              </a:rPr>
              <a:t>°</a:t>
            </a:r>
            <a:r>
              <a:rPr lang="en-US" sz="2000" dirty="0"/>
              <a:t> via the </a:t>
            </a:r>
            <a:r>
              <a:rPr lang="en-US" sz="2000" dirty="0" err="1"/>
              <a:t>hyperplane</a:t>
            </a:r>
            <a:r>
              <a:rPr lang="en-US" sz="2000" dirty="0"/>
              <a:t> w can be quantified by a  slack variable </a:t>
            </a:r>
          </a:p>
          <a:p>
            <a:pPr marL="0" indent="0" algn="ctr">
              <a:buNone/>
            </a:pPr>
            <a:r>
              <a:rPr lang="en-US" dirty="0"/>
              <a:t>     </a:t>
            </a:r>
            <a:r>
              <a:rPr lang="en-US" dirty="0">
                <a:solidFill>
                  <a:srgbClr val="0000FF"/>
                </a:solidFill>
                <a:latin typeface="cmmi10" pitchFamily="34" charset="0"/>
                <a:sym typeface="Symbol" pitchFamily="18" charset="2"/>
              </a:rPr>
              <a:t>»</a:t>
            </a:r>
            <a:r>
              <a:rPr lang="en-US" baseline="-25000" dirty="0" err="1">
                <a:solidFill>
                  <a:srgbClr val="0000FF"/>
                </a:solidFill>
                <a:latin typeface="Calibri"/>
                <a:sym typeface="Symbol" pitchFamily="18" charset="2"/>
              </a:rPr>
              <a:t>i</a:t>
            </a:r>
            <a:r>
              <a:rPr lang="en-US" dirty="0">
                <a:solidFill>
                  <a:srgbClr val="0000FF"/>
                </a:solidFill>
                <a:sym typeface="Symbol" pitchFamily="18" charset="2"/>
              </a:rPr>
              <a:t>= max(0, </a:t>
            </a:r>
            <a:r>
              <a:rPr lang="en-US" dirty="0">
                <a:solidFill>
                  <a:srgbClr val="0000FF"/>
                </a:solidFill>
                <a:latin typeface="cmmi10" pitchFamily="34" charset="0"/>
                <a:sym typeface="Symbol" pitchFamily="18" charset="2"/>
              </a:rPr>
              <a:t>°</a:t>
            </a:r>
            <a:r>
              <a:rPr lang="en-US" dirty="0">
                <a:solidFill>
                  <a:srgbClr val="0000FF"/>
                </a:solidFill>
                <a:sym typeface="Symbol" pitchFamily="18" charset="2"/>
              </a:rPr>
              <a:t> − </a:t>
            </a:r>
            <a:r>
              <a:rPr lang="en-US" dirty="0" err="1">
                <a:solidFill>
                  <a:srgbClr val="0000FF"/>
                </a:solidFill>
                <a:sym typeface="Symbol" pitchFamily="18" charset="2"/>
              </a:rPr>
              <a:t>y</a:t>
            </a:r>
            <a:r>
              <a:rPr lang="en-US" baseline="-25000" dirty="0" err="1">
                <a:solidFill>
                  <a:srgbClr val="0000FF"/>
                </a:solidFill>
                <a:sym typeface="Symbol" pitchFamily="18" charset="2"/>
              </a:rPr>
              <a:t>i</a:t>
            </a:r>
            <a:r>
              <a:rPr lang="en-US" dirty="0">
                <a:solidFill>
                  <a:srgbClr val="0000FF"/>
                </a:solidFill>
                <a:sym typeface="Symbol" pitchFamily="18" charset="2"/>
              </a:rPr>
              <a:t> w</a:t>
            </a:r>
            <a:r>
              <a:rPr lang="en-US" dirty="0">
                <a:solidFill>
                  <a:srgbClr val="0000FF"/>
                </a:solidFill>
                <a:latin typeface="cmsy10"/>
                <a:sym typeface="Symbol" pitchFamily="18" charset="2"/>
              </a:rPr>
              <a:t>¢</a:t>
            </a:r>
            <a:r>
              <a:rPr lang="en-US" dirty="0">
                <a:solidFill>
                  <a:srgbClr val="0000FF"/>
                </a:solidFill>
                <a:sym typeface="Symbol" pitchFamily="18" charset="2"/>
              </a:rPr>
              <a:t> x</a:t>
            </a:r>
            <a:r>
              <a:rPr lang="en-US" baseline="-25000" dirty="0">
                <a:solidFill>
                  <a:srgbClr val="0000FF"/>
                </a:solidFill>
                <a:sym typeface="Symbol" pitchFamily="18" charset="2"/>
              </a:rPr>
              <a:t>i</a:t>
            </a:r>
            <a:r>
              <a:rPr lang="en-US" dirty="0">
                <a:solidFill>
                  <a:srgbClr val="0000FF"/>
                </a:solidFill>
                <a:sym typeface="Symbol" pitchFamily="18" charset="2"/>
              </a:rPr>
              <a:t>). </a:t>
            </a:r>
            <a:endParaRPr lang="en-US" dirty="0">
              <a:solidFill>
                <a:srgbClr val="0000FF"/>
              </a:solidFill>
            </a:endParaRPr>
          </a:p>
          <a:p>
            <a:r>
              <a:rPr lang="en-US" sz="2000" dirty="0"/>
              <a:t>Observe that when </a:t>
            </a:r>
            <a:r>
              <a:rPr lang="en-US" sz="2000" dirty="0">
                <a:solidFill>
                  <a:srgbClr val="0000FF"/>
                </a:solidFill>
                <a:latin typeface="cmmi10" pitchFamily="34" charset="0"/>
                <a:sym typeface="Symbol" pitchFamily="18" charset="2"/>
              </a:rPr>
              <a:t>»</a:t>
            </a:r>
            <a:r>
              <a:rPr lang="en-US" sz="2000" baseline="-25000" dirty="0" err="1">
                <a:solidFill>
                  <a:srgbClr val="0000FF"/>
                </a:solidFill>
                <a:sym typeface="Symbol" pitchFamily="18" charset="2"/>
              </a:rPr>
              <a:t>i</a:t>
            </a:r>
            <a:r>
              <a:rPr lang="en-US" sz="2000" dirty="0">
                <a:solidFill>
                  <a:srgbClr val="0000FF"/>
                </a:solidFill>
                <a:sym typeface="Symbol" pitchFamily="18" charset="2"/>
              </a:rPr>
              <a:t> = 0</a:t>
            </a:r>
            <a:r>
              <a:rPr lang="en-US" sz="2000" dirty="0"/>
              <a:t>, the example </a:t>
            </a:r>
            <a:r>
              <a:rPr lang="en-US" sz="2000" dirty="0">
                <a:solidFill>
                  <a:srgbClr val="0000FF"/>
                </a:solidFill>
                <a:sym typeface="Symbol" pitchFamily="18" charset="2"/>
              </a:rPr>
              <a:t>x</a:t>
            </a:r>
            <a:r>
              <a:rPr lang="en-US" sz="2000" baseline="-25000" dirty="0">
                <a:solidFill>
                  <a:srgbClr val="0000FF"/>
                </a:solidFill>
                <a:sym typeface="Symbol" pitchFamily="18" charset="2"/>
              </a:rPr>
              <a:t>i</a:t>
            </a:r>
            <a:r>
              <a:rPr lang="en-US" sz="2000" dirty="0"/>
              <a:t> has margin at least </a:t>
            </a:r>
            <a:r>
              <a:rPr lang="en-US" sz="2000" dirty="0">
                <a:solidFill>
                  <a:srgbClr val="0000FF"/>
                </a:solidFill>
                <a:latin typeface="cmmi10" pitchFamily="34" charset="0"/>
                <a:sym typeface="Symbol" pitchFamily="18" charset="2"/>
              </a:rPr>
              <a:t>°</a:t>
            </a:r>
            <a:r>
              <a:rPr lang="en-US" sz="2000" dirty="0"/>
              <a:t>. Otherwise, it grows linearly with </a:t>
            </a:r>
            <a:r>
              <a:rPr lang="en-US" sz="2000" dirty="0">
                <a:solidFill>
                  <a:srgbClr val="0000FF"/>
                </a:solidFill>
                <a:sym typeface="Symbol" pitchFamily="18" charset="2"/>
              </a:rPr>
              <a:t>− </a:t>
            </a:r>
            <a:r>
              <a:rPr lang="en-US" sz="2000" dirty="0" err="1">
                <a:solidFill>
                  <a:srgbClr val="0000FF"/>
                </a:solidFill>
                <a:sym typeface="Symbol" pitchFamily="18" charset="2"/>
              </a:rPr>
              <a:t>y</a:t>
            </a:r>
            <a:r>
              <a:rPr lang="en-US" sz="2000" baseline="-25000" dirty="0" err="1">
                <a:solidFill>
                  <a:srgbClr val="0000FF"/>
                </a:solidFill>
                <a:sym typeface="Symbol" pitchFamily="18" charset="2"/>
              </a:rPr>
              <a:t>i</a:t>
            </a:r>
            <a:r>
              <a:rPr lang="en-US" sz="2000" dirty="0">
                <a:solidFill>
                  <a:srgbClr val="0000FF"/>
                </a:solidFill>
                <a:sym typeface="Symbol" pitchFamily="18" charset="2"/>
              </a:rPr>
              <a:t> w</a:t>
            </a:r>
            <a:r>
              <a:rPr lang="en-US" sz="2000" dirty="0">
                <a:solidFill>
                  <a:srgbClr val="0000FF"/>
                </a:solidFill>
                <a:latin typeface="cmsy10"/>
                <a:sym typeface="Symbol" pitchFamily="18" charset="2"/>
              </a:rPr>
              <a:t>¢</a:t>
            </a:r>
            <a:r>
              <a:rPr lang="en-US" sz="2000" dirty="0">
                <a:solidFill>
                  <a:srgbClr val="0000FF"/>
                </a:solidFill>
                <a:sym typeface="Symbol" pitchFamily="18" charset="2"/>
              </a:rPr>
              <a:t> x</a:t>
            </a:r>
            <a:r>
              <a:rPr lang="en-US" sz="2000" baseline="-25000" dirty="0">
                <a:solidFill>
                  <a:srgbClr val="0000FF"/>
                </a:solidFill>
                <a:sym typeface="Symbol" pitchFamily="18" charset="2"/>
              </a:rPr>
              <a:t>i</a:t>
            </a:r>
            <a:r>
              <a:rPr lang="en-US" sz="2000" dirty="0"/>
              <a:t> </a:t>
            </a:r>
          </a:p>
          <a:p>
            <a:r>
              <a:rPr lang="en-US" sz="2000" dirty="0"/>
              <a:t>Denote: </a:t>
            </a:r>
            <a:r>
              <a:rPr lang="en-US" sz="2000" dirty="0">
                <a:solidFill>
                  <a:srgbClr val="0000FF"/>
                </a:solidFill>
                <a:sym typeface="Symbol" pitchFamily="18" charset="2"/>
              </a:rPr>
              <a:t>D</a:t>
            </a:r>
            <a:r>
              <a:rPr lang="en-US" sz="2000" baseline="-25000" dirty="0">
                <a:solidFill>
                  <a:srgbClr val="0000FF"/>
                </a:solidFill>
                <a:sym typeface="Symbol" pitchFamily="18" charset="2"/>
              </a:rPr>
              <a:t>2</a:t>
            </a:r>
            <a:r>
              <a:rPr lang="en-US" sz="2000" dirty="0">
                <a:solidFill>
                  <a:srgbClr val="0000FF"/>
                </a:solidFill>
                <a:sym typeface="Symbol" pitchFamily="18" charset="2"/>
              </a:rPr>
              <a:t> = [</a:t>
            </a:r>
            <a:r>
              <a:rPr lang="en-US" sz="2000" dirty="0">
                <a:solidFill>
                  <a:srgbClr val="0000FF"/>
                </a:solidFill>
                <a:latin typeface="Symbol" pitchFamily="18" charset="2"/>
                <a:sym typeface="Symbol" pitchFamily="18" charset="2"/>
              </a:rPr>
              <a:t></a:t>
            </a:r>
            <a:r>
              <a:rPr lang="en-US" sz="2000" dirty="0">
                <a:solidFill>
                  <a:srgbClr val="0000FF"/>
                </a:solidFill>
                <a:sym typeface="Symbol" pitchFamily="18" charset="2"/>
              </a:rPr>
              <a:t> {</a:t>
            </a:r>
            <a:r>
              <a:rPr lang="en-US" sz="2000" dirty="0">
                <a:solidFill>
                  <a:srgbClr val="0000FF"/>
                </a:solidFill>
                <a:latin typeface="cmmi10" pitchFamily="34" charset="0"/>
                <a:sym typeface="Symbol" pitchFamily="18" charset="2"/>
              </a:rPr>
              <a:t>»</a:t>
            </a:r>
            <a:r>
              <a:rPr lang="en-US" sz="2000" baseline="-25000" dirty="0">
                <a:solidFill>
                  <a:srgbClr val="0000FF"/>
                </a:solidFill>
                <a:sym typeface="Symbol" pitchFamily="18" charset="2"/>
              </a:rPr>
              <a:t>i</a:t>
            </a:r>
            <a:r>
              <a:rPr lang="en-US" sz="2000" baseline="30000" dirty="0">
                <a:solidFill>
                  <a:srgbClr val="0000FF"/>
                </a:solidFill>
                <a:sym typeface="Symbol" pitchFamily="18" charset="2"/>
              </a:rPr>
              <a:t>2</a:t>
            </a:r>
            <a:r>
              <a:rPr lang="en-US" sz="2000" dirty="0">
                <a:solidFill>
                  <a:srgbClr val="0000FF"/>
                </a:solidFill>
                <a:sym typeface="Symbol" pitchFamily="18" charset="2"/>
              </a:rPr>
              <a:t>}]</a:t>
            </a:r>
            <a:r>
              <a:rPr lang="en-US" sz="2000" baseline="30000" dirty="0">
                <a:solidFill>
                  <a:srgbClr val="0000FF"/>
                </a:solidFill>
                <a:sym typeface="Symbol" pitchFamily="18" charset="2"/>
              </a:rPr>
              <a:t>1/2</a:t>
            </a:r>
            <a:endParaRPr lang="en-US" sz="2000" dirty="0">
              <a:solidFill>
                <a:srgbClr val="0000FF"/>
              </a:solidFill>
            </a:endParaRPr>
          </a:p>
          <a:p>
            <a:r>
              <a:rPr lang="en-US" sz="2000" dirty="0">
                <a:solidFill>
                  <a:srgbClr val="0000FF"/>
                </a:solidFill>
              </a:rPr>
              <a:t>Theorem: </a:t>
            </a:r>
            <a:r>
              <a:rPr lang="en-US" sz="2000" dirty="0"/>
              <a:t>The perceptron is </a:t>
            </a:r>
          </a:p>
          <a:p>
            <a:pPr marL="0" indent="0">
              <a:buNone/>
            </a:pPr>
            <a:r>
              <a:rPr lang="en-US" sz="2000" dirty="0"/>
              <a:t>      guaranteed to make no more than </a:t>
            </a:r>
          </a:p>
          <a:p>
            <a:pPr marL="0" indent="0">
              <a:buNone/>
            </a:pPr>
            <a:r>
              <a:rPr lang="en-US" sz="2000" dirty="0"/>
              <a:t>      </a:t>
            </a:r>
            <a:r>
              <a:rPr lang="en-US" sz="2000" dirty="0">
                <a:solidFill>
                  <a:srgbClr val="0000FF"/>
                </a:solidFill>
                <a:sym typeface="Symbol" pitchFamily="18" charset="2"/>
              </a:rPr>
              <a:t>(</a:t>
            </a:r>
            <a:r>
              <a:rPr lang="en-US" sz="2000" dirty="0">
                <a:solidFill>
                  <a:srgbClr val="0000FF"/>
                </a:solidFill>
                <a:latin typeface="Calibri"/>
                <a:sym typeface="Symbol" pitchFamily="18" charset="2"/>
              </a:rPr>
              <a:t>(R+D</a:t>
            </a:r>
            <a:r>
              <a:rPr lang="en-US" sz="2000" baseline="-25000" dirty="0">
                <a:solidFill>
                  <a:srgbClr val="0000FF"/>
                </a:solidFill>
                <a:latin typeface="Calibri"/>
                <a:sym typeface="Symbol" pitchFamily="18" charset="2"/>
              </a:rPr>
              <a:t>2</a:t>
            </a:r>
            <a:r>
              <a:rPr lang="en-US" sz="2000" dirty="0">
                <a:solidFill>
                  <a:srgbClr val="0000FF"/>
                </a:solidFill>
                <a:sym typeface="Symbol" pitchFamily="18" charset="2"/>
              </a:rPr>
              <a:t>)/</a:t>
            </a:r>
            <a:r>
              <a:rPr lang="en-US" sz="2000" dirty="0">
                <a:solidFill>
                  <a:srgbClr val="0000FF"/>
                </a:solidFill>
                <a:latin typeface="cmmi10" pitchFamily="34" charset="0"/>
                <a:sym typeface="Symbol" pitchFamily="18" charset="2"/>
              </a:rPr>
              <a:t>°</a:t>
            </a:r>
            <a:r>
              <a:rPr lang="en-US" sz="2000" dirty="0">
                <a:solidFill>
                  <a:srgbClr val="0000FF"/>
                </a:solidFill>
                <a:sym typeface="Symbol" pitchFamily="18" charset="2"/>
              </a:rPr>
              <a:t>)</a:t>
            </a:r>
            <a:r>
              <a:rPr lang="en-US" sz="2000" baseline="30000" dirty="0">
                <a:solidFill>
                  <a:srgbClr val="0000FF"/>
                </a:solidFill>
                <a:sym typeface="Symbol" pitchFamily="18" charset="2"/>
              </a:rPr>
              <a:t>2</a:t>
            </a:r>
            <a:r>
              <a:rPr lang="en-US" sz="2000" dirty="0">
                <a:solidFill>
                  <a:srgbClr val="0000FF"/>
                </a:solidFill>
                <a:sym typeface="Symbol" pitchFamily="18" charset="2"/>
              </a:rPr>
              <a:t>  </a:t>
            </a:r>
            <a:r>
              <a:rPr lang="en-US" sz="2000" dirty="0"/>
              <a:t>mistakes on any sequence</a:t>
            </a:r>
          </a:p>
          <a:p>
            <a:pPr marL="0" indent="0">
              <a:buNone/>
            </a:pPr>
            <a:r>
              <a:rPr lang="en-US" sz="2000" dirty="0"/>
              <a:t>     of examples satisfying ||</a:t>
            </a:r>
            <a:r>
              <a:rPr lang="en-US" sz="2000" dirty="0">
                <a:latin typeface="Calibri"/>
              </a:rPr>
              <a:t>x</a:t>
            </a:r>
            <a:r>
              <a:rPr lang="en-US" sz="2000" baseline="-25000" dirty="0">
                <a:latin typeface="Calibri"/>
              </a:rPr>
              <a:t>i</a:t>
            </a:r>
            <a:r>
              <a:rPr lang="en-US" sz="2000" dirty="0"/>
              <a:t>||</a:t>
            </a:r>
            <a:r>
              <a:rPr lang="en-US" sz="2000" baseline="30000" dirty="0"/>
              <a:t>2</a:t>
            </a:r>
            <a:r>
              <a:rPr lang="en-US" sz="2000" dirty="0"/>
              <a:t>&lt;R</a:t>
            </a:r>
          </a:p>
          <a:p>
            <a:pPr>
              <a:spcBef>
                <a:spcPts val="0"/>
              </a:spcBef>
            </a:pPr>
            <a:r>
              <a:rPr lang="en-US" sz="2000" dirty="0">
                <a:solidFill>
                  <a:schemeClr val="tx1">
                    <a:lumMod val="75000"/>
                    <a:lumOff val="25000"/>
                  </a:schemeClr>
                </a:solidFill>
              </a:rPr>
              <a:t>Perceptron is expected to </a:t>
            </a:r>
          </a:p>
          <a:p>
            <a:pPr marL="0" indent="0">
              <a:spcBef>
                <a:spcPts val="0"/>
              </a:spcBef>
              <a:buNone/>
            </a:pPr>
            <a:r>
              <a:rPr lang="en-US" sz="2000" dirty="0">
                <a:solidFill>
                  <a:schemeClr val="tx1">
                    <a:lumMod val="75000"/>
                    <a:lumOff val="25000"/>
                  </a:schemeClr>
                </a:solidFill>
              </a:rPr>
              <a:t>      have some robustness to noise</a:t>
            </a:r>
            <a:r>
              <a:rPr lang="en-US" dirty="0">
                <a:solidFill>
                  <a:schemeClr val="tx1">
                    <a:lumMod val="75000"/>
                    <a:lumOff val="25000"/>
                  </a:schemeClr>
                </a:solidFill>
              </a:rPr>
              <a:t>. </a:t>
            </a:r>
          </a:p>
          <a:p>
            <a:endParaRPr lang="en-US" dirty="0"/>
          </a:p>
        </p:txBody>
      </p:sp>
      <p:sp>
        <p:nvSpPr>
          <p:cNvPr id="4" name="Content Placeholder 3"/>
          <p:cNvSpPr>
            <a:spLocks noGrp="1"/>
          </p:cNvSpPr>
          <p:nvPr>
            <p:ph sz="quarter" idx="13"/>
          </p:nvPr>
        </p:nvSpPr>
        <p:spPr/>
        <p:txBody>
          <a:bodyPr/>
          <a:lstStyle/>
          <a:p>
            <a:r>
              <a:rPr lang="en-US" dirty="0"/>
              <a:t>Non separable </a:t>
            </a:r>
          </a:p>
          <a:p>
            <a:r>
              <a:rPr lang="en-US" dirty="0"/>
              <a:t>case</a:t>
            </a:r>
          </a:p>
        </p:txBody>
      </p:sp>
      <p:sp>
        <p:nvSpPr>
          <p:cNvPr id="5" name="Slide Number Placeholder 4"/>
          <p:cNvSpPr>
            <a:spLocks noGrp="1"/>
          </p:cNvSpPr>
          <p:nvPr>
            <p:ph type="sldNum" sz="quarter" idx="14"/>
          </p:nvPr>
        </p:nvSpPr>
        <p:spPr>
          <a:xfrm>
            <a:off x="6553200" y="6400800"/>
            <a:ext cx="2133600" cy="365125"/>
          </a:xfrm>
        </p:spPr>
        <p:txBody>
          <a:bodyPr/>
          <a:lstStyle/>
          <a:p>
            <a:fld id="{FA6F6034-1516-478C-9756-BC6A8296D6DE}" type="slidenum">
              <a:rPr lang="en-US" smtClean="0"/>
              <a:pPr/>
              <a:t>18</a:t>
            </a:fld>
            <a:endParaRPr lang="en-US" dirty="0"/>
          </a:p>
        </p:txBody>
      </p:sp>
      <p:grpSp>
        <p:nvGrpSpPr>
          <p:cNvPr id="7" name="Group 6"/>
          <p:cNvGrpSpPr/>
          <p:nvPr/>
        </p:nvGrpSpPr>
        <p:grpSpPr>
          <a:xfrm>
            <a:off x="4907954" y="3532542"/>
            <a:ext cx="4312246" cy="2868258"/>
            <a:chOff x="4038600" y="3467100"/>
            <a:chExt cx="4876800" cy="3238500"/>
          </a:xfrm>
        </p:grpSpPr>
        <p:sp>
          <p:nvSpPr>
            <p:cNvPr id="8" name="Line 4"/>
            <p:cNvSpPr>
              <a:spLocks noChangeShapeType="1"/>
            </p:cNvSpPr>
            <p:nvPr/>
          </p:nvSpPr>
          <p:spPr bwMode="auto">
            <a:xfrm>
              <a:off x="5181600" y="3581400"/>
              <a:ext cx="0" cy="24003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5"/>
            <p:cNvSpPr>
              <a:spLocks noChangeShapeType="1"/>
            </p:cNvSpPr>
            <p:nvPr/>
          </p:nvSpPr>
          <p:spPr bwMode="auto">
            <a:xfrm>
              <a:off x="5181600" y="5981700"/>
              <a:ext cx="3733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
            <p:cNvSpPr>
              <a:spLocks noChangeShapeType="1"/>
            </p:cNvSpPr>
            <p:nvPr/>
          </p:nvSpPr>
          <p:spPr bwMode="auto">
            <a:xfrm>
              <a:off x="4038600" y="5334000"/>
              <a:ext cx="2438400" cy="1371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p:cNvSpPr>
              <a:spLocks noChangeShapeType="1"/>
            </p:cNvSpPr>
            <p:nvPr/>
          </p:nvSpPr>
          <p:spPr bwMode="auto">
            <a:xfrm flipV="1">
              <a:off x="5181600" y="5219700"/>
              <a:ext cx="609600" cy="762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8"/>
            <p:cNvSpPr txBox="1">
              <a:spLocks noChangeArrowheads="1"/>
            </p:cNvSpPr>
            <p:nvPr/>
          </p:nvSpPr>
          <p:spPr bwMode="auto">
            <a:xfrm>
              <a:off x="5410200" y="42291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3" name="Text Box 9"/>
            <p:cNvSpPr txBox="1">
              <a:spLocks noChangeArrowheads="1"/>
            </p:cNvSpPr>
            <p:nvPr/>
          </p:nvSpPr>
          <p:spPr bwMode="auto">
            <a:xfrm>
              <a:off x="6400800" y="42291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4" name="Text Box 10"/>
            <p:cNvSpPr txBox="1">
              <a:spLocks noChangeArrowheads="1"/>
            </p:cNvSpPr>
            <p:nvPr/>
          </p:nvSpPr>
          <p:spPr bwMode="auto">
            <a:xfrm>
              <a:off x="5791200" y="43053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5" name="Text Box 11"/>
            <p:cNvSpPr txBox="1">
              <a:spLocks noChangeArrowheads="1"/>
            </p:cNvSpPr>
            <p:nvPr/>
          </p:nvSpPr>
          <p:spPr bwMode="auto">
            <a:xfrm>
              <a:off x="5943600" y="45339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6" name="Text Box 12"/>
            <p:cNvSpPr txBox="1">
              <a:spLocks noChangeArrowheads="1"/>
            </p:cNvSpPr>
            <p:nvPr/>
          </p:nvSpPr>
          <p:spPr bwMode="auto">
            <a:xfrm>
              <a:off x="6248400" y="43815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7" name="Text Box 13"/>
            <p:cNvSpPr txBox="1">
              <a:spLocks noChangeArrowheads="1"/>
            </p:cNvSpPr>
            <p:nvPr/>
          </p:nvSpPr>
          <p:spPr bwMode="auto">
            <a:xfrm>
              <a:off x="6705600" y="49149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8" name="Text Box 14"/>
            <p:cNvSpPr txBox="1">
              <a:spLocks noChangeArrowheads="1"/>
            </p:cNvSpPr>
            <p:nvPr/>
          </p:nvSpPr>
          <p:spPr bwMode="auto">
            <a:xfrm>
              <a:off x="6705600" y="42291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9" name="Text Box 15"/>
            <p:cNvSpPr txBox="1">
              <a:spLocks noChangeArrowheads="1"/>
            </p:cNvSpPr>
            <p:nvPr/>
          </p:nvSpPr>
          <p:spPr bwMode="auto">
            <a:xfrm>
              <a:off x="6705600" y="45339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dirty="0">
                  <a:solidFill>
                    <a:srgbClr val="9900CC"/>
                  </a:solidFill>
                </a:rPr>
                <a:t>-</a:t>
              </a:r>
            </a:p>
          </p:txBody>
        </p:sp>
        <p:sp>
          <p:nvSpPr>
            <p:cNvPr id="20" name="Text Box 16"/>
            <p:cNvSpPr txBox="1">
              <a:spLocks noChangeArrowheads="1"/>
            </p:cNvSpPr>
            <p:nvPr/>
          </p:nvSpPr>
          <p:spPr bwMode="auto">
            <a:xfrm>
              <a:off x="7315200" y="44577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21" name="Text Box 17"/>
            <p:cNvSpPr txBox="1">
              <a:spLocks noChangeArrowheads="1"/>
            </p:cNvSpPr>
            <p:nvPr/>
          </p:nvSpPr>
          <p:spPr bwMode="auto">
            <a:xfrm>
              <a:off x="7543800" y="47625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22" name="Text Box 18"/>
            <p:cNvSpPr txBox="1">
              <a:spLocks noChangeArrowheads="1"/>
            </p:cNvSpPr>
            <p:nvPr/>
          </p:nvSpPr>
          <p:spPr bwMode="auto">
            <a:xfrm>
              <a:off x="8153400" y="46863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23" name="Text Box 19"/>
            <p:cNvSpPr txBox="1">
              <a:spLocks noChangeArrowheads="1"/>
            </p:cNvSpPr>
            <p:nvPr/>
          </p:nvSpPr>
          <p:spPr bwMode="auto">
            <a:xfrm>
              <a:off x="5622925" y="381635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24" name="Text Box 20"/>
            <p:cNvSpPr txBox="1">
              <a:spLocks noChangeArrowheads="1"/>
            </p:cNvSpPr>
            <p:nvPr/>
          </p:nvSpPr>
          <p:spPr bwMode="auto">
            <a:xfrm>
              <a:off x="6172200" y="40005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dirty="0">
                  <a:solidFill>
                    <a:srgbClr val="9900CC"/>
                  </a:solidFill>
                </a:rPr>
                <a:t>-</a:t>
              </a:r>
            </a:p>
          </p:txBody>
        </p:sp>
        <p:sp>
          <p:nvSpPr>
            <p:cNvPr id="25" name="Text Box 21"/>
            <p:cNvSpPr txBox="1">
              <a:spLocks noChangeArrowheads="1"/>
            </p:cNvSpPr>
            <p:nvPr/>
          </p:nvSpPr>
          <p:spPr bwMode="auto">
            <a:xfrm>
              <a:off x="6934200" y="46101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26" name="Oval 22"/>
            <p:cNvSpPr>
              <a:spLocks noChangeArrowheads="1"/>
            </p:cNvSpPr>
            <p:nvPr/>
          </p:nvSpPr>
          <p:spPr bwMode="auto">
            <a:xfrm>
              <a:off x="6705600" y="35433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3"/>
            <p:cNvSpPr txBox="1">
              <a:spLocks noChangeArrowheads="1"/>
            </p:cNvSpPr>
            <p:nvPr/>
          </p:nvSpPr>
          <p:spPr bwMode="auto">
            <a:xfrm>
              <a:off x="5775325" y="396875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28" name="Oval 24"/>
            <p:cNvSpPr>
              <a:spLocks noChangeArrowheads="1"/>
            </p:cNvSpPr>
            <p:nvPr/>
          </p:nvSpPr>
          <p:spPr bwMode="auto">
            <a:xfrm>
              <a:off x="6324600" y="36195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5"/>
            <p:cNvSpPr>
              <a:spLocks noChangeArrowheads="1"/>
            </p:cNvSpPr>
            <p:nvPr/>
          </p:nvSpPr>
          <p:spPr bwMode="auto">
            <a:xfrm>
              <a:off x="6858000" y="34671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6"/>
            <p:cNvSpPr>
              <a:spLocks noChangeArrowheads="1"/>
            </p:cNvSpPr>
            <p:nvPr/>
          </p:nvSpPr>
          <p:spPr bwMode="auto">
            <a:xfrm>
              <a:off x="7010400" y="36195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7"/>
            <p:cNvSpPr>
              <a:spLocks noChangeArrowheads="1"/>
            </p:cNvSpPr>
            <p:nvPr/>
          </p:nvSpPr>
          <p:spPr bwMode="auto">
            <a:xfrm>
              <a:off x="7467600" y="36195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8"/>
            <p:cNvSpPr>
              <a:spLocks noChangeArrowheads="1"/>
            </p:cNvSpPr>
            <p:nvPr/>
          </p:nvSpPr>
          <p:spPr bwMode="auto">
            <a:xfrm>
              <a:off x="7620000" y="38481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9"/>
            <p:cNvSpPr>
              <a:spLocks noChangeArrowheads="1"/>
            </p:cNvSpPr>
            <p:nvPr/>
          </p:nvSpPr>
          <p:spPr bwMode="auto">
            <a:xfrm>
              <a:off x="7467600" y="40767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0"/>
            <p:cNvSpPr>
              <a:spLocks noChangeArrowheads="1"/>
            </p:cNvSpPr>
            <p:nvPr/>
          </p:nvSpPr>
          <p:spPr bwMode="auto">
            <a:xfrm>
              <a:off x="6934200" y="38481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1"/>
            <p:cNvSpPr>
              <a:spLocks noChangeArrowheads="1"/>
            </p:cNvSpPr>
            <p:nvPr/>
          </p:nvSpPr>
          <p:spPr bwMode="auto">
            <a:xfrm>
              <a:off x="7467600" y="4953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2"/>
            <p:cNvSpPr>
              <a:spLocks noChangeArrowheads="1"/>
            </p:cNvSpPr>
            <p:nvPr/>
          </p:nvSpPr>
          <p:spPr bwMode="auto">
            <a:xfrm>
              <a:off x="7772400" y="36195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3"/>
            <p:cNvSpPr>
              <a:spLocks noChangeArrowheads="1"/>
            </p:cNvSpPr>
            <p:nvPr/>
          </p:nvSpPr>
          <p:spPr bwMode="auto">
            <a:xfrm>
              <a:off x="7239000" y="43053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34"/>
            <p:cNvSpPr>
              <a:spLocks noChangeArrowheads="1"/>
            </p:cNvSpPr>
            <p:nvPr/>
          </p:nvSpPr>
          <p:spPr bwMode="auto">
            <a:xfrm>
              <a:off x="7696200" y="4800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5"/>
            <p:cNvSpPr>
              <a:spLocks noChangeShapeType="1"/>
            </p:cNvSpPr>
            <p:nvPr/>
          </p:nvSpPr>
          <p:spPr bwMode="auto">
            <a:xfrm>
              <a:off x="5867400" y="3552825"/>
              <a:ext cx="2438400" cy="1371600"/>
            </a:xfrm>
            <a:prstGeom prst="line">
              <a:avLst/>
            </a:prstGeom>
            <a:noFill/>
            <a:ln w="28575">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7"/>
            <p:cNvSpPr>
              <a:spLocks noChangeShapeType="1"/>
            </p:cNvSpPr>
            <p:nvPr/>
          </p:nvSpPr>
          <p:spPr bwMode="auto">
            <a:xfrm>
              <a:off x="5791200" y="3695700"/>
              <a:ext cx="2438400" cy="1371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8"/>
            <p:cNvSpPr>
              <a:spLocks noChangeShapeType="1"/>
            </p:cNvSpPr>
            <p:nvPr/>
          </p:nvSpPr>
          <p:spPr bwMode="auto">
            <a:xfrm>
              <a:off x="5715000" y="3848100"/>
              <a:ext cx="2438400" cy="1371600"/>
            </a:xfrm>
            <a:prstGeom prst="line">
              <a:avLst/>
            </a:prstGeom>
            <a:noFill/>
            <a:ln w="28575">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947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822"/>
            <a:ext cx="7848600" cy="1143000"/>
          </a:xfrm>
        </p:spPr>
        <p:txBody>
          <a:bodyPr/>
          <a:lstStyle/>
          <a:p>
            <a:r>
              <a:rPr lang="en-US" dirty="0"/>
              <a:t>Perceptron for Boolean Functions</a:t>
            </a:r>
          </a:p>
        </p:txBody>
      </p:sp>
      <p:sp>
        <p:nvSpPr>
          <p:cNvPr id="3" name="Content Placeholder 2"/>
          <p:cNvSpPr>
            <a:spLocks noGrp="1"/>
          </p:cNvSpPr>
          <p:nvPr>
            <p:ph idx="1"/>
          </p:nvPr>
        </p:nvSpPr>
        <p:spPr/>
        <p:txBody>
          <a:bodyPr/>
          <a:lstStyle/>
          <a:p>
            <a:r>
              <a:rPr lang="en-US" dirty="0"/>
              <a:t>How many mistakes will the Perceptron algorithms make when learning a </a:t>
            </a:r>
            <a:r>
              <a:rPr lang="en-US" dirty="0">
                <a:solidFill>
                  <a:srgbClr val="0000FF"/>
                </a:solidFill>
              </a:rPr>
              <a:t>k</a:t>
            </a:r>
            <a:r>
              <a:rPr lang="en-US" dirty="0"/>
              <a:t>-disjunction?</a:t>
            </a:r>
          </a:p>
          <a:p>
            <a:r>
              <a:rPr lang="en-US" dirty="0"/>
              <a:t>Try to figure out the bound </a:t>
            </a:r>
          </a:p>
          <a:p>
            <a:r>
              <a:rPr lang="en-US" dirty="0"/>
              <a:t>Find a sequence of examples that will cause Perceptron to make </a:t>
            </a:r>
            <a:r>
              <a:rPr lang="en-US" dirty="0">
                <a:solidFill>
                  <a:srgbClr val="0000FF"/>
                </a:solidFill>
              </a:rPr>
              <a:t>O(n)</a:t>
            </a:r>
            <a:r>
              <a:rPr lang="en-US" dirty="0"/>
              <a:t> mistakes on </a:t>
            </a:r>
            <a:r>
              <a:rPr lang="en-US" dirty="0">
                <a:solidFill>
                  <a:srgbClr val="0000FF"/>
                </a:solidFill>
              </a:rPr>
              <a:t>k</a:t>
            </a:r>
            <a:r>
              <a:rPr lang="en-US" dirty="0"/>
              <a:t>-disjunction on n attributes. </a:t>
            </a:r>
          </a:p>
          <a:p>
            <a:r>
              <a:rPr lang="en-US" dirty="0"/>
              <a:t>(Where is </a:t>
            </a:r>
            <a:r>
              <a:rPr lang="en-US" dirty="0">
                <a:solidFill>
                  <a:srgbClr val="0000FF"/>
                </a:solidFill>
              </a:rPr>
              <a:t>n</a:t>
            </a:r>
            <a:r>
              <a:rPr lang="en-US" dirty="0"/>
              <a:t> coming from?)</a:t>
            </a:r>
          </a:p>
        </p:txBody>
      </p:sp>
      <p:sp>
        <p:nvSpPr>
          <p:cNvPr id="4" name="Content Placeholder 3"/>
          <p:cNvSpPr>
            <a:spLocks noGrp="1"/>
          </p:cNvSpPr>
          <p:nvPr>
            <p:ph sz="quarter" idx="13"/>
          </p:nvPr>
        </p:nvSpPr>
        <p:spPr>
          <a:xfrm rot="18627426">
            <a:off x="57359" y="3675276"/>
            <a:ext cx="2183449" cy="1558925"/>
          </a:xfrm>
        </p:spPr>
        <p:txBody>
          <a:bodyPr/>
          <a:lstStyle/>
          <a:p>
            <a:r>
              <a:rPr lang="en-US" dirty="0"/>
              <a:t>Perceptron</a:t>
            </a:r>
          </a:p>
        </p:txBody>
      </p:sp>
      <p:sp>
        <p:nvSpPr>
          <p:cNvPr id="8" name="Slide Number Placeholder 3"/>
          <p:cNvSpPr>
            <a:spLocks noGrp="1"/>
          </p:cNvSpPr>
          <p:nvPr>
            <p:ph type="sldNum" sz="quarter" idx="14"/>
          </p:nvPr>
        </p:nvSpPr>
        <p:spPr/>
        <p:txBody>
          <a:bodyPr/>
          <a:lstStyle/>
          <a:p>
            <a:fld id="{1DFB9AB6-96B8-406D-A6EC-BA1E1E3AECAB}" type="slidenum">
              <a:rPr lang="en-US"/>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893" y="0"/>
            <a:ext cx="7772400" cy="1143000"/>
          </a:xfrm>
        </p:spPr>
        <p:txBody>
          <a:bodyPr/>
          <a:lstStyle/>
          <a:p>
            <a:r>
              <a:rPr lang="en-US" dirty="0"/>
              <a:t>Representation</a:t>
            </a:r>
          </a:p>
        </p:txBody>
      </p:sp>
      <p:sp>
        <p:nvSpPr>
          <p:cNvPr id="9" name="Content Placeholder 8"/>
          <p:cNvSpPr>
            <a:spLocks noGrp="1"/>
          </p:cNvSpPr>
          <p:nvPr>
            <p:ph idx="1"/>
          </p:nvPr>
        </p:nvSpPr>
        <p:spPr>
          <a:xfrm>
            <a:off x="1524000" y="1371600"/>
            <a:ext cx="7620000" cy="4800600"/>
          </a:xfrm>
        </p:spPr>
        <p:txBody>
          <a:bodyPr/>
          <a:lstStyle/>
          <a:p>
            <a:r>
              <a:rPr lang="en-US" sz="2000" dirty="0"/>
              <a:t>Assume that you want to learn conjunctions. Should your hypothesis space be the class of conjunctions?</a:t>
            </a:r>
          </a:p>
          <a:p>
            <a:pPr lvl="1"/>
            <a:r>
              <a:rPr lang="en-US" sz="1600" b="1" dirty="0"/>
              <a:t>Theorem:   </a:t>
            </a:r>
            <a:r>
              <a:rPr lang="en-US" sz="1600" dirty="0"/>
              <a:t>Given a sample on n attributes that is consistent with a conjunctive concept, it is NP-hard to find a pure conjunctive hypothesis that is both consistent with the sample and has the minimum number of attributes. </a:t>
            </a:r>
          </a:p>
          <a:p>
            <a:pPr lvl="1"/>
            <a:r>
              <a:rPr lang="en-US" sz="1100" dirty="0">
                <a:solidFill>
                  <a:schemeClr val="tx1"/>
                </a:solidFill>
              </a:rPr>
              <a:t>[David Haussler, AIJ’88: “Quantifying Inductive Bias: AI Learning Algorithms and </a:t>
            </a:r>
            <a:r>
              <a:rPr lang="en-US" sz="1100" dirty="0" err="1">
                <a:solidFill>
                  <a:schemeClr val="tx1"/>
                </a:solidFill>
              </a:rPr>
              <a:t>Valiant's</a:t>
            </a:r>
            <a:r>
              <a:rPr lang="en-US" sz="1100" dirty="0">
                <a:solidFill>
                  <a:schemeClr val="tx1"/>
                </a:solidFill>
              </a:rPr>
              <a:t> Learning Framework”] </a:t>
            </a:r>
          </a:p>
          <a:p>
            <a:r>
              <a:rPr lang="en-US" sz="2000" dirty="0"/>
              <a:t>Same holds for Disjunctions.</a:t>
            </a:r>
          </a:p>
          <a:p>
            <a:r>
              <a:rPr lang="en-US" sz="2000" dirty="0"/>
              <a:t>Intuition: Reduction to minimum set cover problem.</a:t>
            </a:r>
          </a:p>
          <a:p>
            <a:pPr lvl="1"/>
            <a:r>
              <a:rPr lang="en-US" sz="1800" dirty="0"/>
              <a:t>Given a collection of sets that cover X, define a set of examples  so that learning the best (dis/</a:t>
            </a:r>
            <a:r>
              <a:rPr lang="en-US" sz="1800" dirty="0" err="1"/>
              <a:t>conj</a:t>
            </a:r>
            <a:r>
              <a:rPr lang="en-US" sz="1800" dirty="0"/>
              <a:t>)junction implies a minimal cover.</a:t>
            </a:r>
          </a:p>
          <a:p>
            <a:r>
              <a:rPr lang="en-US" sz="2000" dirty="0"/>
              <a:t>Consequently, we cannot learn the concept efficiently </a:t>
            </a:r>
            <a:r>
              <a:rPr lang="en-US" sz="2000" b="1" dirty="0"/>
              <a:t>as a (dis/con)junction.</a:t>
            </a:r>
          </a:p>
          <a:p>
            <a:r>
              <a:rPr lang="en-US" sz="2000" dirty="0"/>
              <a:t>But, we will see that we can do that, if we are willing to learn the concept as a Linear Threshold function.</a:t>
            </a:r>
          </a:p>
          <a:p>
            <a:r>
              <a:rPr lang="en-US" sz="2000" b="1" dirty="0"/>
              <a:t>In a more expressive class, the search for a good hypothesis sometimes becomes combinatorially easier.</a:t>
            </a:r>
          </a:p>
          <a:p>
            <a:pPr marL="0" indent="0">
              <a:buNone/>
            </a:pPr>
            <a:endParaRPr lang="en-US" sz="2000" dirty="0"/>
          </a:p>
        </p:txBody>
      </p:sp>
      <p:sp>
        <p:nvSpPr>
          <p:cNvPr id="11" name="Slide Number Placeholder 10"/>
          <p:cNvSpPr>
            <a:spLocks noGrp="1"/>
          </p:cNvSpPr>
          <p:nvPr>
            <p:ph type="sldNum" sz="quarter" idx="14"/>
          </p:nvPr>
        </p:nvSpPr>
        <p:spPr/>
        <p:txBody>
          <a:bodyPr/>
          <a:lstStyle/>
          <a:p>
            <a:fld id="{FA6F6034-1516-478C-9756-BC6A8296D6DE}" type="slidenum">
              <a:rPr lang="en-US" smtClean="0"/>
              <a:pPr/>
              <a:t>2</a:t>
            </a:fld>
            <a:endParaRPr lang="en-US" dirty="0"/>
          </a:p>
        </p:txBody>
      </p:sp>
      <p:sp>
        <p:nvSpPr>
          <p:cNvPr id="16" name="Content Placeholder 9"/>
          <p:cNvSpPr>
            <a:spLocks noGrp="1"/>
          </p:cNvSpPr>
          <p:nvPr>
            <p:ph sz="quarter" idx="13"/>
          </p:nvPr>
        </p:nvSpPr>
        <p:spPr>
          <a:xfrm rot="18627426">
            <a:off x="57359" y="1852399"/>
            <a:ext cx="2183449" cy="1558925"/>
          </a:xfrm>
        </p:spPr>
        <p:txBody>
          <a:bodyPr/>
          <a:lstStyle/>
          <a:p>
            <a:r>
              <a:rPr lang="en-US" dirty="0"/>
              <a:t>Importance of Representation</a:t>
            </a:r>
          </a:p>
        </p:txBody>
      </p:sp>
    </p:spTree>
    <p:extLst>
      <p:ext uri="{BB962C8B-B14F-4D97-AF65-F5344CB8AC3E}">
        <p14:creationId xmlns:p14="http://schemas.microsoft.com/office/powerpoint/2010/main" val="10865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Algorithm</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The Winnow Algorithm learns Linear Threshold Functions. </a:t>
            </a:r>
          </a:p>
          <a:p>
            <a:endParaRPr lang="en-US" dirty="0"/>
          </a:p>
          <a:p>
            <a:r>
              <a:rPr lang="en-US" dirty="0"/>
              <a:t>For the class of disjunctions:</a:t>
            </a:r>
          </a:p>
          <a:p>
            <a:pPr lvl="1"/>
            <a:r>
              <a:rPr lang="en-US" dirty="0"/>
              <a:t>instead of </a:t>
            </a:r>
            <a:r>
              <a:rPr lang="en-US" dirty="0">
                <a:solidFill>
                  <a:schemeClr val="accent1"/>
                </a:solidFill>
              </a:rPr>
              <a:t>demotion</a:t>
            </a:r>
            <a:r>
              <a:rPr lang="en-US" dirty="0"/>
              <a:t> we can use </a:t>
            </a:r>
            <a:r>
              <a:rPr lang="en-US" dirty="0">
                <a:solidFill>
                  <a:schemeClr val="accent1"/>
                </a:solidFill>
              </a:rPr>
              <a:t>elimination</a:t>
            </a:r>
            <a:r>
              <a:rPr lang="en-US" dirty="0"/>
              <a:t>. </a:t>
            </a:r>
          </a:p>
        </p:txBody>
      </p:sp>
      <p:sp>
        <p:nvSpPr>
          <p:cNvPr id="4" name="Content Placeholder 3"/>
          <p:cNvSpPr>
            <a:spLocks noGrp="1"/>
          </p:cNvSpPr>
          <p:nvPr>
            <p:ph sz="quarter" idx="13"/>
          </p:nvPr>
        </p:nvSpPr>
        <p:spPr/>
        <p:txBody>
          <a:bodyPr/>
          <a:lstStyle/>
          <a:p>
            <a:r>
              <a:rPr lang="en-US" dirty="0"/>
              <a:t>Winnow</a:t>
            </a:r>
          </a:p>
        </p:txBody>
      </p:sp>
      <p:sp>
        <p:nvSpPr>
          <p:cNvPr id="7" name="Slide Number Placeholder 3"/>
          <p:cNvSpPr>
            <a:spLocks noGrp="1"/>
          </p:cNvSpPr>
          <p:nvPr>
            <p:ph type="sldNum" sz="quarter" idx="14"/>
          </p:nvPr>
        </p:nvSpPr>
        <p:spPr/>
        <p:txBody>
          <a:bodyPr/>
          <a:lstStyle/>
          <a:p>
            <a:fld id="{E5F1AE2B-8AF9-430D-A890-C37A46ACF050}" type="slidenum">
              <a:rPr lang="en-US"/>
              <a:pPr/>
              <a:t>20</a:t>
            </a:fld>
            <a:endParaRPr lang="en-US"/>
          </a:p>
        </p:txBody>
      </p:sp>
      <p:graphicFrame>
        <p:nvGraphicFramePr>
          <p:cNvPr id="776196" name="Object 4"/>
          <p:cNvGraphicFramePr>
            <a:graphicFrameLocks noChangeAspect="1"/>
          </p:cNvGraphicFramePr>
          <p:nvPr>
            <p:extLst>
              <p:ext uri="{D42A27DB-BD31-4B8C-83A1-F6EECF244321}">
                <p14:modId xmlns:p14="http://schemas.microsoft.com/office/powerpoint/2010/main" val="97688726"/>
              </p:ext>
            </p:extLst>
          </p:nvPr>
        </p:nvGraphicFramePr>
        <p:xfrm>
          <a:off x="1709738" y="1411288"/>
          <a:ext cx="6842125" cy="1789112"/>
        </p:xfrm>
        <a:graphic>
          <a:graphicData uri="http://schemas.openxmlformats.org/presentationml/2006/ole">
            <mc:AlternateContent xmlns:mc="http://schemas.openxmlformats.org/markup-compatibility/2006">
              <mc:Choice xmlns:v="urn:schemas-microsoft-com:vml" Requires="v">
                <p:oleObj name="Equation" r:id="rId3" imgW="4178160" imgH="1143000" progId="Equation.3">
                  <p:embed/>
                </p:oleObj>
              </mc:Choice>
              <mc:Fallback>
                <p:oleObj name="Equation" r:id="rId3" imgW="4178160" imgH="1143000" progId="Equation.3">
                  <p:embed/>
                  <p:pic>
                    <p:nvPicPr>
                      <p:cNvPr id="0" name="Object 4"/>
                      <p:cNvPicPr>
                        <a:picLocks noChangeAspect="1" noChangeArrowheads="1"/>
                      </p:cNvPicPr>
                      <p:nvPr/>
                    </p:nvPicPr>
                    <p:blipFill>
                      <a:blip r:embed="rId4"/>
                      <a:srcRect/>
                      <a:stretch>
                        <a:fillRect/>
                      </a:stretch>
                    </p:blipFill>
                    <p:spPr bwMode="auto">
                      <a:xfrm>
                        <a:off x="1709738" y="1411288"/>
                        <a:ext cx="6842125" cy="1789112"/>
                      </a:xfrm>
                      <a:prstGeom prst="rect">
                        <a:avLst/>
                      </a:prstGeom>
                      <a:noFill/>
                      <a:ln w="19050">
                        <a:solidFill>
                          <a:srgbClr val="A50021"/>
                        </a:solidFill>
                        <a:miter lim="800000"/>
                        <a:headEnd/>
                        <a:tailEnd/>
                      </a:ln>
                      <a:effec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Example</a:t>
            </a:r>
          </a:p>
        </p:txBody>
      </p:sp>
      <p:sp>
        <p:nvSpPr>
          <p:cNvPr id="6" name="Slide Number Placeholder 3"/>
          <p:cNvSpPr>
            <a:spLocks noGrp="1"/>
          </p:cNvSpPr>
          <p:nvPr>
            <p:ph type="sldNum" sz="quarter" idx="10"/>
          </p:nvPr>
        </p:nvSpPr>
        <p:spPr/>
        <p:txBody>
          <a:bodyPr/>
          <a:lstStyle/>
          <a:p>
            <a:fld id="{C35CF7BF-76B5-448D-AD32-8FC3A98B1F63}" type="slidenum">
              <a:rPr lang="en-US"/>
              <a:pPr/>
              <a:t>21</a:t>
            </a:fld>
            <a:endParaRPr lang="en-US"/>
          </a:p>
        </p:txBody>
      </p:sp>
      <p:graphicFrame>
        <p:nvGraphicFramePr>
          <p:cNvPr id="778243" name="Object 3"/>
          <p:cNvGraphicFramePr>
            <a:graphicFrameLocks noChangeAspect="1"/>
          </p:cNvGraphicFramePr>
          <p:nvPr>
            <p:extLst>
              <p:ext uri="{D42A27DB-BD31-4B8C-83A1-F6EECF244321}">
                <p14:modId xmlns:p14="http://schemas.microsoft.com/office/powerpoint/2010/main" val="2122450029"/>
              </p:ext>
            </p:extLst>
          </p:nvPr>
        </p:nvGraphicFramePr>
        <p:xfrm>
          <a:off x="762000" y="1260950"/>
          <a:ext cx="7848600" cy="4784917"/>
        </p:xfrm>
        <a:graphic>
          <a:graphicData uri="http://schemas.openxmlformats.org/presentationml/2006/ole">
            <mc:AlternateContent xmlns:mc="http://schemas.openxmlformats.org/markup-compatibility/2006">
              <mc:Choice xmlns:v="urn:schemas-microsoft-com:vml" Requires="v">
                <p:oleObj name="Equation" r:id="rId3" imgW="5371920" imgH="3416040" progId="Equation.3">
                  <p:embed/>
                </p:oleObj>
              </mc:Choice>
              <mc:Fallback>
                <p:oleObj name="Equation" r:id="rId3" imgW="5371920" imgH="3416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60950"/>
                        <a:ext cx="7848600" cy="4784917"/>
                      </a:xfrm>
                      <a:prstGeom prst="rect">
                        <a:avLst/>
                      </a:prstGeom>
                      <a:noFill/>
                      <a:ln w="19050">
                        <a:solidFill>
                          <a:srgbClr val="A50021"/>
                        </a:solidFill>
                        <a:miter lim="800000"/>
                        <a:headEnd/>
                        <a:tailEnd/>
                      </a:ln>
                      <a:effectLst/>
                    </p:spPr>
                  </p:pic>
                </p:oleObj>
              </mc:Fallback>
            </mc:AlternateContent>
          </a:graphicData>
        </a:graphic>
      </p:graphicFrame>
      <p:sp>
        <p:nvSpPr>
          <p:cNvPr id="9" name="Rectangle 8"/>
          <p:cNvSpPr/>
          <p:nvPr/>
        </p:nvSpPr>
        <p:spPr>
          <a:xfrm>
            <a:off x="6324600" y="1524000"/>
            <a:ext cx="2209800" cy="1754326"/>
          </a:xfrm>
          <a:prstGeom prst="rect">
            <a:avLst/>
          </a:prstGeom>
          <a:solidFill>
            <a:srgbClr val="FFFFCC"/>
          </a:solidFill>
          <a:ln>
            <a:solidFill>
              <a:schemeClr val="accent1">
                <a:lumMod val="75000"/>
              </a:schemeClr>
            </a:solidFill>
          </a:ln>
        </p:spPr>
        <p:txBody>
          <a:bodyPr wrap="square">
            <a:spAutoFit/>
          </a:bodyPr>
          <a:lstStyle/>
          <a:p>
            <a:r>
              <a:rPr lang="en-US" sz="1800" b="1" u="none" dirty="0">
                <a:latin typeface="+mj-lt"/>
              </a:rPr>
              <a:t> Notice that the same algorithm will learn a conjunction over these variables  (w=(256,256,0,…32,…256,256)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Mistake Bound</a:t>
            </a:r>
          </a:p>
        </p:txBody>
      </p:sp>
      <p:sp>
        <p:nvSpPr>
          <p:cNvPr id="3" name="Content Placeholder 2"/>
          <p:cNvSpPr>
            <a:spLocks noGrp="1"/>
          </p:cNvSpPr>
          <p:nvPr>
            <p:ph idx="1"/>
          </p:nvPr>
        </p:nvSpPr>
        <p:spPr>
          <a:xfrm>
            <a:off x="1524000" y="1219200"/>
            <a:ext cx="7620000" cy="4525963"/>
          </a:xfrm>
        </p:spPr>
        <p:txBody>
          <a:bodyPr/>
          <a:lstStyle/>
          <a:p>
            <a:r>
              <a:rPr lang="en-US" dirty="0"/>
              <a:t>Claim: Winnow makes O(k log n) mistakes on k-disjunctions</a:t>
            </a:r>
          </a:p>
          <a:p>
            <a:endParaRPr lang="en-US" dirty="0"/>
          </a:p>
          <a:p>
            <a:endParaRPr lang="en-US" dirty="0"/>
          </a:p>
          <a:p>
            <a:pPr marL="0" indent="0">
              <a:buNone/>
            </a:pPr>
            <a:endParaRPr lang="en-US" dirty="0"/>
          </a:p>
          <a:p>
            <a:r>
              <a:rPr lang="en-US" dirty="0"/>
              <a:t>u - # of mistakes on positive examples  (promotions)</a:t>
            </a:r>
          </a:p>
          <a:p>
            <a:r>
              <a:rPr lang="en-US" dirty="0"/>
              <a:t>v - # of mistakes on negative examples (demotions)</a:t>
            </a:r>
          </a:p>
          <a:p>
            <a:pPr marL="457200" indent="-457200">
              <a:buAutoNum type="arabicPeriod"/>
            </a:pPr>
            <a:r>
              <a:rPr lang="en-US" dirty="0">
                <a:solidFill>
                  <a:srgbClr val="0000FF"/>
                </a:solidFill>
              </a:rPr>
              <a:t>u &lt; k log(2n)</a:t>
            </a:r>
          </a:p>
          <a:p>
            <a:pPr marL="0" indent="0">
              <a:buNone/>
            </a:pPr>
            <a:r>
              <a:rPr lang="en-US" sz="2000" dirty="0"/>
              <a:t>A weight that corresponds to a good variable is only promoted.</a:t>
            </a:r>
          </a:p>
          <a:p>
            <a:pPr marL="0" indent="0">
              <a:buNone/>
            </a:pPr>
            <a:r>
              <a:rPr lang="en-US" sz="2000" dirty="0"/>
              <a:t>When these weights get to </a:t>
            </a:r>
            <a:r>
              <a:rPr lang="en-US" sz="2000" dirty="0">
                <a:solidFill>
                  <a:srgbClr val="0000FF"/>
                </a:solidFill>
              </a:rPr>
              <a:t>n</a:t>
            </a:r>
            <a:r>
              <a:rPr lang="en-US" sz="2000" dirty="0"/>
              <a:t> there will be no more mistakes on positives.</a:t>
            </a:r>
          </a:p>
          <a:p>
            <a:pPr marL="457200" indent="-457200">
              <a:buAutoNum type="arabicPeriod"/>
            </a:pPr>
            <a:endParaRPr lang="en-US" dirty="0"/>
          </a:p>
          <a:p>
            <a:endParaRPr lang="en-US" dirty="0"/>
          </a:p>
          <a:p>
            <a:endParaRPr lang="en-US" dirty="0"/>
          </a:p>
        </p:txBody>
      </p:sp>
      <p:sp>
        <p:nvSpPr>
          <p:cNvPr id="4" name="Content Placeholder 3"/>
          <p:cNvSpPr>
            <a:spLocks noGrp="1"/>
          </p:cNvSpPr>
          <p:nvPr>
            <p:ph sz="quarter" idx="13"/>
          </p:nvPr>
        </p:nvSpPr>
        <p:spPr>
          <a:xfrm rot="18627426">
            <a:off x="57359" y="2309599"/>
            <a:ext cx="2183449" cy="1558925"/>
          </a:xfrm>
        </p:spPr>
        <p:txBody>
          <a:bodyPr/>
          <a:lstStyle/>
          <a:p>
            <a:r>
              <a:rPr lang="en-US" dirty="0"/>
              <a:t>Analysis</a:t>
            </a:r>
          </a:p>
        </p:txBody>
      </p:sp>
      <p:sp>
        <p:nvSpPr>
          <p:cNvPr id="8" name="Slide Number Placeholder 3"/>
          <p:cNvSpPr>
            <a:spLocks noGrp="1"/>
          </p:cNvSpPr>
          <p:nvPr>
            <p:ph type="sldNum" sz="quarter" idx="14"/>
          </p:nvPr>
        </p:nvSpPr>
        <p:spPr/>
        <p:txBody>
          <a:bodyPr/>
          <a:lstStyle/>
          <a:p>
            <a:fld id="{43E4866E-F36E-48FB-B8AE-E8A7B866401F}" type="slidenum">
              <a:rPr lang="en-US"/>
              <a:pPr/>
              <a:t>22</a:t>
            </a:fld>
            <a:endParaRPr lang="en-US"/>
          </a:p>
        </p:txBody>
      </p:sp>
      <p:sp>
        <p:nvSpPr>
          <p:cNvPr id="782340" name="Line 4"/>
          <p:cNvSpPr>
            <a:spLocks noChangeShapeType="1"/>
          </p:cNvSpPr>
          <p:nvPr/>
        </p:nvSpPr>
        <p:spPr bwMode="auto">
          <a:xfrm>
            <a:off x="152400" y="4191000"/>
            <a:ext cx="899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537806828"/>
              </p:ext>
            </p:extLst>
          </p:nvPr>
        </p:nvGraphicFramePr>
        <p:xfrm>
          <a:off x="1905000" y="1981200"/>
          <a:ext cx="6477000" cy="1443038"/>
        </p:xfrm>
        <a:graphic>
          <a:graphicData uri="http://schemas.openxmlformats.org/presentationml/2006/ole">
            <mc:AlternateContent xmlns:mc="http://schemas.openxmlformats.org/markup-compatibility/2006">
              <mc:Choice xmlns:v="urn:schemas-microsoft-com:vml" Requires="v">
                <p:oleObj name="Equation" r:id="rId3" imgW="4333770" imgH="1133565" progId="Equation.3">
                  <p:embed/>
                </p:oleObj>
              </mc:Choice>
              <mc:Fallback>
                <p:oleObj name="Equation" r:id="rId3" imgW="4333770" imgH="113356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81200"/>
                        <a:ext cx="6477000" cy="1443038"/>
                      </a:xfrm>
                      <a:prstGeom prst="rect">
                        <a:avLst/>
                      </a:prstGeom>
                      <a:noFill/>
                      <a:ln w="19050">
                        <a:solidFill>
                          <a:srgbClr val="A50021"/>
                        </a:solidFill>
                        <a:miter lim="800000"/>
                        <a:headEnd/>
                        <a:tailEnd/>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Mistake Bound</a:t>
            </a:r>
          </a:p>
        </p:txBody>
      </p:sp>
      <p:sp>
        <p:nvSpPr>
          <p:cNvPr id="3" name="Content Placeholder 2"/>
          <p:cNvSpPr>
            <a:spLocks noGrp="1"/>
          </p:cNvSpPr>
          <p:nvPr>
            <p:ph idx="1"/>
          </p:nvPr>
        </p:nvSpPr>
        <p:spPr>
          <a:xfrm>
            <a:off x="1524000" y="1219200"/>
            <a:ext cx="7620000" cy="4525963"/>
          </a:xfrm>
        </p:spPr>
        <p:txBody>
          <a:bodyPr/>
          <a:lstStyle/>
          <a:p>
            <a:r>
              <a:rPr lang="en-US" dirty="0"/>
              <a:t>Claim: Winnow makes O(k log n) mistakes on k-disjunctions</a:t>
            </a:r>
          </a:p>
          <a:p>
            <a:endParaRPr lang="en-US" dirty="0"/>
          </a:p>
          <a:p>
            <a:endParaRPr lang="en-US" dirty="0"/>
          </a:p>
          <a:p>
            <a:pPr marL="0" indent="0">
              <a:buNone/>
            </a:pPr>
            <a:endParaRPr lang="en-US" dirty="0"/>
          </a:p>
          <a:p>
            <a:r>
              <a:rPr lang="en-US" dirty="0"/>
              <a:t>u - # of mistakes on positive examples  (promotions)</a:t>
            </a:r>
          </a:p>
          <a:p>
            <a:r>
              <a:rPr lang="en-US" dirty="0"/>
              <a:t>v - # of mistakes on negative examples (demotions)</a:t>
            </a:r>
          </a:p>
          <a:p>
            <a:pPr marL="0" indent="0">
              <a:buNone/>
            </a:pPr>
            <a:r>
              <a:rPr lang="en-US" dirty="0">
                <a:solidFill>
                  <a:srgbClr val="0000FF"/>
                </a:solidFill>
              </a:rPr>
              <a:t>2. v &lt; 2(u + 1)</a:t>
            </a:r>
          </a:p>
          <a:p>
            <a:pPr marL="0" indent="0">
              <a:buNone/>
            </a:pPr>
            <a:r>
              <a:rPr lang="en-US" sz="2000" dirty="0">
                <a:latin typeface="+mj-lt"/>
              </a:rPr>
              <a:t>Total weight TW=n initially</a:t>
            </a:r>
          </a:p>
          <a:p>
            <a:pPr marL="0" indent="0">
              <a:buNone/>
            </a:pPr>
            <a:r>
              <a:rPr lang="en-US" sz="2000" dirty="0">
                <a:latin typeface="+mj-lt"/>
              </a:rPr>
              <a:t>     Mistake on positive: TW(t+1) &lt; TW(t) + n</a:t>
            </a:r>
          </a:p>
          <a:p>
            <a:pPr marL="0" indent="0">
              <a:buNone/>
            </a:pPr>
            <a:r>
              <a:rPr lang="en-US" sz="2000" dirty="0">
                <a:latin typeface="+mj-lt"/>
              </a:rPr>
              <a:t>     Mistake on negative: TW(t+1) &lt; TW(t) - n/2</a:t>
            </a:r>
          </a:p>
          <a:p>
            <a:pPr marL="0" indent="0">
              <a:buNone/>
            </a:pPr>
            <a:r>
              <a:rPr lang="en-US" sz="2000" dirty="0">
                <a:latin typeface="+mj-lt"/>
              </a:rPr>
              <a:t>     0 &lt; TW &lt; n + u n - v n/2 </a:t>
            </a:r>
            <a:r>
              <a:rPr lang="en-US" sz="2000" dirty="0">
                <a:latin typeface="+mj-lt"/>
                <a:sym typeface="Symbol" pitchFamily="18" charset="2"/>
              </a:rPr>
              <a:t></a:t>
            </a:r>
            <a:r>
              <a:rPr lang="en-US" sz="2000" dirty="0">
                <a:latin typeface="+mj-lt"/>
              </a:rPr>
              <a:t>  v &lt; 2(u+1)</a:t>
            </a:r>
          </a:p>
          <a:p>
            <a:pPr marL="0" indent="0">
              <a:buNone/>
            </a:pPr>
            <a:endParaRPr lang="en-US" dirty="0"/>
          </a:p>
          <a:p>
            <a:endParaRPr lang="en-US" dirty="0"/>
          </a:p>
          <a:p>
            <a:endParaRPr lang="en-US" dirty="0"/>
          </a:p>
        </p:txBody>
      </p:sp>
      <p:sp>
        <p:nvSpPr>
          <p:cNvPr id="4" name="Content Placeholder 3"/>
          <p:cNvSpPr>
            <a:spLocks noGrp="1"/>
          </p:cNvSpPr>
          <p:nvPr>
            <p:ph sz="quarter" idx="13"/>
          </p:nvPr>
        </p:nvSpPr>
        <p:spPr/>
        <p:txBody>
          <a:bodyPr/>
          <a:lstStyle/>
          <a:p>
            <a:r>
              <a:rPr lang="en-US" dirty="0"/>
              <a:t>Analysis</a:t>
            </a:r>
          </a:p>
        </p:txBody>
      </p:sp>
      <p:sp>
        <p:nvSpPr>
          <p:cNvPr id="8" name="Slide Number Placeholder 3"/>
          <p:cNvSpPr>
            <a:spLocks noGrp="1"/>
          </p:cNvSpPr>
          <p:nvPr>
            <p:ph type="sldNum" sz="quarter" idx="14"/>
          </p:nvPr>
        </p:nvSpPr>
        <p:spPr/>
        <p:txBody>
          <a:bodyPr/>
          <a:lstStyle/>
          <a:p>
            <a:fld id="{43E4866E-F36E-48FB-B8AE-E8A7B866401F}" type="slidenum">
              <a:rPr lang="en-US"/>
              <a:pPr/>
              <a:t>23</a:t>
            </a:fld>
            <a:endParaRPr lang="en-US"/>
          </a:p>
        </p:txBody>
      </p:sp>
      <p:sp>
        <p:nvSpPr>
          <p:cNvPr id="782340" name="Line 4"/>
          <p:cNvSpPr>
            <a:spLocks noChangeShapeType="1"/>
          </p:cNvSpPr>
          <p:nvPr/>
        </p:nvSpPr>
        <p:spPr bwMode="auto">
          <a:xfrm>
            <a:off x="152400" y="4191000"/>
            <a:ext cx="899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21392151"/>
              </p:ext>
            </p:extLst>
          </p:nvPr>
        </p:nvGraphicFramePr>
        <p:xfrm>
          <a:off x="1905000" y="1981200"/>
          <a:ext cx="6477000" cy="1443737"/>
        </p:xfrm>
        <a:graphic>
          <a:graphicData uri="http://schemas.openxmlformats.org/presentationml/2006/ole">
            <mc:AlternateContent xmlns:mc="http://schemas.openxmlformats.org/markup-compatibility/2006">
              <mc:Choice xmlns:v="urn:schemas-microsoft-com:vml" Requires="v">
                <p:oleObj name="Equation" r:id="rId3" imgW="4333770" imgH="1133565" progId="Equation.3">
                  <p:embed/>
                </p:oleObj>
              </mc:Choice>
              <mc:Fallback>
                <p:oleObj name="Equation" r:id="rId3" imgW="4333770" imgH="11335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81200"/>
                        <a:ext cx="6477000" cy="1443737"/>
                      </a:xfrm>
                      <a:prstGeom prst="rect">
                        <a:avLst/>
                      </a:prstGeom>
                      <a:noFill/>
                      <a:ln w="19050">
                        <a:solidFill>
                          <a:srgbClr val="A50021"/>
                        </a:solidFill>
                        <a:miter lim="800000"/>
                        <a:headEnd/>
                        <a:tailEnd/>
                      </a:ln>
                      <a:effectLst/>
                    </p:spPr>
                  </p:pic>
                </p:oleObj>
              </mc:Fallback>
            </mc:AlternateContent>
          </a:graphicData>
        </a:graphic>
      </p:graphicFrame>
    </p:spTree>
    <p:extLst>
      <p:ext uri="{BB962C8B-B14F-4D97-AF65-F5344CB8AC3E}">
        <p14:creationId xmlns:p14="http://schemas.microsoft.com/office/powerpoint/2010/main" val="345610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Mistake Bound</a:t>
            </a:r>
          </a:p>
        </p:txBody>
      </p:sp>
      <p:sp>
        <p:nvSpPr>
          <p:cNvPr id="3" name="Content Placeholder 2"/>
          <p:cNvSpPr>
            <a:spLocks noGrp="1"/>
          </p:cNvSpPr>
          <p:nvPr>
            <p:ph idx="1"/>
          </p:nvPr>
        </p:nvSpPr>
        <p:spPr>
          <a:xfrm>
            <a:off x="1524000" y="1219200"/>
            <a:ext cx="7620000" cy="4525963"/>
          </a:xfrm>
        </p:spPr>
        <p:txBody>
          <a:bodyPr/>
          <a:lstStyle/>
          <a:p>
            <a:r>
              <a:rPr lang="en-US" dirty="0"/>
              <a:t>Claim: Winnow makes O(k log n) mistakes on k-disjunctions</a:t>
            </a:r>
          </a:p>
          <a:p>
            <a:endParaRPr lang="en-US" dirty="0"/>
          </a:p>
          <a:p>
            <a:endParaRPr lang="en-US" dirty="0"/>
          </a:p>
          <a:p>
            <a:pPr marL="0" indent="0">
              <a:buNone/>
            </a:pPr>
            <a:endParaRPr lang="en-US" dirty="0"/>
          </a:p>
          <a:p>
            <a:r>
              <a:rPr lang="en-US" dirty="0"/>
              <a:t>u - # of mistakes on positive examples  (promotions)</a:t>
            </a:r>
          </a:p>
          <a:p>
            <a:r>
              <a:rPr lang="en-US" dirty="0"/>
              <a:t>v - # of mistakes on negative examples (demotions)</a:t>
            </a:r>
          </a:p>
          <a:p>
            <a:pPr marL="0" indent="0">
              <a:buNone/>
            </a:pPr>
            <a:endParaRPr lang="nl-NL" dirty="0"/>
          </a:p>
          <a:p>
            <a:pPr marL="0" indent="0">
              <a:buNone/>
            </a:pPr>
            <a:endParaRPr lang="nl-NL" dirty="0"/>
          </a:p>
          <a:p>
            <a:pPr marL="0" indent="0">
              <a:buNone/>
            </a:pPr>
            <a:r>
              <a:rPr lang="nl-NL" dirty="0"/>
              <a:t># of mistakes:     u + v &lt; 3u + 2 = O(k log n)</a:t>
            </a:r>
          </a:p>
          <a:p>
            <a:pPr marL="0" indent="0">
              <a:buNone/>
            </a:pPr>
            <a:endParaRPr lang="en-US" dirty="0"/>
          </a:p>
          <a:p>
            <a:endParaRPr lang="en-US" dirty="0"/>
          </a:p>
          <a:p>
            <a:endParaRPr lang="en-US" dirty="0"/>
          </a:p>
        </p:txBody>
      </p:sp>
      <p:sp>
        <p:nvSpPr>
          <p:cNvPr id="4" name="Content Placeholder 3"/>
          <p:cNvSpPr>
            <a:spLocks noGrp="1"/>
          </p:cNvSpPr>
          <p:nvPr>
            <p:ph sz="quarter" idx="13"/>
          </p:nvPr>
        </p:nvSpPr>
        <p:spPr/>
        <p:txBody>
          <a:bodyPr/>
          <a:lstStyle/>
          <a:p>
            <a:r>
              <a:rPr lang="en-US" dirty="0"/>
              <a:t>Winnow</a:t>
            </a:r>
          </a:p>
        </p:txBody>
      </p:sp>
      <p:sp>
        <p:nvSpPr>
          <p:cNvPr id="8" name="Slide Number Placeholder 3"/>
          <p:cNvSpPr>
            <a:spLocks noGrp="1"/>
          </p:cNvSpPr>
          <p:nvPr>
            <p:ph type="sldNum" sz="quarter" idx="14"/>
          </p:nvPr>
        </p:nvSpPr>
        <p:spPr/>
        <p:txBody>
          <a:bodyPr/>
          <a:lstStyle/>
          <a:p>
            <a:fld id="{43E4866E-F36E-48FB-B8AE-E8A7B866401F}" type="slidenum">
              <a:rPr lang="en-US"/>
              <a:pPr/>
              <a:t>24</a:t>
            </a:fld>
            <a:endParaRPr lang="en-US"/>
          </a:p>
        </p:txBody>
      </p:sp>
      <p:sp>
        <p:nvSpPr>
          <p:cNvPr id="782340" name="Line 4"/>
          <p:cNvSpPr>
            <a:spLocks noChangeShapeType="1"/>
          </p:cNvSpPr>
          <p:nvPr/>
        </p:nvSpPr>
        <p:spPr bwMode="auto">
          <a:xfrm>
            <a:off x="152400" y="4191000"/>
            <a:ext cx="899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521445188"/>
              </p:ext>
            </p:extLst>
          </p:nvPr>
        </p:nvGraphicFramePr>
        <p:xfrm>
          <a:off x="1905000" y="1981200"/>
          <a:ext cx="6477000" cy="1443737"/>
        </p:xfrm>
        <a:graphic>
          <a:graphicData uri="http://schemas.openxmlformats.org/presentationml/2006/ole">
            <mc:AlternateContent xmlns:mc="http://schemas.openxmlformats.org/markup-compatibility/2006">
              <mc:Choice xmlns:v="urn:schemas-microsoft-com:vml" Requires="v">
                <p:oleObj name="Equation" r:id="rId3" imgW="4333770" imgH="1133565" progId="Equation.3">
                  <p:embed/>
                </p:oleObj>
              </mc:Choice>
              <mc:Fallback>
                <p:oleObj name="Equation" r:id="rId3" imgW="4333770" imgH="11335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81200"/>
                        <a:ext cx="6477000" cy="1443737"/>
                      </a:xfrm>
                      <a:prstGeom prst="rect">
                        <a:avLst/>
                      </a:prstGeom>
                      <a:noFill/>
                      <a:ln w="19050">
                        <a:solidFill>
                          <a:srgbClr val="A50021"/>
                        </a:solidFill>
                        <a:miter lim="800000"/>
                        <a:headEnd/>
                        <a:tailEnd/>
                      </a:ln>
                      <a:effectLst/>
                    </p:spPr>
                  </p:pic>
                </p:oleObj>
              </mc:Fallback>
            </mc:AlternateContent>
          </a:graphicData>
        </a:graphic>
      </p:graphicFrame>
    </p:spTree>
    <p:extLst>
      <p:ext uri="{BB962C8B-B14F-4D97-AF65-F5344CB8AC3E}">
        <p14:creationId xmlns:p14="http://schemas.microsoft.com/office/powerpoint/2010/main" val="275932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US" dirty="0">
                <a:solidFill>
                  <a:schemeClr val="tx1"/>
                </a:solidFill>
              </a:rPr>
              <a:t>Summary of Algorithms </a:t>
            </a:r>
            <a:endParaRPr lang="en-US" dirty="0">
              <a:solidFill>
                <a:schemeClr val="tx1"/>
              </a:solidFill>
              <a:latin typeface="Courier New" pitchFamily="49" charset="0"/>
            </a:endParaRPr>
          </a:p>
        </p:txBody>
      </p:sp>
      <p:sp>
        <p:nvSpPr>
          <p:cNvPr id="1060867" name="Rectangle 3"/>
          <p:cNvSpPr>
            <a:spLocks noGrp="1" noChangeArrowheads="1"/>
          </p:cNvSpPr>
          <p:nvPr>
            <p:ph idx="1"/>
          </p:nvPr>
        </p:nvSpPr>
        <p:spPr/>
        <p:txBody>
          <a:bodyPr/>
          <a:lstStyle/>
          <a:p>
            <a:pPr>
              <a:lnSpc>
                <a:spcPct val="90000"/>
              </a:lnSpc>
            </a:pPr>
            <a:r>
              <a:rPr lang="en-US" sz="2000" dirty="0">
                <a:solidFill>
                  <a:srgbClr val="FF0000"/>
                </a:solidFill>
                <a:latin typeface="+mj-lt"/>
              </a:rPr>
              <a:t>Examples</a:t>
            </a:r>
            <a:r>
              <a:rPr lang="en-US" sz="2000" dirty="0">
                <a:solidFill>
                  <a:schemeClr val="tx1">
                    <a:lumMod val="75000"/>
                    <a:lumOff val="25000"/>
                  </a:schemeClr>
                </a:solidFill>
                <a:latin typeface="+mj-lt"/>
              </a:rPr>
              <a:t>: x </a:t>
            </a:r>
            <a:r>
              <a:rPr lang="en-US" sz="2000" dirty="0">
                <a:solidFill>
                  <a:schemeClr val="tx1">
                    <a:lumMod val="75000"/>
                    <a:lumOff val="25000"/>
                  </a:schemeClr>
                </a:solidFill>
                <a:latin typeface="cmsy10"/>
              </a:rPr>
              <a:t>2</a:t>
            </a:r>
            <a:r>
              <a:rPr lang="en-US" sz="2000" dirty="0">
                <a:solidFill>
                  <a:schemeClr val="tx1">
                    <a:lumMod val="75000"/>
                    <a:lumOff val="25000"/>
                  </a:schemeClr>
                </a:solidFill>
                <a:latin typeface="+mj-lt"/>
              </a:rPr>
              <a:t> {</a:t>
            </a:r>
            <a:r>
              <a:rPr lang="en-US" sz="2000" dirty="0">
                <a:solidFill>
                  <a:schemeClr val="tx1">
                    <a:lumMod val="75000"/>
                    <a:lumOff val="25000"/>
                  </a:schemeClr>
                </a:solidFill>
                <a:latin typeface="Calibri"/>
              </a:rPr>
              <a:t>0,1}</a:t>
            </a:r>
            <a:r>
              <a:rPr lang="en-US" sz="2000" baseline="30000" dirty="0">
                <a:solidFill>
                  <a:schemeClr val="tx1">
                    <a:lumMod val="75000"/>
                    <a:lumOff val="25000"/>
                  </a:schemeClr>
                </a:solidFill>
                <a:latin typeface="Calibri"/>
              </a:rPr>
              <a:t>n</a:t>
            </a:r>
            <a:r>
              <a:rPr lang="en-US" sz="2000" dirty="0">
                <a:solidFill>
                  <a:schemeClr val="tx1">
                    <a:lumMod val="75000"/>
                    <a:lumOff val="25000"/>
                  </a:schemeClr>
                </a:solidFill>
                <a:latin typeface="+mj-lt"/>
              </a:rPr>
              <a:t>; or </a:t>
            </a:r>
            <a:r>
              <a:rPr lang="en-US" sz="2000" dirty="0">
                <a:solidFill>
                  <a:schemeClr val="tx1">
                    <a:lumMod val="75000"/>
                    <a:lumOff val="25000"/>
                  </a:schemeClr>
                </a:solidFill>
              </a:rPr>
              <a:t>x </a:t>
            </a:r>
            <a:r>
              <a:rPr lang="en-US" sz="2000" dirty="0">
                <a:solidFill>
                  <a:schemeClr val="tx1">
                    <a:lumMod val="75000"/>
                    <a:lumOff val="25000"/>
                  </a:schemeClr>
                </a:solidFill>
                <a:latin typeface="cmsy10"/>
              </a:rPr>
              <a:t>2</a:t>
            </a:r>
            <a:r>
              <a:rPr lang="en-US" sz="2000" dirty="0">
                <a:solidFill>
                  <a:schemeClr val="tx1">
                    <a:lumMod val="75000"/>
                    <a:lumOff val="25000"/>
                  </a:schemeClr>
                </a:solidFill>
              </a:rPr>
              <a:t> R</a:t>
            </a:r>
            <a:r>
              <a:rPr lang="en-US" sz="2000" baseline="30000" dirty="0">
                <a:solidFill>
                  <a:schemeClr val="tx1">
                    <a:lumMod val="75000"/>
                    <a:lumOff val="25000"/>
                  </a:schemeClr>
                </a:solidFill>
              </a:rPr>
              <a:t>n</a:t>
            </a:r>
            <a:r>
              <a:rPr lang="en-US" sz="2000" dirty="0">
                <a:solidFill>
                  <a:schemeClr val="tx1">
                    <a:lumMod val="75000"/>
                    <a:lumOff val="25000"/>
                  </a:schemeClr>
                </a:solidFill>
                <a:latin typeface="+mj-lt"/>
              </a:rPr>
              <a:t> </a:t>
            </a:r>
            <a:r>
              <a:rPr lang="en-US" sz="1800" dirty="0">
                <a:solidFill>
                  <a:schemeClr val="tx1">
                    <a:lumMod val="75000"/>
                    <a:lumOff val="25000"/>
                  </a:schemeClr>
                </a:solidFill>
                <a:latin typeface="+mj-lt"/>
              </a:rPr>
              <a:t>(indexed by k) </a:t>
            </a:r>
            <a:r>
              <a:rPr lang="en-US" sz="2000" dirty="0">
                <a:solidFill>
                  <a:schemeClr val="tx1">
                    <a:lumMod val="75000"/>
                    <a:lumOff val="25000"/>
                  </a:schemeClr>
                </a:solidFill>
                <a:latin typeface="+mj-lt"/>
              </a:rPr>
              <a:t>; Hypothesis: w </a:t>
            </a:r>
            <a:r>
              <a:rPr lang="en-US" sz="2000" dirty="0">
                <a:solidFill>
                  <a:schemeClr val="tx1">
                    <a:lumMod val="75000"/>
                    <a:lumOff val="25000"/>
                  </a:schemeClr>
                </a:solidFill>
                <a:latin typeface="cmsy10"/>
              </a:rPr>
              <a:t>2</a:t>
            </a:r>
            <a:r>
              <a:rPr lang="en-US" sz="2000" dirty="0">
                <a:solidFill>
                  <a:schemeClr val="tx1">
                    <a:lumMod val="75000"/>
                    <a:lumOff val="25000"/>
                  </a:schemeClr>
                </a:solidFill>
                <a:latin typeface="+mj-lt"/>
              </a:rPr>
              <a:t> </a:t>
            </a:r>
            <a:r>
              <a:rPr lang="en-US" sz="2000" dirty="0">
                <a:solidFill>
                  <a:schemeClr val="tx1">
                    <a:lumMod val="75000"/>
                    <a:lumOff val="25000"/>
                  </a:schemeClr>
                </a:solidFill>
                <a:latin typeface="Calibri"/>
              </a:rPr>
              <a:t>R</a:t>
            </a:r>
            <a:r>
              <a:rPr lang="en-US" sz="2000" baseline="30000" dirty="0">
                <a:solidFill>
                  <a:schemeClr val="tx1">
                    <a:lumMod val="75000"/>
                    <a:lumOff val="25000"/>
                  </a:schemeClr>
                </a:solidFill>
                <a:latin typeface="Calibri"/>
              </a:rPr>
              <a:t>n</a:t>
            </a:r>
          </a:p>
          <a:p>
            <a:pPr>
              <a:lnSpc>
                <a:spcPct val="90000"/>
              </a:lnSpc>
            </a:pPr>
            <a:r>
              <a:rPr lang="en-US" sz="2000" dirty="0">
                <a:solidFill>
                  <a:srgbClr val="FF0000"/>
                </a:solidFill>
                <a:latin typeface="+mj-lt"/>
              </a:rPr>
              <a:t>Prediction</a:t>
            </a:r>
            <a:r>
              <a:rPr lang="en-US" sz="2000" dirty="0">
                <a:solidFill>
                  <a:schemeClr val="tx1">
                    <a:lumMod val="75000"/>
                    <a:lumOff val="25000"/>
                  </a:schemeClr>
                </a:solidFill>
                <a:latin typeface="+mj-lt"/>
              </a:rPr>
              <a:t>: y </a:t>
            </a:r>
            <a:r>
              <a:rPr lang="en-US" sz="2000" dirty="0">
                <a:solidFill>
                  <a:schemeClr val="tx1">
                    <a:lumMod val="75000"/>
                    <a:lumOff val="25000"/>
                  </a:schemeClr>
                </a:solidFill>
                <a:latin typeface="cmsy10"/>
              </a:rPr>
              <a:t>2</a:t>
            </a:r>
            <a:r>
              <a:rPr lang="en-US" sz="2000" dirty="0">
                <a:solidFill>
                  <a:schemeClr val="tx1">
                    <a:lumMod val="75000"/>
                    <a:lumOff val="25000"/>
                  </a:schemeClr>
                </a:solidFill>
                <a:latin typeface="+mj-lt"/>
              </a:rPr>
              <a:t>{-1,+1}:  </a:t>
            </a:r>
            <a:r>
              <a:rPr lang="en-US" sz="2000" dirty="0">
                <a:solidFill>
                  <a:srgbClr val="FF0000"/>
                </a:solidFill>
                <a:latin typeface="+mj-lt"/>
              </a:rPr>
              <a:t>Predict:</a:t>
            </a:r>
            <a:r>
              <a:rPr lang="en-US" sz="2000" dirty="0">
                <a:solidFill>
                  <a:schemeClr val="tx1">
                    <a:lumMod val="75000"/>
                    <a:lumOff val="25000"/>
                  </a:schemeClr>
                </a:solidFill>
                <a:latin typeface="+mj-lt"/>
              </a:rPr>
              <a:t>  y = 1 </a:t>
            </a:r>
            <a:r>
              <a:rPr lang="en-US" sz="2000" dirty="0" err="1">
                <a:solidFill>
                  <a:schemeClr val="tx1">
                    <a:lumMod val="75000"/>
                    <a:lumOff val="25000"/>
                  </a:schemeClr>
                </a:solidFill>
                <a:latin typeface="+mj-lt"/>
              </a:rPr>
              <a:t>iff</a:t>
            </a:r>
            <a:r>
              <a:rPr lang="en-US" sz="2000" dirty="0">
                <a:solidFill>
                  <a:schemeClr val="tx1">
                    <a:lumMod val="75000"/>
                    <a:lumOff val="25000"/>
                  </a:schemeClr>
                </a:solidFill>
                <a:latin typeface="+mj-lt"/>
              </a:rPr>
              <a:t> w</a:t>
            </a:r>
            <a:r>
              <a:rPr lang="en-US" sz="2000" dirty="0">
                <a:solidFill>
                  <a:schemeClr val="tx1">
                    <a:lumMod val="75000"/>
                    <a:lumOff val="25000"/>
                  </a:schemeClr>
                </a:solidFill>
                <a:latin typeface="cmsy10"/>
              </a:rPr>
              <a:t>¢</a:t>
            </a:r>
            <a:r>
              <a:rPr lang="en-US" sz="2000" dirty="0">
                <a:solidFill>
                  <a:schemeClr val="tx1">
                    <a:lumMod val="75000"/>
                    <a:lumOff val="25000"/>
                  </a:schemeClr>
                </a:solidFill>
                <a:latin typeface="+mj-lt"/>
              </a:rPr>
              <a:t> x &gt;</a:t>
            </a:r>
            <a:r>
              <a:rPr lang="en-US" sz="2000" dirty="0">
                <a:solidFill>
                  <a:schemeClr val="tx1">
                    <a:lumMod val="75000"/>
                    <a:lumOff val="25000"/>
                  </a:schemeClr>
                </a:solidFill>
                <a:latin typeface="cmmi10"/>
              </a:rPr>
              <a:t>µ</a:t>
            </a:r>
          </a:p>
          <a:p>
            <a:pPr>
              <a:lnSpc>
                <a:spcPct val="90000"/>
              </a:lnSpc>
            </a:pPr>
            <a:r>
              <a:rPr lang="en-US" sz="2000" dirty="0">
                <a:solidFill>
                  <a:srgbClr val="FF0000"/>
                </a:solidFill>
                <a:latin typeface="+mj-lt"/>
              </a:rPr>
              <a:t>Update: Mistake Driven</a:t>
            </a:r>
          </a:p>
          <a:p>
            <a:pPr>
              <a:lnSpc>
                <a:spcPct val="90000"/>
              </a:lnSpc>
            </a:pPr>
            <a:r>
              <a:rPr lang="en-US" sz="2000" dirty="0">
                <a:solidFill>
                  <a:schemeClr val="tx1">
                    <a:lumMod val="75000"/>
                    <a:lumOff val="25000"/>
                  </a:schemeClr>
                </a:solidFill>
              </a:rPr>
              <a:t>Additive</a:t>
            </a:r>
            <a:r>
              <a:rPr lang="en-US" sz="2000" dirty="0"/>
              <a:t> weight update algorithm: </a:t>
            </a:r>
            <a:r>
              <a:rPr lang="en-US" sz="2000" dirty="0">
                <a:solidFill>
                  <a:srgbClr val="FF0000"/>
                </a:solidFill>
              </a:rPr>
              <a:t>w </a:t>
            </a:r>
            <a:r>
              <a:rPr lang="en-US" sz="2000" dirty="0">
                <a:solidFill>
                  <a:srgbClr val="FF0000"/>
                </a:solidFill>
                <a:latin typeface="cmsy10"/>
              </a:rPr>
              <a:t>Ã</a:t>
            </a:r>
            <a:r>
              <a:rPr lang="en-US" sz="2000" dirty="0">
                <a:solidFill>
                  <a:srgbClr val="FF0000"/>
                </a:solidFill>
              </a:rPr>
              <a:t> w +r </a:t>
            </a:r>
            <a:r>
              <a:rPr lang="en-US" sz="2000" dirty="0" err="1">
                <a:solidFill>
                  <a:srgbClr val="FF0000"/>
                </a:solidFill>
                <a:latin typeface="Calibri"/>
              </a:rPr>
              <a:t>y</a:t>
            </a:r>
            <a:r>
              <a:rPr lang="en-US" sz="2000" baseline="-25000" dirty="0" err="1">
                <a:solidFill>
                  <a:srgbClr val="FF0000"/>
                </a:solidFill>
                <a:latin typeface="Calibri"/>
              </a:rPr>
              <a:t>k</a:t>
            </a:r>
            <a:r>
              <a:rPr lang="en-US" sz="2000" dirty="0">
                <a:solidFill>
                  <a:srgbClr val="FF0000"/>
                </a:solidFill>
              </a:rPr>
              <a:t> </a:t>
            </a:r>
            <a:r>
              <a:rPr lang="en-US" sz="2000" dirty="0" err="1">
                <a:solidFill>
                  <a:srgbClr val="FF0000"/>
                </a:solidFill>
                <a:latin typeface="Calibri"/>
              </a:rPr>
              <a:t>x</a:t>
            </a:r>
            <a:r>
              <a:rPr lang="en-US" sz="2000" baseline="-25000" dirty="0" err="1">
                <a:solidFill>
                  <a:srgbClr val="FF0000"/>
                </a:solidFill>
                <a:latin typeface="Calibri"/>
              </a:rPr>
              <a:t>k</a:t>
            </a:r>
            <a:r>
              <a:rPr lang="en-US" sz="2000" dirty="0">
                <a:solidFill>
                  <a:srgbClr val="FF0000"/>
                </a:solidFill>
              </a:rPr>
              <a:t> </a:t>
            </a:r>
            <a:endParaRPr lang="en-US" sz="2000" baseline="-25000" dirty="0">
              <a:solidFill>
                <a:srgbClr val="FF0000"/>
              </a:solidFill>
              <a:latin typeface="Calibri"/>
            </a:endParaRPr>
          </a:p>
          <a:p>
            <a:pPr lvl="1">
              <a:lnSpc>
                <a:spcPct val="90000"/>
              </a:lnSpc>
            </a:pPr>
            <a:r>
              <a:rPr lang="en-US" sz="1800" dirty="0"/>
              <a:t>(Perceptron, Rosenblatt, 1958. Variations exist)</a:t>
            </a:r>
          </a:p>
          <a:p>
            <a:pPr lvl="1">
              <a:lnSpc>
                <a:spcPct val="90000"/>
              </a:lnSpc>
            </a:pPr>
            <a:r>
              <a:rPr lang="en-US" sz="1800" dirty="0">
                <a:solidFill>
                  <a:schemeClr val="tx1">
                    <a:lumMod val="75000"/>
                    <a:lumOff val="25000"/>
                  </a:schemeClr>
                </a:solidFill>
                <a:latin typeface="+mj-lt"/>
              </a:rPr>
              <a:t>In the case of Boolean features: </a:t>
            </a:r>
          </a:p>
          <a:p>
            <a:pPr>
              <a:lnSpc>
                <a:spcPct val="90000"/>
              </a:lnSpc>
            </a:pPr>
            <a:endParaRPr lang="en-US" sz="2400" dirty="0">
              <a:solidFill>
                <a:schemeClr val="tx1">
                  <a:lumMod val="75000"/>
                  <a:lumOff val="25000"/>
                </a:schemeClr>
              </a:solidFill>
              <a:latin typeface="+mj-lt"/>
            </a:endParaRPr>
          </a:p>
          <a:p>
            <a:pPr>
              <a:lnSpc>
                <a:spcPct val="90000"/>
              </a:lnSpc>
            </a:pPr>
            <a:endParaRPr lang="en-US" dirty="0">
              <a:solidFill>
                <a:schemeClr val="tx1">
                  <a:lumMod val="75000"/>
                  <a:lumOff val="25000"/>
                </a:schemeClr>
              </a:solidFill>
              <a:latin typeface="+mj-lt"/>
            </a:endParaRPr>
          </a:p>
          <a:p>
            <a:pPr>
              <a:lnSpc>
                <a:spcPct val="90000"/>
              </a:lnSpc>
            </a:pPr>
            <a:r>
              <a:rPr lang="en-US" sz="2000" dirty="0">
                <a:solidFill>
                  <a:schemeClr val="tx1">
                    <a:lumMod val="75000"/>
                    <a:lumOff val="25000"/>
                  </a:schemeClr>
                </a:solidFill>
                <a:latin typeface="+mj-lt"/>
              </a:rPr>
              <a:t>Multiplicative</a:t>
            </a:r>
            <a:r>
              <a:rPr lang="en-US" sz="2000" dirty="0">
                <a:latin typeface="+mj-lt"/>
              </a:rPr>
              <a:t> weight update algorithm </a:t>
            </a:r>
            <a:r>
              <a:rPr lang="en-US" sz="2000" dirty="0" err="1">
                <a:solidFill>
                  <a:srgbClr val="FF0000"/>
                </a:solidFill>
                <a:latin typeface="Calibri"/>
              </a:rPr>
              <a:t>w</a:t>
            </a:r>
            <a:r>
              <a:rPr lang="en-US" sz="2000" baseline="-25000" dirty="0" err="1">
                <a:solidFill>
                  <a:srgbClr val="FF0000"/>
                </a:solidFill>
                <a:latin typeface="Calibri"/>
              </a:rPr>
              <a:t>i</a:t>
            </a:r>
            <a:r>
              <a:rPr lang="en-US" sz="2000" dirty="0">
                <a:solidFill>
                  <a:srgbClr val="FF0000"/>
                </a:solidFill>
              </a:rPr>
              <a:t> </a:t>
            </a:r>
            <a:r>
              <a:rPr lang="en-US" sz="2000" dirty="0">
                <a:solidFill>
                  <a:srgbClr val="FF0000"/>
                </a:solidFill>
                <a:latin typeface="cmsy10"/>
              </a:rPr>
              <a:t>Ã</a:t>
            </a:r>
            <a:r>
              <a:rPr lang="en-US" sz="2000" dirty="0">
                <a:solidFill>
                  <a:srgbClr val="FF0000"/>
                </a:solidFill>
              </a:rPr>
              <a:t> </a:t>
            </a:r>
            <a:r>
              <a:rPr lang="en-US" sz="2000" dirty="0" err="1">
                <a:solidFill>
                  <a:srgbClr val="FF0000"/>
                </a:solidFill>
                <a:latin typeface="Calibri"/>
              </a:rPr>
              <a:t>w</a:t>
            </a:r>
            <a:r>
              <a:rPr lang="en-US" sz="2000" baseline="-25000" dirty="0" err="1">
                <a:solidFill>
                  <a:srgbClr val="FF0000"/>
                </a:solidFill>
                <a:latin typeface="Calibri"/>
              </a:rPr>
              <a:t>i</a:t>
            </a:r>
            <a:r>
              <a:rPr lang="en-US" sz="2000" dirty="0">
                <a:solidFill>
                  <a:srgbClr val="FF0000"/>
                </a:solidFill>
              </a:rPr>
              <a:t> </a:t>
            </a:r>
            <a:r>
              <a:rPr lang="en-US" sz="2000" dirty="0" err="1">
                <a:solidFill>
                  <a:srgbClr val="FF0000"/>
                </a:solidFill>
              </a:rPr>
              <a:t>exp</a:t>
            </a:r>
            <a:r>
              <a:rPr lang="en-US" sz="2000" dirty="0">
                <a:solidFill>
                  <a:srgbClr val="FF0000"/>
                </a:solidFill>
              </a:rPr>
              <a:t>{</a:t>
            </a:r>
            <a:r>
              <a:rPr lang="en-US" sz="2000" dirty="0" err="1">
                <a:solidFill>
                  <a:srgbClr val="FF0000"/>
                </a:solidFill>
              </a:rPr>
              <a:t>y</a:t>
            </a:r>
            <a:r>
              <a:rPr lang="en-US" sz="2000" baseline="-25000" dirty="0" err="1">
                <a:solidFill>
                  <a:srgbClr val="FF0000"/>
                </a:solidFill>
              </a:rPr>
              <a:t>k</a:t>
            </a:r>
            <a:r>
              <a:rPr lang="en-US" sz="2000" dirty="0">
                <a:solidFill>
                  <a:srgbClr val="FF0000"/>
                </a:solidFill>
              </a:rPr>
              <a:t> </a:t>
            </a:r>
            <a:r>
              <a:rPr lang="en-US" sz="2000" dirty="0">
                <a:solidFill>
                  <a:srgbClr val="FF0000"/>
                </a:solidFill>
                <a:latin typeface="Calibri"/>
              </a:rPr>
              <a:t>x</a:t>
            </a:r>
            <a:r>
              <a:rPr lang="en-US" sz="2000" baseline="-25000" dirty="0">
                <a:solidFill>
                  <a:srgbClr val="FF0000"/>
                </a:solidFill>
                <a:latin typeface="Calibri"/>
              </a:rPr>
              <a:t>i</a:t>
            </a:r>
            <a:r>
              <a:rPr lang="en-US" sz="2000" dirty="0">
                <a:solidFill>
                  <a:srgbClr val="FF0000"/>
                </a:solidFill>
              </a:rPr>
              <a:t>}</a:t>
            </a:r>
            <a:endParaRPr lang="en-US" sz="2000" baseline="-25000" dirty="0">
              <a:solidFill>
                <a:srgbClr val="FF0000"/>
              </a:solidFill>
            </a:endParaRPr>
          </a:p>
          <a:p>
            <a:pPr>
              <a:lnSpc>
                <a:spcPct val="90000"/>
              </a:lnSpc>
            </a:pPr>
            <a:r>
              <a:rPr lang="en-US" sz="2000" dirty="0">
                <a:latin typeface="+mj-lt"/>
              </a:rPr>
              <a:t>    </a:t>
            </a:r>
            <a:r>
              <a:rPr lang="en-US" sz="1800" dirty="0">
                <a:latin typeface="+mj-lt"/>
              </a:rPr>
              <a:t>(Winnow, </a:t>
            </a:r>
            <a:r>
              <a:rPr lang="en-US" sz="1800" dirty="0" err="1">
                <a:latin typeface="+mj-lt"/>
              </a:rPr>
              <a:t>Littlestone</a:t>
            </a:r>
            <a:r>
              <a:rPr lang="en-US" sz="1800" dirty="0">
                <a:latin typeface="+mj-lt"/>
              </a:rPr>
              <a:t>, 1988.   Variations exist)</a:t>
            </a:r>
          </a:p>
          <a:p>
            <a:pPr lvl="1">
              <a:lnSpc>
                <a:spcPct val="90000"/>
              </a:lnSpc>
            </a:pPr>
            <a:r>
              <a:rPr lang="en-US" sz="1800" dirty="0">
                <a:latin typeface="+mj-lt"/>
              </a:rPr>
              <a:t>Boolean features:</a:t>
            </a:r>
          </a:p>
          <a:p>
            <a:pPr lvl="1">
              <a:lnSpc>
                <a:spcPct val="90000"/>
              </a:lnSpc>
            </a:pPr>
            <a:endParaRPr lang="en-US" sz="2000" dirty="0">
              <a:latin typeface="+mj-lt"/>
            </a:endParaRPr>
          </a:p>
          <a:p>
            <a:pPr lvl="1">
              <a:lnSpc>
                <a:spcPct val="90000"/>
              </a:lnSpc>
            </a:pPr>
            <a:endParaRPr lang="en-US" dirty="0">
              <a:latin typeface="+mj-lt"/>
            </a:endParaRPr>
          </a:p>
        </p:txBody>
      </p:sp>
      <p:sp>
        <p:nvSpPr>
          <p:cNvPr id="2" name="Content Placeholder 1"/>
          <p:cNvSpPr>
            <a:spLocks noGrp="1"/>
          </p:cNvSpPr>
          <p:nvPr>
            <p:ph sz="quarter" idx="13"/>
          </p:nvPr>
        </p:nvSpPr>
        <p:spPr/>
        <p:txBody>
          <a:bodyPr/>
          <a:lstStyle/>
          <a:p>
            <a:r>
              <a:rPr lang="en-US" dirty="0"/>
              <a:t>Perceptron &amp; Winnow</a:t>
            </a:r>
          </a:p>
        </p:txBody>
      </p:sp>
      <p:sp>
        <p:nvSpPr>
          <p:cNvPr id="13" name="Slide Number Placeholder 5"/>
          <p:cNvSpPr>
            <a:spLocks noGrp="1"/>
          </p:cNvSpPr>
          <p:nvPr>
            <p:ph type="sldNum" sz="quarter" idx="14"/>
          </p:nvPr>
        </p:nvSpPr>
        <p:spPr/>
        <p:txBody>
          <a:bodyPr/>
          <a:lstStyle/>
          <a:p>
            <a:fld id="{AC5648A2-EE9B-441C-ADC0-4F3A86FB6FAF}" type="slidenum">
              <a:rPr lang="en-US"/>
              <a:pPr/>
              <a:t>25</a:t>
            </a:fld>
            <a:endParaRPr lang="en-US"/>
          </a:p>
        </p:txBody>
      </p:sp>
      <p:graphicFrame>
        <p:nvGraphicFramePr>
          <p:cNvPr id="1060870" name="Object 6"/>
          <p:cNvGraphicFramePr>
            <a:graphicFrameLocks noChangeAspect="1"/>
          </p:cNvGraphicFramePr>
          <p:nvPr>
            <p:extLst>
              <p:ext uri="{D42A27DB-BD31-4B8C-83A1-F6EECF244321}">
                <p14:modId xmlns:p14="http://schemas.microsoft.com/office/powerpoint/2010/main" val="299287883"/>
              </p:ext>
            </p:extLst>
          </p:nvPr>
        </p:nvGraphicFramePr>
        <p:xfrm>
          <a:off x="1630363" y="3352800"/>
          <a:ext cx="7132637" cy="678107"/>
        </p:xfrm>
        <a:graphic>
          <a:graphicData uri="http://schemas.openxmlformats.org/presentationml/2006/ole">
            <mc:AlternateContent xmlns:mc="http://schemas.openxmlformats.org/markup-compatibility/2006">
              <mc:Choice xmlns:v="urn:schemas-microsoft-com:vml" Requires="v">
                <p:oleObj name="Equation" r:id="rId3" imgW="4597200" imgH="457200" progId="Equation.3">
                  <p:embed/>
                </p:oleObj>
              </mc:Choice>
              <mc:Fallback>
                <p:oleObj name="Equation" r:id="rId3" imgW="45972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63" y="3352800"/>
                        <a:ext cx="7132637" cy="678107"/>
                      </a:xfrm>
                      <a:prstGeom prst="rect">
                        <a:avLst/>
                      </a:prstGeom>
                      <a:noFill/>
                      <a:ln w="19050">
                        <a:solidFill>
                          <a:srgbClr val="A50021"/>
                        </a:solidFill>
                        <a:miter lim="800000"/>
                        <a:headEnd/>
                        <a:tailEnd/>
                      </a:ln>
                      <a:effectLst/>
                    </p:spPr>
                  </p:pic>
                </p:oleObj>
              </mc:Fallback>
            </mc:AlternateContent>
          </a:graphicData>
        </a:graphic>
      </p:graphicFrame>
      <p:graphicFrame>
        <p:nvGraphicFramePr>
          <p:cNvPr id="1060871" name="Object 7"/>
          <p:cNvGraphicFramePr>
            <a:graphicFrameLocks noChangeAspect="1"/>
          </p:cNvGraphicFramePr>
          <p:nvPr>
            <p:extLst>
              <p:ext uri="{D42A27DB-BD31-4B8C-83A1-F6EECF244321}">
                <p14:modId xmlns:p14="http://schemas.microsoft.com/office/powerpoint/2010/main" val="627583718"/>
              </p:ext>
            </p:extLst>
          </p:nvPr>
        </p:nvGraphicFramePr>
        <p:xfrm>
          <a:off x="1600200" y="5181600"/>
          <a:ext cx="7178675" cy="694751"/>
        </p:xfrm>
        <a:graphic>
          <a:graphicData uri="http://schemas.openxmlformats.org/presentationml/2006/ole">
            <mc:AlternateContent xmlns:mc="http://schemas.openxmlformats.org/markup-compatibility/2006">
              <mc:Choice xmlns:v="urn:schemas-microsoft-com:vml" Requires="v">
                <p:oleObj name="Microsoft Equation 3.0" r:id="rId5" imgW="4508280" imgH="457200" progId="Equation.3">
                  <p:embed/>
                </p:oleObj>
              </mc:Choice>
              <mc:Fallback>
                <p:oleObj name="Microsoft Equation 3.0" r:id="rId5" imgW="450828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181600"/>
                        <a:ext cx="7178675" cy="694751"/>
                      </a:xfrm>
                      <a:prstGeom prst="rect">
                        <a:avLst/>
                      </a:prstGeom>
                      <a:noFill/>
                      <a:ln w="19050">
                        <a:solidFill>
                          <a:srgbClr val="A50021"/>
                        </a:solidFill>
                        <a:miter lim="800000"/>
                        <a:headEnd/>
                        <a:tailEnd/>
                      </a:ln>
                      <a:effec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0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0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086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608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60867">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0608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060867">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060867">
                                            <p:txEl>
                                              <p:pRg st="9" end="9"/>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499"/>
                                          </p:stCondLst>
                                        </p:cTn>
                                        <p:tgtEl>
                                          <p:spTgt spid="1060867">
                                            <p:txEl>
                                              <p:pRg st="10" end="1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060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dirty="0"/>
              <a:t>Practical Issues and Extensions</a:t>
            </a:r>
          </a:p>
        </p:txBody>
      </p:sp>
      <p:sp>
        <p:nvSpPr>
          <p:cNvPr id="1048579" name="Rectangle 3"/>
          <p:cNvSpPr>
            <a:spLocks noGrp="1" noChangeArrowheads="1"/>
          </p:cNvSpPr>
          <p:nvPr>
            <p:ph idx="1"/>
          </p:nvPr>
        </p:nvSpPr>
        <p:spPr/>
        <p:txBody>
          <a:bodyPr/>
          <a:lstStyle/>
          <a:p>
            <a:r>
              <a:rPr lang="en-US" sz="2000" dirty="0">
                <a:latin typeface="+mj-lt"/>
                <a:sym typeface="Symbol" pitchFamily="18" charset="2"/>
              </a:rPr>
              <a:t>There are many extensions that can be made to these basic algorithms.</a:t>
            </a:r>
          </a:p>
          <a:p>
            <a:r>
              <a:rPr lang="en-US" sz="2000" dirty="0">
                <a:latin typeface="+mj-lt"/>
                <a:sym typeface="Symbol" pitchFamily="18" charset="2"/>
              </a:rPr>
              <a:t>Some are necessary for them to perform well</a:t>
            </a:r>
          </a:p>
          <a:p>
            <a:pPr lvl="1"/>
            <a:r>
              <a:rPr lang="en-US" sz="1800" dirty="0">
                <a:latin typeface="+mj-lt"/>
                <a:sym typeface="Symbol" pitchFamily="18" charset="2"/>
              </a:rPr>
              <a:t>Regularization (next; will be motivated in the next section, COLT)</a:t>
            </a:r>
          </a:p>
          <a:p>
            <a:r>
              <a:rPr lang="en-US" sz="2000" dirty="0">
                <a:latin typeface="+mj-lt"/>
                <a:sym typeface="Symbol" pitchFamily="18" charset="2"/>
              </a:rPr>
              <a:t>Some are for ease of use and tuning</a:t>
            </a:r>
          </a:p>
          <a:p>
            <a:pPr lvl="1"/>
            <a:r>
              <a:rPr lang="en-US" sz="1800" dirty="0">
                <a:solidFill>
                  <a:schemeClr val="tx1">
                    <a:lumMod val="75000"/>
                    <a:lumOff val="25000"/>
                  </a:schemeClr>
                </a:solidFill>
                <a:latin typeface="+mj-lt"/>
                <a:sym typeface="Symbol" pitchFamily="18" charset="2"/>
              </a:rPr>
              <a:t>Converting the output of a Perceptron/Winnow to a conditional probability</a:t>
            </a:r>
          </a:p>
          <a:p>
            <a:pPr marL="457200" lvl="1" indent="0" algn="ctr">
              <a:buNone/>
            </a:pPr>
            <a:r>
              <a:rPr lang="en-US" sz="1800" dirty="0">
                <a:solidFill>
                  <a:srgbClr val="FF0000"/>
                </a:solidFill>
                <a:latin typeface="+mj-lt"/>
                <a:sym typeface="Symbol" pitchFamily="18" charset="2"/>
              </a:rPr>
              <a:t>P(y = +1 |x) = [1+ </a:t>
            </a:r>
            <a:r>
              <a:rPr lang="en-US" sz="1800" dirty="0" err="1">
                <a:solidFill>
                  <a:srgbClr val="FF0000"/>
                </a:solidFill>
                <a:latin typeface="+mj-lt"/>
                <a:sym typeface="Symbol" pitchFamily="18" charset="2"/>
              </a:rPr>
              <a:t>exp</a:t>
            </a:r>
            <a:r>
              <a:rPr lang="en-US" sz="1800" dirty="0">
                <a:solidFill>
                  <a:srgbClr val="FF0000"/>
                </a:solidFill>
                <a:latin typeface="+mj-lt"/>
                <a:sym typeface="Symbol" pitchFamily="18" charset="2"/>
              </a:rPr>
              <a:t>(-</a:t>
            </a:r>
            <a:r>
              <a:rPr lang="en-US" sz="1800" dirty="0" err="1">
                <a:solidFill>
                  <a:srgbClr val="FF0000"/>
                </a:solidFill>
                <a:latin typeface="+mj-lt"/>
                <a:sym typeface="Symbol" pitchFamily="18" charset="2"/>
              </a:rPr>
              <a:t>Awx</a:t>
            </a:r>
            <a:r>
              <a:rPr lang="en-US" sz="1800" dirty="0">
                <a:solidFill>
                  <a:srgbClr val="FF0000"/>
                </a:solidFill>
                <a:latin typeface="Calibri"/>
                <a:sym typeface="Symbol" pitchFamily="18" charset="2"/>
              </a:rPr>
              <a:t>)]</a:t>
            </a:r>
            <a:r>
              <a:rPr lang="en-US" sz="1800" baseline="30000" dirty="0">
                <a:solidFill>
                  <a:srgbClr val="FF0000"/>
                </a:solidFill>
                <a:latin typeface="Calibri"/>
                <a:sym typeface="Symbol" pitchFamily="18" charset="2"/>
              </a:rPr>
              <a:t>-</a:t>
            </a:r>
            <a:r>
              <a:rPr lang="en-US" sz="1800" baseline="30000" dirty="0">
                <a:solidFill>
                  <a:srgbClr val="FF0000"/>
                </a:solidFill>
                <a:latin typeface="+mj-lt"/>
                <a:sym typeface="Symbol" pitchFamily="18" charset="2"/>
              </a:rPr>
              <a:t>1</a:t>
            </a:r>
          </a:p>
          <a:p>
            <a:pPr lvl="1"/>
            <a:r>
              <a:rPr lang="en-US" sz="1800" dirty="0">
                <a:solidFill>
                  <a:schemeClr val="tx1">
                    <a:lumMod val="75000"/>
                    <a:lumOff val="25000"/>
                  </a:schemeClr>
                </a:solidFill>
                <a:latin typeface="+mj-lt"/>
                <a:sym typeface="Symbol" pitchFamily="18" charset="2"/>
              </a:rPr>
              <a:t>Can tune the parameter A </a:t>
            </a:r>
          </a:p>
          <a:p>
            <a:r>
              <a:rPr lang="en-US" sz="2000" dirty="0">
                <a:latin typeface="+mj-lt"/>
                <a:sym typeface="Symbol" pitchFamily="18" charset="2"/>
              </a:rPr>
              <a:t>Multiclass classification (later)</a:t>
            </a:r>
          </a:p>
          <a:p>
            <a:r>
              <a:rPr lang="en-US" sz="2000" dirty="0">
                <a:latin typeface="+mj-lt"/>
                <a:sym typeface="Symbol" pitchFamily="18" charset="2"/>
              </a:rPr>
              <a:t>Key efficiency issue: Infinite attribute domain</a:t>
            </a:r>
          </a:p>
        </p:txBody>
      </p:sp>
      <p:sp>
        <p:nvSpPr>
          <p:cNvPr id="2" name="Content Placeholder 1"/>
          <p:cNvSpPr>
            <a:spLocks noGrp="1"/>
          </p:cNvSpPr>
          <p:nvPr>
            <p:ph sz="quarter" idx="13"/>
          </p:nvPr>
        </p:nvSpPr>
        <p:spPr/>
        <p:txBody>
          <a:bodyPr/>
          <a:lstStyle/>
          <a:p>
            <a:r>
              <a:rPr lang="en-US" dirty="0"/>
              <a:t>Extensions</a:t>
            </a:r>
          </a:p>
        </p:txBody>
      </p:sp>
      <p:sp>
        <p:nvSpPr>
          <p:cNvPr id="6" name="Slide Number Placeholder 5"/>
          <p:cNvSpPr>
            <a:spLocks noGrp="1"/>
          </p:cNvSpPr>
          <p:nvPr>
            <p:ph type="sldNum" sz="quarter" idx="14"/>
          </p:nvPr>
        </p:nvSpPr>
        <p:spPr/>
        <p:txBody>
          <a:bodyPr/>
          <a:lstStyle/>
          <a:p>
            <a:fld id="{1AB04433-18F1-48C8-8BE7-9F59391BD7E8}" type="slidenum">
              <a:rPr lang="en-US"/>
              <a:pPr/>
              <a:t>26</a:t>
            </a:fld>
            <a:endParaRPr lang="en-US"/>
          </a:p>
        </p:txBody>
      </p:sp>
    </p:spTree>
    <p:extLst>
      <p:ext uri="{BB962C8B-B14F-4D97-AF65-F5344CB8AC3E}">
        <p14:creationId xmlns:p14="http://schemas.microsoft.com/office/powerpoint/2010/main" val="17486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5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85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8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8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85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57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8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68707" name="Object 2"/>
          <p:cNvGraphicFramePr>
            <a:graphicFrameLocks noChangeAspect="1"/>
          </p:cNvGraphicFramePr>
          <p:nvPr>
            <p:extLst>
              <p:ext uri="{D42A27DB-BD31-4B8C-83A1-F6EECF244321}">
                <p14:modId xmlns:p14="http://schemas.microsoft.com/office/powerpoint/2010/main" val="2410158496"/>
              </p:ext>
            </p:extLst>
          </p:nvPr>
        </p:nvGraphicFramePr>
        <p:xfrm>
          <a:off x="3681790" y="1219200"/>
          <a:ext cx="5386010" cy="4038600"/>
        </p:xfrm>
        <a:graphic>
          <a:graphicData uri="http://schemas.openxmlformats.org/presentationml/2006/ole">
            <mc:AlternateContent xmlns:mc="http://schemas.openxmlformats.org/markup-compatibility/2006">
              <mc:Choice xmlns:v="urn:schemas-microsoft-com:vml" Requires="v">
                <p:oleObj name="Chart" r:id="rId3" imgW="2819400" imgH="2946400" progId="Excel.Sheet.8">
                  <p:embed/>
                </p:oleObj>
              </mc:Choice>
              <mc:Fallback>
                <p:oleObj name="Chart" r:id="rId3" imgW="2819400" imgH="29464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790" y="1219200"/>
                        <a:ext cx="5386010" cy="4038600"/>
                      </a:xfrm>
                      <a:prstGeom prst="rect">
                        <a:avLst/>
                      </a:prstGeom>
                      <a:noFill/>
                      <a:ln>
                        <a:noFill/>
                      </a:ln>
                      <a:effectLst/>
                    </p:spPr>
                  </p:pic>
                </p:oleObj>
              </mc:Fallback>
            </mc:AlternateContent>
          </a:graphicData>
        </a:graphic>
      </p:graphicFrame>
      <p:sp>
        <p:nvSpPr>
          <p:cNvPr id="968708" name="Rectangle 4"/>
          <p:cNvSpPr>
            <a:spLocks noGrp="1" noChangeArrowheads="1"/>
          </p:cNvSpPr>
          <p:nvPr>
            <p:ph idx="1"/>
          </p:nvPr>
        </p:nvSpPr>
        <p:spPr>
          <a:xfrm>
            <a:off x="76200" y="1676400"/>
            <a:ext cx="8305800" cy="4525963"/>
          </a:xfrm>
        </p:spPr>
        <p:txBody>
          <a:bodyPr/>
          <a:lstStyle/>
          <a:p>
            <a:pPr eaLnBrk="1" hangingPunct="1">
              <a:buFont typeface="Wingdings" pitchFamily="-107" charset="2"/>
              <a:buNone/>
            </a:pPr>
            <a:r>
              <a:rPr lang="en-US" sz="1800" b="1" dirty="0"/>
              <a:t>Plotting: </a:t>
            </a:r>
            <a:r>
              <a:rPr lang="en-US" sz="1800" dirty="0"/>
              <a:t>For example z:</a:t>
            </a:r>
          </a:p>
          <a:p>
            <a:pPr eaLnBrk="1" hangingPunct="1">
              <a:buFont typeface="Wingdings" pitchFamily="-107" charset="2"/>
              <a:buNone/>
            </a:pPr>
            <a:r>
              <a:rPr lang="en-US" sz="1800" dirty="0"/>
              <a:t>         </a:t>
            </a:r>
            <a:r>
              <a:rPr lang="en-US" sz="1800" dirty="0">
                <a:solidFill>
                  <a:schemeClr val="tx2"/>
                </a:solidFill>
              </a:rPr>
              <a:t>y = </a:t>
            </a:r>
            <a:r>
              <a:rPr lang="en-US" sz="1800" dirty="0" err="1">
                <a:solidFill>
                  <a:schemeClr val="tx2"/>
                </a:solidFill>
              </a:rPr>
              <a:t>Prob</a:t>
            </a:r>
            <a:r>
              <a:rPr lang="en-US" sz="1800" dirty="0">
                <a:solidFill>
                  <a:schemeClr val="tx2"/>
                </a:solidFill>
              </a:rPr>
              <a:t>(label=1 | f(z)=x)</a:t>
            </a:r>
          </a:p>
          <a:p>
            <a:pPr eaLnBrk="1" hangingPunct="1">
              <a:buFont typeface="Wingdings" pitchFamily="-107" charset="2"/>
              <a:buNone/>
            </a:pPr>
            <a:r>
              <a:rPr lang="en-US" sz="1600" dirty="0">
                <a:solidFill>
                  <a:schemeClr val="tx2"/>
                </a:solidFill>
              </a:rPr>
              <a:t>(</a:t>
            </a:r>
            <a:r>
              <a:rPr lang="en-US" sz="1600" dirty="0">
                <a:solidFill>
                  <a:srgbClr val="FF0000"/>
                </a:solidFill>
              </a:rPr>
              <a:t>Histogram:  </a:t>
            </a:r>
            <a:r>
              <a:rPr lang="en-US" sz="1600" dirty="0">
                <a:solidFill>
                  <a:schemeClr val="tx2"/>
                </a:solidFill>
              </a:rPr>
              <a:t>for 0.8, # (of examples </a:t>
            </a:r>
          </a:p>
          <a:p>
            <a:pPr eaLnBrk="1" hangingPunct="1">
              <a:buFont typeface="Wingdings" pitchFamily="-107" charset="2"/>
              <a:buNone/>
            </a:pPr>
            <a:r>
              <a:rPr lang="en-US" sz="1600" dirty="0">
                <a:solidFill>
                  <a:schemeClr val="tx2"/>
                </a:solidFill>
              </a:rPr>
              <a:t>with f(z)&lt;0.8))</a:t>
            </a:r>
          </a:p>
          <a:p>
            <a:pPr eaLnBrk="1" hangingPunct="1">
              <a:buFont typeface="Wingdings" pitchFamily="-107" charset="2"/>
              <a:buNone/>
            </a:pPr>
            <a:r>
              <a:rPr lang="en-US" sz="1800" b="1" dirty="0"/>
              <a:t>Claim: Yes; </a:t>
            </a:r>
            <a:r>
              <a:rPr lang="en-US" sz="1800" dirty="0"/>
              <a:t>If </a:t>
            </a:r>
            <a:r>
              <a:rPr lang="en-US" sz="1800" dirty="0" err="1"/>
              <a:t>Prob</a:t>
            </a:r>
            <a:r>
              <a:rPr lang="en-US" sz="1800" dirty="0"/>
              <a:t>(label=1 | f(z)=x) = x</a:t>
            </a:r>
          </a:p>
          <a:p>
            <a:pPr eaLnBrk="1" hangingPunct="1">
              <a:buFont typeface="Wingdings" pitchFamily="-107" charset="2"/>
              <a:buNone/>
            </a:pPr>
            <a:r>
              <a:rPr lang="en-US" sz="1800" dirty="0"/>
              <a:t>Then f(z) = f(z) is a probability dist.</a:t>
            </a:r>
          </a:p>
          <a:p>
            <a:pPr eaLnBrk="1" hangingPunct="1">
              <a:buFont typeface="Wingdings" pitchFamily="-107" charset="2"/>
              <a:buNone/>
            </a:pPr>
            <a:r>
              <a:rPr lang="en-US" sz="1800" dirty="0"/>
              <a:t>That is, </a:t>
            </a:r>
            <a:r>
              <a:rPr lang="en-US" sz="1800" b="1" dirty="0"/>
              <a:t>yes,</a:t>
            </a:r>
            <a:r>
              <a:rPr lang="en-US" sz="1800" dirty="0"/>
              <a:t> if the graph is linear.</a:t>
            </a:r>
          </a:p>
          <a:p>
            <a:pPr eaLnBrk="1" hangingPunct="1">
              <a:buFont typeface="Wingdings" pitchFamily="-107" charset="2"/>
              <a:buNone/>
            </a:pPr>
            <a:r>
              <a:rPr lang="en-US" sz="1600" b="1" dirty="0"/>
              <a:t>Theorem:</a:t>
            </a:r>
            <a:r>
              <a:rPr lang="en-US" sz="1600" dirty="0"/>
              <a:t> Let X be a RV with </a:t>
            </a:r>
          </a:p>
          <a:p>
            <a:pPr eaLnBrk="1" hangingPunct="1">
              <a:buFont typeface="Wingdings" pitchFamily="-107" charset="2"/>
              <a:buNone/>
            </a:pPr>
            <a:r>
              <a:rPr lang="en-US" sz="1600" dirty="0"/>
              <a:t>distribution F. </a:t>
            </a:r>
          </a:p>
          <a:p>
            <a:pPr eaLnBrk="1" hangingPunct="1">
              <a:buFont typeface="Wingdings" pitchFamily="-107" charset="2"/>
              <a:buAutoNum type="arabicParenBoth"/>
            </a:pPr>
            <a:r>
              <a:rPr lang="en-US" sz="1600" dirty="0"/>
              <a:t>F(X) is uniformly distributed in (0,1). </a:t>
            </a:r>
          </a:p>
          <a:p>
            <a:pPr eaLnBrk="1" hangingPunct="1">
              <a:buFont typeface="Wingdings" pitchFamily="-107" charset="2"/>
              <a:buAutoNum type="arabicParenBoth"/>
            </a:pPr>
            <a:r>
              <a:rPr lang="en-US" sz="1600" dirty="0"/>
              <a:t>If U is uniform(0,1), F</a:t>
            </a:r>
            <a:r>
              <a:rPr lang="en-US" sz="1600" baseline="30000" dirty="0"/>
              <a:t>-1</a:t>
            </a:r>
            <a:r>
              <a:rPr lang="en-US" sz="1600" dirty="0"/>
              <a:t>(U) is </a:t>
            </a:r>
          </a:p>
          <a:p>
            <a:pPr marL="0" indent="0" eaLnBrk="1" hangingPunct="1">
              <a:buNone/>
            </a:pPr>
            <a:r>
              <a:rPr lang="en-US" sz="1600" dirty="0"/>
              <a:t>      distributed F, where F</a:t>
            </a:r>
            <a:r>
              <a:rPr lang="en-US" sz="1600" baseline="30000" dirty="0"/>
              <a:t>-1</a:t>
            </a:r>
            <a:r>
              <a:rPr lang="en-US" sz="1600" dirty="0"/>
              <a:t>(x) is the value </a:t>
            </a:r>
          </a:p>
          <a:p>
            <a:pPr marL="0" indent="0" eaLnBrk="1" hangingPunct="1">
              <a:buNone/>
            </a:pPr>
            <a:r>
              <a:rPr lang="en-US" sz="1600" dirty="0"/>
              <a:t>      of y </a:t>
            </a:r>
            <a:r>
              <a:rPr lang="en-US" sz="1600" dirty="0" err="1"/>
              <a:t>s.t.</a:t>
            </a:r>
            <a:r>
              <a:rPr lang="en-US" sz="1600" dirty="0"/>
              <a:t> F(y) =x. </a:t>
            </a:r>
          </a:p>
          <a:p>
            <a:pPr marL="0" indent="0" eaLnBrk="1" hangingPunct="1">
              <a:buNone/>
            </a:pPr>
            <a:r>
              <a:rPr lang="en-US" sz="1600" b="1" dirty="0">
                <a:solidFill>
                  <a:srgbClr val="3333FF"/>
                </a:solidFill>
              </a:rPr>
              <a:t>Alternatively:</a:t>
            </a:r>
          </a:p>
          <a:p>
            <a:pPr marL="0" indent="0" eaLnBrk="1" hangingPunct="1">
              <a:buNone/>
            </a:pPr>
            <a:r>
              <a:rPr lang="en-US" sz="1800" dirty="0">
                <a:solidFill>
                  <a:srgbClr val="3333FF"/>
                </a:solidFill>
              </a:rPr>
              <a:t> f(z) is a probability if:  </a:t>
            </a:r>
            <a:r>
              <a:rPr lang="en-US" sz="1800" dirty="0" err="1">
                <a:solidFill>
                  <a:srgbClr val="3333FF"/>
                </a:solidFill>
                <a:latin typeface="Calibri"/>
              </a:rPr>
              <a:t>Prob</a:t>
            </a:r>
            <a:r>
              <a:rPr lang="en-US" sz="1800" baseline="-25000" dirty="0" err="1">
                <a:solidFill>
                  <a:srgbClr val="3333FF"/>
                </a:solidFill>
                <a:latin typeface="Calibri"/>
              </a:rPr>
              <a:t>U</a:t>
            </a:r>
            <a:r>
              <a:rPr lang="en-US" sz="1800" dirty="0">
                <a:solidFill>
                  <a:srgbClr val="3333FF"/>
                </a:solidFill>
              </a:rPr>
              <a:t> {z| </a:t>
            </a:r>
            <a:r>
              <a:rPr lang="en-US" sz="1800" dirty="0" err="1">
                <a:solidFill>
                  <a:srgbClr val="3333FF"/>
                </a:solidFill>
              </a:rPr>
              <a:t>Prob</a:t>
            </a:r>
            <a:r>
              <a:rPr lang="en-US" sz="1800" dirty="0">
                <a:solidFill>
                  <a:srgbClr val="3333FF"/>
                </a:solidFill>
              </a:rPr>
              <a:t>[(f(z)=1 </a:t>
            </a:r>
            <a:r>
              <a:rPr lang="en-US" sz="1800" dirty="0">
                <a:solidFill>
                  <a:srgbClr val="3333FF"/>
                </a:solidFill>
                <a:latin typeface="cmsy10"/>
              </a:rPr>
              <a:t>·</a:t>
            </a:r>
            <a:r>
              <a:rPr lang="en-US" sz="1800" dirty="0">
                <a:solidFill>
                  <a:srgbClr val="3333FF"/>
                </a:solidFill>
              </a:rPr>
              <a:t> y]} = y</a:t>
            </a:r>
          </a:p>
          <a:p>
            <a:pPr eaLnBrk="1" hangingPunct="1">
              <a:buFont typeface="Wingdings" pitchFamily="-107" charset="2"/>
              <a:buNone/>
            </a:pPr>
            <a:endParaRPr lang="en-US" sz="1800" dirty="0"/>
          </a:p>
          <a:p>
            <a:pPr eaLnBrk="1" hangingPunct="1">
              <a:buFont typeface="Wingdings" pitchFamily="-107" charset="2"/>
              <a:buNone/>
            </a:pPr>
            <a:endParaRPr lang="en-US" sz="1800" dirty="0"/>
          </a:p>
          <a:p>
            <a:pPr eaLnBrk="1" hangingPunct="1"/>
            <a:endParaRPr lang="en-US" sz="1800" dirty="0"/>
          </a:p>
        </p:txBody>
      </p:sp>
      <p:sp>
        <p:nvSpPr>
          <p:cNvPr id="23556" name="Rectangle 2"/>
          <p:cNvSpPr>
            <a:spLocks noGrp="1" noChangeArrowheads="1"/>
          </p:cNvSpPr>
          <p:nvPr>
            <p:ph type="title"/>
          </p:nvPr>
        </p:nvSpPr>
        <p:spPr/>
        <p:txBody>
          <a:bodyPr/>
          <a:lstStyle/>
          <a:p>
            <a:pPr eaLnBrk="1" hangingPunct="1"/>
            <a:r>
              <a:rPr lang="en-US" dirty="0">
                <a:solidFill>
                  <a:srgbClr val="0F243E"/>
                </a:solidFill>
              </a:rPr>
              <a:t>Conditional Probabilities</a:t>
            </a:r>
            <a:endParaRPr lang="en-US" sz="2800" dirty="0"/>
          </a:p>
        </p:txBody>
      </p:sp>
      <p:sp>
        <p:nvSpPr>
          <p:cNvPr id="23558" name="Rectangle 5"/>
          <p:cNvSpPr>
            <a:spLocks noChangeArrowheads="1"/>
          </p:cNvSpPr>
          <p:nvPr/>
        </p:nvSpPr>
        <p:spPr bwMode="auto">
          <a:xfrm>
            <a:off x="5410200" y="5410200"/>
            <a:ext cx="3429000" cy="915988"/>
          </a:xfrm>
          <a:prstGeom prst="rect">
            <a:avLst/>
          </a:prstGeom>
          <a:noFill/>
          <a:ln w="9525">
            <a:solidFill>
              <a:schemeClr val="accent1"/>
            </a:solidFill>
            <a:miter lim="800000"/>
            <a:headEnd/>
            <a:tailEnd/>
          </a:ln>
        </p:spPr>
        <p:txBody>
          <a:bodyPr>
            <a:prstTxWarp prst="textNoShape">
              <a:avLst/>
            </a:prstTxWarp>
            <a:spAutoFit/>
          </a:bodyPr>
          <a:lstStyle/>
          <a:p>
            <a:pPr>
              <a:spcBef>
                <a:spcPct val="50000"/>
              </a:spcBef>
            </a:pPr>
            <a:r>
              <a:rPr lang="en-US" sz="1800" u="none" dirty="0">
                <a:latin typeface="+mn-lt"/>
                <a:ea typeface="Times New Roman" pitchFamily="-107" charset="0"/>
                <a:cs typeface="Times New Roman" pitchFamily="-107" charset="0"/>
              </a:rPr>
              <a:t>Plotted for </a:t>
            </a:r>
            <a:r>
              <a:rPr lang="en-US" sz="1800" u="none" dirty="0" err="1">
                <a:latin typeface="+mn-lt"/>
                <a:ea typeface="Times New Roman" pitchFamily="-107" charset="0"/>
                <a:cs typeface="Times New Roman" pitchFamily="-107" charset="0"/>
              </a:rPr>
              <a:t>SNoW</a:t>
            </a:r>
            <a:r>
              <a:rPr lang="en-US" sz="1800" u="none" dirty="0">
                <a:latin typeface="+mn-lt"/>
                <a:ea typeface="Times New Roman" pitchFamily="-107" charset="0"/>
                <a:cs typeface="Times New Roman" pitchFamily="-107" charset="0"/>
              </a:rPr>
              <a:t> (Winnow). Similarly, perceptron; more tuning is required for SVMs.</a:t>
            </a:r>
          </a:p>
        </p:txBody>
      </p:sp>
    </p:spTree>
    <p:extLst>
      <p:ext uri="{BB962C8B-B14F-4D97-AF65-F5344CB8AC3E}">
        <p14:creationId xmlns:p14="http://schemas.microsoft.com/office/powerpoint/2010/main" val="1321701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870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870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8708">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8708">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8708">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8708">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8708">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8708">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5274892"/>
            <a:ext cx="7391400" cy="9144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rgbClr val="FF0000"/>
                </a:solidFill>
              </a:rPr>
              <a:t>I</a:t>
            </a:r>
            <a:r>
              <a:rPr lang="en-US" dirty="0"/>
              <a:t> Regularization Via Averaged Perceptron</a:t>
            </a:r>
          </a:p>
        </p:txBody>
      </p:sp>
      <p:sp>
        <p:nvSpPr>
          <p:cNvPr id="3" name="Content Placeholder 2"/>
          <p:cNvSpPr>
            <a:spLocks noGrp="1"/>
          </p:cNvSpPr>
          <p:nvPr>
            <p:ph idx="1"/>
          </p:nvPr>
        </p:nvSpPr>
        <p:spPr>
          <a:xfrm>
            <a:off x="1524000" y="1219200"/>
            <a:ext cx="7391400" cy="4525963"/>
          </a:xfrm>
        </p:spPr>
        <p:txBody>
          <a:bodyPr/>
          <a:lstStyle/>
          <a:p>
            <a:r>
              <a:rPr lang="en-US" sz="1800" dirty="0"/>
              <a:t>An </a:t>
            </a:r>
            <a:r>
              <a:rPr lang="en-US" sz="1800" dirty="0">
                <a:solidFill>
                  <a:schemeClr val="accent1"/>
                </a:solidFill>
              </a:rPr>
              <a:t>Averaged Perceptron </a:t>
            </a:r>
            <a:r>
              <a:rPr lang="en-US" sz="1800" dirty="0"/>
              <a:t>Algorithm is motivated by the following considerations:</a:t>
            </a:r>
          </a:p>
          <a:p>
            <a:pPr lvl="1"/>
            <a:r>
              <a:rPr lang="en-US" sz="1600" dirty="0"/>
              <a:t>Every Mistake-Bound Algorithm can be converted efficiently to a PAC algorithm – to yield </a:t>
            </a:r>
            <a:r>
              <a:rPr lang="en-US" sz="1600" dirty="0">
                <a:solidFill>
                  <a:schemeClr val="accent1"/>
                </a:solidFill>
              </a:rPr>
              <a:t>global guarantees </a:t>
            </a:r>
            <a:r>
              <a:rPr lang="en-US" sz="1600" dirty="0"/>
              <a:t>on performance.</a:t>
            </a:r>
          </a:p>
          <a:p>
            <a:pPr lvl="1"/>
            <a:r>
              <a:rPr lang="en-US" sz="1600" dirty="0"/>
              <a:t>In the mistake bound model:</a:t>
            </a:r>
          </a:p>
          <a:p>
            <a:pPr lvl="2"/>
            <a:r>
              <a:rPr lang="en-US" sz="1400" dirty="0"/>
              <a:t> We don’t know when we will make the mistakes. </a:t>
            </a:r>
          </a:p>
          <a:p>
            <a:pPr lvl="1"/>
            <a:r>
              <a:rPr lang="en-US" sz="1600" dirty="0"/>
              <a:t>In the PAC model: </a:t>
            </a:r>
          </a:p>
          <a:p>
            <a:pPr lvl="2"/>
            <a:r>
              <a:rPr lang="en-US" sz="1400" dirty="0"/>
              <a:t>Dependence is on </a:t>
            </a:r>
            <a:r>
              <a:rPr lang="en-US" sz="1400" dirty="0">
                <a:solidFill>
                  <a:schemeClr val="tx1">
                    <a:lumMod val="75000"/>
                    <a:lumOff val="25000"/>
                  </a:schemeClr>
                </a:solidFill>
              </a:rPr>
              <a:t>number of examples seen </a:t>
            </a:r>
            <a:r>
              <a:rPr lang="en-US" sz="1400" dirty="0"/>
              <a:t>and not </a:t>
            </a:r>
            <a:r>
              <a:rPr lang="en-US" sz="1400" dirty="0">
                <a:solidFill>
                  <a:schemeClr val="tx1">
                    <a:lumMod val="75000"/>
                    <a:lumOff val="25000"/>
                  </a:schemeClr>
                </a:solidFill>
              </a:rPr>
              <a:t>number of mistakes.</a:t>
            </a:r>
          </a:p>
          <a:p>
            <a:pPr lvl="2"/>
            <a:r>
              <a:rPr lang="en-US" sz="1400" dirty="0">
                <a:solidFill>
                  <a:schemeClr val="accent1">
                    <a:lumMod val="75000"/>
                  </a:schemeClr>
                </a:solidFill>
              </a:rPr>
              <a:t>Which hypothesis will you choose…??</a:t>
            </a:r>
          </a:p>
          <a:p>
            <a:pPr lvl="2"/>
            <a:r>
              <a:rPr lang="en-US" sz="1400" dirty="0">
                <a:solidFill>
                  <a:schemeClr val="tx1">
                    <a:lumMod val="75000"/>
                    <a:lumOff val="25000"/>
                  </a:schemeClr>
                </a:solidFill>
              </a:rPr>
              <a:t>Being consistent with more examples is better </a:t>
            </a:r>
          </a:p>
          <a:p>
            <a:r>
              <a:rPr lang="en-US" sz="1800" dirty="0"/>
              <a:t>To</a:t>
            </a:r>
            <a:r>
              <a:rPr lang="en-US" sz="2000" dirty="0"/>
              <a:t> </a:t>
            </a:r>
            <a:r>
              <a:rPr lang="en-US" sz="1800" dirty="0"/>
              <a:t>convert a given Mistake Bound algorithm </a:t>
            </a:r>
            <a:r>
              <a:rPr lang="en-US" sz="1400" dirty="0"/>
              <a:t>(into a global guarantee algorithm):</a:t>
            </a:r>
          </a:p>
          <a:p>
            <a:pPr lvl="1"/>
            <a:r>
              <a:rPr lang="en-US" sz="1600" dirty="0"/>
              <a:t>Wait for a long stretch w/o mistakes  (there must be one)</a:t>
            </a:r>
          </a:p>
          <a:p>
            <a:pPr lvl="1"/>
            <a:r>
              <a:rPr lang="en-US" sz="1600" dirty="0"/>
              <a:t>Use the hypothesis at the end of this stretch.</a:t>
            </a:r>
          </a:p>
          <a:p>
            <a:pPr lvl="1"/>
            <a:r>
              <a:rPr lang="en-US" sz="1600" dirty="0"/>
              <a:t>Its PAC behavior is relative to the length of the stretch.</a:t>
            </a:r>
          </a:p>
          <a:p>
            <a:r>
              <a:rPr lang="en-US" sz="2000" dirty="0">
                <a:solidFill>
                  <a:schemeClr val="accent1"/>
                </a:solidFill>
              </a:rPr>
              <a:t>Averaged Perceptron </a:t>
            </a:r>
            <a:r>
              <a:rPr lang="en-US" sz="2000" dirty="0"/>
              <a:t>returns a weighted average of a number of earlier hypotheses; the weights are a function of the length of no-mistakes stretch. </a:t>
            </a:r>
          </a:p>
          <a:p>
            <a:pPr lvl="2"/>
            <a:endParaRPr lang="en-US" sz="1200" dirty="0"/>
          </a:p>
          <a:p>
            <a:endParaRPr lang="en-US" sz="1800" dirty="0"/>
          </a:p>
        </p:txBody>
      </p:sp>
      <p:sp>
        <p:nvSpPr>
          <p:cNvPr id="4" name="Content Placeholder 3"/>
          <p:cNvSpPr>
            <a:spLocks noGrp="1"/>
          </p:cNvSpPr>
          <p:nvPr>
            <p:ph sz="quarter" idx="13"/>
          </p:nvPr>
        </p:nvSpPr>
        <p:spPr/>
        <p:txBody>
          <a:bodyPr/>
          <a:lstStyle/>
          <a:p>
            <a:r>
              <a:rPr lang="en-US" dirty="0"/>
              <a:t>Averaged Perceptron</a:t>
            </a:r>
          </a:p>
        </p:txBody>
      </p:sp>
      <p:sp>
        <p:nvSpPr>
          <p:cNvPr id="7" name="Slide Number Placeholder 3"/>
          <p:cNvSpPr>
            <a:spLocks noGrp="1"/>
          </p:cNvSpPr>
          <p:nvPr>
            <p:ph type="sldNum" sz="quarter" idx="14"/>
          </p:nvPr>
        </p:nvSpPr>
        <p:spPr/>
        <p:txBody>
          <a:bodyPr/>
          <a:lstStyle/>
          <a:p>
            <a:fld id="{BFCC7FB8-575F-4394-BC36-C7E7FF495F70}" type="slidenum">
              <a:rPr lang="en-US"/>
              <a:pPr/>
              <a:t>28</a:t>
            </a:fld>
            <a:endParaRPr lang="en-US"/>
          </a:p>
        </p:txBody>
      </p:sp>
      <p:sp>
        <p:nvSpPr>
          <p:cNvPr id="1056772" name="Rectangle 4"/>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3600" u="none" dirty="0">
              <a:solidFill>
                <a:srgbClr val="FF0000"/>
              </a:solidFill>
            </a:endParaRPr>
          </a:p>
        </p:txBody>
      </p:sp>
    </p:spTree>
    <p:extLst>
      <p:ext uri="{BB962C8B-B14F-4D97-AF65-F5344CB8AC3E}">
        <p14:creationId xmlns:p14="http://schemas.microsoft.com/office/powerpoint/2010/main" val="215515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a:t>
            </a:r>
            <a:r>
              <a:rPr lang="en-US" dirty="0"/>
              <a:t> Regularization Via Averaged Perceptron </a:t>
            </a:r>
            <a:r>
              <a:rPr lang="en-US" sz="3600" dirty="0"/>
              <a:t>(or Winnow)</a:t>
            </a:r>
          </a:p>
        </p:txBody>
      </p:sp>
      <p:sp>
        <p:nvSpPr>
          <p:cNvPr id="3" name="Content Placeholder 2"/>
          <p:cNvSpPr>
            <a:spLocks noGrp="1"/>
          </p:cNvSpPr>
          <p:nvPr>
            <p:ph idx="1"/>
          </p:nvPr>
        </p:nvSpPr>
        <p:spPr>
          <a:xfrm>
            <a:off x="1447800" y="1191904"/>
            <a:ext cx="7620000" cy="5181600"/>
          </a:xfrm>
        </p:spPr>
        <p:txBody>
          <a:bodyPr/>
          <a:lstStyle/>
          <a:p>
            <a:r>
              <a:rPr lang="en-US" sz="1800" b="1" dirty="0"/>
              <a:t>Training: </a:t>
            </a:r>
          </a:p>
          <a:p>
            <a:pPr marL="0" indent="0">
              <a:buNone/>
            </a:pPr>
            <a:r>
              <a:rPr lang="en-US" sz="1800" b="1" dirty="0"/>
              <a:t>[</a:t>
            </a:r>
            <a:r>
              <a:rPr lang="en-US" sz="1800" b="1" dirty="0">
                <a:solidFill>
                  <a:schemeClr val="accent2">
                    <a:lumMod val="75000"/>
                    <a:lumOff val="25000"/>
                  </a:schemeClr>
                </a:solidFill>
              </a:rPr>
              <a:t>m</a:t>
            </a:r>
            <a:r>
              <a:rPr lang="en-US" sz="1800" b="1" dirty="0"/>
              <a:t>: #(examples); </a:t>
            </a:r>
            <a:r>
              <a:rPr lang="en-US" sz="1800" b="1" dirty="0">
                <a:solidFill>
                  <a:schemeClr val="accent2">
                    <a:lumMod val="75000"/>
                    <a:lumOff val="25000"/>
                  </a:schemeClr>
                </a:solidFill>
              </a:rPr>
              <a:t>k</a:t>
            </a:r>
            <a:r>
              <a:rPr lang="en-US" sz="1800" b="1" dirty="0"/>
              <a:t>: #(mistakes) = #(hypotheses); </a:t>
            </a:r>
            <a:r>
              <a:rPr lang="en-US" sz="1800" dirty="0">
                <a:solidFill>
                  <a:schemeClr val="accent2">
                    <a:lumMod val="75000"/>
                    <a:lumOff val="25000"/>
                  </a:schemeClr>
                </a:solidFill>
                <a:latin typeface="Calibri"/>
              </a:rPr>
              <a:t>c</a:t>
            </a:r>
            <a:r>
              <a:rPr lang="en-US" sz="1800" b="1" baseline="-25000" dirty="0">
                <a:solidFill>
                  <a:schemeClr val="accent2">
                    <a:lumMod val="75000"/>
                    <a:lumOff val="25000"/>
                  </a:schemeClr>
                </a:solidFill>
                <a:latin typeface="Calibri"/>
              </a:rPr>
              <a:t>i</a:t>
            </a:r>
            <a:r>
              <a:rPr lang="en-US" sz="1800" b="1" dirty="0"/>
              <a:t>: consistency count for </a:t>
            </a:r>
            <a:r>
              <a:rPr lang="en-US" sz="1800" dirty="0">
                <a:latin typeface="Calibri"/>
              </a:rPr>
              <a:t>v</a:t>
            </a:r>
            <a:r>
              <a:rPr lang="en-US" sz="1800" b="1" baseline="-25000" dirty="0">
                <a:latin typeface="Calibri"/>
              </a:rPr>
              <a:t>i</a:t>
            </a:r>
            <a:r>
              <a:rPr lang="en-US" sz="1800" b="1" dirty="0"/>
              <a:t> ]</a:t>
            </a:r>
          </a:p>
          <a:p>
            <a:r>
              <a:rPr lang="en-US" sz="1800" dirty="0"/>
              <a:t>    </a:t>
            </a:r>
            <a:r>
              <a:rPr lang="en-US" sz="1800" dirty="0">
                <a:solidFill>
                  <a:schemeClr val="accent1"/>
                </a:solidFill>
              </a:rPr>
              <a:t>Input: </a:t>
            </a:r>
            <a:r>
              <a:rPr lang="en-US" sz="1800" dirty="0"/>
              <a:t>a labeled training set {(</a:t>
            </a:r>
            <a:r>
              <a:rPr lang="en-US" sz="1800" dirty="0">
                <a:latin typeface="Calibri"/>
              </a:rPr>
              <a:t>x</a:t>
            </a:r>
            <a:r>
              <a:rPr lang="en-US" sz="1800" baseline="-25000" dirty="0">
                <a:latin typeface="Calibri"/>
              </a:rPr>
              <a:t>1</a:t>
            </a:r>
            <a:r>
              <a:rPr lang="en-US" sz="1800" dirty="0"/>
              <a:t>, </a:t>
            </a:r>
            <a:r>
              <a:rPr lang="en-US" sz="1800" dirty="0">
                <a:latin typeface="Calibri"/>
              </a:rPr>
              <a:t>y</a:t>
            </a:r>
            <a:r>
              <a:rPr lang="en-US" sz="1800" baseline="-25000" dirty="0">
                <a:latin typeface="Calibri"/>
              </a:rPr>
              <a:t>1</a:t>
            </a:r>
            <a:r>
              <a:rPr lang="en-US" sz="1800" dirty="0"/>
              <a:t>),…(</a:t>
            </a:r>
            <a:r>
              <a:rPr lang="en-US" sz="1800" dirty="0" err="1">
                <a:latin typeface="Calibri"/>
              </a:rPr>
              <a:t>x</a:t>
            </a:r>
            <a:r>
              <a:rPr lang="en-US" sz="1800" baseline="-25000" dirty="0" err="1">
                <a:latin typeface="Calibri"/>
              </a:rPr>
              <a:t>m</a:t>
            </a:r>
            <a:r>
              <a:rPr lang="en-US" sz="1800" dirty="0"/>
              <a:t>, </a:t>
            </a:r>
            <a:r>
              <a:rPr lang="en-US" sz="1800" dirty="0" err="1">
                <a:latin typeface="Calibri"/>
              </a:rPr>
              <a:t>y</a:t>
            </a:r>
            <a:r>
              <a:rPr lang="en-US" sz="1800" baseline="-25000" dirty="0" err="1">
                <a:latin typeface="Calibri"/>
              </a:rPr>
              <a:t>m</a:t>
            </a:r>
            <a:r>
              <a:rPr lang="en-US" sz="1800" dirty="0"/>
              <a:t>)}</a:t>
            </a:r>
          </a:p>
          <a:p>
            <a:r>
              <a:rPr lang="en-US" sz="1800" dirty="0"/>
              <a:t>                Number of epochs T</a:t>
            </a:r>
          </a:p>
          <a:p>
            <a:r>
              <a:rPr lang="en-US" sz="1800" dirty="0">
                <a:solidFill>
                  <a:schemeClr val="accent1"/>
                </a:solidFill>
              </a:rPr>
              <a:t>    Output: </a:t>
            </a:r>
            <a:r>
              <a:rPr lang="en-US" sz="1800" dirty="0"/>
              <a:t>a list of weighted </a:t>
            </a:r>
            <a:r>
              <a:rPr lang="en-US" sz="1800" dirty="0" err="1"/>
              <a:t>perceptrons</a:t>
            </a:r>
            <a:r>
              <a:rPr lang="en-US" sz="1800" dirty="0"/>
              <a:t> </a:t>
            </a:r>
            <a:r>
              <a:rPr lang="en-US" sz="1400" dirty="0"/>
              <a:t>{(v</a:t>
            </a:r>
            <a:r>
              <a:rPr lang="en-US" sz="1400" baseline="-25000" dirty="0"/>
              <a:t>1</a:t>
            </a:r>
            <a:r>
              <a:rPr lang="en-US" sz="1400" dirty="0"/>
              <a:t>, c</a:t>
            </a:r>
            <a:r>
              <a:rPr lang="en-US" sz="1400" baseline="-25000" dirty="0"/>
              <a:t>1</a:t>
            </a:r>
            <a:r>
              <a:rPr lang="en-US" sz="1400" dirty="0"/>
              <a:t>),…,(</a:t>
            </a:r>
            <a:r>
              <a:rPr lang="en-US" sz="1400" dirty="0" err="1"/>
              <a:t>v</a:t>
            </a:r>
            <a:r>
              <a:rPr lang="en-US" sz="1400" baseline="-25000" dirty="0" err="1"/>
              <a:t>k</a:t>
            </a:r>
            <a:r>
              <a:rPr lang="en-US" sz="1400" dirty="0"/>
              <a:t>, </a:t>
            </a:r>
            <a:r>
              <a:rPr lang="en-US" sz="1400" dirty="0" err="1"/>
              <a:t>c</a:t>
            </a:r>
            <a:r>
              <a:rPr lang="en-US" sz="1400" baseline="-25000" dirty="0" err="1"/>
              <a:t>k</a:t>
            </a:r>
            <a:r>
              <a:rPr lang="en-US" sz="1400" dirty="0"/>
              <a:t>)}</a:t>
            </a:r>
          </a:p>
          <a:p>
            <a:r>
              <a:rPr lang="en-US" sz="1800" dirty="0"/>
              <a:t>Initialize: k=0; </a:t>
            </a:r>
            <a:r>
              <a:rPr lang="en-US" sz="1800" dirty="0">
                <a:latin typeface="Calibri"/>
              </a:rPr>
              <a:t>v</a:t>
            </a:r>
            <a:r>
              <a:rPr lang="en-US" sz="1800" baseline="-25000" dirty="0">
                <a:latin typeface="Calibri"/>
              </a:rPr>
              <a:t>1</a:t>
            </a:r>
            <a:r>
              <a:rPr lang="en-US" sz="1800" dirty="0"/>
              <a:t> = 0, </a:t>
            </a:r>
            <a:r>
              <a:rPr lang="en-US" sz="1800" dirty="0">
                <a:latin typeface="Calibri"/>
              </a:rPr>
              <a:t>c</a:t>
            </a:r>
            <a:r>
              <a:rPr lang="en-US" sz="1800" baseline="-25000" dirty="0">
                <a:latin typeface="Calibri"/>
              </a:rPr>
              <a:t>1</a:t>
            </a:r>
            <a:r>
              <a:rPr lang="en-US" sz="1800" dirty="0"/>
              <a:t> = 0</a:t>
            </a:r>
          </a:p>
          <a:p>
            <a:r>
              <a:rPr lang="en-US" sz="1800" dirty="0"/>
              <a:t>Repeat T times:</a:t>
            </a:r>
          </a:p>
          <a:p>
            <a:pPr lvl="1"/>
            <a:r>
              <a:rPr lang="en-US" sz="1800" dirty="0"/>
              <a:t>For </a:t>
            </a:r>
            <a:r>
              <a:rPr lang="en-US" sz="1800" dirty="0" err="1"/>
              <a:t>i</a:t>
            </a:r>
            <a:r>
              <a:rPr lang="en-US" sz="1800" dirty="0"/>
              <a:t> =1,…m:</a:t>
            </a:r>
          </a:p>
          <a:p>
            <a:pPr lvl="1"/>
            <a:r>
              <a:rPr lang="en-US" sz="1800" dirty="0"/>
              <a:t>Compute prediction y’ = </a:t>
            </a:r>
            <a:r>
              <a:rPr lang="en-US" sz="1800" dirty="0">
                <a:latin typeface="Calibri"/>
              </a:rPr>
              <a:t>sign(</a:t>
            </a:r>
            <a:r>
              <a:rPr lang="en-US" sz="1800" dirty="0" err="1">
                <a:latin typeface="Calibri"/>
              </a:rPr>
              <a:t>v</a:t>
            </a:r>
            <a:r>
              <a:rPr lang="en-US" sz="1800" baseline="-25000" dirty="0" err="1">
                <a:latin typeface="Calibri"/>
              </a:rPr>
              <a:t>k</a:t>
            </a:r>
            <a:r>
              <a:rPr lang="en-US" sz="1800" dirty="0"/>
              <a:t> </a:t>
            </a:r>
            <a:r>
              <a:rPr lang="en-US" sz="1800" dirty="0">
                <a:latin typeface="cmsy10"/>
              </a:rPr>
              <a:t>¢</a:t>
            </a:r>
            <a:r>
              <a:rPr lang="en-US" sz="1800" dirty="0"/>
              <a:t> </a:t>
            </a:r>
            <a:r>
              <a:rPr lang="en-US" sz="1800" dirty="0">
                <a:latin typeface="Calibri"/>
              </a:rPr>
              <a:t>x</a:t>
            </a:r>
            <a:r>
              <a:rPr lang="en-US" sz="1800" baseline="-25000" dirty="0">
                <a:latin typeface="Calibri"/>
              </a:rPr>
              <a:t>i</a:t>
            </a:r>
            <a:r>
              <a:rPr lang="en-US" sz="1800" dirty="0"/>
              <a:t> )</a:t>
            </a:r>
          </a:p>
          <a:p>
            <a:pPr lvl="1"/>
            <a:r>
              <a:rPr lang="en-US" sz="1800" dirty="0"/>
              <a:t>If y’ = y,   then </a:t>
            </a:r>
            <a:r>
              <a:rPr lang="en-US" sz="1800" dirty="0" err="1">
                <a:latin typeface="Calibri"/>
              </a:rPr>
              <a:t>c</a:t>
            </a:r>
            <a:r>
              <a:rPr lang="en-US" sz="1800" baseline="-25000" dirty="0" err="1">
                <a:latin typeface="Calibri"/>
              </a:rPr>
              <a:t>k</a:t>
            </a:r>
            <a:r>
              <a:rPr lang="en-US" sz="1800" dirty="0"/>
              <a:t> = </a:t>
            </a:r>
            <a:r>
              <a:rPr lang="en-US" sz="1800" dirty="0" err="1">
                <a:latin typeface="Calibri"/>
              </a:rPr>
              <a:t>c</a:t>
            </a:r>
            <a:r>
              <a:rPr lang="en-US" sz="1800" baseline="-25000" dirty="0" err="1">
                <a:latin typeface="Calibri"/>
              </a:rPr>
              <a:t>k</a:t>
            </a:r>
            <a:r>
              <a:rPr lang="en-US" sz="1800" dirty="0"/>
              <a:t> + 1</a:t>
            </a:r>
          </a:p>
          <a:p>
            <a:pPr marL="457200" lvl="1" indent="0">
              <a:buNone/>
            </a:pPr>
            <a:r>
              <a:rPr lang="en-US" sz="1800" dirty="0"/>
              <a:t>                      else: </a:t>
            </a:r>
            <a:r>
              <a:rPr lang="en-US" sz="1800" dirty="0">
                <a:latin typeface="Calibri"/>
              </a:rPr>
              <a:t>v</a:t>
            </a:r>
            <a:r>
              <a:rPr lang="en-US" sz="1800" baseline="-25000" dirty="0">
                <a:latin typeface="Calibri"/>
              </a:rPr>
              <a:t>k+1</a:t>
            </a:r>
            <a:r>
              <a:rPr lang="en-US" sz="1800" dirty="0"/>
              <a:t> =  </a:t>
            </a:r>
            <a:r>
              <a:rPr lang="en-US" sz="1800" dirty="0" err="1">
                <a:latin typeface="Calibri"/>
              </a:rPr>
              <a:t>v</a:t>
            </a:r>
            <a:r>
              <a:rPr lang="en-US" sz="1800" baseline="-25000" dirty="0" err="1">
                <a:latin typeface="Calibri"/>
              </a:rPr>
              <a:t>k</a:t>
            </a:r>
            <a:r>
              <a:rPr lang="en-US" sz="1800" dirty="0"/>
              <a:t> + </a:t>
            </a:r>
            <a:r>
              <a:rPr lang="en-US" sz="1800" dirty="0" err="1">
                <a:latin typeface="Calibri"/>
              </a:rPr>
              <a:t>y</a:t>
            </a:r>
            <a:r>
              <a:rPr lang="en-US" sz="1800" baseline="-25000" dirty="0" err="1">
                <a:latin typeface="Calibri"/>
              </a:rPr>
              <a:t>i</a:t>
            </a:r>
            <a:r>
              <a:rPr lang="en-US" sz="1800" dirty="0"/>
              <a:t> x ; </a:t>
            </a:r>
            <a:r>
              <a:rPr lang="en-US" sz="1800" dirty="0">
                <a:latin typeface="Calibri"/>
              </a:rPr>
              <a:t>c</a:t>
            </a:r>
            <a:r>
              <a:rPr lang="en-US" sz="1800" baseline="-25000" dirty="0">
                <a:latin typeface="Calibri"/>
              </a:rPr>
              <a:t>k+1</a:t>
            </a:r>
            <a:r>
              <a:rPr lang="en-US" sz="1800" dirty="0"/>
              <a:t> = 1; k = k+1</a:t>
            </a:r>
          </a:p>
          <a:p>
            <a:r>
              <a:rPr lang="en-US" sz="1800" b="1" dirty="0"/>
              <a:t>Prediction:</a:t>
            </a:r>
          </a:p>
          <a:p>
            <a:r>
              <a:rPr lang="en-US" sz="1800" dirty="0"/>
              <a:t>    </a:t>
            </a:r>
            <a:r>
              <a:rPr lang="en-US" sz="1800" dirty="0">
                <a:solidFill>
                  <a:schemeClr val="accent1"/>
                </a:solidFill>
              </a:rPr>
              <a:t>Given: </a:t>
            </a:r>
            <a:r>
              <a:rPr lang="en-US" sz="1800" dirty="0"/>
              <a:t>a list of weighted </a:t>
            </a:r>
            <a:r>
              <a:rPr lang="en-US" sz="1800" dirty="0" err="1"/>
              <a:t>perceptrons</a:t>
            </a:r>
            <a:r>
              <a:rPr lang="en-US" sz="1800" dirty="0"/>
              <a:t> </a:t>
            </a:r>
            <a:r>
              <a:rPr lang="en-US" sz="1400" dirty="0"/>
              <a:t>{(v</a:t>
            </a:r>
            <a:r>
              <a:rPr lang="en-US" sz="1400" baseline="-25000" dirty="0"/>
              <a:t>1</a:t>
            </a:r>
            <a:r>
              <a:rPr lang="en-US" sz="1400" dirty="0"/>
              <a:t>, c</a:t>
            </a:r>
            <a:r>
              <a:rPr lang="en-US" sz="1400" baseline="-25000" dirty="0"/>
              <a:t>1</a:t>
            </a:r>
            <a:r>
              <a:rPr lang="en-US" sz="1400" dirty="0"/>
              <a:t>),…(</a:t>
            </a:r>
            <a:r>
              <a:rPr lang="en-US" sz="1400" dirty="0" err="1"/>
              <a:t>v</a:t>
            </a:r>
            <a:r>
              <a:rPr lang="en-US" sz="1400" baseline="-25000" dirty="0" err="1"/>
              <a:t>k</a:t>
            </a:r>
            <a:r>
              <a:rPr lang="en-US" sz="1400" dirty="0"/>
              <a:t>, </a:t>
            </a:r>
            <a:r>
              <a:rPr lang="en-US" sz="1400" dirty="0" err="1"/>
              <a:t>c</a:t>
            </a:r>
            <a:r>
              <a:rPr lang="en-US" sz="1400" baseline="-25000" dirty="0" err="1"/>
              <a:t>k</a:t>
            </a:r>
            <a:r>
              <a:rPr lang="en-US" sz="1400" dirty="0"/>
              <a:t>)} ; </a:t>
            </a:r>
            <a:r>
              <a:rPr lang="en-US" sz="1800" dirty="0"/>
              <a:t>a new example x</a:t>
            </a:r>
          </a:p>
          <a:p>
            <a:pPr marL="0" indent="0">
              <a:buNone/>
            </a:pPr>
            <a:r>
              <a:rPr lang="en-US" sz="1400" dirty="0"/>
              <a:t>             </a:t>
            </a:r>
            <a:r>
              <a:rPr lang="en-US" sz="1800" dirty="0">
                <a:solidFill>
                  <a:schemeClr val="accent1"/>
                </a:solidFill>
              </a:rPr>
              <a:t>Predict</a:t>
            </a:r>
            <a:r>
              <a:rPr lang="en-US" sz="1800" dirty="0"/>
              <a:t> the label(x) as follows:</a:t>
            </a:r>
          </a:p>
          <a:p>
            <a:pPr marL="0" indent="0">
              <a:buNone/>
            </a:pPr>
            <a:r>
              <a:rPr lang="en-US" sz="1800" dirty="0">
                <a:solidFill>
                  <a:schemeClr val="accent2">
                    <a:lumMod val="75000"/>
                    <a:lumOff val="25000"/>
                  </a:schemeClr>
                </a:solidFill>
              </a:rPr>
              <a:t>                               y(x)=  sign [ </a:t>
            </a:r>
            <a:r>
              <a:rPr lang="en-US" sz="1800" dirty="0">
                <a:solidFill>
                  <a:schemeClr val="accent2">
                    <a:lumMod val="75000"/>
                    <a:lumOff val="25000"/>
                  </a:schemeClr>
                </a:solidFill>
                <a:latin typeface="Symbol"/>
                <a:sym typeface="Symbol"/>
              </a:rPr>
              <a:t></a:t>
            </a:r>
            <a:r>
              <a:rPr lang="en-US" sz="1800" baseline="-25000" dirty="0">
                <a:solidFill>
                  <a:schemeClr val="accent2">
                    <a:lumMod val="75000"/>
                    <a:lumOff val="25000"/>
                  </a:schemeClr>
                </a:solidFill>
                <a:latin typeface="Symbol"/>
                <a:sym typeface="Symbol"/>
              </a:rPr>
              <a:t>1, </a:t>
            </a:r>
            <a:r>
              <a:rPr lang="en-US" sz="1800" baseline="-25000" dirty="0">
                <a:solidFill>
                  <a:schemeClr val="accent2">
                    <a:lumMod val="75000"/>
                    <a:lumOff val="25000"/>
                  </a:schemeClr>
                </a:solidFill>
                <a:latin typeface="+mj-lt"/>
                <a:sym typeface="Symbol"/>
              </a:rPr>
              <a:t>k</a:t>
            </a:r>
            <a:r>
              <a:rPr lang="en-US" sz="1800" dirty="0">
                <a:solidFill>
                  <a:schemeClr val="accent2">
                    <a:lumMod val="75000"/>
                    <a:lumOff val="25000"/>
                  </a:schemeClr>
                </a:solidFill>
              </a:rPr>
              <a:t> </a:t>
            </a:r>
            <a:r>
              <a:rPr lang="en-US" sz="1800" dirty="0">
                <a:solidFill>
                  <a:schemeClr val="accent2">
                    <a:lumMod val="75000"/>
                    <a:lumOff val="25000"/>
                  </a:schemeClr>
                </a:solidFill>
                <a:latin typeface="Calibri"/>
              </a:rPr>
              <a:t>c</a:t>
            </a:r>
            <a:r>
              <a:rPr lang="en-US" sz="1800" baseline="-25000" dirty="0">
                <a:solidFill>
                  <a:schemeClr val="accent2">
                    <a:lumMod val="75000"/>
                    <a:lumOff val="25000"/>
                  </a:schemeClr>
                </a:solidFill>
                <a:latin typeface="Calibri"/>
              </a:rPr>
              <a:t>i</a:t>
            </a:r>
            <a:r>
              <a:rPr lang="en-US" sz="1800" dirty="0">
                <a:solidFill>
                  <a:schemeClr val="accent2">
                    <a:lumMod val="75000"/>
                    <a:lumOff val="25000"/>
                  </a:schemeClr>
                </a:solidFill>
              </a:rPr>
              <a:t> </a:t>
            </a:r>
            <a:r>
              <a:rPr lang="en-US" sz="1800" dirty="0">
                <a:solidFill>
                  <a:schemeClr val="accent2">
                    <a:lumMod val="75000"/>
                    <a:lumOff val="25000"/>
                  </a:schemeClr>
                </a:solidFill>
                <a:latin typeface="Calibri"/>
              </a:rPr>
              <a:t>sign(v</a:t>
            </a:r>
            <a:r>
              <a:rPr lang="en-US" sz="1800" baseline="-25000" dirty="0">
                <a:solidFill>
                  <a:schemeClr val="accent2">
                    <a:lumMod val="75000"/>
                    <a:lumOff val="25000"/>
                  </a:schemeClr>
                </a:solidFill>
                <a:latin typeface="Calibri"/>
              </a:rPr>
              <a:t>i</a:t>
            </a:r>
            <a:r>
              <a:rPr lang="en-US" sz="1800" dirty="0">
                <a:solidFill>
                  <a:schemeClr val="accent2">
                    <a:lumMod val="75000"/>
                    <a:lumOff val="25000"/>
                  </a:schemeClr>
                </a:solidFill>
              </a:rPr>
              <a:t> </a:t>
            </a:r>
            <a:r>
              <a:rPr lang="en-US" sz="1800" dirty="0">
                <a:solidFill>
                  <a:schemeClr val="accent2">
                    <a:lumMod val="75000"/>
                    <a:lumOff val="25000"/>
                  </a:schemeClr>
                </a:solidFill>
                <a:latin typeface="cmsy10"/>
              </a:rPr>
              <a:t>¢</a:t>
            </a:r>
            <a:r>
              <a:rPr lang="en-US" sz="1800" dirty="0">
                <a:solidFill>
                  <a:schemeClr val="accent2">
                    <a:lumMod val="75000"/>
                    <a:lumOff val="25000"/>
                  </a:schemeClr>
                </a:solidFill>
              </a:rPr>
              <a:t> x) ] </a:t>
            </a:r>
          </a:p>
          <a:p>
            <a:pPr marL="457200" lvl="1" indent="0">
              <a:buNone/>
            </a:pPr>
            <a:endParaRPr lang="en-US" sz="1400" dirty="0"/>
          </a:p>
          <a:p>
            <a:pPr marL="457200" lvl="1" indent="0">
              <a:buNone/>
            </a:pPr>
            <a:endParaRPr lang="en-US" sz="1400" dirty="0"/>
          </a:p>
          <a:p>
            <a:endParaRPr lang="en-US" sz="1400" dirty="0"/>
          </a:p>
          <a:p>
            <a:endParaRPr lang="en-US" sz="1800" dirty="0"/>
          </a:p>
        </p:txBody>
      </p:sp>
      <p:sp>
        <p:nvSpPr>
          <p:cNvPr id="4" name="Content Placeholder 3"/>
          <p:cNvSpPr>
            <a:spLocks noGrp="1"/>
          </p:cNvSpPr>
          <p:nvPr>
            <p:ph sz="quarter" idx="13"/>
          </p:nvPr>
        </p:nvSpPr>
        <p:spPr/>
        <p:txBody>
          <a:bodyPr/>
          <a:lstStyle/>
          <a:p>
            <a:r>
              <a:rPr lang="en-US" dirty="0"/>
              <a:t>Averaged Perceptron</a:t>
            </a:r>
          </a:p>
        </p:txBody>
      </p:sp>
      <p:sp>
        <p:nvSpPr>
          <p:cNvPr id="7" name="Slide Number Placeholder 3"/>
          <p:cNvSpPr>
            <a:spLocks noGrp="1"/>
          </p:cNvSpPr>
          <p:nvPr>
            <p:ph type="sldNum" sz="quarter" idx="14"/>
          </p:nvPr>
        </p:nvSpPr>
        <p:spPr/>
        <p:txBody>
          <a:bodyPr/>
          <a:lstStyle/>
          <a:p>
            <a:fld id="{BFCC7FB8-575F-4394-BC36-C7E7FF495F70}" type="slidenum">
              <a:rPr lang="en-US"/>
              <a:pPr/>
              <a:t>29</a:t>
            </a:fld>
            <a:endParaRPr lang="en-US"/>
          </a:p>
        </p:txBody>
      </p:sp>
      <p:sp>
        <p:nvSpPr>
          <p:cNvPr id="1056772" name="Rectangle 4"/>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3600" u="none" dirty="0">
              <a:solidFill>
                <a:srgbClr val="FF0000"/>
              </a:solidFill>
            </a:endParaRPr>
          </a:p>
        </p:txBody>
      </p:sp>
    </p:spTree>
    <p:extLst>
      <p:ext uri="{BB962C8B-B14F-4D97-AF65-F5344CB8AC3E}">
        <p14:creationId xmlns:p14="http://schemas.microsoft.com/office/powerpoint/2010/main" val="386783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Functions</a:t>
            </a:r>
          </a:p>
        </p:txBody>
      </p:sp>
      <p:sp>
        <p:nvSpPr>
          <p:cNvPr id="3" name="Content Placeholder 2"/>
          <p:cNvSpPr>
            <a:spLocks noGrp="1"/>
          </p:cNvSpPr>
          <p:nvPr>
            <p:ph idx="1"/>
          </p:nvPr>
        </p:nvSpPr>
        <p:spPr/>
        <p:txBody>
          <a:bodyPr/>
          <a:lstStyle/>
          <a:p>
            <a:endParaRPr lang="en-US" dirty="0"/>
          </a:p>
          <a:p>
            <a:endParaRPr lang="en-US" dirty="0"/>
          </a:p>
          <a:p>
            <a:r>
              <a:rPr lang="en-US" dirty="0"/>
              <a:t>Disjunctions</a:t>
            </a:r>
          </a:p>
          <a:p>
            <a:endParaRPr lang="en-US" dirty="0"/>
          </a:p>
          <a:p>
            <a:r>
              <a:rPr lang="en-US" dirty="0"/>
              <a:t>At least m of n:</a:t>
            </a:r>
          </a:p>
          <a:p>
            <a:endParaRPr lang="en-US" dirty="0"/>
          </a:p>
          <a:p>
            <a:endParaRPr lang="en-US" dirty="0"/>
          </a:p>
          <a:p>
            <a:r>
              <a:rPr lang="en-US" dirty="0"/>
              <a:t>Exclusive-OR:</a:t>
            </a:r>
          </a:p>
          <a:p>
            <a:endParaRPr lang="en-US" dirty="0"/>
          </a:p>
          <a:p>
            <a:r>
              <a:rPr lang="en-US" dirty="0"/>
              <a:t>Non-trivial DNF  </a:t>
            </a:r>
          </a:p>
        </p:txBody>
      </p:sp>
      <p:sp>
        <p:nvSpPr>
          <p:cNvPr id="4" name="Content Placeholder 3"/>
          <p:cNvSpPr>
            <a:spLocks noGrp="1"/>
          </p:cNvSpPr>
          <p:nvPr>
            <p:ph sz="quarter" idx="13"/>
          </p:nvPr>
        </p:nvSpPr>
        <p:spPr/>
        <p:txBody>
          <a:bodyPr/>
          <a:lstStyle/>
          <a:p>
            <a:r>
              <a:rPr lang="en-US" dirty="0"/>
              <a:t>Linear Functions</a:t>
            </a:r>
          </a:p>
        </p:txBody>
      </p:sp>
      <p:sp>
        <p:nvSpPr>
          <p:cNvPr id="28" name="Slide Number Placeholder 3"/>
          <p:cNvSpPr>
            <a:spLocks noGrp="1"/>
          </p:cNvSpPr>
          <p:nvPr>
            <p:ph type="sldNum" sz="quarter" idx="14"/>
          </p:nvPr>
        </p:nvSpPr>
        <p:spPr/>
        <p:txBody>
          <a:bodyPr/>
          <a:lstStyle/>
          <a:p>
            <a:fld id="{F393D753-1717-405C-A86D-7823E8E50413}" type="slidenum">
              <a:rPr lang="en-US"/>
              <a:pPr/>
              <a:t>3</a:t>
            </a:fld>
            <a:endParaRPr lang="en-US"/>
          </a:p>
        </p:txBody>
      </p:sp>
      <p:grpSp>
        <p:nvGrpSpPr>
          <p:cNvPr id="727043" name="Group 3"/>
          <p:cNvGrpSpPr>
            <a:grpSpLocks/>
          </p:cNvGrpSpPr>
          <p:nvPr/>
        </p:nvGrpSpPr>
        <p:grpSpPr bwMode="auto">
          <a:xfrm>
            <a:off x="1857375" y="1114425"/>
            <a:ext cx="5719763" cy="1171575"/>
            <a:chOff x="1920" y="862"/>
            <a:chExt cx="3603" cy="738"/>
          </a:xfrm>
        </p:grpSpPr>
        <p:sp>
          <p:nvSpPr>
            <p:cNvPr id="727044" name="Text Box 4"/>
            <p:cNvSpPr txBox="1">
              <a:spLocks noChangeArrowheads="1"/>
            </p:cNvSpPr>
            <p:nvPr/>
          </p:nvSpPr>
          <p:spPr bwMode="auto">
            <a:xfrm>
              <a:off x="1920" y="1020"/>
              <a:ext cx="58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u="none" dirty="0">
                  <a:solidFill>
                    <a:srgbClr val="0000FF"/>
                  </a:solidFill>
                  <a:latin typeface="Arial Narrow" pitchFamily="34" charset="0"/>
                </a:rPr>
                <a:t>f </a:t>
              </a:r>
              <a:r>
                <a:rPr lang="en-US" sz="2800" u="none" dirty="0">
                  <a:solidFill>
                    <a:srgbClr val="0000FF"/>
                  </a:solidFill>
                  <a:latin typeface="Arial Narrow" pitchFamily="34" charset="0"/>
                </a:rPr>
                <a:t>(x)</a:t>
              </a:r>
              <a:r>
                <a:rPr lang="en-US" sz="2400" u="none" dirty="0">
                  <a:solidFill>
                    <a:srgbClr val="0000FF"/>
                  </a:solidFill>
                  <a:latin typeface="Arial Narrow" pitchFamily="34" charset="0"/>
                </a:rPr>
                <a:t> =</a:t>
              </a:r>
            </a:p>
          </p:txBody>
        </p:sp>
        <p:sp>
          <p:nvSpPr>
            <p:cNvPr id="727045" name="Text Box 5"/>
            <p:cNvSpPr txBox="1">
              <a:spLocks noChangeArrowheads="1"/>
            </p:cNvSpPr>
            <p:nvPr/>
          </p:nvSpPr>
          <p:spPr bwMode="auto">
            <a:xfrm>
              <a:off x="2784" y="863"/>
              <a:ext cx="2739"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solidFill>
                    <a:srgbClr val="0000FF"/>
                  </a:solidFill>
                  <a:latin typeface="Arial Narrow" pitchFamily="34" charset="0"/>
                </a:rPr>
                <a:t> 1      if    </a:t>
              </a:r>
              <a:r>
                <a:rPr lang="en-US" sz="3200" u="none" dirty="0">
                  <a:solidFill>
                    <a:srgbClr val="0000FF"/>
                  </a:solidFill>
                  <a:latin typeface="Arial Narrow" pitchFamily="34" charset="0"/>
                </a:rPr>
                <a:t>w</a:t>
              </a:r>
              <a:r>
                <a:rPr lang="en-US" sz="1600" u="none" dirty="0">
                  <a:solidFill>
                    <a:srgbClr val="0000FF"/>
                  </a:solidFill>
                  <a:latin typeface="Arial Narrow" pitchFamily="34" charset="0"/>
                </a:rPr>
                <a:t>1 </a:t>
              </a:r>
              <a:r>
                <a:rPr lang="en-US" sz="3200" u="none" dirty="0">
                  <a:solidFill>
                    <a:srgbClr val="0000FF"/>
                  </a:solidFill>
                  <a:latin typeface="Arial Narrow" pitchFamily="34" charset="0"/>
                </a:rPr>
                <a:t>x</a:t>
              </a:r>
              <a:r>
                <a:rPr lang="en-US" sz="1600" u="none" dirty="0">
                  <a:solidFill>
                    <a:srgbClr val="0000FF"/>
                  </a:solidFill>
                  <a:latin typeface="Arial Narrow" pitchFamily="34" charset="0"/>
                </a:rPr>
                <a:t>1 + </a:t>
              </a:r>
              <a:r>
                <a:rPr lang="en-US" sz="3200" u="none" dirty="0">
                  <a:solidFill>
                    <a:srgbClr val="0000FF"/>
                  </a:solidFill>
                  <a:latin typeface="Arial Narrow" pitchFamily="34" charset="0"/>
                </a:rPr>
                <a:t>w</a:t>
              </a:r>
              <a:r>
                <a:rPr lang="en-US" sz="1600" u="none" dirty="0">
                  <a:solidFill>
                    <a:srgbClr val="0000FF"/>
                  </a:solidFill>
                  <a:latin typeface="Arial Narrow" pitchFamily="34" charset="0"/>
                </a:rPr>
                <a:t>2 </a:t>
              </a:r>
              <a:r>
                <a:rPr lang="en-US" sz="3200" u="none" dirty="0">
                  <a:solidFill>
                    <a:srgbClr val="0000FF"/>
                  </a:solidFill>
                  <a:latin typeface="Arial Narrow" pitchFamily="34" charset="0"/>
                </a:rPr>
                <a:t>x</a:t>
              </a:r>
              <a:r>
                <a:rPr lang="en-US" sz="1600" u="none" dirty="0">
                  <a:solidFill>
                    <a:srgbClr val="0000FF"/>
                  </a:solidFill>
                  <a:latin typeface="Arial Narrow" pitchFamily="34" charset="0"/>
                </a:rPr>
                <a:t>2 +. . . </a:t>
              </a:r>
              <a:r>
                <a:rPr lang="en-US" sz="3200" u="none" dirty="0" err="1">
                  <a:solidFill>
                    <a:srgbClr val="0000FF"/>
                  </a:solidFill>
                  <a:latin typeface="Arial Narrow" pitchFamily="34" charset="0"/>
                </a:rPr>
                <a:t>w</a:t>
              </a:r>
              <a:r>
                <a:rPr lang="en-US" sz="1600" u="none" dirty="0" err="1">
                  <a:solidFill>
                    <a:srgbClr val="0000FF"/>
                  </a:solidFill>
                  <a:latin typeface="Arial Narrow" pitchFamily="34" charset="0"/>
                </a:rPr>
                <a:t>n</a:t>
              </a:r>
              <a:r>
                <a:rPr lang="en-US" sz="1600" u="none" dirty="0">
                  <a:solidFill>
                    <a:srgbClr val="0000FF"/>
                  </a:solidFill>
                  <a:latin typeface="Arial Narrow" pitchFamily="34" charset="0"/>
                </a:rPr>
                <a:t> </a:t>
              </a:r>
              <a:r>
                <a:rPr lang="en-US" sz="3200" u="none" dirty="0" err="1">
                  <a:solidFill>
                    <a:srgbClr val="0000FF"/>
                  </a:solidFill>
                  <a:latin typeface="Arial Narrow" pitchFamily="34" charset="0"/>
                </a:rPr>
                <a:t>x</a:t>
              </a:r>
              <a:r>
                <a:rPr lang="en-US" sz="1600" u="none" dirty="0" err="1">
                  <a:solidFill>
                    <a:srgbClr val="0000FF"/>
                  </a:solidFill>
                  <a:latin typeface="Arial Narrow" pitchFamily="34" charset="0"/>
                </a:rPr>
                <a:t>n</a:t>
              </a:r>
              <a:r>
                <a:rPr lang="en-US" sz="1600" u="none" dirty="0">
                  <a:solidFill>
                    <a:srgbClr val="0000FF"/>
                  </a:solidFill>
                  <a:latin typeface="Arial Narrow" pitchFamily="34" charset="0"/>
                </a:rPr>
                <a:t> </a:t>
              </a:r>
              <a:r>
                <a:rPr lang="en-US" sz="2400" u="none" dirty="0">
                  <a:solidFill>
                    <a:srgbClr val="0000FF"/>
                  </a:solidFill>
                  <a:latin typeface="Arial Narrow" pitchFamily="34" charset="0"/>
                </a:rPr>
                <a:t>&gt;= </a:t>
              </a:r>
              <a:r>
                <a:rPr lang="en-US" sz="2400" u="none" dirty="0">
                  <a:solidFill>
                    <a:srgbClr val="0000FF"/>
                  </a:solidFill>
                  <a:latin typeface="Arial Narrow" pitchFamily="34" charset="0"/>
                  <a:sym typeface="Symbol" pitchFamily="18" charset="2"/>
                </a:rPr>
                <a:t></a:t>
              </a:r>
            </a:p>
            <a:p>
              <a:r>
                <a:rPr lang="en-US" sz="2400" u="none" dirty="0">
                  <a:solidFill>
                    <a:srgbClr val="0000FF"/>
                  </a:solidFill>
                  <a:latin typeface="Arial Narrow" pitchFamily="34" charset="0"/>
                  <a:sym typeface="Symbol" pitchFamily="18" charset="2"/>
                </a:rPr>
                <a:t> 0      Otherwise </a:t>
              </a:r>
              <a:endParaRPr lang="en-US" sz="2400" u="none" dirty="0">
                <a:solidFill>
                  <a:srgbClr val="0000FF"/>
                </a:solidFill>
                <a:latin typeface="Arial Narrow" pitchFamily="34" charset="0"/>
              </a:endParaRPr>
            </a:p>
            <a:p>
              <a:endParaRPr lang="en-US" dirty="0">
                <a:effectLst>
                  <a:outerShdw blurRad="38100" dist="38100" dir="2700000" algn="tl">
                    <a:srgbClr val="C0C0C0"/>
                  </a:outerShdw>
                </a:effectLst>
              </a:endParaRPr>
            </a:p>
          </p:txBody>
        </p:sp>
        <p:sp>
          <p:nvSpPr>
            <p:cNvPr id="727046" name="Text Box 6"/>
            <p:cNvSpPr txBox="1">
              <a:spLocks noChangeArrowheads="1"/>
            </p:cNvSpPr>
            <p:nvPr/>
          </p:nvSpPr>
          <p:spPr bwMode="auto">
            <a:xfrm>
              <a:off x="2496" y="862"/>
              <a:ext cx="24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0" u="none" dirty="0">
                  <a:solidFill>
                    <a:srgbClr val="0000FF"/>
                  </a:solidFill>
                  <a:latin typeface="Arial Narrow" pitchFamily="34" charset="0"/>
                </a:rPr>
                <a:t>{</a:t>
              </a:r>
            </a:p>
          </p:txBody>
        </p:sp>
      </p:grpSp>
      <p:sp>
        <p:nvSpPr>
          <p:cNvPr id="727056" name="Text Box 16"/>
          <p:cNvSpPr txBox="1">
            <a:spLocks noChangeArrowheads="1"/>
          </p:cNvSpPr>
          <p:nvPr/>
        </p:nvSpPr>
        <p:spPr bwMode="auto">
          <a:xfrm>
            <a:off x="3810000" y="4343400"/>
            <a:ext cx="30732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u="none" dirty="0">
                <a:solidFill>
                  <a:srgbClr val="000066"/>
                </a:solidFill>
                <a:latin typeface="Arial Narrow" pitchFamily="34" charset="0"/>
              </a:rPr>
              <a:t>y</a:t>
            </a:r>
            <a:r>
              <a:rPr lang="en-US" sz="2400" u="none" dirty="0">
                <a:solidFill>
                  <a:srgbClr val="000066"/>
                </a:solidFill>
                <a:latin typeface="Arial Narrow" pitchFamily="34" charset="0"/>
              </a:rPr>
              <a:t> =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1 </a:t>
            </a:r>
            <a:r>
              <a:rPr lang="en-US" sz="1600" u="none" dirty="0">
                <a:solidFill>
                  <a:srgbClr val="000066"/>
                </a:solidFill>
                <a:latin typeface="Arial Narrow" pitchFamily="34" charset="0"/>
                <a:sym typeface="Symbol" pitchFamily="18" charset="2"/>
              </a:rPr>
              <a:t></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2</a:t>
            </a:r>
            <a:r>
              <a:rPr lang="en-US" sz="2400" u="none" dirty="0">
                <a:solidFill>
                  <a:srgbClr val="000066"/>
                </a:solidFill>
                <a:latin typeface="Arial Narrow" pitchFamily="34" charset="0"/>
              </a:rPr>
              <a:t> </a:t>
            </a:r>
            <a:r>
              <a:rPr lang="en-US" sz="2400" u="none" dirty="0">
                <a:solidFill>
                  <a:srgbClr val="000066"/>
                </a:solidFill>
                <a:latin typeface="Arial Narrow" pitchFamily="34" charset="0"/>
                <a:sym typeface="Symbol" pitchFamily="18" charset="2"/>
              </a:rPr>
              <a:t>v</a:t>
            </a:r>
            <a:r>
              <a:rPr lang="en-US" sz="2400" u="none" dirty="0">
                <a:solidFill>
                  <a:srgbClr val="000066"/>
                </a:solidFill>
                <a:latin typeface="Arial Narrow" pitchFamily="34" charset="0"/>
              </a:rPr>
              <a:t> )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1 </a:t>
            </a:r>
            <a:r>
              <a:rPr lang="en-US" sz="1600" u="none" dirty="0">
                <a:solidFill>
                  <a:srgbClr val="000066"/>
                </a:solidFill>
                <a:latin typeface="Arial Narrow" pitchFamily="34" charset="0"/>
                <a:sym typeface="Symbol" pitchFamily="18" charset="2"/>
              </a:rPr>
              <a:t></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2</a:t>
            </a:r>
            <a:r>
              <a:rPr lang="en-US" sz="2400" u="none" dirty="0">
                <a:solidFill>
                  <a:srgbClr val="000066"/>
                </a:solidFill>
                <a:latin typeface="Arial Narrow" pitchFamily="34" charset="0"/>
              </a:rPr>
              <a:t>)</a:t>
            </a:r>
            <a:endParaRPr lang="en-US" sz="1600" u="none" dirty="0">
              <a:solidFill>
                <a:srgbClr val="0000FF"/>
              </a:solidFill>
              <a:latin typeface="Arial Narrow" pitchFamily="34" charset="0"/>
            </a:endParaRPr>
          </a:p>
        </p:txBody>
      </p:sp>
      <p:sp>
        <p:nvSpPr>
          <p:cNvPr id="727058" name="Text Box 18"/>
          <p:cNvSpPr txBox="1">
            <a:spLocks noChangeArrowheads="1"/>
          </p:cNvSpPr>
          <p:nvPr/>
        </p:nvSpPr>
        <p:spPr bwMode="auto">
          <a:xfrm>
            <a:off x="4038600" y="5211763"/>
            <a:ext cx="2868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u="none" dirty="0">
                <a:solidFill>
                  <a:srgbClr val="000066"/>
                </a:solidFill>
                <a:latin typeface="Arial Narrow" pitchFamily="34" charset="0"/>
              </a:rPr>
              <a:t>y</a:t>
            </a:r>
            <a:r>
              <a:rPr lang="en-US" sz="2400" u="none" dirty="0">
                <a:solidFill>
                  <a:srgbClr val="000066"/>
                </a:solidFill>
                <a:latin typeface="Arial Narrow" pitchFamily="34" charset="0"/>
              </a:rPr>
              <a:t> =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1 </a:t>
            </a:r>
            <a:r>
              <a:rPr lang="en-US" sz="1600" u="none" dirty="0">
                <a:solidFill>
                  <a:srgbClr val="000066"/>
                </a:solidFill>
                <a:latin typeface="Arial Narrow" pitchFamily="34" charset="0"/>
                <a:sym typeface="Symbol" pitchFamily="18" charset="2"/>
              </a:rPr>
              <a:t></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2</a:t>
            </a:r>
            <a:r>
              <a:rPr lang="en-US" sz="2400" u="none" dirty="0">
                <a:solidFill>
                  <a:srgbClr val="000066"/>
                </a:solidFill>
                <a:latin typeface="Arial Narrow" pitchFamily="34" charset="0"/>
              </a:rPr>
              <a:t>) </a:t>
            </a:r>
            <a:r>
              <a:rPr lang="en-US" sz="2400" u="none" dirty="0">
                <a:solidFill>
                  <a:srgbClr val="000066"/>
                </a:solidFill>
                <a:latin typeface="Arial Narrow" pitchFamily="34" charset="0"/>
                <a:sym typeface="Symbol" pitchFamily="18" charset="2"/>
              </a:rPr>
              <a:t>v</a:t>
            </a:r>
            <a:r>
              <a:rPr lang="en-US" sz="24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3 </a:t>
            </a:r>
            <a:r>
              <a:rPr lang="en-US" sz="1600" u="none" dirty="0">
                <a:solidFill>
                  <a:srgbClr val="000066"/>
                </a:solidFill>
                <a:latin typeface="Arial Narrow" pitchFamily="34" charset="0"/>
                <a:sym typeface="Symbol" pitchFamily="18" charset="2"/>
              </a:rPr>
              <a:t></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4</a:t>
            </a:r>
            <a:r>
              <a:rPr lang="en-US" sz="2400" u="none" dirty="0">
                <a:solidFill>
                  <a:srgbClr val="000066"/>
                </a:solidFill>
                <a:latin typeface="Arial Narrow" pitchFamily="34" charset="0"/>
              </a:rPr>
              <a:t>)</a:t>
            </a:r>
            <a:r>
              <a:rPr lang="en-US" sz="1600" u="none" dirty="0">
                <a:solidFill>
                  <a:srgbClr val="0000FF"/>
                </a:solidFill>
                <a:latin typeface="Arial Narrow" pitchFamily="34" charset="0"/>
              </a:rPr>
              <a:t> </a:t>
            </a:r>
          </a:p>
        </p:txBody>
      </p:sp>
      <p:sp>
        <p:nvSpPr>
          <p:cNvPr id="727059" name="Line 19"/>
          <p:cNvSpPr>
            <a:spLocks noChangeShapeType="1"/>
          </p:cNvSpPr>
          <p:nvPr/>
        </p:nvSpPr>
        <p:spPr bwMode="auto">
          <a:xfrm>
            <a:off x="381000" y="4267200"/>
            <a:ext cx="8305800"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27062" name="Object 22"/>
          <p:cNvGraphicFramePr>
            <a:graphicFrameLocks noChangeAspect="1"/>
          </p:cNvGraphicFramePr>
          <p:nvPr/>
        </p:nvGraphicFramePr>
        <p:xfrm>
          <a:off x="7859713" y="2286000"/>
          <a:ext cx="750887" cy="638175"/>
        </p:xfrm>
        <a:graphic>
          <a:graphicData uri="http://schemas.openxmlformats.org/presentationml/2006/ole">
            <mc:AlternateContent xmlns:mc="http://schemas.openxmlformats.org/markup-compatibility/2006">
              <mc:Choice xmlns:v="urn:schemas-microsoft-com:vml" Requires="v">
                <p:oleObj name="Clip" r:id="rId3" imgW="370800" imgH="315360" progId="MS_ClipArt_Gallery.2">
                  <p:embed/>
                </p:oleObj>
              </mc:Choice>
              <mc:Fallback>
                <p:oleObj name="Clip" r:id="rId3" imgW="370800" imgH="3153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9713" y="2286000"/>
                        <a:ext cx="750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63" name="Object 23"/>
          <p:cNvGraphicFramePr>
            <a:graphicFrameLocks noChangeAspect="1"/>
          </p:cNvGraphicFramePr>
          <p:nvPr/>
        </p:nvGraphicFramePr>
        <p:xfrm>
          <a:off x="7772400" y="4462463"/>
          <a:ext cx="838200" cy="719137"/>
        </p:xfrm>
        <a:graphic>
          <a:graphicData uri="http://schemas.openxmlformats.org/presentationml/2006/ole">
            <mc:AlternateContent xmlns:mc="http://schemas.openxmlformats.org/markup-compatibility/2006">
              <mc:Choice xmlns:v="urn:schemas-microsoft-com:vml" Requires="v">
                <p:oleObj name="Clip" r:id="rId5" imgW="4039200" imgH="3468960" progId="MS_ClipArt_Gallery.2">
                  <p:embed/>
                </p:oleObj>
              </mc:Choice>
              <mc:Fallback>
                <p:oleObj name="Clip" r:id="rId5" imgW="4039200" imgH="34689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462463"/>
                        <a:ext cx="8382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64" name="Object 24"/>
          <p:cNvGraphicFramePr>
            <a:graphicFrameLocks noChangeAspect="1"/>
          </p:cNvGraphicFramePr>
          <p:nvPr/>
        </p:nvGraphicFramePr>
        <p:xfrm>
          <a:off x="7772400" y="5410200"/>
          <a:ext cx="838200" cy="719138"/>
        </p:xfrm>
        <a:graphic>
          <a:graphicData uri="http://schemas.openxmlformats.org/presentationml/2006/ole">
            <mc:AlternateContent xmlns:mc="http://schemas.openxmlformats.org/markup-compatibility/2006">
              <mc:Choice xmlns:v="urn:schemas-microsoft-com:vml" Requires="v">
                <p:oleObj name="Clip" r:id="rId7" imgW="4039200" imgH="3468960" progId="MS_ClipArt_Gallery.2">
                  <p:embed/>
                </p:oleObj>
              </mc:Choice>
              <mc:Fallback>
                <p:oleObj name="Clip" r:id="rId7" imgW="4039200" imgH="34689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5410200"/>
                        <a:ext cx="8382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65" name="Object 25"/>
          <p:cNvGraphicFramePr>
            <a:graphicFrameLocks noChangeAspect="1"/>
          </p:cNvGraphicFramePr>
          <p:nvPr/>
        </p:nvGraphicFramePr>
        <p:xfrm>
          <a:off x="7859713" y="3276600"/>
          <a:ext cx="750887" cy="638175"/>
        </p:xfrm>
        <a:graphic>
          <a:graphicData uri="http://schemas.openxmlformats.org/presentationml/2006/ole">
            <mc:AlternateContent xmlns:mc="http://schemas.openxmlformats.org/markup-compatibility/2006">
              <mc:Choice xmlns:v="urn:schemas-microsoft-com:vml" Requires="v">
                <p:oleObj name="Clip" r:id="rId8" imgW="370800" imgH="315360" progId="MS_ClipArt_Gallery.2">
                  <p:embed/>
                </p:oleObj>
              </mc:Choice>
              <mc:Fallback>
                <p:oleObj name="Clip" r:id="rId8" imgW="370800" imgH="3153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9713" y="3276600"/>
                        <a:ext cx="750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9"/>
          <p:cNvSpPr txBox="1">
            <a:spLocks noChangeArrowheads="1"/>
          </p:cNvSpPr>
          <p:nvPr/>
        </p:nvSpPr>
        <p:spPr bwMode="auto">
          <a:xfrm>
            <a:off x="3581400" y="2187523"/>
            <a:ext cx="2265363" cy="327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u="none" dirty="0">
                <a:solidFill>
                  <a:srgbClr val="000066"/>
                </a:solidFill>
                <a:latin typeface="Arial Narrow" pitchFamily="34" charset="0"/>
              </a:rPr>
              <a:t>y</a:t>
            </a:r>
            <a:r>
              <a:rPr lang="en-US" sz="2400" u="none" dirty="0">
                <a:solidFill>
                  <a:srgbClr val="000066"/>
                </a:solidFill>
                <a:latin typeface="Arial Narrow" pitchFamily="34" charset="0"/>
              </a:rPr>
              <a:t> = </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1 </a:t>
            </a:r>
            <a:r>
              <a:rPr lang="en-US" sz="1600" u="none" dirty="0">
                <a:solidFill>
                  <a:srgbClr val="000066"/>
                </a:solidFill>
                <a:latin typeface="Arial Narrow" pitchFamily="34" charset="0"/>
                <a:sym typeface="Symbol" pitchFamily="18" charset="2"/>
              </a:rPr>
              <a:t></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3  </a:t>
            </a:r>
            <a:r>
              <a:rPr lang="en-US" sz="1600" u="none" dirty="0">
                <a:solidFill>
                  <a:srgbClr val="000066"/>
                </a:solidFill>
                <a:latin typeface="Arial Narrow" pitchFamily="34" charset="0"/>
                <a:sym typeface="Symbol" pitchFamily="18" charset="2"/>
              </a:rPr>
              <a:t></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5</a:t>
            </a:r>
            <a:r>
              <a:rPr lang="en-US" sz="1600" u="none" dirty="0">
                <a:solidFill>
                  <a:srgbClr val="0000FF"/>
                </a:solidFill>
                <a:latin typeface="Arial Narrow" pitchFamily="34" charset="0"/>
              </a:rPr>
              <a:t> </a:t>
            </a:r>
          </a:p>
        </p:txBody>
      </p:sp>
      <p:sp>
        <p:nvSpPr>
          <p:cNvPr id="33" name="Text Box 10"/>
          <p:cNvSpPr txBox="1">
            <a:spLocks noChangeArrowheads="1"/>
          </p:cNvSpPr>
          <p:nvPr/>
        </p:nvSpPr>
        <p:spPr bwMode="auto">
          <a:xfrm>
            <a:off x="3578225" y="2514600"/>
            <a:ext cx="3508375" cy="327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u="none" dirty="0">
                <a:solidFill>
                  <a:srgbClr val="000066"/>
                </a:solidFill>
                <a:latin typeface="Arial Narrow" pitchFamily="34" charset="0"/>
              </a:rPr>
              <a:t>y</a:t>
            </a:r>
            <a:r>
              <a:rPr lang="en-US" sz="2400" u="none" dirty="0">
                <a:solidFill>
                  <a:srgbClr val="000066"/>
                </a:solidFill>
                <a:latin typeface="Arial Narrow" pitchFamily="34" charset="0"/>
              </a:rPr>
              <a:t> = ( 1•</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1 + </a:t>
            </a:r>
            <a:r>
              <a:rPr lang="en-US" sz="2400" u="none" dirty="0">
                <a:solidFill>
                  <a:srgbClr val="000066"/>
                </a:solidFill>
                <a:latin typeface="Arial Narrow" pitchFamily="34" charset="0"/>
              </a:rPr>
              <a:t> 1•</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3  + </a:t>
            </a:r>
            <a:r>
              <a:rPr lang="en-US" sz="2400" u="none" dirty="0">
                <a:solidFill>
                  <a:srgbClr val="000066"/>
                </a:solidFill>
                <a:latin typeface="Arial Narrow" pitchFamily="34" charset="0"/>
              </a:rPr>
              <a:t>1•</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5 </a:t>
            </a:r>
            <a:r>
              <a:rPr lang="en-US" sz="2400" u="none" dirty="0">
                <a:solidFill>
                  <a:srgbClr val="000066"/>
                </a:solidFill>
                <a:latin typeface="Arial Narrow" pitchFamily="34" charset="0"/>
              </a:rPr>
              <a:t>&gt;= 1)</a:t>
            </a:r>
          </a:p>
        </p:txBody>
      </p:sp>
      <p:sp>
        <p:nvSpPr>
          <p:cNvPr id="34" name="Text Box 13"/>
          <p:cNvSpPr txBox="1">
            <a:spLocks noChangeArrowheads="1"/>
          </p:cNvSpPr>
          <p:nvPr/>
        </p:nvSpPr>
        <p:spPr bwMode="auto">
          <a:xfrm>
            <a:off x="3859212" y="3065990"/>
            <a:ext cx="3455988" cy="35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u="none">
                <a:solidFill>
                  <a:srgbClr val="000066"/>
                </a:solidFill>
                <a:latin typeface="Arial Narrow" pitchFamily="34" charset="0"/>
              </a:rPr>
              <a:t>y</a:t>
            </a:r>
            <a:r>
              <a:rPr lang="en-US" sz="2400" u="none">
                <a:solidFill>
                  <a:srgbClr val="000066"/>
                </a:solidFill>
                <a:latin typeface="Arial Narrow" pitchFamily="34" charset="0"/>
              </a:rPr>
              <a:t> = </a:t>
            </a:r>
            <a:r>
              <a:rPr lang="en-US" sz="1600" u="none">
                <a:solidFill>
                  <a:srgbClr val="000066"/>
                </a:solidFill>
                <a:latin typeface="Arial Narrow" pitchFamily="34" charset="0"/>
              </a:rPr>
              <a:t> </a:t>
            </a:r>
            <a:r>
              <a:rPr lang="en-US" sz="2400" u="none">
                <a:solidFill>
                  <a:srgbClr val="000066"/>
                </a:solidFill>
                <a:latin typeface="Arial Narrow" pitchFamily="34" charset="0"/>
              </a:rPr>
              <a:t>at least 2 of {</a:t>
            </a:r>
            <a:r>
              <a:rPr lang="en-US" sz="3200" u="none">
                <a:solidFill>
                  <a:srgbClr val="000066"/>
                </a:solidFill>
                <a:latin typeface="Arial Narrow" pitchFamily="34" charset="0"/>
              </a:rPr>
              <a:t>x</a:t>
            </a:r>
            <a:r>
              <a:rPr lang="en-US" sz="1600" u="none">
                <a:solidFill>
                  <a:srgbClr val="000066"/>
                </a:solidFill>
                <a:latin typeface="Arial Narrow" pitchFamily="34" charset="0"/>
              </a:rPr>
              <a:t>1 </a:t>
            </a:r>
            <a:r>
              <a:rPr lang="en-US" sz="1600" u="none">
                <a:solidFill>
                  <a:srgbClr val="000066"/>
                </a:solidFill>
                <a:latin typeface="Arial Narrow" pitchFamily="34" charset="0"/>
                <a:sym typeface="Symbol" pitchFamily="18" charset="2"/>
              </a:rPr>
              <a:t>,</a:t>
            </a:r>
            <a:r>
              <a:rPr lang="en-US" sz="1600" u="none">
                <a:solidFill>
                  <a:srgbClr val="000066"/>
                </a:solidFill>
                <a:latin typeface="Arial Narrow" pitchFamily="34" charset="0"/>
              </a:rPr>
              <a:t>  </a:t>
            </a:r>
            <a:r>
              <a:rPr lang="en-US" sz="3200" u="none">
                <a:solidFill>
                  <a:srgbClr val="000066"/>
                </a:solidFill>
                <a:latin typeface="Arial Narrow" pitchFamily="34" charset="0"/>
              </a:rPr>
              <a:t>x</a:t>
            </a:r>
            <a:r>
              <a:rPr lang="en-US" sz="1600" u="none">
                <a:solidFill>
                  <a:srgbClr val="000066"/>
                </a:solidFill>
                <a:latin typeface="Arial Narrow" pitchFamily="34" charset="0"/>
              </a:rPr>
              <a:t>3 ,   </a:t>
            </a:r>
            <a:r>
              <a:rPr lang="en-US" sz="3200" u="none">
                <a:solidFill>
                  <a:srgbClr val="000066"/>
                </a:solidFill>
                <a:latin typeface="Arial Narrow" pitchFamily="34" charset="0"/>
              </a:rPr>
              <a:t>x</a:t>
            </a:r>
            <a:r>
              <a:rPr lang="en-US" sz="1600" u="none">
                <a:solidFill>
                  <a:srgbClr val="000066"/>
                </a:solidFill>
                <a:latin typeface="Arial Narrow" pitchFamily="34" charset="0"/>
              </a:rPr>
              <a:t>5</a:t>
            </a:r>
            <a:r>
              <a:rPr lang="en-US" sz="2400" u="none">
                <a:solidFill>
                  <a:srgbClr val="000066"/>
                </a:solidFill>
                <a:latin typeface="Arial Narrow" pitchFamily="34" charset="0"/>
              </a:rPr>
              <a:t>}</a:t>
            </a:r>
            <a:r>
              <a:rPr lang="en-US" sz="1600" u="none">
                <a:solidFill>
                  <a:srgbClr val="0000FF"/>
                </a:solidFill>
                <a:latin typeface="Arial Narrow" pitchFamily="34" charset="0"/>
              </a:rPr>
              <a:t> </a:t>
            </a:r>
            <a:endParaRPr lang="en-US" sz="2400" u="none">
              <a:solidFill>
                <a:srgbClr val="0000FF"/>
              </a:solidFill>
              <a:latin typeface="Arial Narrow" pitchFamily="34" charset="0"/>
            </a:endParaRPr>
          </a:p>
        </p:txBody>
      </p:sp>
      <p:sp>
        <p:nvSpPr>
          <p:cNvPr id="35" name="Text Box 14"/>
          <p:cNvSpPr txBox="1">
            <a:spLocks noChangeArrowheads="1"/>
          </p:cNvSpPr>
          <p:nvPr/>
        </p:nvSpPr>
        <p:spPr bwMode="auto">
          <a:xfrm>
            <a:off x="3859212" y="3429000"/>
            <a:ext cx="3438525" cy="35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u="none" dirty="0">
                <a:solidFill>
                  <a:srgbClr val="000066"/>
                </a:solidFill>
                <a:latin typeface="Arial Narrow" pitchFamily="34" charset="0"/>
              </a:rPr>
              <a:t>y</a:t>
            </a:r>
            <a:r>
              <a:rPr lang="en-US" sz="2400" u="none" dirty="0">
                <a:solidFill>
                  <a:srgbClr val="000066"/>
                </a:solidFill>
                <a:latin typeface="Arial Narrow" pitchFamily="34" charset="0"/>
              </a:rPr>
              <a:t> = ( 1•</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1 + </a:t>
            </a:r>
            <a:r>
              <a:rPr lang="en-US" sz="2400" u="none" dirty="0">
                <a:solidFill>
                  <a:srgbClr val="000066"/>
                </a:solidFill>
                <a:latin typeface="Arial Narrow" pitchFamily="34" charset="0"/>
              </a:rPr>
              <a:t> 1•</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3  + </a:t>
            </a:r>
            <a:r>
              <a:rPr lang="en-US" sz="2400" u="none" dirty="0">
                <a:solidFill>
                  <a:srgbClr val="000066"/>
                </a:solidFill>
                <a:latin typeface="Arial Narrow" pitchFamily="34" charset="0"/>
              </a:rPr>
              <a:t>1•</a:t>
            </a:r>
            <a:r>
              <a:rPr lang="en-US" sz="1600" u="none" dirty="0">
                <a:solidFill>
                  <a:srgbClr val="000066"/>
                </a:solidFill>
                <a:latin typeface="Arial Narrow" pitchFamily="34" charset="0"/>
              </a:rPr>
              <a:t> </a:t>
            </a:r>
            <a:r>
              <a:rPr lang="en-US" sz="3200" u="none" dirty="0">
                <a:solidFill>
                  <a:srgbClr val="000066"/>
                </a:solidFill>
                <a:latin typeface="Arial Narrow" pitchFamily="34" charset="0"/>
              </a:rPr>
              <a:t>x</a:t>
            </a:r>
            <a:r>
              <a:rPr lang="en-US" sz="1600" u="none" dirty="0">
                <a:solidFill>
                  <a:srgbClr val="000066"/>
                </a:solidFill>
                <a:latin typeface="Arial Narrow" pitchFamily="34" charset="0"/>
              </a:rPr>
              <a:t>5 </a:t>
            </a:r>
            <a:r>
              <a:rPr lang="en-US" sz="2400" u="none" dirty="0">
                <a:solidFill>
                  <a:srgbClr val="000066"/>
                </a:solidFill>
                <a:latin typeface="Arial Narrow" pitchFamily="34" charset="0"/>
              </a:rPr>
              <a:t>&gt;=2)</a:t>
            </a:r>
          </a:p>
        </p:txBody>
      </p:sp>
    </p:spTree>
    <p:extLst>
      <p:ext uri="{BB962C8B-B14F-4D97-AF65-F5344CB8AC3E}">
        <p14:creationId xmlns:p14="http://schemas.microsoft.com/office/powerpoint/2010/main" val="2561663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dirty="0">
                <a:solidFill>
                  <a:srgbClr val="FF0000"/>
                </a:solidFill>
              </a:rPr>
              <a:t>II</a:t>
            </a:r>
            <a:r>
              <a:rPr lang="en-US" dirty="0"/>
              <a:t> Perceptron with Margin</a:t>
            </a:r>
          </a:p>
        </p:txBody>
      </p:sp>
      <p:sp>
        <p:nvSpPr>
          <p:cNvPr id="2" name="Content Placeholder 1"/>
          <p:cNvSpPr>
            <a:spLocks noGrp="1"/>
          </p:cNvSpPr>
          <p:nvPr>
            <p:ph idx="1"/>
          </p:nvPr>
        </p:nvSpPr>
        <p:spPr/>
        <p:txBody>
          <a:bodyPr/>
          <a:lstStyle/>
          <a:p>
            <a:r>
              <a:rPr lang="en-US" dirty="0"/>
              <a:t>Thick Separator  (aka as Perceptron with Margin)     (Applies both for Perceptron and Winnow)</a:t>
            </a:r>
          </a:p>
          <a:p>
            <a:endParaRPr lang="en-US" dirty="0"/>
          </a:p>
          <a:p>
            <a:r>
              <a:rPr lang="en-US" dirty="0"/>
              <a:t>Promote if:</a:t>
            </a:r>
          </a:p>
          <a:p>
            <a:pPr lvl="1"/>
            <a:r>
              <a:rPr lang="en-US" dirty="0">
                <a:solidFill>
                  <a:srgbClr val="0000FF"/>
                </a:solidFill>
              </a:rPr>
              <a:t>w x - </a:t>
            </a:r>
            <a:r>
              <a:rPr lang="en-US" dirty="0">
                <a:solidFill>
                  <a:srgbClr val="0000FF"/>
                </a:solidFill>
                <a:latin typeface="Arial Narrow" pitchFamily="34" charset="0"/>
                <a:sym typeface="Symbol" pitchFamily="18" charset="2"/>
              </a:rPr>
              <a:t> &lt; </a:t>
            </a:r>
            <a:endParaRPr lang="en-US" dirty="0">
              <a:solidFill>
                <a:srgbClr val="0000FF"/>
              </a:solidFill>
            </a:endParaRPr>
          </a:p>
          <a:p>
            <a:r>
              <a:rPr lang="en-US" dirty="0"/>
              <a:t>Demote if:</a:t>
            </a:r>
          </a:p>
          <a:p>
            <a:pPr lvl="1"/>
            <a:r>
              <a:rPr lang="en-US" dirty="0">
                <a:solidFill>
                  <a:srgbClr val="0000FF"/>
                </a:solidFill>
              </a:rPr>
              <a:t>w x - </a:t>
            </a:r>
            <a:r>
              <a:rPr lang="en-US" dirty="0">
                <a:solidFill>
                  <a:srgbClr val="0000FF"/>
                </a:solidFill>
                <a:latin typeface="Arial Narrow" pitchFamily="34" charset="0"/>
                <a:sym typeface="Symbol" pitchFamily="18" charset="2"/>
              </a:rPr>
              <a:t> &gt; </a:t>
            </a:r>
            <a:endParaRPr lang="en-US" dirty="0">
              <a:solidFill>
                <a:srgbClr val="0000FF"/>
              </a:solidFill>
            </a:endParaRPr>
          </a:p>
          <a:p>
            <a:endParaRPr lang="en-US" dirty="0"/>
          </a:p>
        </p:txBody>
      </p:sp>
      <p:sp>
        <p:nvSpPr>
          <p:cNvPr id="43" name="Slide Number Placeholder 4"/>
          <p:cNvSpPr>
            <a:spLocks noGrp="1"/>
          </p:cNvSpPr>
          <p:nvPr>
            <p:ph type="sldNum" sz="quarter" idx="14"/>
          </p:nvPr>
        </p:nvSpPr>
        <p:spPr/>
        <p:txBody>
          <a:bodyPr/>
          <a:lstStyle/>
          <a:p>
            <a:fld id="{B3C28F39-2D87-4CFB-83C8-251791D2DF09}" type="slidenum">
              <a:rPr lang="en-US"/>
              <a:pPr/>
              <a:t>30</a:t>
            </a:fld>
            <a:endParaRPr lang="en-US"/>
          </a:p>
        </p:txBody>
      </p:sp>
      <p:sp>
        <p:nvSpPr>
          <p:cNvPr id="1050627" name="Line 3"/>
          <p:cNvSpPr>
            <a:spLocks noChangeShapeType="1"/>
          </p:cNvSpPr>
          <p:nvPr/>
        </p:nvSpPr>
        <p:spPr bwMode="auto">
          <a:xfrm>
            <a:off x="4800600" y="2062162"/>
            <a:ext cx="0" cy="2743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628" name="Line 4"/>
          <p:cNvSpPr>
            <a:spLocks noChangeShapeType="1"/>
          </p:cNvSpPr>
          <p:nvPr/>
        </p:nvSpPr>
        <p:spPr bwMode="auto">
          <a:xfrm>
            <a:off x="4800600" y="4805362"/>
            <a:ext cx="3733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629" name="Line 5"/>
          <p:cNvSpPr>
            <a:spLocks noChangeShapeType="1"/>
          </p:cNvSpPr>
          <p:nvPr/>
        </p:nvSpPr>
        <p:spPr bwMode="auto">
          <a:xfrm>
            <a:off x="3657600" y="4157662"/>
            <a:ext cx="2301875" cy="129676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30" name="Line 6"/>
          <p:cNvSpPr>
            <a:spLocks noChangeShapeType="1"/>
          </p:cNvSpPr>
          <p:nvPr/>
        </p:nvSpPr>
        <p:spPr bwMode="auto">
          <a:xfrm flipV="1">
            <a:off x="4800600" y="4043362"/>
            <a:ext cx="609600" cy="762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631" name="Text Box 7"/>
          <p:cNvSpPr txBox="1">
            <a:spLocks noChangeArrowheads="1"/>
          </p:cNvSpPr>
          <p:nvPr/>
        </p:nvSpPr>
        <p:spPr bwMode="auto">
          <a:xfrm>
            <a:off x="3437615" y="3748087"/>
            <a:ext cx="99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u="none" dirty="0"/>
              <a:t>w </a:t>
            </a:r>
            <a:r>
              <a:rPr lang="en-US" sz="1800" u="none" dirty="0">
                <a:latin typeface="cmsy10"/>
              </a:rPr>
              <a:t>¢</a:t>
            </a:r>
            <a:r>
              <a:rPr lang="en-US" sz="1800" u="none" dirty="0"/>
              <a:t> x = 0</a:t>
            </a:r>
          </a:p>
        </p:txBody>
      </p:sp>
      <p:sp>
        <p:nvSpPr>
          <p:cNvPr id="1050632" name="Text Box 8"/>
          <p:cNvSpPr txBox="1">
            <a:spLocks noChangeArrowheads="1"/>
          </p:cNvSpPr>
          <p:nvPr/>
        </p:nvSpPr>
        <p:spPr bwMode="auto">
          <a:xfrm>
            <a:off x="5029200" y="30527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3" name="Text Box 9"/>
          <p:cNvSpPr txBox="1">
            <a:spLocks noChangeArrowheads="1"/>
          </p:cNvSpPr>
          <p:nvPr/>
        </p:nvSpPr>
        <p:spPr bwMode="auto">
          <a:xfrm>
            <a:off x="6019800" y="30527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4" name="Text Box 10"/>
          <p:cNvSpPr txBox="1">
            <a:spLocks noChangeArrowheads="1"/>
          </p:cNvSpPr>
          <p:nvPr/>
        </p:nvSpPr>
        <p:spPr bwMode="auto">
          <a:xfrm>
            <a:off x="5410200" y="31289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5" name="Text Box 11"/>
          <p:cNvSpPr txBox="1">
            <a:spLocks noChangeArrowheads="1"/>
          </p:cNvSpPr>
          <p:nvPr/>
        </p:nvSpPr>
        <p:spPr bwMode="auto">
          <a:xfrm>
            <a:off x="5562600" y="33575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6" name="Text Box 12"/>
          <p:cNvSpPr txBox="1">
            <a:spLocks noChangeArrowheads="1"/>
          </p:cNvSpPr>
          <p:nvPr/>
        </p:nvSpPr>
        <p:spPr bwMode="auto">
          <a:xfrm>
            <a:off x="5867400" y="32051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7" name="Text Box 13"/>
          <p:cNvSpPr txBox="1">
            <a:spLocks noChangeArrowheads="1"/>
          </p:cNvSpPr>
          <p:nvPr/>
        </p:nvSpPr>
        <p:spPr bwMode="auto">
          <a:xfrm>
            <a:off x="6324600" y="37385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8" name="Text Box 14"/>
          <p:cNvSpPr txBox="1">
            <a:spLocks noChangeArrowheads="1"/>
          </p:cNvSpPr>
          <p:nvPr/>
        </p:nvSpPr>
        <p:spPr bwMode="auto">
          <a:xfrm>
            <a:off x="6324600" y="30527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39" name="Text Box 15"/>
          <p:cNvSpPr txBox="1">
            <a:spLocks noChangeArrowheads="1"/>
          </p:cNvSpPr>
          <p:nvPr/>
        </p:nvSpPr>
        <p:spPr bwMode="auto">
          <a:xfrm>
            <a:off x="6324600" y="33575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0" name="Text Box 16"/>
          <p:cNvSpPr txBox="1">
            <a:spLocks noChangeArrowheads="1"/>
          </p:cNvSpPr>
          <p:nvPr/>
        </p:nvSpPr>
        <p:spPr bwMode="auto">
          <a:xfrm>
            <a:off x="6934200" y="32813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1" name="Text Box 17"/>
          <p:cNvSpPr txBox="1">
            <a:spLocks noChangeArrowheads="1"/>
          </p:cNvSpPr>
          <p:nvPr/>
        </p:nvSpPr>
        <p:spPr bwMode="auto">
          <a:xfrm>
            <a:off x="7162800" y="35861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2" name="Text Box 18"/>
          <p:cNvSpPr txBox="1">
            <a:spLocks noChangeArrowheads="1"/>
          </p:cNvSpPr>
          <p:nvPr/>
        </p:nvSpPr>
        <p:spPr bwMode="auto">
          <a:xfrm>
            <a:off x="7772400" y="35099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3" name="Text Box 19"/>
          <p:cNvSpPr txBox="1">
            <a:spLocks noChangeArrowheads="1"/>
          </p:cNvSpPr>
          <p:nvPr/>
        </p:nvSpPr>
        <p:spPr bwMode="auto">
          <a:xfrm>
            <a:off x="5241925" y="264001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4" name="Text Box 20"/>
          <p:cNvSpPr txBox="1">
            <a:spLocks noChangeArrowheads="1"/>
          </p:cNvSpPr>
          <p:nvPr/>
        </p:nvSpPr>
        <p:spPr bwMode="auto">
          <a:xfrm>
            <a:off x="5791200" y="28241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5" name="Text Box 21"/>
          <p:cNvSpPr txBox="1">
            <a:spLocks noChangeArrowheads="1"/>
          </p:cNvSpPr>
          <p:nvPr/>
        </p:nvSpPr>
        <p:spPr bwMode="auto">
          <a:xfrm>
            <a:off x="6553200" y="343376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6" name="Oval 22"/>
          <p:cNvSpPr>
            <a:spLocks noChangeArrowheads="1"/>
          </p:cNvSpPr>
          <p:nvPr/>
        </p:nvSpPr>
        <p:spPr bwMode="auto">
          <a:xfrm>
            <a:off x="6324600" y="23669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47" name="Text Box 23"/>
          <p:cNvSpPr txBox="1">
            <a:spLocks noChangeArrowheads="1"/>
          </p:cNvSpPr>
          <p:nvPr/>
        </p:nvSpPr>
        <p:spPr bwMode="auto">
          <a:xfrm>
            <a:off x="5394325" y="2792412"/>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1050648" name="Oval 24"/>
          <p:cNvSpPr>
            <a:spLocks noChangeArrowheads="1"/>
          </p:cNvSpPr>
          <p:nvPr/>
        </p:nvSpPr>
        <p:spPr bwMode="auto">
          <a:xfrm>
            <a:off x="5943600" y="24431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49" name="Oval 25"/>
          <p:cNvSpPr>
            <a:spLocks noChangeArrowheads="1"/>
          </p:cNvSpPr>
          <p:nvPr/>
        </p:nvSpPr>
        <p:spPr bwMode="auto">
          <a:xfrm>
            <a:off x="6477000" y="22907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0" name="Oval 26"/>
          <p:cNvSpPr>
            <a:spLocks noChangeArrowheads="1"/>
          </p:cNvSpPr>
          <p:nvPr/>
        </p:nvSpPr>
        <p:spPr bwMode="auto">
          <a:xfrm>
            <a:off x="6629400" y="24431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1" name="Oval 27"/>
          <p:cNvSpPr>
            <a:spLocks noChangeArrowheads="1"/>
          </p:cNvSpPr>
          <p:nvPr/>
        </p:nvSpPr>
        <p:spPr bwMode="auto">
          <a:xfrm>
            <a:off x="7086600" y="24431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2" name="Oval 28"/>
          <p:cNvSpPr>
            <a:spLocks noChangeArrowheads="1"/>
          </p:cNvSpPr>
          <p:nvPr/>
        </p:nvSpPr>
        <p:spPr bwMode="auto">
          <a:xfrm>
            <a:off x="7239000" y="26717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3" name="Oval 29"/>
          <p:cNvSpPr>
            <a:spLocks noChangeArrowheads="1"/>
          </p:cNvSpPr>
          <p:nvPr/>
        </p:nvSpPr>
        <p:spPr bwMode="auto">
          <a:xfrm>
            <a:off x="7086600" y="29003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4" name="Oval 30"/>
          <p:cNvSpPr>
            <a:spLocks noChangeArrowheads="1"/>
          </p:cNvSpPr>
          <p:nvPr/>
        </p:nvSpPr>
        <p:spPr bwMode="auto">
          <a:xfrm>
            <a:off x="6553200" y="26717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5" name="Oval 31"/>
          <p:cNvSpPr>
            <a:spLocks noChangeArrowheads="1"/>
          </p:cNvSpPr>
          <p:nvPr/>
        </p:nvSpPr>
        <p:spPr bwMode="auto">
          <a:xfrm>
            <a:off x="7696200" y="29003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6" name="Oval 32"/>
          <p:cNvSpPr>
            <a:spLocks noChangeArrowheads="1"/>
          </p:cNvSpPr>
          <p:nvPr/>
        </p:nvSpPr>
        <p:spPr bwMode="auto">
          <a:xfrm>
            <a:off x="7391400" y="24431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7" name="Oval 33"/>
          <p:cNvSpPr>
            <a:spLocks noChangeArrowheads="1"/>
          </p:cNvSpPr>
          <p:nvPr/>
        </p:nvSpPr>
        <p:spPr bwMode="auto">
          <a:xfrm>
            <a:off x="6858000" y="31289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8" name="Oval 34"/>
          <p:cNvSpPr>
            <a:spLocks noChangeArrowheads="1"/>
          </p:cNvSpPr>
          <p:nvPr/>
        </p:nvSpPr>
        <p:spPr bwMode="auto">
          <a:xfrm>
            <a:off x="8229600" y="3205162"/>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59" name="Line 35"/>
          <p:cNvSpPr>
            <a:spLocks noChangeShapeType="1"/>
          </p:cNvSpPr>
          <p:nvPr/>
        </p:nvSpPr>
        <p:spPr bwMode="auto">
          <a:xfrm>
            <a:off x="5486400" y="2376487"/>
            <a:ext cx="2438400" cy="1371600"/>
          </a:xfrm>
          <a:prstGeom prst="line">
            <a:avLst/>
          </a:prstGeom>
          <a:noFill/>
          <a:ln w="28575">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60" name="Text Box 36"/>
          <p:cNvSpPr txBox="1">
            <a:spLocks noChangeArrowheads="1"/>
          </p:cNvSpPr>
          <p:nvPr/>
        </p:nvSpPr>
        <p:spPr bwMode="auto">
          <a:xfrm>
            <a:off x="4953000" y="1981200"/>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u="none"/>
              <a:t>w </a:t>
            </a:r>
            <a:r>
              <a:rPr lang="en-US" sz="1800" u="none">
                <a:latin typeface="cmsy10"/>
              </a:rPr>
              <a:t>¢</a:t>
            </a:r>
            <a:r>
              <a:rPr lang="en-US" sz="1800" u="none"/>
              <a:t> x = </a:t>
            </a:r>
            <a:r>
              <a:rPr lang="en-US" sz="1800" u="none">
                <a:latin typeface="Symbol" pitchFamily="18" charset="2"/>
                <a:sym typeface="Symbol" pitchFamily="18" charset="2"/>
              </a:rPr>
              <a:t></a:t>
            </a:r>
          </a:p>
        </p:txBody>
      </p:sp>
      <p:sp>
        <p:nvSpPr>
          <p:cNvPr id="1050662" name="Line 38"/>
          <p:cNvSpPr>
            <a:spLocks noChangeShapeType="1"/>
          </p:cNvSpPr>
          <p:nvPr/>
        </p:nvSpPr>
        <p:spPr bwMode="auto">
          <a:xfrm>
            <a:off x="5410200" y="2519362"/>
            <a:ext cx="2438400" cy="1371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63" name="Line 39"/>
          <p:cNvSpPr>
            <a:spLocks noChangeShapeType="1"/>
          </p:cNvSpPr>
          <p:nvPr/>
        </p:nvSpPr>
        <p:spPr bwMode="auto">
          <a:xfrm>
            <a:off x="5334000" y="2671762"/>
            <a:ext cx="2438400" cy="1371600"/>
          </a:xfrm>
          <a:prstGeom prst="line">
            <a:avLst/>
          </a:prstGeom>
          <a:noFill/>
          <a:ln w="28575">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664" name="Rectangle 40"/>
          <p:cNvSpPr>
            <a:spLocks noChangeArrowheads="1"/>
          </p:cNvSpPr>
          <p:nvPr/>
        </p:nvSpPr>
        <p:spPr bwMode="auto">
          <a:xfrm>
            <a:off x="1481915" y="5410200"/>
            <a:ext cx="7456785" cy="923330"/>
          </a:xfrm>
          <a:prstGeom prst="rect">
            <a:avLst/>
          </a:prstGeom>
          <a:solidFill>
            <a:srgbClr val="FFFFCC"/>
          </a:solidFill>
          <a:ln w="9525">
            <a:solidFill>
              <a:schemeClr val="tx1"/>
            </a:solidFill>
            <a:miter lim="800000"/>
            <a:headEnd/>
            <a:tailEnd/>
          </a:ln>
          <a:effectLst/>
        </p:spPr>
        <p:txBody>
          <a:bodyPr wrap="none">
            <a:spAutoFit/>
          </a:bodyPr>
          <a:lstStyle/>
          <a:p>
            <a:r>
              <a:rPr lang="en-US" sz="1800" u="none" dirty="0">
                <a:latin typeface="+mj-lt"/>
              </a:rPr>
              <a:t>Note: </a:t>
            </a:r>
            <a:r>
              <a:rPr lang="en-US" sz="1800" u="none" dirty="0">
                <a:solidFill>
                  <a:srgbClr val="FF0000"/>
                </a:solidFill>
                <a:latin typeface="Arial Narrow" pitchFamily="34" charset="0"/>
                <a:sym typeface="Symbol" pitchFamily="18" charset="2"/>
              </a:rPr>
              <a:t></a:t>
            </a:r>
            <a:r>
              <a:rPr lang="en-US" sz="1800" u="none" dirty="0">
                <a:latin typeface="+mj-lt"/>
              </a:rPr>
              <a:t> is a functional margin. Its effect could disappear as </a:t>
            </a:r>
            <a:r>
              <a:rPr lang="en-US" sz="1800" u="none" dirty="0">
                <a:solidFill>
                  <a:schemeClr val="accent2"/>
                </a:solidFill>
                <a:latin typeface="+mj-lt"/>
              </a:rPr>
              <a:t>w</a:t>
            </a:r>
            <a:r>
              <a:rPr lang="en-US" sz="1800" u="none" dirty="0">
                <a:latin typeface="+mj-lt"/>
              </a:rPr>
              <a:t> grows.</a:t>
            </a:r>
          </a:p>
          <a:p>
            <a:r>
              <a:rPr lang="en-US" sz="1800" u="none" dirty="0">
                <a:latin typeface="+mj-lt"/>
              </a:rPr>
              <a:t>Nevertheless, this has been shown to be a very effective algorithmic addition.</a:t>
            </a:r>
          </a:p>
          <a:p>
            <a:r>
              <a:rPr lang="en-US" sz="1600" u="none" dirty="0">
                <a:latin typeface="+mj-lt"/>
              </a:rPr>
              <a:t>(Grove &amp; Roth 98,01; </a:t>
            </a:r>
            <a:r>
              <a:rPr lang="en-US" sz="1600" u="none" dirty="0" err="1">
                <a:latin typeface="+mj-lt"/>
              </a:rPr>
              <a:t>Karov</a:t>
            </a:r>
            <a:r>
              <a:rPr lang="en-US" sz="1600" u="none" dirty="0">
                <a:latin typeface="+mj-lt"/>
              </a:rPr>
              <a:t> et. al 97) </a:t>
            </a:r>
          </a:p>
        </p:txBody>
      </p:sp>
    </p:spTree>
    <p:extLst>
      <p:ext uri="{BB962C8B-B14F-4D97-AF65-F5344CB8AC3E}">
        <p14:creationId xmlns:p14="http://schemas.microsoft.com/office/powerpoint/2010/main" val="1910074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06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06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06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06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06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06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06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5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9" grpId="0" animBg="1"/>
      <p:bldP spid="1050630" grpId="0" animBg="1"/>
      <p:bldP spid="1050631" grpId="0"/>
      <p:bldP spid="1050659" grpId="0" animBg="1"/>
      <p:bldP spid="1050660" grpId="0"/>
      <p:bldP spid="1050662" grpId="0" animBg="1"/>
      <p:bldP spid="1050663" grpId="0" animBg="1"/>
      <p:bldP spid="10506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r>
              <a:rPr lang="en-US" dirty="0"/>
              <a:t>Other Extensions </a:t>
            </a:r>
          </a:p>
        </p:txBody>
      </p:sp>
      <p:sp>
        <p:nvSpPr>
          <p:cNvPr id="1054723" name="Rectangle 3"/>
          <p:cNvSpPr>
            <a:spLocks noGrp="1" noChangeArrowheads="1"/>
          </p:cNvSpPr>
          <p:nvPr>
            <p:ph idx="1"/>
          </p:nvPr>
        </p:nvSpPr>
        <p:spPr>
          <a:xfrm>
            <a:off x="1524000" y="1371600"/>
            <a:ext cx="7010400" cy="4525963"/>
          </a:xfrm>
        </p:spPr>
        <p:txBody>
          <a:bodyPr/>
          <a:lstStyle/>
          <a:p>
            <a:r>
              <a:rPr lang="en-US" dirty="0"/>
              <a:t>Threshold relative updating (Aggressive Perceptron)</a:t>
            </a:r>
          </a:p>
          <a:p>
            <a:endParaRPr lang="en-US" dirty="0"/>
          </a:p>
          <a:p>
            <a:endParaRPr lang="en-US" dirty="0"/>
          </a:p>
          <a:p>
            <a:endParaRPr lang="en-US" dirty="0"/>
          </a:p>
          <a:p>
            <a:endParaRPr lang="en-US" dirty="0"/>
          </a:p>
          <a:p>
            <a:endParaRPr lang="en-US" dirty="0"/>
          </a:p>
          <a:p>
            <a:endParaRPr lang="en-US" dirty="0"/>
          </a:p>
          <a:p>
            <a:r>
              <a:rPr lang="en-US" dirty="0"/>
              <a:t>                                                      Equivalent to updating            </a:t>
            </a:r>
          </a:p>
          <a:p>
            <a:r>
              <a:rPr lang="en-US" dirty="0"/>
              <a:t>                                                      on the same example  </a:t>
            </a:r>
          </a:p>
          <a:p>
            <a:r>
              <a:rPr lang="en-US" dirty="0"/>
              <a:t>                                                      multiple times</a:t>
            </a:r>
          </a:p>
        </p:txBody>
      </p:sp>
      <p:sp>
        <p:nvSpPr>
          <p:cNvPr id="24" name="Slide Number Placeholder 5"/>
          <p:cNvSpPr>
            <a:spLocks noGrp="1"/>
          </p:cNvSpPr>
          <p:nvPr>
            <p:ph type="sldNum" sz="quarter" idx="14"/>
          </p:nvPr>
        </p:nvSpPr>
        <p:spPr/>
        <p:txBody>
          <a:bodyPr/>
          <a:lstStyle/>
          <a:p>
            <a:fld id="{1DF4542C-3A08-4D7F-BF8C-19F1DEE7C552}" type="slidenum">
              <a:rPr lang="en-US"/>
              <a:pPr/>
              <a:t>31</a:t>
            </a:fld>
            <a:endParaRPr lang="en-US"/>
          </a:p>
        </p:txBody>
      </p:sp>
      <p:graphicFrame>
        <p:nvGraphicFramePr>
          <p:cNvPr id="1054724" name="Object 4"/>
          <p:cNvGraphicFramePr>
            <a:graphicFrameLocks noChangeAspect="1"/>
          </p:cNvGraphicFramePr>
          <p:nvPr>
            <p:extLst>
              <p:ext uri="{D42A27DB-BD31-4B8C-83A1-F6EECF244321}">
                <p14:modId xmlns:p14="http://schemas.microsoft.com/office/powerpoint/2010/main" val="895614356"/>
              </p:ext>
            </p:extLst>
          </p:nvPr>
        </p:nvGraphicFramePr>
        <p:xfrm>
          <a:off x="1866900" y="1981200"/>
          <a:ext cx="1562100" cy="282575"/>
        </p:xfrm>
        <a:graphic>
          <a:graphicData uri="http://schemas.openxmlformats.org/presentationml/2006/ole">
            <mc:AlternateContent xmlns:mc="http://schemas.openxmlformats.org/markup-compatibility/2006">
              <mc:Choice xmlns:v="urn:schemas-microsoft-com:vml" Requires="v">
                <p:oleObj name="Equation" r:id="rId3" imgW="774700" imgH="139700" progId="Equation.3">
                  <p:embed/>
                </p:oleObj>
              </mc:Choice>
              <mc:Fallback>
                <p:oleObj name="Equation" r:id="rId3" imgW="774700" imgH="139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1981200"/>
                        <a:ext cx="15621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725" name="Group 5"/>
          <p:cNvGrpSpPr>
            <a:grpSpLocks/>
          </p:cNvGrpSpPr>
          <p:nvPr/>
        </p:nvGrpSpPr>
        <p:grpSpPr bwMode="auto">
          <a:xfrm rot="-1111701">
            <a:off x="4935232" y="1079562"/>
            <a:ext cx="3852862" cy="3348038"/>
            <a:chOff x="528" y="96"/>
            <a:chExt cx="4704" cy="3792"/>
          </a:xfrm>
        </p:grpSpPr>
        <p:sp>
          <p:nvSpPr>
            <p:cNvPr id="1054726" name="Line 6"/>
            <p:cNvSpPr>
              <a:spLocks noChangeShapeType="1"/>
            </p:cNvSpPr>
            <p:nvPr/>
          </p:nvSpPr>
          <p:spPr bwMode="auto">
            <a:xfrm>
              <a:off x="912" y="1104"/>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27" name="Line 7"/>
            <p:cNvSpPr>
              <a:spLocks noChangeShapeType="1"/>
            </p:cNvSpPr>
            <p:nvPr/>
          </p:nvSpPr>
          <p:spPr bwMode="auto">
            <a:xfrm>
              <a:off x="1536" y="96"/>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28" name="Line 8"/>
            <p:cNvSpPr>
              <a:spLocks noChangeShapeType="1"/>
            </p:cNvSpPr>
            <p:nvPr/>
          </p:nvSpPr>
          <p:spPr bwMode="auto">
            <a:xfrm>
              <a:off x="1344" y="432"/>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29" name="Line 9"/>
            <p:cNvSpPr>
              <a:spLocks noChangeShapeType="1"/>
            </p:cNvSpPr>
            <p:nvPr/>
          </p:nvSpPr>
          <p:spPr bwMode="auto">
            <a:xfrm>
              <a:off x="912" y="2928"/>
              <a:ext cx="1536" cy="864"/>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30" name="Line 10"/>
            <p:cNvSpPr>
              <a:spLocks noChangeShapeType="1"/>
            </p:cNvSpPr>
            <p:nvPr/>
          </p:nvSpPr>
          <p:spPr bwMode="auto">
            <a:xfrm>
              <a:off x="912" y="2448"/>
              <a:ext cx="2112" cy="12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31" name="Line 11"/>
            <p:cNvSpPr>
              <a:spLocks noChangeShapeType="1"/>
            </p:cNvSpPr>
            <p:nvPr/>
          </p:nvSpPr>
          <p:spPr bwMode="auto">
            <a:xfrm>
              <a:off x="528" y="1776"/>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32" name="Line 12"/>
            <p:cNvSpPr>
              <a:spLocks noChangeShapeType="1"/>
            </p:cNvSpPr>
            <p:nvPr/>
          </p:nvSpPr>
          <p:spPr bwMode="auto">
            <a:xfrm>
              <a:off x="720" y="1440"/>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33" name="Line 13"/>
            <p:cNvSpPr>
              <a:spLocks noChangeShapeType="1"/>
            </p:cNvSpPr>
            <p:nvPr/>
          </p:nvSpPr>
          <p:spPr bwMode="auto">
            <a:xfrm>
              <a:off x="1152" y="768"/>
              <a:ext cx="3696" cy="21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054738" name="Object 18"/>
          <p:cNvGraphicFramePr>
            <a:graphicFrameLocks noChangeAspect="1"/>
          </p:cNvGraphicFramePr>
          <p:nvPr>
            <p:extLst>
              <p:ext uri="{D42A27DB-BD31-4B8C-83A1-F6EECF244321}">
                <p14:modId xmlns:p14="http://schemas.microsoft.com/office/powerpoint/2010/main" val="3471488337"/>
              </p:ext>
            </p:extLst>
          </p:nvPr>
        </p:nvGraphicFramePr>
        <p:xfrm>
          <a:off x="1890712" y="2209800"/>
          <a:ext cx="1690688" cy="742950"/>
        </p:xfrm>
        <a:graphic>
          <a:graphicData uri="http://schemas.openxmlformats.org/presentationml/2006/ole">
            <mc:AlternateContent xmlns:mc="http://schemas.openxmlformats.org/markup-compatibility/2006">
              <mc:Choice xmlns:v="urn:schemas-microsoft-com:vml" Requires="v">
                <p:oleObj name="Equation" r:id="rId5" imgW="838200" imgH="368300" progId="Equation.3">
                  <p:embed/>
                </p:oleObj>
              </mc:Choice>
              <mc:Fallback>
                <p:oleObj name="Equation" r:id="rId5" imgW="8382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0712" y="2209800"/>
                        <a:ext cx="169068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5791200" y="1987550"/>
            <a:ext cx="2362200" cy="2128838"/>
            <a:chOff x="5791200" y="1987550"/>
            <a:chExt cx="2362200" cy="2128838"/>
          </a:xfrm>
        </p:grpSpPr>
        <p:sp>
          <p:nvSpPr>
            <p:cNvPr id="1054734" name="Line 14"/>
            <p:cNvSpPr>
              <a:spLocks noChangeShapeType="1"/>
            </p:cNvSpPr>
            <p:nvPr/>
          </p:nvSpPr>
          <p:spPr bwMode="auto">
            <a:xfrm>
              <a:off x="5792788" y="1987550"/>
              <a:ext cx="1587" cy="212883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35" name="Line 15"/>
            <p:cNvSpPr>
              <a:spLocks noChangeShapeType="1"/>
            </p:cNvSpPr>
            <p:nvPr/>
          </p:nvSpPr>
          <p:spPr bwMode="auto">
            <a:xfrm>
              <a:off x="5792788" y="4116388"/>
              <a:ext cx="21050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36" name="Line 16"/>
            <p:cNvSpPr>
              <a:spLocks noChangeShapeType="1"/>
            </p:cNvSpPr>
            <p:nvPr/>
          </p:nvSpPr>
          <p:spPr bwMode="auto">
            <a:xfrm flipV="1">
              <a:off x="5792788" y="3214688"/>
              <a:ext cx="647700" cy="9017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37" name="Line 17"/>
            <p:cNvSpPr>
              <a:spLocks noChangeShapeType="1"/>
            </p:cNvSpPr>
            <p:nvPr/>
          </p:nvSpPr>
          <p:spPr bwMode="auto">
            <a:xfrm flipV="1">
              <a:off x="5943600" y="3213100"/>
              <a:ext cx="488950" cy="292100"/>
            </a:xfrm>
            <a:prstGeom prst="line">
              <a:avLst/>
            </a:prstGeom>
            <a:noFill/>
            <a:ln w="15875">
              <a:solidFill>
                <a:schemeClr val="tx2"/>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sp>
          <p:nvSpPr>
            <p:cNvPr id="1054739" name="Line 19"/>
            <p:cNvSpPr>
              <a:spLocks noChangeShapeType="1"/>
            </p:cNvSpPr>
            <p:nvPr/>
          </p:nvSpPr>
          <p:spPr bwMode="auto">
            <a:xfrm flipV="1">
              <a:off x="5791200" y="3505200"/>
              <a:ext cx="152400" cy="5969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40" name="Rectangle 20"/>
            <p:cNvSpPr>
              <a:spLocks noChangeArrowheads="1"/>
            </p:cNvSpPr>
            <p:nvPr/>
          </p:nvSpPr>
          <p:spPr bwMode="auto">
            <a:xfrm>
              <a:off x="7924800" y="2895600"/>
              <a:ext cx="228600" cy="7620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cs typeface="Arial" pitchFamily="34" charset="0"/>
              </a:endParaRPr>
            </a:p>
          </p:txBody>
        </p:sp>
      </p:grpSp>
      <p:grpSp>
        <p:nvGrpSpPr>
          <p:cNvPr id="25" name="Group 24"/>
          <p:cNvGrpSpPr/>
          <p:nvPr/>
        </p:nvGrpSpPr>
        <p:grpSpPr>
          <a:xfrm>
            <a:off x="2057400" y="2876550"/>
            <a:ext cx="3124200" cy="2914650"/>
            <a:chOff x="3712008" y="3487477"/>
            <a:chExt cx="3124200" cy="2914650"/>
          </a:xfrm>
        </p:grpSpPr>
        <p:grpSp>
          <p:nvGrpSpPr>
            <p:cNvPr id="26" name="Group 5"/>
            <p:cNvGrpSpPr>
              <a:grpSpLocks/>
            </p:cNvGrpSpPr>
            <p:nvPr/>
          </p:nvGrpSpPr>
          <p:grpSpPr bwMode="auto">
            <a:xfrm rot="131053">
              <a:off x="3712008" y="3487477"/>
              <a:ext cx="3124200" cy="2914650"/>
              <a:chOff x="528" y="96"/>
              <a:chExt cx="4704" cy="3792"/>
            </a:xfrm>
          </p:grpSpPr>
          <p:sp>
            <p:nvSpPr>
              <p:cNvPr id="32" name="Line 6"/>
              <p:cNvSpPr>
                <a:spLocks noChangeShapeType="1"/>
              </p:cNvSpPr>
              <p:nvPr/>
            </p:nvSpPr>
            <p:spPr bwMode="auto">
              <a:xfrm>
                <a:off x="912" y="1104"/>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7"/>
              <p:cNvSpPr>
                <a:spLocks noChangeShapeType="1"/>
              </p:cNvSpPr>
              <p:nvPr/>
            </p:nvSpPr>
            <p:spPr bwMode="auto">
              <a:xfrm>
                <a:off x="1536" y="96"/>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8"/>
              <p:cNvSpPr>
                <a:spLocks noChangeShapeType="1"/>
              </p:cNvSpPr>
              <p:nvPr/>
            </p:nvSpPr>
            <p:spPr bwMode="auto">
              <a:xfrm>
                <a:off x="1344" y="432"/>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9"/>
              <p:cNvSpPr>
                <a:spLocks noChangeShapeType="1"/>
              </p:cNvSpPr>
              <p:nvPr/>
            </p:nvSpPr>
            <p:spPr bwMode="auto">
              <a:xfrm>
                <a:off x="912" y="2928"/>
                <a:ext cx="1536" cy="864"/>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0"/>
              <p:cNvSpPr>
                <a:spLocks noChangeShapeType="1"/>
              </p:cNvSpPr>
              <p:nvPr/>
            </p:nvSpPr>
            <p:spPr bwMode="auto">
              <a:xfrm>
                <a:off x="912" y="2448"/>
                <a:ext cx="2112" cy="12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1"/>
              <p:cNvSpPr>
                <a:spLocks noChangeShapeType="1"/>
              </p:cNvSpPr>
              <p:nvPr/>
            </p:nvSpPr>
            <p:spPr bwMode="auto">
              <a:xfrm>
                <a:off x="528" y="1776"/>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2"/>
              <p:cNvSpPr>
                <a:spLocks noChangeShapeType="1"/>
              </p:cNvSpPr>
              <p:nvPr/>
            </p:nvSpPr>
            <p:spPr bwMode="auto">
              <a:xfrm>
                <a:off x="720" y="1440"/>
                <a:ext cx="3696" cy="21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3"/>
              <p:cNvSpPr>
                <a:spLocks noChangeShapeType="1"/>
              </p:cNvSpPr>
              <p:nvPr/>
            </p:nvSpPr>
            <p:spPr bwMode="auto">
              <a:xfrm>
                <a:off x="1152" y="768"/>
                <a:ext cx="3696" cy="21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 name="Line 14"/>
            <p:cNvSpPr>
              <a:spLocks noChangeShapeType="1"/>
            </p:cNvSpPr>
            <p:nvPr/>
          </p:nvSpPr>
          <p:spPr bwMode="auto">
            <a:xfrm>
              <a:off x="4427971" y="3827202"/>
              <a:ext cx="1587" cy="212883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p:cNvSpPr>
              <a:spLocks noChangeShapeType="1"/>
            </p:cNvSpPr>
            <p:nvPr/>
          </p:nvSpPr>
          <p:spPr bwMode="auto">
            <a:xfrm>
              <a:off x="4427971" y="5956040"/>
              <a:ext cx="21050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p:cNvSpPr>
              <a:spLocks noChangeShapeType="1"/>
            </p:cNvSpPr>
            <p:nvPr/>
          </p:nvSpPr>
          <p:spPr bwMode="auto">
            <a:xfrm flipV="1">
              <a:off x="4427971" y="5054340"/>
              <a:ext cx="647700" cy="9017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Rectangle 17"/>
            <p:cNvSpPr>
              <a:spLocks noChangeArrowheads="1"/>
            </p:cNvSpPr>
            <p:nvPr/>
          </p:nvSpPr>
          <p:spPr bwMode="auto">
            <a:xfrm>
              <a:off x="6559983" y="4735252"/>
              <a:ext cx="228600" cy="7620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cs typeface="Arial" pitchFamily="34" charset="0"/>
              </a:endParaRPr>
            </a:p>
          </p:txBody>
        </p:sp>
        <p:sp>
          <p:nvSpPr>
            <p:cNvPr id="31" name="Line 18"/>
            <p:cNvSpPr>
              <a:spLocks noChangeShapeType="1"/>
            </p:cNvSpPr>
            <p:nvPr/>
          </p:nvSpPr>
          <p:spPr bwMode="auto">
            <a:xfrm flipV="1">
              <a:off x="4426383" y="4811452"/>
              <a:ext cx="2133600" cy="1143000"/>
            </a:xfrm>
            <a:prstGeom prst="line">
              <a:avLst/>
            </a:prstGeom>
            <a:noFill/>
            <a:ln w="15875">
              <a:solidFill>
                <a:schemeClr val="tx2"/>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381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472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4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r>
              <a:rPr lang="en-US" dirty="0" err="1"/>
              <a:t>SNoW</a:t>
            </a:r>
            <a:r>
              <a:rPr lang="en-US" dirty="0"/>
              <a:t> (also in </a:t>
            </a:r>
            <a:r>
              <a:rPr lang="en-US" dirty="0" err="1"/>
              <a:t>LBJava</a:t>
            </a:r>
            <a:r>
              <a:rPr lang="en-US" dirty="0"/>
              <a:t>)</a:t>
            </a:r>
          </a:p>
        </p:txBody>
      </p:sp>
      <p:sp>
        <p:nvSpPr>
          <p:cNvPr id="1058819" name="Rectangle 3"/>
          <p:cNvSpPr>
            <a:spLocks noGrp="1" noChangeArrowheads="1"/>
          </p:cNvSpPr>
          <p:nvPr>
            <p:ph idx="1"/>
          </p:nvPr>
        </p:nvSpPr>
        <p:spPr>
          <a:xfrm>
            <a:off x="1524000" y="1341437"/>
            <a:ext cx="7162800" cy="4525963"/>
          </a:xfrm>
        </p:spPr>
        <p:txBody>
          <a:bodyPr/>
          <a:lstStyle/>
          <a:p>
            <a:r>
              <a:rPr lang="en-US" sz="2000" dirty="0">
                <a:latin typeface="+mj-lt"/>
                <a:sym typeface="Symbol" pitchFamily="18" charset="2"/>
              </a:rPr>
              <a:t>Several of these extensions (and a couple more) are implemented in the </a:t>
            </a:r>
            <a:r>
              <a:rPr lang="en-US" sz="2000" dirty="0" err="1">
                <a:solidFill>
                  <a:srgbClr val="FF0000"/>
                </a:solidFill>
                <a:latin typeface="+mj-lt"/>
                <a:sym typeface="Symbol" pitchFamily="18" charset="2"/>
              </a:rPr>
              <a:t>SNoW</a:t>
            </a:r>
            <a:r>
              <a:rPr lang="en-US" sz="2000" dirty="0">
                <a:latin typeface="+mj-lt"/>
                <a:sym typeface="Symbol" pitchFamily="18" charset="2"/>
              </a:rPr>
              <a:t> learning architecture that supports several linear update rules (Winnow, Perceptron, naïve Bayes) </a:t>
            </a:r>
          </a:p>
          <a:p>
            <a:r>
              <a:rPr lang="en-US" sz="2000" dirty="0">
                <a:latin typeface="+mj-lt"/>
                <a:sym typeface="Symbol" pitchFamily="18" charset="2"/>
              </a:rPr>
              <a:t>Supports </a:t>
            </a:r>
          </a:p>
          <a:p>
            <a:pPr lvl="1"/>
            <a:r>
              <a:rPr lang="en-US" sz="1600" dirty="0">
                <a:latin typeface="+mj-lt"/>
                <a:sym typeface="Symbol" pitchFamily="18" charset="2"/>
              </a:rPr>
              <a:t>Regularization(averaged Winnow/Perceptron; Thick Separator)</a:t>
            </a:r>
          </a:p>
          <a:p>
            <a:pPr lvl="1"/>
            <a:r>
              <a:rPr lang="en-US" sz="1600" dirty="0">
                <a:sym typeface="Symbol" pitchFamily="18" charset="2"/>
              </a:rPr>
              <a:t>Conversion to probabilities</a:t>
            </a:r>
          </a:p>
          <a:p>
            <a:pPr lvl="1"/>
            <a:r>
              <a:rPr lang="en-US" sz="1600" dirty="0">
                <a:latin typeface="+mj-lt"/>
                <a:sym typeface="Symbol" pitchFamily="18" charset="2"/>
              </a:rPr>
              <a:t>Automatic parameter tuning </a:t>
            </a:r>
          </a:p>
          <a:p>
            <a:pPr lvl="1"/>
            <a:r>
              <a:rPr lang="en-US" sz="1600" dirty="0">
                <a:latin typeface="+mj-lt"/>
                <a:sym typeface="Symbol" pitchFamily="18" charset="2"/>
              </a:rPr>
              <a:t>True multi-class classification </a:t>
            </a:r>
          </a:p>
          <a:p>
            <a:pPr lvl="1"/>
            <a:r>
              <a:rPr lang="en-US" sz="1600" dirty="0">
                <a:sym typeface="Symbol" pitchFamily="18" charset="2"/>
              </a:rPr>
              <a:t>Feature Extraction and Pruning </a:t>
            </a:r>
          </a:p>
          <a:p>
            <a:pPr lvl="1"/>
            <a:r>
              <a:rPr lang="en-US" sz="1600" dirty="0">
                <a:latin typeface="+mj-lt"/>
                <a:sym typeface="Symbol" pitchFamily="18" charset="2"/>
              </a:rPr>
              <a:t>Variable size examples </a:t>
            </a:r>
          </a:p>
          <a:p>
            <a:pPr lvl="1"/>
            <a:r>
              <a:rPr lang="en-US" sz="1600" dirty="0">
                <a:latin typeface="+mj-lt"/>
                <a:sym typeface="Symbol" pitchFamily="18" charset="2"/>
              </a:rPr>
              <a:t>Good support for large scale domains in terms of number of examples and number of features.</a:t>
            </a:r>
          </a:p>
          <a:p>
            <a:pPr lvl="1"/>
            <a:r>
              <a:rPr lang="en-US" sz="1600" dirty="0"/>
              <a:t>Very efficient </a:t>
            </a:r>
          </a:p>
          <a:p>
            <a:pPr lvl="1"/>
            <a:r>
              <a:rPr lang="en-US" sz="1600" dirty="0">
                <a:sym typeface="Symbol" pitchFamily="18" charset="2"/>
              </a:rPr>
              <a:t>Many other options </a:t>
            </a:r>
          </a:p>
          <a:p>
            <a:r>
              <a:rPr lang="en-US" sz="2000" dirty="0">
                <a:latin typeface="+mj-lt"/>
              </a:rPr>
              <a:t>[</a:t>
            </a:r>
            <a:r>
              <a:rPr lang="en-US" sz="2000" dirty="0">
                <a:latin typeface="+mj-lt"/>
                <a:sym typeface="Symbol" pitchFamily="18" charset="2"/>
              </a:rPr>
              <a:t>Download from: </a:t>
            </a:r>
            <a:r>
              <a:rPr lang="en-US" sz="2000" dirty="0">
                <a:latin typeface="+mj-lt"/>
                <a:sym typeface="Symbol" pitchFamily="18" charset="2"/>
                <a:hlinkClick r:id="rId3"/>
              </a:rPr>
              <a:t>http://cogcomp.cs.illinois.edu/page/software</a:t>
            </a:r>
            <a:r>
              <a:rPr lang="en-US" sz="2000" dirty="0">
                <a:latin typeface="+mj-lt"/>
                <a:sym typeface="Symbol" pitchFamily="18" charset="2"/>
              </a:rPr>
              <a:t> ]</a:t>
            </a:r>
          </a:p>
          <a:p>
            <a:endParaRPr lang="en-US" sz="2000" dirty="0">
              <a:latin typeface="+mj-lt"/>
            </a:endParaRPr>
          </a:p>
        </p:txBody>
      </p:sp>
      <p:sp>
        <p:nvSpPr>
          <p:cNvPr id="2" name="Content Placeholder 1"/>
          <p:cNvSpPr>
            <a:spLocks noGrp="1"/>
          </p:cNvSpPr>
          <p:nvPr>
            <p:ph sz="quarter" idx="13"/>
          </p:nvPr>
        </p:nvSpPr>
        <p:spPr/>
        <p:txBody>
          <a:bodyPr/>
          <a:lstStyle/>
          <a:p>
            <a:endParaRPr lang="en-US"/>
          </a:p>
        </p:txBody>
      </p:sp>
      <p:sp>
        <p:nvSpPr>
          <p:cNvPr id="6" name="Slide Number Placeholder 5"/>
          <p:cNvSpPr>
            <a:spLocks noGrp="1"/>
          </p:cNvSpPr>
          <p:nvPr>
            <p:ph type="sldNum" sz="quarter" idx="14"/>
          </p:nvPr>
        </p:nvSpPr>
        <p:spPr/>
        <p:txBody>
          <a:bodyPr/>
          <a:lstStyle/>
          <a:p>
            <a:fld id="{7919C26D-BA63-4452-83F1-8D78FC4D8310}" type="slidenum">
              <a:rPr lang="en-US"/>
              <a:pPr/>
              <a:t>32</a:t>
            </a:fld>
            <a:endParaRPr lang="en-US"/>
          </a:p>
        </p:txBody>
      </p:sp>
    </p:spTree>
    <p:extLst>
      <p:ext uri="{BB962C8B-B14F-4D97-AF65-F5344CB8AC3E}">
        <p14:creationId xmlns:p14="http://schemas.microsoft.com/office/powerpoint/2010/main" val="4063949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Extensions</a:t>
            </a:r>
          </a:p>
        </p:txBody>
      </p:sp>
      <p:sp>
        <p:nvSpPr>
          <p:cNvPr id="3" name="Content Placeholder 2"/>
          <p:cNvSpPr>
            <a:spLocks noGrp="1"/>
          </p:cNvSpPr>
          <p:nvPr>
            <p:ph idx="1"/>
          </p:nvPr>
        </p:nvSpPr>
        <p:spPr>
          <a:xfrm>
            <a:off x="1524000" y="1219200"/>
            <a:ext cx="7162800" cy="4525963"/>
          </a:xfrm>
        </p:spPr>
        <p:txBody>
          <a:bodyPr/>
          <a:lstStyle/>
          <a:p>
            <a:r>
              <a:rPr lang="en-US" dirty="0"/>
              <a:t>This algorithm learns monotone functions</a:t>
            </a:r>
          </a:p>
          <a:p>
            <a:r>
              <a:rPr lang="en-US" dirty="0"/>
              <a:t>For the general case: </a:t>
            </a:r>
          </a:p>
          <a:p>
            <a:pPr lvl="1"/>
            <a:r>
              <a:rPr lang="en-US" dirty="0">
                <a:solidFill>
                  <a:srgbClr val="0000FF"/>
                </a:solidFill>
              </a:rPr>
              <a:t>Duplicate variables </a:t>
            </a:r>
            <a:r>
              <a:rPr lang="en-US" dirty="0">
                <a:solidFill>
                  <a:schemeClr val="tx1"/>
                </a:solidFill>
              </a:rPr>
              <a:t>(down side?)</a:t>
            </a:r>
          </a:p>
          <a:p>
            <a:pPr lvl="1"/>
            <a:r>
              <a:rPr lang="en-US" dirty="0"/>
              <a:t>For the negation of variable x, introduce a new variable y.</a:t>
            </a:r>
          </a:p>
          <a:p>
            <a:pPr lvl="1"/>
            <a:r>
              <a:rPr lang="en-US" dirty="0">
                <a:solidFill>
                  <a:srgbClr val="0000FF"/>
                </a:solidFill>
              </a:rPr>
              <a:t>Learn monotone functions over 2n variables</a:t>
            </a:r>
          </a:p>
          <a:p>
            <a:r>
              <a:rPr lang="en-US" dirty="0"/>
              <a:t>Balanced version:</a:t>
            </a:r>
          </a:p>
          <a:p>
            <a:pPr lvl="1"/>
            <a:r>
              <a:rPr lang="en-US" dirty="0">
                <a:solidFill>
                  <a:srgbClr val="0000FF"/>
                </a:solidFill>
              </a:rPr>
              <a:t>Keep two weights for each variable; effective weight is the difference</a:t>
            </a:r>
          </a:p>
          <a:p>
            <a:pPr lvl="1"/>
            <a:endParaRPr lang="en-US" dirty="0">
              <a:solidFill>
                <a:srgbClr val="0000FF"/>
              </a:solidFill>
            </a:endParaRPr>
          </a:p>
          <a:p>
            <a:pPr lvl="1"/>
            <a:endParaRPr lang="en-US" dirty="0">
              <a:solidFill>
                <a:srgbClr val="0000FF"/>
              </a:solidFill>
            </a:endParaRPr>
          </a:p>
          <a:p>
            <a:pPr lvl="1"/>
            <a:endParaRPr lang="en-US" dirty="0">
              <a:solidFill>
                <a:srgbClr val="0000FF"/>
              </a:solidFill>
            </a:endParaRPr>
          </a:p>
          <a:p>
            <a:pPr lvl="1"/>
            <a:endParaRPr lang="en-US" dirty="0">
              <a:solidFill>
                <a:srgbClr val="0000FF"/>
              </a:solidFill>
            </a:endParaRPr>
          </a:p>
          <a:p>
            <a:pPr lvl="1"/>
            <a:r>
              <a:rPr lang="en-US" dirty="0">
                <a:solidFill>
                  <a:srgbClr val="0000FF"/>
                </a:solidFill>
              </a:rPr>
              <a:t>We’ll come back to this idea when talking about multiclass. </a:t>
            </a:r>
          </a:p>
          <a:p>
            <a:endParaRPr lang="en-US" dirty="0"/>
          </a:p>
        </p:txBody>
      </p:sp>
      <p:sp>
        <p:nvSpPr>
          <p:cNvPr id="4" name="Content Placeholder 3"/>
          <p:cNvSpPr>
            <a:spLocks noGrp="1"/>
          </p:cNvSpPr>
          <p:nvPr>
            <p:ph sz="quarter" idx="13"/>
          </p:nvPr>
        </p:nvSpPr>
        <p:spPr/>
        <p:txBody>
          <a:bodyPr/>
          <a:lstStyle/>
          <a:p>
            <a:r>
              <a:rPr lang="en-US" dirty="0"/>
              <a:t>Extensions</a:t>
            </a:r>
          </a:p>
        </p:txBody>
      </p:sp>
      <p:sp>
        <p:nvSpPr>
          <p:cNvPr id="7" name="Slide Number Placeholder 3"/>
          <p:cNvSpPr>
            <a:spLocks noGrp="1"/>
          </p:cNvSpPr>
          <p:nvPr>
            <p:ph type="sldNum" sz="quarter" idx="14"/>
          </p:nvPr>
        </p:nvSpPr>
        <p:spPr/>
        <p:txBody>
          <a:bodyPr/>
          <a:lstStyle/>
          <a:p>
            <a:fld id="{E0E2D378-56C0-4881-9D08-D0E372F64008}" type="slidenum">
              <a:rPr lang="en-US"/>
              <a:pPr/>
              <a:t>33</a:t>
            </a:fld>
            <a:endParaRPr lang="en-US"/>
          </a:p>
        </p:txBody>
      </p:sp>
      <p:graphicFrame>
        <p:nvGraphicFramePr>
          <p:cNvPr id="800772" name="Object 4"/>
          <p:cNvGraphicFramePr>
            <a:graphicFrameLocks noChangeAspect="1"/>
          </p:cNvGraphicFramePr>
          <p:nvPr>
            <p:extLst>
              <p:ext uri="{D42A27DB-BD31-4B8C-83A1-F6EECF244321}">
                <p14:modId xmlns:p14="http://schemas.microsoft.com/office/powerpoint/2010/main" val="2953374302"/>
              </p:ext>
            </p:extLst>
          </p:nvPr>
        </p:nvGraphicFramePr>
        <p:xfrm>
          <a:off x="1704975" y="4343400"/>
          <a:ext cx="7134225" cy="1237714"/>
        </p:xfrm>
        <a:graphic>
          <a:graphicData uri="http://schemas.openxmlformats.org/presentationml/2006/ole">
            <mc:AlternateContent xmlns:mc="http://schemas.openxmlformats.org/markup-compatibility/2006">
              <mc:Choice xmlns:v="urn:schemas-microsoft-com:vml" Requires="v">
                <p:oleObj name="Equation" r:id="rId3" imgW="5613120" imgH="1015920" progId="Equation.3">
                  <p:embed/>
                </p:oleObj>
              </mc:Choice>
              <mc:Fallback>
                <p:oleObj name="Equation" r:id="rId3" imgW="5613120" imgH="1015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4343400"/>
                        <a:ext cx="7134225" cy="1237714"/>
                      </a:xfrm>
                      <a:prstGeom prst="rect">
                        <a:avLst/>
                      </a:prstGeom>
                      <a:solidFill>
                        <a:srgbClr val="FFFFCC"/>
                      </a:solidFill>
                      <a:ln w="19050">
                        <a:solidFill>
                          <a:schemeClr val="accent1"/>
                        </a:solidFill>
                        <a:miter lim="800000"/>
                        <a:headEnd/>
                        <a:tailEnd/>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07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A Robust Variation</a:t>
            </a:r>
          </a:p>
        </p:txBody>
      </p:sp>
      <p:sp>
        <p:nvSpPr>
          <p:cNvPr id="3" name="Content Placeholder 2"/>
          <p:cNvSpPr>
            <a:spLocks noGrp="1"/>
          </p:cNvSpPr>
          <p:nvPr>
            <p:ph idx="1"/>
          </p:nvPr>
        </p:nvSpPr>
        <p:spPr/>
        <p:txBody>
          <a:bodyPr/>
          <a:lstStyle/>
          <a:p>
            <a:r>
              <a:rPr lang="en-US" dirty="0"/>
              <a:t>Winnow is robust  in the presence of  various kinds of noise.  </a:t>
            </a:r>
          </a:p>
          <a:p>
            <a:pPr lvl="1"/>
            <a:r>
              <a:rPr lang="en-US" dirty="0">
                <a:solidFill>
                  <a:srgbClr val="0000FF"/>
                </a:solidFill>
              </a:rPr>
              <a:t>(classification noise, attribute noise)</a:t>
            </a:r>
          </a:p>
          <a:p>
            <a:r>
              <a:rPr lang="en-US" dirty="0"/>
              <a:t>Moving Target:</a:t>
            </a:r>
          </a:p>
          <a:p>
            <a:pPr lvl="1"/>
            <a:r>
              <a:rPr lang="en-US" dirty="0">
                <a:solidFill>
                  <a:srgbClr val="0000FF"/>
                </a:solidFill>
              </a:rPr>
              <a:t>The target function changes with time.</a:t>
            </a:r>
          </a:p>
          <a:p>
            <a:r>
              <a:rPr lang="en-US" dirty="0"/>
              <a:t>  Importance: </a:t>
            </a:r>
          </a:p>
          <a:p>
            <a:pPr lvl="1"/>
            <a:r>
              <a:rPr lang="en-US" dirty="0">
                <a:solidFill>
                  <a:srgbClr val="0000FF"/>
                </a:solidFill>
              </a:rPr>
              <a:t>sometimes we learn under some distribution but test under a slightly different one. (e.g., natural language applications)</a:t>
            </a:r>
          </a:p>
          <a:p>
            <a:pPr lvl="1"/>
            <a:r>
              <a:rPr lang="en-US" dirty="0">
                <a:solidFill>
                  <a:schemeClr val="tx1"/>
                </a:solidFill>
              </a:rPr>
              <a:t>The algorithm we develop provides a good insight into issues of </a:t>
            </a:r>
            <a:r>
              <a:rPr lang="en-US" dirty="0">
                <a:solidFill>
                  <a:srgbClr val="0000FF"/>
                </a:solidFill>
              </a:rPr>
              <a:t>Adaptation</a:t>
            </a:r>
          </a:p>
          <a:p>
            <a:pPr marL="0" indent="0">
              <a:buNone/>
            </a:pPr>
            <a:endParaRPr lang="en-US" dirty="0"/>
          </a:p>
        </p:txBody>
      </p:sp>
      <p:sp>
        <p:nvSpPr>
          <p:cNvPr id="7" name="Content Placeholder 6"/>
          <p:cNvSpPr>
            <a:spLocks noGrp="1"/>
          </p:cNvSpPr>
          <p:nvPr>
            <p:ph sz="quarter" idx="13"/>
          </p:nvPr>
        </p:nvSpPr>
        <p:spPr/>
        <p:txBody>
          <a:bodyPr/>
          <a:lstStyle/>
          <a:p>
            <a:r>
              <a:rPr lang="en-US" dirty="0"/>
              <a:t>Extensions</a:t>
            </a:r>
          </a:p>
        </p:txBody>
      </p:sp>
      <p:sp>
        <p:nvSpPr>
          <p:cNvPr id="6" name="Slide Number Placeholder 3"/>
          <p:cNvSpPr>
            <a:spLocks noGrp="1"/>
          </p:cNvSpPr>
          <p:nvPr>
            <p:ph type="sldNum" sz="quarter" idx="14"/>
          </p:nvPr>
        </p:nvSpPr>
        <p:spPr/>
        <p:txBody>
          <a:bodyPr/>
          <a:lstStyle/>
          <a:p>
            <a:fld id="{72230F1F-9D22-4356-BF70-D711A79AB342}"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 A Robust Variation</a:t>
            </a:r>
          </a:p>
        </p:txBody>
      </p:sp>
      <p:sp>
        <p:nvSpPr>
          <p:cNvPr id="3" name="Content Placeholder 2"/>
          <p:cNvSpPr>
            <a:spLocks noGrp="1"/>
          </p:cNvSpPr>
          <p:nvPr>
            <p:ph idx="1"/>
          </p:nvPr>
        </p:nvSpPr>
        <p:spPr/>
        <p:txBody>
          <a:bodyPr/>
          <a:lstStyle/>
          <a:p>
            <a:r>
              <a:rPr lang="en-US" dirty="0"/>
              <a:t> Modeling: </a:t>
            </a:r>
          </a:p>
          <a:p>
            <a:pPr lvl="1"/>
            <a:r>
              <a:rPr lang="en-US" dirty="0">
                <a:solidFill>
                  <a:schemeClr val="accent1"/>
                </a:solidFill>
              </a:rPr>
              <a:t>Adversary’s turn</a:t>
            </a:r>
            <a:r>
              <a:rPr lang="en-US" dirty="0"/>
              <a:t>: may change the target concept by adding or removing some variable from the target disjunction. </a:t>
            </a:r>
          </a:p>
          <a:p>
            <a:pPr lvl="2"/>
            <a:r>
              <a:rPr lang="en-US" dirty="0">
                <a:solidFill>
                  <a:schemeClr val="accent1"/>
                </a:solidFill>
              </a:rPr>
              <a:t>Cost </a:t>
            </a:r>
            <a:r>
              <a:rPr lang="en-US" dirty="0"/>
              <a:t>of each addition move is </a:t>
            </a:r>
            <a:r>
              <a:rPr lang="en-US" dirty="0">
                <a:solidFill>
                  <a:schemeClr val="accent1"/>
                </a:solidFill>
              </a:rPr>
              <a:t>1</a:t>
            </a:r>
            <a:r>
              <a:rPr lang="en-US" dirty="0"/>
              <a:t>.</a:t>
            </a:r>
          </a:p>
          <a:p>
            <a:pPr lvl="1"/>
            <a:r>
              <a:rPr lang="en-US" dirty="0">
                <a:solidFill>
                  <a:schemeClr val="accent1"/>
                </a:solidFill>
              </a:rPr>
              <a:t>Learner’s turn</a:t>
            </a:r>
            <a:r>
              <a:rPr lang="en-US" dirty="0"/>
              <a:t>: makes prediction on the examples given, and is then told the correct answer (according to current target function)</a:t>
            </a:r>
          </a:p>
          <a:p>
            <a:pPr lvl="1"/>
            <a:r>
              <a:rPr lang="en-US" dirty="0">
                <a:solidFill>
                  <a:schemeClr val="accent1"/>
                </a:solidFill>
              </a:rPr>
              <a:t>Winnow-R</a:t>
            </a:r>
            <a:r>
              <a:rPr lang="en-US" dirty="0"/>
              <a:t>:  Same as Winnow, only doesn’t let weights go below 1/2</a:t>
            </a:r>
          </a:p>
          <a:p>
            <a:pPr lvl="1"/>
            <a:r>
              <a:rPr lang="en-US" dirty="0">
                <a:solidFill>
                  <a:schemeClr val="accent1"/>
                </a:solidFill>
              </a:rPr>
              <a:t>Claim</a:t>
            </a:r>
            <a:r>
              <a:rPr lang="en-US" dirty="0"/>
              <a:t>:  Winnow-R makes O(c log n) mistakes, (c - cost of adversary) (generalization of previous claim)</a:t>
            </a:r>
          </a:p>
          <a:p>
            <a:endParaRPr lang="en-US" dirty="0"/>
          </a:p>
        </p:txBody>
      </p:sp>
      <p:sp>
        <p:nvSpPr>
          <p:cNvPr id="7" name="Content Placeholder 6"/>
          <p:cNvSpPr>
            <a:spLocks noGrp="1"/>
          </p:cNvSpPr>
          <p:nvPr>
            <p:ph sz="quarter" idx="13"/>
          </p:nvPr>
        </p:nvSpPr>
        <p:spPr/>
        <p:txBody>
          <a:bodyPr/>
          <a:lstStyle/>
          <a:p>
            <a:r>
              <a:rPr lang="en-US" dirty="0"/>
              <a:t>Extensions</a:t>
            </a:r>
          </a:p>
        </p:txBody>
      </p:sp>
      <p:sp>
        <p:nvSpPr>
          <p:cNvPr id="6" name="Slide Number Placeholder 3"/>
          <p:cNvSpPr>
            <a:spLocks noGrp="1"/>
          </p:cNvSpPr>
          <p:nvPr>
            <p:ph type="sldNum" sz="quarter" idx="14"/>
          </p:nvPr>
        </p:nvSpPr>
        <p:spPr/>
        <p:txBody>
          <a:bodyPr/>
          <a:lstStyle/>
          <a:p>
            <a:fld id="{014FE50C-B4C4-46F3-9005-54B292AEE3BA}"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Winnow R – Mistake Bound</a:t>
            </a:r>
          </a:p>
        </p:txBody>
      </p:sp>
      <p:sp>
        <p:nvSpPr>
          <p:cNvPr id="3" name="Content Placeholder 2"/>
          <p:cNvSpPr>
            <a:spLocks noGrp="1"/>
          </p:cNvSpPr>
          <p:nvPr>
            <p:ph idx="1"/>
          </p:nvPr>
        </p:nvSpPr>
        <p:spPr>
          <a:xfrm>
            <a:off x="1524000" y="1219200"/>
            <a:ext cx="7620000" cy="4525963"/>
          </a:xfrm>
        </p:spPr>
        <p:txBody>
          <a:bodyPr/>
          <a:lstStyle/>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r>
              <a:rPr lang="en-US" dirty="0"/>
              <a:t>u - # of mistakes on positive examples  (promotions)</a:t>
            </a:r>
          </a:p>
          <a:p>
            <a:r>
              <a:rPr lang="en-US" dirty="0"/>
              <a:t>v - # of mistakes on negative examples (demotions)</a:t>
            </a:r>
          </a:p>
          <a:p>
            <a:pPr marL="0" indent="0">
              <a:buNone/>
            </a:pPr>
            <a:r>
              <a:rPr lang="en-US" dirty="0"/>
              <a:t>2. v &lt; 2(u + 1)</a:t>
            </a:r>
          </a:p>
          <a:p>
            <a:pPr marL="0" indent="0">
              <a:buNone/>
            </a:pPr>
            <a:r>
              <a:rPr lang="en-US" sz="2000" dirty="0">
                <a:latin typeface="+mj-lt"/>
              </a:rPr>
              <a:t>Total weight TW=n initially</a:t>
            </a:r>
          </a:p>
          <a:p>
            <a:pPr marL="0" indent="0">
              <a:buNone/>
            </a:pPr>
            <a:r>
              <a:rPr lang="en-US" sz="2000" dirty="0">
                <a:latin typeface="+mj-lt"/>
              </a:rPr>
              <a:t>     Mistake on positive: TW(t+1) &lt; TW(t) + n</a:t>
            </a:r>
          </a:p>
          <a:p>
            <a:pPr marL="0" indent="0">
              <a:buNone/>
            </a:pPr>
            <a:r>
              <a:rPr lang="en-US" sz="2000" dirty="0">
                <a:latin typeface="+mj-lt"/>
              </a:rPr>
              <a:t>     Mistake on negative: TW(t+1) &lt; TW(t) - n/4    </a:t>
            </a:r>
          </a:p>
          <a:p>
            <a:pPr marL="0" indent="0">
              <a:buNone/>
            </a:pPr>
            <a:r>
              <a:rPr lang="en-US" sz="2000" dirty="0">
                <a:latin typeface="+mj-lt"/>
              </a:rPr>
              <a:t>     0 &lt; TW &lt; n + u n - v n/4 </a:t>
            </a:r>
            <a:r>
              <a:rPr lang="en-US" sz="2000" dirty="0">
                <a:latin typeface="+mj-lt"/>
                <a:sym typeface="Symbol" pitchFamily="18" charset="2"/>
              </a:rPr>
              <a:t></a:t>
            </a:r>
            <a:r>
              <a:rPr lang="en-US" sz="2000" dirty="0">
                <a:latin typeface="+mj-lt"/>
              </a:rPr>
              <a:t>  v &lt; 4(u+1)</a:t>
            </a:r>
          </a:p>
          <a:p>
            <a:pPr marL="0" indent="0">
              <a:buNone/>
            </a:pPr>
            <a:endParaRPr lang="en-US" dirty="0"/>
          </a:p>
          <a:p>
            <a:endParaRPr lang="en-US" dirty="0"/>
          </a:p>
          <a:p>
            <a:endParaRPr lang="en-US" dirty="0"/>
          </a:p>
        </p:txBody>
      </p:sp>
      <p:sp>
        <p:nvSpPr>
          <p:cNvPr id="4" name="Content Placeholder 3"/>
          <p:cNvSpPr>
            <a:spLocks noGrp="1"/>
          </p:cNvSpPr>
          <p:nvPr>
            <p:ph sz="quarter" idx="13"/>
          </p:nvPr>
        </p:nvSpPr>
        <p:spPr/>
        <p:txBody>
          <a:bodyPr/>
          <a:lstStyle/>
          <a:p>
            <a:r>
              <a:rPr lang="en-US" dirty="0"/>
              <a:t>Extensions</a:t>
            </a:r>
          </a:p>
        </p:txBody>
      </p:sp>
      <p:sp>
        <p:nvSpPr>
          <p:cNvPr id="8" name="Slide Number Placeholder 3"/>
          <p:cNvSpPr>
            <a:spLocks noGrp="1"/>
          </p:cNvSpPr>
          <p:nvPr>
            <p:ph type="sldNum" sz="quarter" idx="14"/>
          </p:nvPr>
        </p:nvSpPr>
        <p:spPr/>
        <p:txBody>
          <a:bodyPr/>
          <a:lstStyle/>
          <a:p>
            <a:fld id="{43E4866E-F36E-48FB-B8AE-E8A7B866401F}" type="slidenum">
              <a:rPr lang="en-US"/>
              <a:pPr/>
              <a:t>36</a:t>
            </a:fld>
            <a:endParaRPr lang="en-US"/>
          </a:p>
        </p:txBody>
      </p:sp>
      <p:sp>
        <p:nvSpPr>
          <p:cNvPr id="782340" name="Line 4"/>
          <p:cNvSpPr>
            <a:spLocks noChangeShapeType="1"/>
          </p:cNvSpPr>
          <p:nvPr/>
        </p:nvSpPr>
        <p:spPr bwMode="auto">
          <a:xfrm>
            <a:off x="152400" y="4343400"/>
            <a:ext cx="899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 name="Straight Arrow Connector 5"/>
          <p:cNvCxnSpPr/>
          <p:nvPr/>
        </p:nvCxnSpPr>
        <p:spPr>
          <a:xfrm flipH="1">
            <a:off x="6553200" y="5638800"/>
            <a:ext cx="2286000" cy="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824" y="228600"/>
            <a:ext cx="1295400" cy="2677656"/>
          </a:xfrm>
          <a:prstGeom prst="rect">
            <a:avLst/>
          </a:prstGeom>
          <a:solidFill>
            <a:srgbClr val="FFFFCC"/>
          </a:solidFill>
          <a:ln>
            <a:solidFill>
              <a:schemeClr val="accent1"/>
            </a:solidFill>
          </a:ln>
        </p:spPr>
        <p:txBody>
          <a:bodyPr wrap="square">
            <a:spAutoFit/>
          </a:bodyPr>
          <a:lstStyle/>
          <a:p>
            <a:r>
              <a:rPr lang="en-US" u="none" dirty="0">
                <a:solidFill>
                  <a:srgbClr val="0000FF"/>
                </a:solidFill>
                <a:latin typeface="+mj-lt"/>
              </a:rPr>
              <a:t>Good project:</a:t>
            </a:r>
          </a:p>
          <a:p>
            <a:endParaRPr lang="en-US" u="none" dirty="0">
              <a:latin typeface="+mj-lt"/>
            </a:endParaRPr>
          </a:p>
          <a:p>
            <a:r>
              <a:rPr lang="en-US" u="none" dirty="0">
                <a:latin typeface="+mj-lt"/>
              </a:rPr>
              <a:t>Push weights to 0 (simple hypothesis, L1 regularization (Lasso)) vs. </a:t>
            </a:r>
          </a:p>
          <a:p>
            <a:r>
              <a:rPr lang="en-US" u="none" dirty="0">
                <a:latin typeface="+mj-lt"/>
              </a:rPr>
              <a:t>bounding them away from zero </a:t>
            </a:r>
          </a:p>
          <a:p>
            <a:endParaRPr lang="en-US" u="none" dirty="0">
              <a:latin typeface="+mj-lt"/>
            </a:endParaRPr>
          </a:p>
          <a:p>
            <a:r>
              <a:rPr lang="en-US" u="none" dirty="0">
                <a:latin typeface="+mj-lt"/>
              </a:rPr>
              <a:t>– impact on adaptation</a:t>
            </a:r>
          </a:p>
        </p:txBody>
      </p:sp>
    </p:spTree>
    <p:extLst>
      <p:ext uri="{BB962C8B-B14F-4D97-AF65-F5344CB8AC3E}">
        <p14:creationId xmlns:p14="http://schemas.microsoft.com/office/powerpoint/2010/main" val="67535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Administration </a:t>
            </a:r>
          </a:p>
        </p:txBody>
      </p:sp>
      <p:sp>
        <p:nvSpPr>
          <p:cNvPr id="3" name="Content Placeholder 2"/>
          <p:cNvSpPr>
            <a:spLocks noGrp="1"/>
          </p:cNvSpPr>
          <p:nvPr>
            <p:ph idx="1"/>
          </p:nvPr>
        </p:nvSpPr>
        <p:spPr>
          <a:xfrm>
            <a:off x="1524000" y="1447800"/>
            <a:ext cx="7162800" cy="4525963"/>
          </a:xfrm>
        </p:spPr>
        <p:txBody>
          <a:bodyPr/>
          <a:lstStyle/>
          <a:p>
            <a:r>
              <a:rPr lang="en-US" dirty="0"/>
              <a:t>Registration - Done</a:t>
            </a:r>
          </a:p>
          <a:p>
            <a:r>
              <a:rPr lang="en-US" dirty="0">
                <a:hlinkClick r:id="rId2"/>
              </a:rPr>
              <a:t>Hw2</a:t>
            </a:r>
            <a:r>
              <a:rPr lang="en-US" dirty="0"/>
              <a:t> is due tomorrow </a:t>
            </a:r>
          </a:p>
          <a:p>
            <a:pPr lvl="1"/>
            <a:endParaRPr lang="en-US" dirty="0"/>
          </a:p>
          <a:p>
            <a:r>
              <a:rPr lang="en-US" dirty="0">
                <a:hlinkClick r:id="rId3"/>
              </a:rPr>
              <a:t>Hw3</a:t>
            </a:r>
            <a:r>
              <a:rPr lang="en-US" dirty="0"/>
              <a:t> will be released tomorrow </a:t>
            </a:r>
          </a:p>
          <a:p>
            <a:pPr lvl="1"/>
            <a:endParaRPr lang="en-US" dirty="0"/>
          </a:p>
          <a:p>
            <a:pPr lvl="1"/>
            <a:endParaRPr lang="en-US" dirty="0"/>
          </a:p>
          <a:p>
            <a:pPr lvl="1"/>
            <a:endParaRPr lang="en-US" dirty="0"/>
          </a:p>
          <a:p>
            <a:pPr lvl="1"/>
            <a:endParaRPr lang="en-US" dirty="0"/>
          </a:p>
          <a:p>
            <a:pPr marL="0" indent="0">
              <a:buNone/>
            </a:pPr>
            <a:endParaRPr lang="en-US" dirty="0"/>
          </a:p>
        </p:txBody>
      </p:sp>
      <p:sp>
        <p:nvSpPr>
          <p:cNvPr id="6" name="Content Placeholder 5"/>
          <p:cNvSpPr>
            <a:spLocks noGrp="1"/>
          </p:cNvSpPr>
          <p:nvPr>
            <p:ph sz="quarter" idx="13"/>
          </p:nvPr>
        </p:nvSpPr>
        <p:spPr/>
        <p:txBody>
          <a:bodyPr/>
          <a:lstStyle/>
          <a:p>
            <a:endParaRPr lang="en-US"/>
          </a:p>
        </p:txBody>
      </p:sp>
      <p:sp>
        <p:nvSpPr>
          <p:cNvPr id="7" name="Slide Number Placeholder 6"/>
          <p:cNvSpPr>
            <a:spLocks noGrp="1"/>
          </p:cNvSpPr>
          <p:nvPr>
            <p:ph type="sldNum" sz="quarter" idx="4"/>
          </p:nvPr>
        </p:nvSpPr>
        <p:spPr/>
        <p:txBody>
          <a:bodyPr/>
          <a:lstStyle/>
          <a:p>
            <a:fld id="{0C921938-476A-4922-BE24-3B8F6A2854D9}" type="slidenum">
              <a:rPr lang="en-US" smtClean="0"/>
              <a:pPr/>
              <a:t>37</a:t>
            </a:fld>
            <a:endParaRPr lang="en-US" dirty="0"/>
          </a:p>
        </p:txBody>
      </p:sp>
      <p:sp>
        <p:nvSpPr>
          <p:cNvPr id="9" name="Text Box 4"/>
          <p:cNvSpPr txBox="1">
            <a:spLocks noChangeArrowheads="1"/>
          </p:cNvSpPr>
          <p:nvPr/>
        </p:nvSpPr>
        <p:spPr bwMode="auto">
          <a:xfrm>
            <a:off x="5562600" y="1371600"/>
            <a:ext cx="3200400" cy="415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a:t>Questions</a:t>
            </a:r>
          </a:p>
        </p:txBody>
      </p:sp>
      <p:sp>
        <p:nvSpPr>
          <p:cNvPr id="10" name="Rectangle 9"/>
          <p:cNvSpPr/>
          <p:nvPr/>
        </p:nvSpPr>
        <p:spPr>
          <a:xfrm>
            <a:off x="1524000" y="1371600"/>
            <a:ext cx="7391400" cy="2554545"/>
          </a:xfrm>
          <a:prstGeom prst="rect">
            <a:avLst/>
          </a:prstGeom>
          <a:solidFill>
            <a:srgbClr val="FFFFCC"/>
          </a:solidFill>
          <a:ln>
            <a:solidFill>
              <a:schemeClr val="accent1"/>
            </a:solidFill>
          </a:ln>
        </p:spPr>
        <p:txBody>
          <a:bodyPr wrap="square">
            <a:spAutoFit/>
          </a:bodyPr>
          <a:lstStyle/>
          <a:p>
            <a:r>
              <a:rPr lang="en-US" sz="2000" u="none" dirty="0">
                <a:solidFill>
                  <a:srgbClr val="0000FF"/>
                </a:solidFill>
                <a:latin typeface="+mj-lt"/>
              </a:rPr>
              <a:t>TODAY:</a:t>
            </a:r>
          </a:p>
          <a:p>
            <a:endParaRPr lang="en-US" sz="2000" u="none" dirty="0">
              <a:latin typeface="+mj-lt"/>
            </a:endParaRPr>
          </a:p>
          <a:p>
            <a:pPr marL="342900" indent="-342900">
              <a:buFont typeface="Arial" panose="020B0604020202020204" pitchFamily="34" charset="0"/>
              <a:buChar char="•"/>
            </a:pPr>
            <a:r>
              <a:rPr lang="en-US" sz="2000" u="none" dirty="0">
                <a:latin typeface="+mj-lt"/>
              </a:rPr>
              <a:t>Administration: HW, Projects</a:t>
            </a:r>
          </a:p>
          <a:p>
            <a:pPr marL="342900" indent="-342900">
              <a:buFont typeface="Arial" panose="020B0604020202020204" pitchFamily="34" charset="0"/>
              <a:buChar char="•"/>
            </a:pPr>
            <a:endParaRPr lang="en-US" sz="2000" u="none" dirty="0">
              <a:latin typeface="+mj-lt"/>
            </a:endParaRPr>
          </a:p>
          <a:p>
            <a:pPr marL="342900" indent="-342900">
              <a:buFont typeface="Arial" panose="020B0604020202020204" pitchFamily="34" charset="0"/>
              <a:buChar char="•"/>
            </a:pPr>
            <a:r>
              <a:rPr lang="en-US" sz="2000" u="none" dirty="0">
                <a:latin typeface="+mj-lt"/>
              </a:rPr>
              <a:t>Flipped Class</a:t>
            </a:r>
          </a:p>
          <a:p>
            <a:pPr marL="342900" indent="-342900">
              <a:buFont typeface="Arial" panose="020B0604020202020204" pitchFamily="34" charset="0"/>
              <a:buChar char="•"/>
            </a:pPr>
            <a:endParaRPr lang="en-US" sz="2000" u="none" dirty="0">
              <a:latin typeface="+mj-lt"/>
            </a:endParaRPr>
          </a:p>
          <a:p>
            <a:pPr marL="342900" indent="-342900">
              <a:buFont typeface="Arial" panose="020B0604020202020204" pitchFamily="34" charset="0"/>
              <a:buChar char="•"/>
            </a:pPr>
            <a:r>
              <a:rPr lang="en-US" sz="2000" u="none" dirty="0">
                <a:latin typeface="+mj-lt"/>
              </a:rPr>
              <a:t>Continuing with On-Line Learning</a:t>
            </a:r>
          </a:p>
          <a:p>
            <a:endParaRPr lang="en-US" sz="2000" u="none" dirty="0">
              <a:latin typeface="+mj-lt"/>
            </a:endParaRPr>
          </a:p>
        </p:txBody>
      </p:sp>
    </p:spTree>
    <p:extLst>
      <p:ext uri="{BB962C8B-B14F-4D97-AF65-F5344CB8AC3E}">
        <p14:creationId xmlns:p14="http://schemas.microsoft.com/office/powerpoint/2010/main" val="35463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9"/>
          <p:cNvSpPr>
            <a:spLocks noChangeArrowheads="1"/>
          </p:cNvSpPr>
          <p:nvPr/>
        </p:nvSpPr>
        <p:spPr bwMode="auto">
          <a:xfrm>
            <a:off x="5715000" y="3352800"/>
            <a:ext cx="3319462" cy="609600"/>
          </a:xfrm>
          <a:prstGeom prst="wedgeRectCallout">
            <a:avLst>
              <a:gd name="adj1" fmla="val -115741"/>
              <a:gd name="adj2" fmla="val 202598"/>
            </a:avLst>
          </a:prstGeom>
          <a:solidFill>
            <a:srgbClr val="FFFFCC"/>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u="none" dirty="0">
                <a:latin typeface="+mn-lt"/>
              </a:rPr>
              <a:t>Features; feature types; instances space transformation. </a:t>
            </a:r>
            <a:endParaRPr lang="en-US" sz="1800" u="none" baseline="30000" dirty="0">
              <a:latin typeface="+mn-lt"/>
            </a:endParaRPr>
          </a:p>
        </p:txBody>
      </p:sp>
      <p:sp>
        <p:nvSpPr>
          <p:cNvPr id="7" name="AutoShape 9"/>
          <p:cNvSpPr>
            <a:spLocks noChangeArrowheads="1"/>
          </p:cNvSpPr>
          <p:nvPr/>
        </p:nvSpPr>
        <p:spPr bwMode="auto">
          <a:xfrm>
            <a:off x="5638800" y="1752600"/>
            <a:ext cx="3319462" cy="1219200"/>
          </a:xfrm>
          <a:prstGeom prst="wedgeRectCallout">
            <a:avLst>
              <a:gd name="adj1" fmla="val -120130"/>
              <a:gd name="adj2" fmla="val 103697"/>
            </a:avLst>
          </a:prstGeom>
          <a:solidFill>
            <a:srgbClr val="FFFFCC"/>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u="none" dirty="0">
                <a:latin typeface="+mn-lt"/>
              </a:rPr>
              <a:t>Stopping Criterion left ambiguous deliberately. Multiple options; think and make a decision (e.g., based on loss; based on error).</a:t>
            </a:r>
            <a:endParaRPr lang="en-US" sz="1800" u="none" baseline="30000" dirty="0">
              <a:latin typeface="+mn-lt"/>
            </a:endParaRPr>
          </a:p>
        </p:txBody>
      </p:sp>
      <p:sp>
        <p:nvSpPr>
          <p:cNvPr id="1048578" name="Rectangle 2"/>
          <p:cNvSpPr>
            <a:spLocks noGrp="1" noChangeArrowheads="1"/>
          </p:cNvSpPr>
          <p:nvPr>
            <p:ph type="title"/>
          </p:nvPr>
        </p:nvSpPr>
        <p:spPr/>
        <p:txBody>
          <a:bodyPr/>
          <a:lstStyle/>
          <a:p>
            <a:r>
              <a:rPr lang="en-US" dirty="0"/>
              <a:t>HW2</a:t>
            </a:r>
          </a:p>
        </p:txBody>
      </p:sp>
      <p:sp>
        <p:nvSpPr>
          <p:cNvPr id="6" name="Slide Number Placeholder 5"/>
          <p:cNvSpPr>
            <a:spLocks noGrp="1"/>
          </p:cNvSpPr>
          <p:nvPr>
            <p:ph type="sldNum" sz="quarter" idx="14"/>
          </p:nvPr>
        </p:nvSpPr>
        <p:spPr/>
        <p:txBody>
          <a:bodyPr/>
          <a:lstStyle/>
          <a:p>
            <a:fld id="{1AB04433-18F1-48C8-8BE7-9F59391BD7E8}" type="slidenum">
              <a:rPr lang="en-US"/>
              <a:pPr/>
              <a:t>38</a:t>
            </a:fld>
            <a:endParaRPr lang="en-US"/>
          </a:p>
        </p:txBody>
      </p:sp>
      <p:sp>
        <p:nvSpPr>
          <p:cNvPr id="3" name="Content Placeholder 2"/>
          <p:cNvSpPr>
            <a:spLocks noGrp="1"/>
          </p:cNvSpPr>
          <p:nvPr>
            <p:ph sz="quarter" idx="13"/>
          </p:nvPr>
        </p:nvSpPr>
        <p:spPr/>
        <p:txBody>
          <a:bodyPr/>
          <a:lstStyle/>
          <a:p>
            <a:endParaRPr lang="en-US"/>
          </a:p>
        </p:txBody>
      </p:sp>
      <p:sp>
        <p:nvSpPr>
          <p:cNvPr id="1048579" name="Rectangle 3"/>
          <p:cNvSpPr>
            <a:spLocks noGrp="1" noChangeArrowheads="1"/>
          </p:cNvSpPr>
          <p:nvPr>
            <p:ph idx="1"/>
          </p:nvPr>
        </p:nvSpPr>
        <p:spPr/>
        <p:txBody>
          <a:bodyPr/>
          <a:lstStyle/>
          <a:p>
            <a:r>
              <a:rPr lang="en-US" sz="2000" dirty="0">
                <a:solidFill>
                  <a:srgbClr val="0000FF"/>
                </a:solidFill>
                <a:latin typeface="+mj-lt"/>
                <a:sym typeface="Symbol" pitchFamily="18" charset="2"/>
              </a:rPr>
              <a:t>Decision Trees, Expressivity of Models, Features</a:t>
            </a:r>
          </a:p>
          <a:p>
            <a:r>
              <a:rPr lang="en-US" sz="2000" dirty="0">
                <a:latin typeface="+mj-lt"/>
                <a:sym typeface="Symbol" pitchFamily="18" charset="2"/>
              </a:rPr>
              <a:t>Key Reporting Module (RM):</a:t>
            </a:r>
          </a:p>
          <a:p>
            <a:pPr lvl="1"/>
            <a:r>
              <a:rPr lang="en-US" sz="1600" dirty="0">
                <a:latin typeface="+mj-lt"/>
                <a:sym typeface="Symbol" pitchFamily="18" charset="2"/>
              </a:rPr>
              <a:t>Train a model on a given Training Set</a:t>
            </a:r>
          </a:p>
          <a:p>
            <a:pPr lvl="1"/>
            <a:r>
              <a:rPr lang="en-US" sz="1600" dirty="0">
                <a:latin typeface="+mj-lt"/>
                <a:sym typeface="Symbol" pitchFamily="18" charset="2"/>
              </a:rPr>
              <a:t>Report 5-fold cross validation</a:t>
            </a:r>
          </a:p>
          <a:p>
            <a:pPr lvl="1"/>
            <a:r>
              <a:rPr lang="en-US" sz="1600" dirty="0">
                <a:latin typeface="+mj-lt"/>
                <a:sym typeface="Symbol" pitchFamily="18" charset="2"/>
              </a:rPr>
              <a:t>Report results on a supplied Test Set.</a:t>
            </a:r>
          </a:p>
          <a:p>
            <a:r>
              <a:rPr lang="en-US" sz="1800" dirty="0">
                <a:latin typeface="+mj-lt"/>
                <a:sym typeface="Symbol" pitchFamily="18" charset="2"/>
              </a:rPr>
              <a:t>(a) Convert Data to Feature Representation (given; can be augmented)</a:t>
            </a:r>
          </a:p>
          <a:p>
            <a:pPr lvl="1"/>
            <a:r>
              <a:rPr lang="en-US" sz="1400" dirty="0">
                <a:latin typeface="+mj-lt"/>
                <a:sym typeface="Symbol" pitchFamily="18" charset="2"/>
              </a:rPr>
              <a:t>2000 * 270 dimensions</a:t>
            </a:r>
          </a:p>
          <a:p>
            <a:r>
              <a:rPr lang="en-US" sz="1800" dirty="0">
                <a:latin typeface="+mj-lt"/>
                <a:sym typeface="Symbol" pitchFamily="18" charset="2"/>
              </a:rPr>
              <a:t>(b) Program SGD; run RM</a:t>
            </a:r>
          </a:p>
          <a:p>
            <a:r>
              <a:rPr lang="en-US" sz="1800" dirty="0">
                <a:latin typeface="+mj-lt"/>
                <a:sym typeface="Symbol" pitchFamily="18" charset="2"/>
              </a:rPr>
              <a:t>(c) Use </a:t>
            </a:r>
            <a:r>
              <a:rPr lang="en-US" sz="1800" dirty="0" err="1">
                <a:latin typeface="+mj-lt"/>
                <a:sym typeface="Symbol" pitchFamily="18" charset="2"/>
              </a:rPr>
              <a:t>Weka</a:t>
            </a:r>
            <a:r>
              <a:rPr lang="en-US" sz="1800" dirty="0">
                <a:latin typeface="+mj-lt"/>
                <a:sym typeface="Symbol" pitchFamily="18" charset="2"/>
              </a:rPr>
              <a:t> to Learn DT using ID2; run RM.</a:t>
            </a:r>
          </a:p>
          <a:p>
            <a:r>
              <a:rPr lang="en-US" sz="1800" dirty="0">
                <a:latin typeface="+mj-lt"/>
                <a:sym typeface="Symbol" pitchFamily="18" charset="2"/>
              </a:rPr>
              <a:t>(d) Use </a:t>
            </a:r>
            <a:r>
              <a:rPr lang="en-US" sz="1800" dirty="0" err="1">
                <a:latin typeface="+mj-lt"/>
                <a:sym typeface="Symbol" pitchFamily="18" charset="2"/>
              </a:rPr>
              <a:t>Weka</a:t>
            </a:r>
            <a:r>
              <a:rPr lang="en-US" sz="1800" dirty="0">
                <a:latin typeface="+mj-lt"/>
                <a:sym typeface="Symbol" pitchFamily="18" charset="2"/>
              </a:rPr>
              <a:t> to learn DT(depth=4) and DT(depth=8); run RM</a:t>
            </a:r>
          </a:p>
          <a:p>
            <a:r>
              <a:rPr lang="en-US" sz="1800" dirty="0">
                <a:latin typeface="+mj-lt"/>
                <a:sym typeface="Symbol" pitchFamily="18" charset="2"/>
              </a:rPr>
              <a:t>(e) Use </a:t>
            </a:r>
            <a:r>
              <a:rPr lang="en-US" sz="1800" dirty="0" err="1">
                <a:latin typeface="+mj-lt"/>
                <a:sym typeface="Symbol" pitchFamily="18" charset="2"/>
              </a:rPr>
              <a:t>Weka</a:t>
            </a:r>
            <a:r>
              <a:rPr lang="en-US" sz="1800" dirty="0">
                <a:latin typeface="+mj-lt"/>
                <a:sym typeface="Symbol" pitchFamily="18" charset="2"/>
              </a:rPr>
              <a:t> to generate 100 different DT(d=4)</a:t>
            </a:r>
          </a:p>
          <a:p>
            <a:pPr lvl="1"/>
            <a:r>
              <a:rPr lang="en-US" sz="1600" dirty="0">
                <a:latin typeface="+mj-lt"/>
                <a:sym typeface="Symbol" pitchFamily="18" charset="2"/>
              </a:rPr>
              <a:t>Generate 100 dimensional data, each dimension is the prediction of a DT </a:t>
            </a:r>
          </a:p>
          <a:p>
            <a:pPr lvl="1"/>
            <a:r>
              <a:rPr lang="en-US" sz="1600" dirty="0">
                <a:latin typeface="+mj-lt"/>
                <a:sym typeface="Symbol" pitchFamily="18" charset="2"/>
              </a:rPr>
              <a:t>Run (b) on the new data</a:t>
            </a:r>
          </a:p>
          <a:p>
            <a:r>
              <a:rPr lang="en-US" sz="2000" dirty="0">
                <a:latin typeface="+mj-lt"/>
                <a:sym typeface="Symbol" pitchFamily="18" charset="2"/>
              </a:rPr>
              <a:t>Compare algorithms from </a:t>
            </a:r>
            <a:r>
              <a:rPr lang="en-US" sz="2000" dirty="0" err="1">
                <a:latin typeface="+mj-lt"/>
                <a:sym typeface="Symbol" pitchFamily="18" charset="2"/>
              </a:rPr>
              <a:t>b,c,d,e</a:t>
            </a:r>
            <a:r>
              <a:rPr lang="en-US" sz="2000" dirty="0">
                <a:latin typeface="+mj-lt"/>
                <a:sym typeface="Symbol" pitchFamily="18" charset="2"/>
              </a:rPr>
              <a:t>.</a:t>
            </a:r>
          </a:p>
        </p:txBody>
      </p:sp>
    </p:spTree>
    <p:extLst>
      <p:ext uri="{BB962C8B-B14F-4D97-AF65-F5344CB8AC3E}">
        <p14:creationId xmlns:p14="http://schemas.microsoft.com/office/powerpoint/2010/main" val="175010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dirty="0">
                <a:solidFill>
                  <a:schemeClr val="tx1"/>
                </a:solidFill>
              </a:rPr>
              <a:t>Projects</a:t>
            </a:r>
          </a:p>
        </p:txBody>
      </p:sp>
      <p:sp>
        <p:nvSpPr>
          <p:cNvPr id="719875" name="Rectangle 3"/>
          <p:cNvSpPr>
            <a:spLocks noGrp="1" noChangeArrowheads="1"/>
          </p:cNvSpPr>
          <p:nvPr>
            <p:ph idx="1"/>
          </p:nvPr>
        </p:nvSpPr>
        <p:spPr>
          <a:xfrm>
            <a:off x="1524000" y="1371600"/>
            <a:ext cx="7391400" cy="4525963"/>
          </a:xfrm>
        </p:spPr>
        <p:txBody>
          <a:bodyPr/>
          <a:lstStyle/>
          <a:p>
            <a:pPr>
              <a:lnSpc>
                <a:spcPct val="80000"/>
              </a:lnSpc>
            </a:pPr>
            <a:r>
              <a:rPr lang="en-US" sz="1800" dirty="0">
                <a:solidFill>
                  <a:srgbClr val="FF0000"/>
                </a:solidFill>
                <a:latin typeface="Calibri" pitchFamily="34" charset="0"/>
              </a:rPr>
              <a:t>Projects proposals are due on </a:t>
            </a:r>
            <a:r>
              <a:rPr lang="en-US" sz="1800" dirty="0">
                <a:latin typeface="Calibri" pitchFamily="34" charset="0"/>
              </a:rPr>
              <a:t>March 10 2017</a:t>
            </a:r>
            <a:endParaRPr lang="en-US" sz="1800" dirty="0">
              <a:solidFill>
                <a:srgbClr val="FF0000"/>
              </a:solidFill>
              <a:latin typeface="Calibri" pitchFamily="34" charset="0"/>
            </a:endParaRPr>
          </a:p>
          <a:p>
            <a:pPr>
              <a:lnSpc>
                <a:spcPct val="80000"/>
              </a:lnSpc>
            </a:pPr>
            <a:r>
              <a:rPr lang="en-US" sz="1800" dirty="0">
                <a:latin typeface="Calibri" pitchFamily="34" charset="0"/>
              </a:rPr>
              <a:t>Within a week we will give you an approval to continue with your project along with comments and/or a request to modify/augment/do a different project. There will also be a mechanism for peer comments.</a:t>
            </a:r>
          </a:p>
          <a:p>
            <a:pPr>
              <a:lnSpc>
                <a:spcPct val="80000"/>
              </a:lnSpc>
            </a:pPr>
            <a:endParaRPr lang="en-US" sz="1800" dirty="0">
              <a:solidFill>
                <a:srgbClr val="FF0000"/>
              </a:solidFill>
              <a:latin typeface="Calibri" pitchFamily="34" charset="0"/>
            </a:endParaRPr>
          </a:p>
          <a:p>
            <a:pPr>
              <a:lnSpc>
                <a:spcPct val="80000"/>
              </a:lnSpc>
            </a:pPr>
            <a:r>
              <a:rPr lang="en-US" sz="1800" dirty="0">
                <a:solidFill>
                  <a:srgbClr val="FF0000"/>
                </a:solidFill>
                <a:latin typeface="Calibri" pitchFamily="34" charset="0"/>
              </a:rPr>
              <a:t>We encourage team projects – a team can be up to 3 people.</a:t>
            </a:r>
            <a:endParaRPr lang="en-US" sz="1800" dirty="0">
              <a:latin typeface="Calibri" pitchFamily="34" charset="0"/>
            </a:endParaRPr>
          </a:p>
          <a:p>
            <a:pPr marL="0" indent="0">
              <a:lnSpc>
                <a:spcPct val="80000"/>
              </a:lnSpc>
              <a:buNone/>
            </a:pPr>
            <a:endParaRPr lang="en-US" sz="1800" dirty="0">
              <a:solidFill>
                <a:srgbClr val="FF0000"/>
              </a:solidFill>
              <a:latin typeface="Calibri" pitchFamily="34" charset="0"/>
            </a:endParaRPr>
          </a:p>
          <a:p>
            <a:pPr>
              <a:lnSpc>
                <a:spcPct val="80000"/>
              </a:lnSpc>
            </a:pPr>
            <a:r>
              <a:rPr lang="en-US" sz="1800" dirty="0">
                <a:solidFill>
                  <a:srgbClr val="FF0000"/>
                </a:solidFill>
                <a:latin typeface="Calibri" pitchFamily="34" charset="0"/>
              </a:rPr>
              <a:t>Please start thinking and working on the project now.</a:t>
            </a:r>
          </a:p>
          <a:p>
            <a:pPr>
              <a:lnSpc>
                <a:spcPct val="80000"/>
              </a:lnSpc>
            </a:pPr>
            <a:r>
              <a:rPr lang="en-US" sz="1800" dirty="0">
                <a:latin typeface="Calibri" pitchFamily="34" charset="0"/>
              </a:rPr>
              <a:t>Your proposal is limited to 1-2 pages, but needs to include </a:t>
            </a:r>
            <a:r>
              <a:rPr lang="en-US" sz="1800" dirty="0">
                <a:solidFill>
                  <a:srgbClr val="FF0000"/>
                </a:solidFill>
                <a:latin typeface="Calibri" pitchFamily="34" charset="0"/>
              </a:rPr>
              <a:t>references</a:t>
            </a:r>
            <a:r>
              <a:rPr lang="en-US" sz="1800" dirty="0">
                <a:latin typeface="Calibri" pitchFamily="34" charset="0"/>
              </a:rPr>
              <a:t> and, ideally,  some of the ideas you have developed in the direction of the project (maybe even some preliminary results).</a:t>
            </a:r>
          </a:p>
          <a:p>
            <a:pPr>
              <a:lnSpc>
                <a:spcPct val="80000"/>
              </a:lnSpc>
            </a:pPr>
            <a:r>
              <a:rPr lang="en-US" sz="1800" dirty="0">
                <a:solidFill>
                  <a:srgbClr val="FF0000"/>
                </a:solidFill>
                <a:latin typeface="Calibri" pitchFamily="34" charset="0"/>
              </a:rPr>
              <a:t>Any project that has a significant Machine Learning component is good. </a:t>
            </a:r>
          </a:p>
          <a:p>
            <a:pPr>
              <a:lnSpc>
                <a:spcPct val="80000"/>
              </a:lnSpc>
            </a:pPr>
            <a:r>
              <a:rPr lang="en-US" sz="1800" dirty="0">
                <a:latin typeface="Calibri" pitchFamily="34" charset="0"/>
              </a:rPr>
              <a:t>You can do experimental work,  theoretical work, a combination of both or a critical survey of results in some specialized topic. </a:t>
            </a:r>
          </a:p>
          <a:p>
            <a:pPr>
              <a:lnSpc>
                <a:spcPct val="80000"/>
              </a:lnSpc>
            </a:pPr>
            <a:r>
              <a:rPr lang="en-US" sz="1800" dirty="0">
                <a:solidFill>
                  <a:srgbClr val="FF0000"/>
                </a:solidFill>
                <a:latin typeface="Calibri" pitchFamily="34" charset="0"/>
              </a:rPr>
              <a:t>The work </a:t>
            </a:r>
            <a:r>
              <a:rPr lang="en-US" sz="1800" i="1" dirty="0">
                <a:solidFill>
                  <a:srgbClr val="245795"/>
                </a:solidFill>
                <a:latin typeface="Calibri" pitchFamily="34" charset="0"/>
              </a:rPr>
              <a:t>has</a:t>
            </a:r>
            <a:r>
              <a:rPr lang="en-US" sz="1800" i="1" dirty="0">
                <a:solidFill>
                  <a:srgbClr val="FF0000"/>
                </a:solidFill>
                <a:latin typeface="Calibri" pitchFamily="34" charset="0"/>
              </a:rPr>
              <a:t> </a:t>
            </a:r>
            <a:r>
              <a:rPr lang="en-US" sz="1800" dirty="0">
                <a:solidFill>
                  <a:srgbClr val="FF0000"/>
                </a:solidFill>
                <a:latin typeface="Calibri" pitchFamily="34" charset="0"/>
              </a:rPr>
              <a:t>to include some reading</a:t>
            </a:r>
            <a:r>
              <a:rPr lang="en-US" sz="1800" dirty="0">
                <a:latin typeface="Calibri" pitchFamily="34" charset="0"/>
              </a:rPr>
              <a:t>. Even if you do not do a survey, you must read (at least) two related papers or book chapters and relate your work to it. </a:t>
            </a:r>
          </a:p>
          <a:p>
            <a:pPr>
              <a:lnSpc>
                <a:spcPct val="80000"/>
              </a:lnSpc>
            </a:pPr>
            <a:r>
              <a:rPr lang="en-US" sz="1800" dirty="0">
                <a:latin typeface="Calibri" pitchFamily="34" charset="0"/>
              </a:rPr>
              <a:t>Originality is not mandatory but is encouraged. </a:t>
            </a:r>
          </a:p>
          <a:p>
            <a:pPr>
              <a:lnSpc>
                <a:spcPct val="80000"/>
              </a:lnSpc>
            </a:pPr>
            <a:r>
              <a:rPr lang="en-US" sz="1800" dirty="0">
                <a:solidFill>
                  <a:srgbClr val="FF0000"/>
                </a:solidFill>
                <a:latin typeface="Calibri" pitchFamily="34" charset="0"/>
              </a:rPr>
              <a:t> </a:t>
            </a:r>
            <a:r>
              <a:rPr lang="en-US" sz="1800" u="sng" dirty="0">
                <a:solidFill>
                  <a:srgbClr val="FF0000"/>
                </a:solidFill>
                <a:latin typeface="Calibri" pitchFamily="34" charset="0"/>
              </a:rPr>
              <a:t>Try to make it interesting!</a:t>
            </a:r>
            <a:r>
              <a:rPr lang="en-US" sz="1800" dirty="0">
                <a:solidFill>
                  <a:srgbClr val="FF0000"/>
                </a:solidFill>
                <a:latin typeface="Calibri" pitchFamily="34" charset="0"/>
              </a:rPr>
              <a:t> </a:t>
            </a:r>
          </a:p>
        </p:txBody>
      </p:sp>
      <p:sp>
        <p:nvSpPr>
          <p:cNvPr id="7" name="Content Placeholder 6"/>
          <p:cNvSpPr>
            <a:spLocks noGrp="1"/>
          </p:cNvSpPr>
          <p:nvPr>
            <p:ph sz="quarter" idx="13"/>
          </p:nvPr>
        </p:nvSpPr>
        <p:spPr/>
        <p:txBody>
          <a:bodyPr/>
          <a:lstStyle/>
          <a:p>
            <a:endParaRPr lang="en-US" dirty="0"/>
          </a:p>
        </p:txBody>
      </p:sp>
      <p:sp>
        <p:nvSpPr>
          <p:cNvPr id="8" name="Slide Number Placeholder 7"/>
          <p:cNvSpPr>
            <a:spLocks noGrp="1"/>
          </p:cNvSpPr>
          <p:nvPr>
            <p:ph type="sldNum" sz="quarter" idx="14"/>
          </p:nvPr>
        </p:nvSpPr>
        <p:spPr/>
        <p:txBody>
          <a:bodyPr/>
          <a:lstStyle/>
          <a:p>
            <a:fld id="{FA6F6034-1516-478C-9756-BC6A8296D6DE}" type="slidenum">
              <a:rPr lang="en-US" smtClean="0"/>
              <a:pPr/>
              <a:t>39</a:t>
            </a:fld>
            <a:endParaRPr lang="en-US" dirty="0"/>
          </a:p>
        </p:txBody>
      </p:sp>
    </p:spTree>
    <p:extLst>
      <p:ext uri="{BB962C8B-B14F-4D97-AF65-F5344CB8AC3E}">
        <p14:creationId xmlns:p14="http://schemas.microsoft.com/office/powerpoint/2010/main" val="257338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9" name="Slide Number Placeholder 4"/>
          <p:cNvSpPr>
            <a:spLocks noGrp="1"/>
          </p:cNvSpPr>
          <p:nvPr>
            <p:ph type="sldNum" sz="quarter" idx="10"/>
          </p:nvPr>
        </p:nvSpPr>
        <p:spPr/>
        <p:txBody>
          <a:bodyPr/>
          <a:lstStyle/>
          <a:p>
            <a:fld id="{CAACDFE5-C15A-4FDB-926B-CDE831110A2E}" type="slidenum">
              <a:rPr lang="en-US"/>
              <a:pPr/>
              <a:t>4</a:t>
            </a:fld>
            <a:endParaRPr lang="en-US"/>
          </a:p>
        </p:txBody>
      </p:sp>
      <p:sp>
        <p:nvSpPr>
          <p:cNvPr id="759811" name="Line 3"/>
          <p:cNvSpPr>
            <a:spLocks noChangeShapeType="1"/>
          </p:cNvSpPr>
          <p:nvPr/>
        </p:nvSpPr>
        <p:spPr bwMode="auto">
          <a:xfrm>
            <a:off x="2133600" y="2286000"/>
            <a:ext cx="0" cy="2743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12" name="Line 4"/>
          <p:cNvSpPr>
            <a:spLocks noChangeShapeType="1"/>
          </p:cNvSpPr>
          <p:nvPr/>
        </p:nvSpPr>
        <p:spPr bwMode="auto">
          <a:xfrm>
            <a:off x="2133600" y="5029200"/>
            <a:ext cx="3733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13" name="Line 5"/>
          <p:cNvSpPr>
            <a:spLocks noChangeShapeType="1"/>
          </p:cNvSpPr>
          <p:nvPr/>
        </p:nvSpPr>
        <p:spPr bwMode="auto">
          <a:xfrm>
            <a:off x="990600" y="4381500"/>
            <a:ext cx="2438400" cy="1371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14" name="Line 6"/>
          <p:cNvSpPr>
            <a:spLocks noChangeShapeType="1"/>
          </p:cNvSpPr>
          <p:nvPr/>
        </p:nvSpPr>
        <p:spPr bwMode="auto">
          <a:xfrm flipV="1">
            <a:off x="2133600" y="4267200"/>
            <a:ext cx="609600" cy="762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15" name="Text Box 7"/>
          <p:cNvSpPr txBox="1">
            <a:spLocks noChangeArrowheads="1"/>
          </p:cNvSpPr>
          <p:nvPr/>
        </p:nvSpPr>
        <p:spPr bwMode="auto">
          <a:xfrm>
            <a:off x="304800" y="3971925"/>
            <a:ext cx="993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u="none"/>
              <a:t>w </a:t>
            </a:r>
            <a:r>
              <a:rPr lang="en-US" sz="1800" u="none">
                <a:latin typeface="cmsy10"/>
              </a:rPr>
              <a:t>¢</a:t>
            </a:r>
            <a:r>
              <a:rPr lang="en-US" sz="1800" u="none"/>
              <a:t> x = 0</a:t>
            </a:r>
          </a:p>
        </p:txBody>
      </p:sp>
      <p:sp>
        <p:nvSpPr>
          <p:cNvPr id="759816" name="Text Box 8"/>
          <p:cNvSpPr txBox="1">
            <a:spLocks noChangeArrowheads="1"/>
          </p:cNvSpPr>
          <p:nvPr/>
        </p:nvSpPr>
        <p:spPr bwMode="auto">
          <a:xfrm>
            <a:off x="2362200" y="32766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17" name="Text Box 9"/>
          <p:cNvSpPr txBox="1">
            <a:spLocks noChangeArrowheads="1"/>
          </p:cNvSpPr>
          <p:nvPr/>
        </p:nvSpPr>
        <p:spPr bwMode="auto">
          <a:xfrm>
            <a:off x="3352800" y="32766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18" name="Text Box 10"/>
          <p:cNvSpPr txBox="1">
            <a:spLocks noChangeArrowheads="1"/>
          </p:cNvSpPr>
          <p:nvPr/>
        </p:nvSpPr>
        <p:spPr bwMode="auto">
          <a:xfrm>
            <a:off x="2743200" y="33528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19" name="Text Box 11"/>
          <p:cNvSpPr txBox="1">
            <a:spLocks noChangeArrowheads="1"/>
          </p:cNvSpPr>
          <p:nvPr/>
        </p:nvSpPr>
        <p:spPr bwMode="auto">
          <a:xfrm>
            <a:off x="2895600" y="35814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0" name="Text Box 12"/>
          <p:cNvSpPr txBox="1">
            <a:spLocks noChangeArrowheads="1"/>
          </p:cNvSpPr>
          <p:nvPr/>
        </p:nvSpPr>
        <p:spPr bwMode="auto">
          <a:xfrm>
            <a:off x="3200400" y="34290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1" name="Text Box 13"/>
          <p:cNvSpPr txBox="1">
            <a:spLocks noChangeArrowheads="1"/>
          </p:cNvSpPr>
          <p:nvPr/>
        </p:nvSpPr>
        <p:spPr bwMode="auto">
          <a:xfrm>
            <a:off x="3657600" y="39624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2" name="Text Box 14"/>
          <p:cNvSpPr txBox="1">
            <a:spLocks noChangeArrowheads="1"/>
          </p:cNvSpPr>
          <p:nvPr/>
        </p:nvSpPr>
        <p:spPr bwMode="auto">
          <a:xfrm>
            <a:off x="3657600" y="32766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3" name="Text Box 15"/>
          <p:cNvSpPr txBox="1">
            <a:spLocks noChangeArrowheads="1"/>
          </p:cNvSpPr>
          <p:nvPr/>
        </p:nvSpPr>
        <p:spPr bwMode="auto">
          <a:xfrm>
            <a:off x="3657600" y="35814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4" name="Text Box 16"/>
          <p:cNvSpPr txBox="1">
            <a:spLocks noChangeArrowheads="1"/>
          </p:cNvSpPr>
          <p:nvPr/>
        </p:nvSpPr>
        <p:spPr bwMode="auto">
          <a:xfrm>
            <a:off x="4267200" y="35052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5" name="Text Box 17"/>
          <p:cNvSpPr txBox="1">
            <a:spLocks noChangeArrowheads="1"/>
          </p:cNvSpPr>
          <p:nvPr/>
        </p:nvSpPr>
        <p:spPr bwMode="auto">
          <a:xfrm>
            <a:off x="4495800" y="38100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6" name="Text Box 18"/>
          <p:cNvSpPr txBox="1">
            <a:spLocks noChangeArrowheads="1"/>
          </p:cNvSpPr>
          <p:nvPr/>
        </p:nvSpPr>
        <p:spPr bwMode="auto">
          <a:xfrm>
            <a:off x="5105400" y="37338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7" name="Text Box 19"/>
          <p:cNvSpPr txBox="1">
            <a:spLocks noChangeArrowheads="1"/>
          </p:cNvSpPr>
          <p:nvPr/>
        </p:nvSpPr>
        <p:spPr bwMode="auto">
          <a:xfrm>
            <a:off x="2574925" y="286385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8" name="Text Box 20"/>
          <p:cNvSpPr txBox="1">
            <a:spLocks noChangeArrowheads="1"/>
          </p:cNvSpPr>
          <p:nvPr/>
        </p:nvSpPr>
        <p:spPr bwMode="auto">
          <a:xfrm>
            <a:off x="3124200" y="30480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29" name="Text Box 21"/>
          <p:cNvSpPr txBox="1">
            <a:spLocks noChangeArrowheads="1"/>
          </p:cNvSpPr>
          <p:nvPr/>
        </p:nvSpPr>
        <p:spPr bwMode="auto">
          <a:xfrm>
            <a:off x="3886200" y="36576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30" name="Oval 22"/>
          <p:cNvSpPr>
            <a:spLocks noChangeArrowheads="1"/>
          </p:cNvSpPr>
          <p:nvPr/>
        </p:nvSpPr>
        <p:spPr bwMode="auto">
          <a:xfrm>
            <a:off x="3657600" y="2590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1" name="Text Box 23"/>
          <p:cNvSpPr txBox="1">
            <a:spLocks noChangeArrowheads="1"/>
          </p:cNvSpPr>
          <p:nvPr/>
        </p:nvSpPr>
        <p:spPr bwMode="auto">
          <a:xfrm>
            <a:off x="2727325" y="301625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u="none">
                <a:solidFill>
                  <a:srgbClr val="9900CC"/>
                </a:solidFill>
              </a:rPr>
              <a:t>-</a:t>
            </a:r>
          </a:p>
        </p:txBody>
      </p:sp>
      <p:sp>
        <p:nvSpPr>
          <p:cNvPr id="759832" name="Oval 24"/>
          <p:cNvSpPr>
            <a:spLocks noChangeArrowheads="1"/>
          </p:cNvSpPr>
          <p:nvPr/>
        </p:nvSpPr>
        <p:spPr bwMode="auto">
          <a:xfrm>
            <a:off x="32766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3" name="Oval 25"/>
          <p:cNvSpPr>
            <a:spLocks noChangeArrowheads="1"/>
          </p:cNvSpPr>
          <p:nvPr/>
        </p:nvSpPr>
        <p:spPr bwMode="auto">
          <a:xfrm>
            <a:off x="3810000" y="2514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4" name="Oval 26"/>
          <p:cNvSpPr>
            <a:spLocks noChangeArrowheads="1"/>
          </p:cNvSpPr>
          <p:nvPr/>
        </p:nvSpPr>
        <p:spPr bwMode="auto">
          <a:xfrm>
            <a:off x="39624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5" name="Oval 27"/>
          <p:cNvSpPr>
            <a:spLocks noChangeArrowheads="1"/>
          </p:cNvSpPr>
          <p:nvPr/>
        </p:nvSpPr>
        <p:spPr bwMode="auto">
          <a:xfrm>
            <a:off x="44196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6" name="Oval 28"/>
          <p:cNvSpPr>
            <a:spLocks noChangeArrowheads="1"/>
          </p:cNvSpPr>
          <p:nvPr/>
        </p:nvSpPr>
        <p:spPr bwMode="auto">
          <a:xfrm>
            <a:off x="4572000" y="2895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7" name="Oval 29"/>
          <p:cNvSpPr>
            <a:spLocks noChangeArrowheads="1"/>
          </p:cNvSpPr>
          <p:nvPr/>
        </p:nvSpPr>
        <p:spPr bwMode="auto">
          <a:xfrm>
            <a:off x="4419600" y="3124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8" name="Oval 30"/>
          <p:cNvSpPr>
            <a:spLocks noChangeArrowheads="1"/>
          </p:cNvSpPr>
          <p:nvPr/>
        </p:nvSpPr>
        <p:spPr bwMode="auto">
          <a:xfrm>
            <a:off x="3886200" y="2895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39" name="Oval 31"/>
          <p:cNvSpPr>
            <a:spLocks noChangeArrowheads="1"/>
          </p:cNvSpPr>
          <p:nvPr/>
        </p:nvSpPr>
        <p:spPr bwMode="auto">
          <a:xfrm>
            <a:off x="5029200" y="3124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40" name="Oval 32"/>
          <p:cNvSpPr>
            <a:spLocks noChangeArrowheads="1"/>
          </p:cNvSpPr>
          <p:nvPr/>
        </p:nvSpPr>
        <p:spPr bwMode="auto">
          <a:xfrm>
            <a:off x="47244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41" name="Oval 33"/>
          <p:cNvSpPr>
            <a:spLocks noChangeArrowheads="1"/>
          </p:cNvSpPr>
          <p:nvPr/>
        </p:nvSpPr>
        <p:spPr bwMode="auto">
          <a:xfrm>
            <a:off x="41910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42" name="Oval 34"/>
          <p:cNvSpPr>
            <a:spLocks noChangeArrowheads="1"/>
          </p:cNvSpPr>
          <p:nvPr/>
        </p:nvSpPr>
        <p:spPr bwMode="auto">
          <a:xfrm>
            <a:off x="55626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43" name="Line 35"/>
          <p:cNvSpPr>
            <a:spLocks noChangeShapeType="1"/>
          </p:cNvSpPr>
          <p:nvPr/>
        </p:nvSpPr>
        <p:spPr bwMode="auto">
          <a:xfrm>
            <a:off x="2819400" y="2667000"/>
            <a:ext cx="2438400" cy="1371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44" name="Text Box 36"/>
          <p:cNvSpPr txBox="1">
            <a:spLocks noChangeArrowheads="1"/>
          </p:cNvSpPr>
          <p:nvPr/>
        </p:nvSpPr>
        <p:spPr bwMode="auto">
          <a:xfrm>
            <a:off x="2286000" y="2205038"/>
            <a:ext cx="998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u="none"/>
              <a:t>w </a:t>
            </a:r>
            <a:r>
              <a:rPr lang="en-US" sz="1800" u="none">
                <a:latin typeface="cmsy10"/>
              </a:rPr>
              <a:t>¢</a:t>
            </a:r>
            <a:r>
              <a:rPr lang="en-US" sz="1800" u="none"/>
              <a:t> x = </a:t>
            </a:r>
            <a:r>
              <a:rPr lang="en-US" sz="1800" u="none">
                <a:latin typeface="Symbol" pitchFamily="18" charset="2"/>
                <a:sym typeface="Symbol" pitchFamily="18" charset="2"/>
              </a:rPr>
              <a:t></a:t>
            </a:r>
          </a:p>
        </p:txBody>
      </p:sp>
    </p:spTree>
    <p:extLst>
      <p:ext uri="{BB962C8B-B14F-4D97-AF65-F5344CB8AC3E}">
        <p14:creationId xmlns:p14="http://schemas.microsoft.com/office/powerpoint/2010/main" val="1578514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98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98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98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98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9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3" grpId="0" animBg="1"/>
      <p:bldP spid="759814" grpId="0" animBg="1"/>
      <p:bldP spid="759815" grpId="0"/>
      <p:bldP spid="759843" grpId="0" animBg="1"/>
      <p:bldP spid="75984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1828800" y="1295400"/>
            <a:ext cx="6629400" cy="307777"/>
          </a:xfrm>
          <a:prstGeom prst="rect">
            <a:avLst/>
          </a:prstGeom>
          <a:solidFill>
            <a:srgbClr val="FFFFCC"/>
          </a:solidFill>
          <a:ln>
            <a:solidFill>
              <a:schemeClr val="accent1"/>
            </a:solidFill>
          </a:ln>
        </p:spPr>
        <p:txBody>
          <a:bodyPr wrap="square">
            <a:spAutoFit/>
          </a:bodyPr>
          <a:lstStyle/>
          <a:p>
            <a:endParaRPr lang="en-US" u="none" dirty="0">
              <a:latin typeface="+mj-lt"/>
            </a:endParaRPr>
          </a:p>
        </p:txBody>
      </p:sp>
      <p:sp>
        <p:nvSpPr>
          <p:cNvPr id="721922" name="Rectangle 2"/>
          <p:cNvSpPr>
            <a:spLocks noGrp="1" noChangeArrowheads="1"/>
          </p:cNvSpPr>
          <p:nvPr>
            <p:ph type="title"/>
          </p:nvPr>
        </p:nvSpPr>
        <p:spPr/>
        <p:txBody>
          <a:bodyPr/>
          <a:lstStyle/>
          <a:p>
            <a:r>
              <a:rPr lang="en-US">
                <a:solidFill>
                  <a:schemeClr val="tx1"/>
                </a:solidFill>
              </a:rPr>
              <a:t>Examples</a:t>
            </a:r>
          </a:p>
        </p:txBody>
      </p:sp>
      <p:sp>
        <p:nvSpPr>
          <p:cNvPr id="721923" name="Rectangle 3"/>
          <p:cNvSpPr>
            <a:spLocks noGrp="1" noChangeArrowheads="1"/>
          </p:cNvSpPr>
          <p:nvPr>
            <p:ph idx="1"/>
          </p:nvPr>
        </p:nvSpPr>
        <p:spPr>
          <a:xfrm>
            <a:off x="1524000" y="1219200"/>
            <a:ext cx="7391400" cy="4525963"/>
          </a:xfrm>
        </p:spPr>
        <p:txBody>
          <a:bodyPr/>
          <a:lstStyle/>
          <a:p>
            <a:r>
              <a:rPr lang="en-US" sz="2000" dirty="0"/>
              <a:t>Fake News Challenge :- </a:t>
            </a:r>
            <a:r>
              <a:rPr lang="en-US" sz="2000" u="sng" dirty="0">
                <a:hlinkClick r:id="rId3"/>
              </a:rPr>
              <a:t>http://www.fakenewschallenge.org/</a:t>
            </a:r>
            <a:r>
              <a:rPr lang="en-US" sz="2000" dirty="0"/>
              <a:t> </a:t>
            </a:r>
          </a:p>
          <a:p>
            <a:endParaRPr lang="en-US" sz="1800" dirty="0"/>
          </a:p>
          <a:p>
            <a:r>
              <a:rPr lang="en-US" sz="1800" dirty="0"/>
              <a:t>KDD Cup 2013:</a:t>
            </a:r>
          </a:p>
          <a:p>
            <a:pPr lvl="1"/>
            <a:r>
              <a:rPr lang="en-US" sz="1400" dirty="0"/>
              <a:t>"Author-Paper Identification": given an author and a small set of papers, we are asked to identify which papers are really written by the author. </a:t>
            </a:r>
          </a:p>
          <a:p>
            <a:pPr lvl="2"/>
            <a:r>
              <a:rPr lang="en-US" sz="1200" u="sng" dirty="0">
                <a:hlinkClick r:id="rId4"/>
              </a:rPr>
              <a:t>https://www.kaggle.com/c/kdd-cup-2013-author-paper-identification-challenge</a:t>
            </a:r>
            <a:endParaRPr lang="en-US" sz="1200" dirty="0"/>
          </a:p>
          <a:p>
            <a:pPr lvl="1"/>
            <a:r>
              <a:rPr lang="en-US" sz="1400" dirty="0"/>
              <a:t>“Author Profiling”: given a set of document, profile the author: identification, gender, native language, …. </a:t>
            </a:r>
          </a:p>
          <a:p>
            <a:r>
              <a:rPr lang="en-US" sz="1800" dirty="0">
                <a:latin typeface="Calibri" pitchFamily="34" charset="0"/>
              </a:rPr>
              <a:t>Caption Control: Is it gibberish? Spam? High quality text?</a:t>
            </a:r>
          </a:p>
          <a:p>
            <a:pPr lvl="1">
              <a:lnSpc>
                <a:spcPct val="80000"/>
              </a:lnSpc>
            </a:pPr>
            <a:r>
              <a:rPr lang="en-US" sz="1400" dirty="0">
                <a:latin typeface="Calibri" pitchFamily="34" charset="0"/>
              </a:rPr>
              <a:t>Adapt an NLP program to a new domain</a:t>
            </a:r>
          </a:p>
          <a:p>
            <a:pPr>
              <a:lnSpc>
                <a:spcPct val="80000"/>
              </a:lnSpc>
            </a:pPr>
            <a:r>
              <a:rPr lang="en-US" sz="1800" dirty="0">
                <a:latin typeface="Calibri" pitchFamily="34" charset="0"/>
              </a:rPr>
              <a:t>Work on making learned hypothesis (e.g., linear threshold functions, NN) more comprehensible </a:t>
            </a:r>
          </a:p>
          <a:p>
            <a:pPr lvl="1">
              <a:lnSpc>
                <a:spcPct val="80000"/>
              </a:lnSpc>
            </a:pPr>
            <a:r>
              <a:rPr lang="en-US" sz="1400" dirty="0">
                <a:solidFill>
                  <a:srgbClr val="245795"/>
                </a:solidFill>
                <a:latin typeface="Calibri" pitchFamily="34" charset="0"/>
              </a:rPr>
              <a:t>Explain the prediction</a:t>
            </a:r>
          </a:p>
          <a:p>
            <a:pPr>
              <a:lnSpc>
                <a:spcPct val="80000"/>
              </a:lnSpc>
            </a:pPr>
            <a:r>
              <a:rPr lang="en-US" sz="1800" dirty="0">
                <a:latin typeface="Calibri" pitchFamily="34" charset="0"/>
              </a:rPr>
              <a:t>Develop a (multi-modal) People Identifier  </a:t>
            </a:r>
          </a:p>
          <a:p>
            <a:pPr>
              <a:lnSpc>
                <a:spcPct val="80000"/>
              </a:lnSpc>
            </a:pPr>
            <a:r>
              <a:rPr lang="en-US" sz="1800" dirty="0">
                <a:latin typeface="Calibri" pitchFamily="34" charset="0"/>
              </a:rPr>
              <a:t>Compare Regularization methods: e.g., Winnow vs. L1 Regularization</a:t>
            </a:r>
          </a:p>
          <a:p>
            <a:pPr>
              <a:lnSpc>
                <a:spcPct val="80000"/>
              </a:lnSpc>
            </a:pPr>
            <a:r>
              <a:rPr lang="en-US" sz="1800" dirty="0">
                <a:latin typeface="Calibri" pitchFamily="34" charset="0"/>
              </a:rPr>
              <a:t>Large scale clustering of documents + name the cluster</a:t>
            </a:r>
          </a:p>
          <a:p>
            <a:pPr>
              <a:lnSpc>
                <a:spcPct val="80000"/>
              </a:lnSpc>
            </a:pPr>
            <a:r>
              <a:rPr lang="en-US" sz="1800" dirty="0">
                <a:solidFill>
                  <a:srgbClr val="FF0000"/>
                </a:solidFill>
                <a:latin typeface="Calibri" pitchFamily="34" charset="0"/>
              </a:rPr>
              <a:t>Deep Networks: convert a state of the art NLP program to a deep network, efficient, architecture. </a:t>
            </a:r>
          </a:p>
          <a:p>
            <a:pPr>
              <a:lnSpc>
                <a:spcPct val="80000"/>
              </a:lnSpc>
            </a:pPr>
            <a:r>
              <a:rPr lang="en-US" sz="1800" dirty="0">
                <a:latin typeface="Calibri" pitchFamily="34" charset="0"/>
              </a:rPr>
              <a:t>Try to prove something</a:t>
            </a:r>
          </a:p>
        </p:txBody>
      </p:sp>
      <p:sp>
        <p:nvSpPr>
          <p:cNvPr id="3" name="Content Placeholder 2"/>
          <p:cNvSpPr>
            <a:spLocks noGrp="1"/>
          </p:cNvSpPr>
          <p:nvPr>
            <p:ph sz="quarter" idx="13"/>
          </p:nvPr>
        </p:nvSpPr>
        <p:spPr/>
        <p:txBody>
          <a:bodyPr/>
          <a:lstStyle/>
          <a:p>
            <a:endParaRPr lang="en-US" dirty="0"/>
          </a:p>
        </p:txBody>
      </p:sp>
      <p:sp>
        <p:nvSpPr>
          <p:cNvPr id="7" name="Slide Number Placeholder 6"/>
          <p:cNvSpPr>
            <a:spLocks noGrp="1"/>
          </p:cNvSpPr>
          <p:nvPr>
            <p:ph type="sldNum" sz="quarter" idx="14"/>
          </p:nvPr>
        </p:nvSpPr>
        <p:spPr/>
        <p:txBody>
          <a:bodyPr/>
          <a:lstStyle/>
          <a:p>
            <a:fld id="{FA6F6034-1516-478C-9756-BC6A8296D6DE}" type="slidenum">
              <a:rPr lang="en-US" smtClean="0"/>
              <a:pPr/>
              <a:t>40</a:t>
            </a:fld>
            <a:endParaRPr lang="en-US" dirty="0"/>
          </a:p>
        </p:txBody>
      </p:sp>
    </p:spTree>
    <p:extLst>
      <p:ext uri="{BB962C8B-B14F-4D97-AF65-F5344CB8AC3E}">
        <p14:creationId xmlns:p14="http://schemas.microsoft.com/office/powerpoint/2010/main" val="5960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have you learned</a:t>
            </a:r>
            <a:br>
              <a:rPr lang="en-US" sz="4000" dirty="0"/>
            </a:br>
            <a:r>
              <a:rPr lang="en-US" sz="4000" dirty="0"/>
              <a:t>(on your own)</a:t>
            </a:r>
          </a:p>
        </p:txBody>
      </p:sp>
      <p:sp>
        <p:nvSpPr>
          <p:cNvPr id="3" name="Content Placeholder 2"/>
          <p:cNvSpPr>
            <a:spLocks noGrp="1"/>
          </p:cNvSpPr>
          <p:nvPr>
            <p:ph idx="1"/>
          </p:nvPr>
        </p:nvSpPr>
        <p:spPr/>
        <p:txBody>
          <a:bodyPr/>
          <a:lstStyle/>
          <a:p>
            <a:r>
              <a:rPr lang="en-US" dirty="0"/>
              <a:t>The feasibility of Mistake Bounds</a:t>
            </a:r>
          </a:p>
          <a:p>
            <a:pPr lvl="1"/>
            <a:r>
              <a:rPr lang="en-US" dirty="0"/>
              <a:t>Con</a:t>
            </a:r>
          </a:p>
          <a:p>
            <a:pPr lvl="1"/>
            <a:r>
              <a:rPr lang="en-US" dirty="0"/>
              <a:t>Halving</a:t>
            </a:r>
          </a:p>
          <a:p>
            <a:pPr lvl="1"/>
            <a:r>
              <a:rPr lang="en-US" dirty="0"/>
              <a:t>Perceptron</a:t>
            </a:r>
          </a:p>
          <a:p>
            <a:r>
              <a:rPr lang="en-US" dirty="0"/>
              <a:t>Algorithms</a:t>
            </a:r>
          </a:p>
          <a:p>
            <a:pPr lvl="1"/>
            <a:r>
              <a:rPr lang="en-US" dirty="0"/>
              <a:t>Perceptron</a:t>
            </a:r>
          </a:p>
          <a:p>
            <a:pPr lvl="2"/>
            <a:r>
              <a:rPr lang="en-US" dirty="0"/>
              <a:t>+ Analysis</a:t>
            </a:r>
          </a:p>
          <a:p>
            <a:pPr lvl="1"/>
            <a:r>
              <a:rPr lang="en-US" dirty="0"/>
              <a:t>Winnow</a:t>
            </a:r>
          </a:p>
          <a:p>
            <a:pPr lvl="2"/>
            <a:r>
              <a:rPr lang="en-US" dirty="0"/>
              <a:t>+ Analysis (special case)</a:t>
            </a:r>
          </a:p>
          <a:p>
            <a:pPr lvl="2"/>
            <a:r>
              <a:rPr lang="en-US" dirty="0"/>
              <a:t>The general case</a:t>
            </a:r>
          </a:p>
          <a:p>
            <a:r>
              <a:rPr lang="en-US" dirty="0"/>
              <a:t>Algorithms could behave differently</a:t>
            </a:r>
          </a:p>
          <a:p>
            <a:pPr lvl="1"/>
            <a:r>
              <a:rPr lang="en-US" dirty="0"/>
              <a:t>Averaged version of Perceptron/Winnow is as good as any other linear learning algorithm, if not better. </a:t>
            </a:r>
          </a:p>
          <a:p>
            <a:pPr lvl="1"/>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41</a:t>
            </a:fld>
            <a:endParaRPr lang="en-US" dirty="0"/>
          </a:p>
        </p:txBody>
      </p:sp>
      <p:sp>
        <p:nvSpPr>
          <p:cNvPr id="6" name="AutoShape 9"/>
          <p:cNvSpPr>
            <a:spLocks noChangeArrowheads="1"/>
          </p:cNvSpPr>
          <p:nvPr/>
        </p:nvSpPr>
        <p:spPr bwMode="auto">
          <a:xfrm>
            <a:off x="5715000" y="1905000"/>
            <a:ext cx="3319462" cy="990600"/>
          </a:xfrm>
          <a:prstGeom prst="wedgeRectCallout">
            <a:avLst>
              <a:gd name="adj1" fmla="val -112563"/>
              <a:gd name="adj2" fmla="val 35797"/>
            </a:avLst>
          </a:prstGeom>
          <a:solidFill>
            <a:srgbClr val="FFFFCC"/>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buFont typeface="Arial" panose="020B0604020202020204" pitchFamily="34" charset="0"/>
              <a:buChar char="•"/>
            </a:pPr>
            <a:r>
              <a:rPr lang="en-US" sz="1800" u="none" dirty="0">
                <a:latin typeface="+mn-lt"/>
              </a:rPr>
              <a:t>Why do I include Perceptron in this bullet?</a:t>
            </a:r>
          </a:p>
          <a:p>
            <a:pPr marL="285750" indent="-285750">
              <a:buFont typeface="Arial" panose="020B0604020202020204" pitchFamily="34" charset="0"/>
              <a:buChar char="•"/>
            </a:pPr>
            <a:r>
              <a:rPr lang="en-US" sz="1800" u="none" dirty="0">
                <a:latin typeface="+mn-lt"/>
              </a:rPr>
              <a:t>What’s interesting about it? </a:t>
            </a:r>
            <a:endParaRPr lang="en-US" sz="1800" u="none" baseline="30000" dirty="0">
              <a:latin typeface="+mn-lt"/>
            </a:endParaRPr>
          </a:p>
        </p:txBody>
      </p:sp>
    </p:spTree>
    <p:extLst>
      <p:ext uri="{BB962C8B-B14F-4D97-AF65-F5344CB8AC3E}">
        <p14:creationId xmlns:p14="http://schemas.microsoft.com/office/powerpoint/2010/main" val="413331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r>
              <a:rPr lang="en-US" dirty="0">
                <a:latin typeface="Calibri" pitchFamily="34" charset="0"/>
              </a:rPr>
              <a:t>General Stochastic Gradient Algorithms </a:t>
            </a:r>
          </a:p>
        </p:txBody>
      </p:sp>
      <p:sp>
        <p:nvSpPr>
          <p:cNvPr id="1064963" name="Rectangle 3"/>
          <p:cNvSpPr>
            <a:spLocks noGrp="1" noChangeArrowheads="1"/>
          </p:cNvSpPr>
          <p:nvPr>
            <p:ph idx="1"/>
          </p:nvPr>
        </p:nvSpPr>
        <p:spPr>
          <a:xfrm>
            <a:off x="1524000" y="1295400"/>
            <a:ext cx="7620000" cy="4953000"/>
          </a:xfrm>
        </p:spPr>
        <p:txBody>
          <a:bodyPr/>
          <a:lstStyle/>
          <a:p>
            <a:pPr>
              <a:lnSpc>
                <a:spcPct val="80000"/>
              </a:lnSpc>
            </a:pPr>
            <a:r>
              <a:rPr lang="en-US" sz="2000" dirty="0">
                <a:latin typeface="Calibri" pitchFamily="34" charset="0"/>
                <a:cs typeface="Arial" pitchFamily="34" charset="0"/>
              </a:rPr>
              <a:t>Given examples </a:t>
            </a:r>
            <a:r>
              <a:rPr lang="en-US" sz="2000" dirty="0">
                <a:solidFill>
                  <a:srgbClr val="0000FF"/>
                </a:solidFill>
                <a:latin typeface="Calibri" pitchFamily="34" charset="0"/>
                <a:cs typeface="Arial" pitchFamily="34" charset="0"/>
              </a:rPr>
              <a:t>{z=(</a:t>
            </a:r>
            <a:r>
              <a:rPr lang="en-US" sz="2000" dirty="0" err="1">
                <a:solidFill>
                  <a:srgbClr val="0000FF"/>
                </a:solidFill>
                <a:latin typeface="Calibri" pitchFamily="34" charset="0"/>
                <a:cs typeface="Arial" pitchFamily="34" charset="0"/>
              </a:rPr>
              <a:t>x,y</a:t>
            </a:r>
            <a:r>
              <a:rPr lang="en-US" sz="2000" dirty="0">
                <a:solidFill>
                  <a:srgbClr val="0000FF"/>
                </a:solidFill>
                <a:latin typeface="Calibri" pitchFamily="34" charset="0"/>
                <a:cs typeface="Arial" pitchFamily="34" charset="0"/>
              </a:rPr>
              <a:t>)}</a:t>
            </a:r>
            <a:r>
              <a:rPr lang="en-US" sz="2000" baseline="-25000" dirty="0">
                <a:solidFill>
                  <a:srgbClr val="0000FF"/>
                </a:solidFill>
                <a:latin typeface="Calibri" pitchFamily="34" charset="0"/>
                <a:cs typeface="Arial" pitchFamily="34" charset="0"/>
              </a:rPr>
              <a:t>1, m</a:t>
            </a:r>
            <a:r>
              <a:rPr lang="en-US" sz="2000" dirty="0">
                <a:solidFill>
                  <a:srgbClr val="0000FF"/>
                </a:solidFill>
                <a:latin typeface="Calibri" pitchFamily="34" charset="0"/>
                <a:cs typeface="Arial" pitchFamily="34" charset="0"/>
              </a:rPr>
              <a:t> </a:t>
            </a:r>
            <a:r>
              <a:rPr lang="en-US" sz="2000" dirty="0">
                <a:latin typeface="Calibri" pitchFamily="34" charset="0"/>
                <a:cs typeface="Arial" pitchFamily="34" charset="0"/>
              </a:rPr>
              <a:t>from a distribution over </a:t>
            </a:r>
            <a:r>
              <a:rPr lang="en-US" sz="2000" dirty="0" err="1">
                <a:solidFill>
                  <a:srgbClr val="0000FF"/>
                </a:solidFill>
                <a:latin typeface="Calibri" pitchFamily="34" charset="0"/>
                <a:cs typeface="Arial" pitchFamily="34" charset="0"/>
              </a:rPr>
              <a:t>X</a:t>
            </a:r>
            <a:r>
              <a:rPr lang="en-US" sz="1400" dirty="0" err="1">
                <a:solidFill>
                  <a:srgbClr val="0000FF"/>
                </a:solidFill>
                <a:latin typeface="Calibri" pitchFamily="34" charset="0"/>
                <a:cs typeface="Arial" pitchFamily="34" charset="0"/>
              </a:rPr>
              <a:t>x</a:t>
            </a:r>
            <a:r>
              <a:rPr lang="en-US" sz="2000" dirty="0" err="1">
                <a:solidFill>
                  <a:srgbClr val="0000FF"/>
                </a:solidFill>
                <a:latin typeface="Calibri" pitchFamily="34" charset="0"/>
                <a:cs typeface="Arial" pitchFamily="34" charset="0"/>
              </a:rPr>
              <a:t>Y</a:t>
            </a:r>
            <a:r>
              <a:rPr lang="en-US" sz="2000" dirty="0">
                <a:latin typeface="Calibri" pitchFamily="34" charset="0"/>
                <a:cs typeface="Arial" pitchFamily="34" charset="0"/>
              </a:rPr>
              <a:t>, we are trying to learn a linear function, parameterized by a weight vector </a:t>
            </a:r>
            <a:r>
              <a:rPr lang="en-US" sz="2000" dirty="0">
                <a:solidFill>
                  <a:srgbClr val="0000FF"/>
                </a:solidFill>
                <a:latin typeface="Calibri" pitchFamily="34" charset="0"/>
                <a:cs typeface="Arial" pitchFamily="34" charset="0"/>
              </a:rPr>
              <a:t>w</a:t>
            </a:r>
            <a:r>
              <a:rPr lang="en-US" sz="2000" dirty="0">
                <a:latin typeface="Calibri" pitchFamily="34" charset="0"/>
                <a:cs typeface="Arial" pitchFamily="34" charset="0"/>
              </a:rPr>
              <a:t>, so that we minimize the expected risk function</a:t>
            </a:r>
          </a:p>
          <a:p>
            <a:pPr marL="0" indent="0" algn="ctr">
              <a:lnSpc>
                <a:spcPct val="80000"/>
              </a:lnSpc>
              <a:buNone/>
            </a:pPr>
            <a:r>
              <a:rPr lang="en-US" sz="2000" dirty="0">
                <a:solidFill>
                  <a:srgbClr val="0000FF"/>
                </a:solidFill>
                <a:latin typeface="Calibri" pitchFamily="34" charset="0"/>
                <a:cs typeface="Arial" pitchFamily="34" charset="0"/>
              </a:rPr>
              <a:t>J(w) = </a:t>
            </a:r>
            <a:r>
              <a:rPr lang="en-US" sz="2000" dirty="0" err="1">
                <a:solidFill>
                  <a:srgbClr val="0000FF"/>
                </a:solidFill>
                <a:latin typeface="Calibri"/>
                <a:cs typeface="Arial" pitchFamily="34" charset="0"/>
              </a:rPr>
              <a:t>E</a:t>
            </a:r>
            <a:r>
              <a:rPr lang="en-US" sz="2000" baseline="-25000" dirty="0" err="1">
                <a:solidFill>
                  <a:srgbClr val="0000FF"/>
                </a:solidFill>
                <a:latin typeface="Calibri"/>
                <a:cs typeface="Arial" pitchFamily="34" charset="0"/>
              </a:rPr>
              <a:t>z</a:t>
            </a:r>
            <a:r>
              <a:rPr lang="en-US" sz="2000" dirty="0">
                <a:solidFill>
                  <a:srgbClr val="0000FF"/>
                </a:solidFill>
                <a:latin typeface="Calibri" pitchFamily="34" charset="0"/>
                <a:cs typeface="Arial" pitchFamily="34" charset="0"/>
              </a:rPr>
              <a:t> Q(</a:t>
            </a:r>
            <a:r>
              <a:rPr lang="en-US" sz="2000" dirty="0" err="1">
                <a:solidFill>
                  <a:srgbClr val="0000FF"/>
                </a:solidFill>
                <a:latin typeface="Calibri" pitchFamily="34" charset="0"/>
                <a:cs typeface="Arial" pitchFamily="34" charset="0"/>
              </a:rPr>
              <a:t>z,w</a:t>
            </a:r>
            <a:r>
              <a:rPr lang="en-US" sz="2000" dirty="0">
                <a:solidFill>
                  <a:srgbClr val="0000FF"/>
                </a:solidFill>
                <a:latin typeface="Calibri" pitchFamily="34" charset="0"/>
                <a:cs typeface="Arial" pitchFamily="34" charset="0"/>
              </a:rPr>
              <a:t>) ~=~ 1/m </a:t>
            </a:r>
            <a:r>
              <a:rPr lang="en-US" sz="2000" dirty="0">
                <a:solidFill>
                  <a:srgbClr val="0000FF"/>
                </a:solidFill>
                <a:latin typeface="Symbol"/>
                <a:cs typeface="Arial" pitchFamily="34" charset="0"/>
                <a:sym typeface="Symbol"/>
              </a:rPr>
              <a:t></a:t>
            </a:r>
            <a:r>
              <a:rPr lang="en-US" sz="2000" baseline="-25000" dirty="0">
                <a:solidFill>
                  <a:srgbClr val="0000FF"/>
                </a:solidFill>
                <a:latin typeface="Symbol"/>
                <a:cs typeface="Arial" pitchFamily="34" charset="0"/>
                <a:sym typeface="Symbol"/>
              </a:rPr>
              <a:t>1, </a:t>
            </a:r>
            <a:r>
              <a:rPr lang="en-US" sz="2000" baseline="-25000" dirty="0">
                <a:solidFill>
                  <a:srgbClr val="0000FF"/>
                </a:solidFill>
                <a:latin typeface="+mj-lt"/>
                <a:cs typeface="Arial" pitchFamily="34" charset="0"/>
                <a:sym typeface="Symbol"/>
              </a:rPr>
              <a:t>m</a:t>
            </a:r>
            <a:r>
              <a:rPr lang="en-US" sz="2000" dirty="0">
                <a:solidFill>
                  <a:srgbClr val="0000FF"/>
                </a:solidFill>
                <a:latin typeface="Calibri" pitchFamily="34" charset="0"/>
                <a:cs typeface="Arial" pitchFamily="34" charset="0"/>
              </a:rPr>
              <a:t> </a:t>
            </a:r>
            <a:r>
              <a:rPr lang="en-US" sz="2000" dirty="0">
                <a:solidFill>
                  <a:srgbClr val="0000FF"/>
                </a:solidFill>
                <a:latin typeface="Calibri"/>
                <a:cs typeface="Arial" pitchFamily="34" charset="0"/>
              </a:rPr>
              <a:t>Q(</a:t>
            </a:r>
            <a:r>
              <a:rPr lang="en-US" sz="2000" dirty="0" err="1">
                <a:solidFill>
                  <a:srgbClr val="0000FF"/>
                </a:solidFill>
                <a:latin typeface="Calibri"/>
                <a:cs typeface="Arial" pitchFamily="34" charset="0"/>
              </a:rPr>
              <a:t>z</a:t>
            </a:r>
            <a:r>
              <a:rPr lang="en-US" sz="2000" baseline="-25000" dirty="0" err="1">
                <a:solidFill>
                  <a:srgbClr val="0000FF"/>
                </a:solidFill>
                <a:latin typeface="Calibri"/>
                <a:cs typeface="Arial" pitchFamily="34" charset="0"/>
              </a:rPr>
              <a:t>i</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i</a:t>
            </a:r>
            <a:r>
              <a:rPr lang="en-US" sz="2000" dirty="0">
                <a:solidFill>
                  <a:srgbClr val="0000FF"/>
                </a:solidFill>
                <a:latin typeface="Calibri" pitchFamily="34" charset="0"/>
                <a:cs typeface="Arial" pitchFamily="34" charset="0"/>
              </a:rPr>
              <a:t>)</a:t>
            </a:r>
          </a:p>
          <a:p>
            <a:pPr>
              <a:lnSpc>
                <a:spcPct val="80000"/>
              </a:lnSpc>
            </a:pPr>
            <a:r>
              <a:rPr lang="en-US" sz="2000" dirty="0">
                <a:latin typeface="Calibri" pitchFamily="34" charset="0"/>
                <a:cs typeface="Arial" pitchFamily="34" charset="0"/>
              </a:rPr>
              <a:t>In Stochastic Gradient Descent Algorithms we approximate this minimization by incrementally updating the weight vector w as follows: </a:t>
            </a:r>
          </a:p>
          <a:p>
            <a:pPr marL="0" indent="0" algn="ctr">
              <a:lnSpc>
                <a:spcPct val="80000"/>
              </a:lnSpc>
              <a:buNone/>
            </a:pPr>
            <a:r>
              <a:rPr lang="en-US" sz="2000" dirty="0">
                <a:solidFill>
                  <a:srgbClr val="0000FF"/>
                </a:solidFill>
                <a:latin typeface="Calibri"/>
                <a:cs typeface="Arial" pitchFamily="34" charset="0"/>
              </a:rPr>
              <a:t>w</a:t>
            </a:r>
            <a:r>
              <a:rPr lang="en-US" sz="2000" baseline="-25000" dirty="0">
                <a:solidFill>
                  <a:srgbClr val="0000FF"/>
                </a:solidFill>
                <a:latin typeface="Calibri"/>
                <a:cs typeface="Arial" pitchFamily="34" charset="0"/>
              </a:rPr>
              <a:t>t+1</a:t>
            </a:r>
            <a:r>
              <a:rPr lang="en-US" sz="2000" dirty="0">
                <a:solidFill>
                  <a:srgbClr val="0000FF"/>
                </a:solidFill>
                <a:latin typeface="Calibri" pitchFamily="34" charset="0"/>
                <a:cs typeface="Arial" pitchFamily="34" charset="0"/>
              </a:rPr>
              <a:t> =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latin typeface="Calibri"/>
                <a:cs typeface="Arial" pitchFamily="34" charset="0"/>
              </a:rPr>
              <a:t>r</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g</a:t>
            </a:r>
            <a:r>
              <a:rPr lang="en-US" sz="2000" baseline="-25000" dirty="0" err="1">
                <a:solidFill>
                  <a:srgbClr val="0000FF"/>
                </a:solidFill>
                <a:latin typeface="Calibri"/>
                <a:cs typeface="Arial" pitchFamily="34" charset="0"/>
              </a:rPr>
              <a:t>w</a:t>
            </a:r>
            <a:r>
              <a:rPr lang="en-US" sz="2000" dirty="0">
                <a:solidFill>
                  <a:srgbClr val="0000FF"/>
                </a:solidFill>
                <a:latin typeface="Calibri" pitchFamily="34" charset="0"/>
                <a:cs typeface="Arial" pitchFamily="34" charset="0"/>
              </a:rPr>
              <a:t> </a:t>
            </a:r>
            <a:r>
              <a:rPr lang="en-US" sz="2000" dirty="0">
                <a:solidFill>
                  <a:srgbClr val="0000FF"/>
                </a:solidFill>
                <a:latin typeface="Calibri"/>
                <a:cs typeface="Arial" pitchFamily="34" charset="0"/>
              </a:rPr>
              <a:t>Q(</a:t>
            </a:r>
            <a:r>
              <a:rPr lang="en-US" sz="2000" dirty="0" err="1">
                <a:solidFill>
                  <a:srgbClr val="0000FF"/>
                </a:solidFill>
                <a:latin typeface="Calibri"/>
                <a:cs typeface="Arial" pitchFamily="34" charset="0"/>
              </a:rPr>
              <a:t>z</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cs typeface="Arial" pitchFamily="34" charset="0"/>
              </a:rPr>
              <a:t>w</a:t>
            </a:r>
            <a:r>
              <a:rPr lang="en-US" sz="2000" baseline="-25000" dirty="0" err="1">
                <a:solidFill>
                  <a:srgbClr val="0000FF"/>
                </a:solidFill>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cs typeface="Arial" pitchFamily="34" charset="0"/>
              </a:rPr>
              <a:t>r</a:t>
            </a:r>
            <a:r>
              <a:rPr lang="en-US" sz="2000" baseline="-25000" dirty="0" err="1">
                <a:solidFill>
                  <a:srgbClr val="0000FF"/>
                </a:solidFill>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cs typeface="Arial" pitchFamily="34" charset="0"/>
              </a:rPr>
              <a:t>g</a:t>
            </a:r>
            <a:r>
              <a:rPr lang="en-US" sz="2000" baseline="-25000" dirty="0" err="1">
                <a:solidFill>
                  <a:srgbClr val="0000FF"/>
                </a:solidFill>
                <a:cs typeface="Arial" pitchFamily="34" charset="0"/>
              </a:rPr>
              <a:t>t</a:t>
            </a:r>
            <a:endParaRPr lang="en-US" sz="2000" baseline="-25000" dirty="0">
              <a:solidFill>
                <a:srgbClr val="0000FF"/>
              </a:solidFill>
              <a:cs typeface="Arial" pitchFamily="34" charset="0"/>
            </a:endParaRPr>
          </a:p>
          <a:p>
            <a:pPr marL="0" indent="0" algn="ctr">
              <a:lnSpc>
                <a:spcPct val="80000"/>
              </a:lnSpc>
              <a:buNone/>
            </a:pPr>
            <a:endParaRPr lang="en-US" sz="2000" baseline="-25000" dirty="0">
              <a:solidFill>
                <a:srgbClr val="0000FF"/>
              </a:solidFill>
              <a:latin typeface="Calibri"/>
              <a:cs typeface="Arial" pitchFamily="34" charset="0"/>
            </a:endParaRPr>
          </a:p>
          <a:p>
            <a:pPr marL="342900" lvl="1" indent="-342900">
              <a:lnSpc>
                <a:spcPct val="80000"/>
              </a:lnSpc>
              <a:buClrTx/>
              <a:buBlip>
                <a:blip r:embed="rId3"/>
              </a:buBlip>
            </a:pPr>
            <a:r>
              <a:rPr lang="en-US" dirty="0">
                <a:solidFill>
                  <a:schemeClr val="tx1"/>
                </a:solidFill>
                <a:latin typeface="Calibri" pitchFamily="34" charset="0"/>
                <a:cs typeface="Arial" pitchFamily="34" charset="0"/>
              </a:rPr>
              <a:t>Where </a:t>
            </a:r>
            <a:r>
              <a:rPr lang="en-US" dirty="0" err="1">
                <a:solidFill>
                  <a:srgbClr val="0000FF"/>
                </a:solidFill>
                <a:latin typeface="Calibri" pitchFamily="34" charset="0"/>
                <a:cs typeface="Arial" pitchFamily="34" charset="0"/>
              </a:rPr>
              <a:t>g_t</a:t>
            </a:r>
            <a:r>
              <a:rPr lang="en-US" dirty="0">
                <a:solidFill>
                  <a:srgbClr val="0000FF"/>
                </a:solidFill>
                <a:latin typeface="Calibri" pitchFamily="34" charset="0"/>
                <a:cs typeface="Arial" pitchFamily="34" charset="0"/>
              </a:rPr>
              <a:t> = </a:t>
            </a:r>
            <a:r>
              <a:rPr lang="en-US" dirty="0" err="1">
                <a:solidFill>
                  <a:srgbClr val="0000FF"/>
                </a:solidFill>
                <a:cs typeface="Arial" pitchFamily="34" charset="0"/>
              </a:rPr>
              <a:t>g</a:t>
            </a:r>
            <a:r>
              <a:rPr lang="en-US" baseline="-25000" dirty="0" err="1">
                <a:solidFill>
                  <a:srgbClr val="0000FF"/>
                </a:solidFill>
                <a:cs typeface="Arial" pitchFamily="34" charset="0"/>
              </a:rPr>
              <a:t>w</a:t>
            </a:r>
            <a:r>
              <a:rPr lang="en-US" dirty="0">
                <a:solidFill>
                  <a:srgbClr val="0000FF"/>
                </a:solidFill>
                <a:latin typeface="Calibri" pitchFamily="34" charset="0"/>
                <a:cs typeface="Arial" pitchFamily="34" charset="0"/>
              </a:rPr>
              <a:t> </a:t>
            </a:r>
            <a:r>
              <a:rPr lang="en-US" dirty="0">
                <a:solidFill>
                  <a:srgbClr val="0000FF"/>
                </a:solidFill>
                <a:cs typeface="Arial" pitchFamily="34" charset="0"/>
              </a:rPr>
              <a:t>Q(</a:t>
            </a:r>
            <a:r>
              <a:rPr lang="en-US" dirty="0" err="1">
                <a:solidFill>
                  <a:srgbClr val="0000FF"/>
                </a:solidFill>
                <a:cs typeface="Arial" pitchFamily="34" charset="0"/>
              </a:rPr>
              <a:t>z</a:t>
            </a:r>
            <a:r>
              <a:rPr lang="en-US" baseline="-25000" dirty="0" err="1">
                <a:solidFill>
                  <a:srgbClr val="0000FF"/>
                </a:solidFill>
                <a:cs typeface="Arial" pitchFamily="34" charset="0"/>
              </a:rPr>
              <a:t>t</a:t>
            </a:r>
            <a:r>
              <a:rPr lang="en-US" dirty="0">
                <a:solidFill>
                  <a:srgbClr val="0000FF"/>
                </a:solidFill>
                <a:latin typeface="Calibri" pitchFamily="34" charset="0"/>
                <a:cs typeface="Arial" pitchFamily="34" charset="0"/>
              </a:rPr>
              <a:t>, </a:t>
            </a:r>
            <a:r>
              <a:rPr lang="en-US" dirty="0" err="1">
                <a:solidFill>
                  <a:srgbClr val="0000FF"/>
                </a:solidFill>
                <a:cs typeface="Arial" pitchFamily="34" charset="0"/>
              </a:rPr>
              <a:t>w</a:t>
            </a:r>
            <a:r>
              <a:rPr lang="en-US" baseline="-25000" dirty="0" err="1">
                <a:solidFill>
                  <a:srgbClr val="0000FF"/>
                </a:solidFill>
                <a:cs typeface="Arial" pitchFamily="34" charset="0"/>
              </a:rPr>
              <a:t>t</a:t>
            </a:r>
            <a:r>
              <a:rPr lang="en-US" dirty="0">
                <a:solidFill>
                  <a:srgbClr val="0000FF"/>
                </a:solidFill>
                <a:latin typeface="Calibri" pitchFamily="34" charset="0"/>
                <a:cs typeface="Arial" pitchFamily="34" charset="0"/>
              </a:rPr>
              <a:t>)</a:t>
            </a:r>
            <a:r>
              <a:rPr lang="en-US" dirty="0">
                <a:solidFill>
                  <a:schemeClr val="tx1"/>
                </a:solidFill>
                <a:latin typeface="Calibri" pitchFamily="34" charset="0"/>
                <a:cs typeface="Arial" pitchFamily="34" charset="0"/>
              </a:rPr>
              <a:t> is the gradient with respect to </a:t>
            </a:r>
            <a:r>
              <a:rPr lang="en-US" dirty="0">
                <a:solidFill>
                  <a:srgbClr val="0000FF"/>
                </a:solidFill>
                <a:latin typeface="Calibri" pitchFamily="34" charset="0"/>
                <a:cs typeface="Arial" pitchFamily="34" charset="0"/>
              </a:rPr>
              <a:t>w</a:t>
            </a:r>
            <a:r>
              <a:rPr lang="en-US" dirty="0">
                <a:solidFill>
                  <a:schemeClr val="tx1"/>
                </a:solidFill>
                <a:latin typeface="Calibri" pitchFamily="34" charset="0"/>
                <a:cs typeface="Arial" pitchFamily="34" charset="0"/>
              </a:rPr>
              <a:t> at time </a:t>
            </a:r>
            <a:r>
              <a:rPr lang="en-US" dirty="0">
                <a:solidFill>
                  <a:srgbClr val="0000FF"/>
                </a:solidFill>
                <a:latin typeface="Calibri" pitchFamily="34" charset="0"/>
                <a:cs typeface="Arial" pitchFamily="34" charset="0"/>
              </a:rPr>
              <a:t>t</a:t>
            </a:r>
            <a:r>
              <a:rPr lang="en-US" dirty="0">
                <a:solidFill>
                  <a:schemeClr val="tx1"/>
                </a:solidFill>
                <a:latin typeface="Calibri" pitchFamily="34" charset="0"/>
                <a:cs typeface="Arial" pitchFamily="34" charset="0"/>
              </a:rPr>
              <a:t>. </a:t>
            </a:r>
          </a:p>
          <a:p>
            <a:pPr marL="342900" lvl="1" indent="-342900">
              <a:lnSpc>
                <a:spcPct val="80000"/>
              </a:lnSpc>
              <a:buClrTx/>
              <a:buBlip>
                <a:blip r:embed="rId3"/>
              </a:buBlip>
            </a:pPr>
            <a:endParaRPr lang="en-US" dirty="0">
              <a:solidFill>
                <a:schemeClr val="tx1"/>
              </a:solidFill>
              <a:cs typeface="Arial" pitchFamily="34" charset="0"/>
            </a:endParaRPr>
          </a:p>
          <a:p>
            <a:pPr>
              <a:lnSpc>
                <a:spcPct val="80000"/>
              </a:lnSpc>
            </a:pPr>
            <a:r>
              <a:rPr lang="en-US" sz="2000" dirty="0">
                <a:latin typeface="Calibri" pitchFamily="34" charset="0"/>
                <a:cs typeface="Arial" pitchFamily="34" charset="0"/>
              </a:rPr>
              <a:t>The difference between algorithms now amounts to choosing a different loss function </a:t>
            </a:r>
            <a:r>
              <a:rPr lang="en-US" sz="2000" dirty="0">
                <a:solidFill>
                  <a:srgbClr val="0000FF"/>
                </a:solidFill>
                <a:cs typeface="Arial" pitchFamily="34" charset="0"/>
              </a:rPr>
              <a:t>Q(z</a:t>
            </a:r>
            <a:r>
              <a:rPr lang="en-US" sz="2000" dirty="0">
                <a:solidFill>
                  <a:srgbClr val="0000FF"/>
                </a:solidFill>
                <a:latin typeface="Calibri" pitchFamily="34" charset="0"/>
                <a:cs typeface="Arial" pitchFamily="34" charset="0"/>
              </a:rPr>
              <a:t>, </a:t>
            </a:r>
            <a:r>
              <a:rPr lang="en-US" sz="2000" dirty="0">
                <a:solidFill>
                  <a:srgbClr val="0000FF"/>
                </a:solidFill>
                <a:cs typeface="Arial" pitchFamily="34" charset="0"/>
              </a:rPr>
              <a:t>w</a:t>
            </a:r>
            <a:r>
              <a:rPr lang="en-US" sz="2000" dirty="0">
                <a:solidFill>
                  <a:srgbClr val="0000FF"/>
                </a:solidFill>
                <a:latin typeface="Calibri" pitchFamily="34" charset="0"/>
                <a:cs typeface="Arial" pitchFamily="34" charset="0"/>
              </a:rPr>
              <a:t>)</a:t>
            </a:r>
          </a:p>
        </p:txBody>
      </p:sp>
      <p:sp>
        <p:nvSpPr>
          <p:cNvPr id="6" name="Slide Number Placeholder 5"/>
          <p:cNvSpPr>
            <a:spLocks noGrp="1"/>
          </p:cNvSpPr>
          <p:nvPr>
            <p:ph type="sldNum" sz="quarter" idx="14"/>
          </p:nvPr>
        </p:nvSpPr>
        <p:spPr/>
        <p:txBody>
          <a:bodyPr/>
          <a:lstStyle/>
          <a:p>
            <a:fld id="{7290A62C-F7EB-4847-AE6C-B5EDD3F056E7}" type="slidenum">
              <a:rPr lang="en-US"/>
              <a:pPr/>
              <a:t>42</a:t>
            </a:fld>
            <a:endParaRPr lang="en-US"/>
          </a:p>
        </p:txBody>
      </p:sp>
    </p:spTree>
    <p:extLst>
      <p:ext uri="{BB962C8B-B14F-4D97-AF65-F5344CB8AC3E}">
        <p14:creationId xmlns:p14="http://schemas.microsoft.com/office/powerpoint/2010/main" val="1173729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3" name="Rectangle 3"/>
          <p:cNvSpPr>
            <a:spLocks noGrp="1" noChangeArrowheads="1"/>
          </p:cNvSpPr>
          <p:nvPr>
            <p:ph idx="1"/>
          </p:nvPr>
        </p:nvSpPr>
        <p:spPr>
          <a:xfrm>
            <a:off x="1524000" y="1295400"/>
            <a:ext cx="7620000" cy="4953000"/>
          </a:xfrm>
        </p:spPr>
        <p:txBody>
          <a:bodyPr/>
          <a:lstStyle/>
          <a:p>
            <a:pPr marL="0" indent="0" algn="ctr">
              <a:lnSpc>
                <a:spcPct val="80000"/>
              </a:lnSpc>
              <a:buNone/>
            </a:pPr>
            <a:r>
              <a:rPr lang="en-US" sz="2000" dirty="0">
                <a:solidFill>
                  <a:srgbClr val="0000FF"/>
                </a:solidFill>
                <a:latin typeface="Calibri"/>
                <a:cs typeface="Arial" pitchFamily="34" charset="0"/>
              </a:rPr>
              <a:t>w</a:t>
            </a:r>
            <a:r>
              <a:rPr lang="en-US" sz="2000" baseline="-25000" dirty="0">
                <a:solidFill>
                  <a:srgbClr val="0000FF"/>
                </a:solidFill>
                <a:latin typeface="Calibri"/>
                <a:cs typeface="Arial" pitchFamily="34" charset="0"/>
              </a:rPr>
              <a:t>t+1</a:t>
            </a:r>
            <a:r>
              <a:rPr lang="en-US" sz="2000" dirty="0">
                <a:solidFill>
                  <a:srgbClr val="0000FF"/>
                </a:solidFill>
                <a:latin typeface="Calibri" pitchFamily="34" charset="0"/>
                <a:cs typeface="Arial" pitchFamily="34" charset="0"/>
              </a:rPr>
              <a:t> =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latin typeface="Calibri"/>
                <a:cs typeface="Arial" pitchFamily="34" charset="0"/>
              </a:rPr>
              <a:t>r</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g</a:t>
            </a:r>
            <a:r>
              <a:rPr lang="en-US" sz="2000" baseline="-25000" dirty="0" err="1">
                <a:solidFill>
                  <a:srgbClr val="0000FF"/>
                </a:solidFill>
                <a:latin typeface="Calibri"/>
                <a:cs typeface="Arial" pitchFamily="34" charset="0"/>
              </a:rPr>
              <a:t>w</a:t>
            </a:r>
            <a:r>
              <a:rPr lang="en-US" sz="2000" dirty="0">
                <a:solidFill>
                  <a:srgbClr val="0000FF"/>
                </a:solidFill>
                <a:latin typeface="Calibri" pitchFamily="34" charset="0"/>
                <a:cs typeface="Arial" pitchFamily="34" charset="0"/>
              </a:rPr>
              <a:t> </a:t>
            </a:r>
            <a:r>
              <a:rPr lang="en-US" sz="2000" dirty="0">
                <a:solidFill>
                  <a:srgbClr val="0000FF"/>
                </a:solidFill>
                <a:latin typeface="Calibri"/>
                <a:cs typeface="Arial" pitchFamily="34" charset="0"/>
              </a:rPr>
              <a:t>Q(</a:t>
            </a:r>
            <a:r>
              <a:rPr lang="en-US" sz="2000" dirty="0" err="1">
                <a:solidFill>
                  <a:srgbClr val="0000FF"/>
                </a:solidFill>
                <a:latin typeface="Calibri"/>
                <a:cs typeface="Arial" pitchFamily="34" charset="0"/>
              </a:rPr>
              <a:t>z</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cs typeface="Arial" pitchFamily="34" charset="0"/>
              </a:rPr>
              <a:t>w</a:t>
            </a:r>
            <a:r>
              <a:rPr lang="en-US" sz="2000" baseline="-25000" dirty="0" err="1">
                <a:solidFill>
                  <a:srgbClr val="0000FF"/>
                </a:solidFill>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cs typeface="Arial" pitchFamily="34" charset="0"/>
              </a:rPr>
              <a:t>r</a:t>
            </a:r>
            <a:r>
              <a:rPr lang="en-US" sz="2000" baseline="-25000" dirty="0" err="1">
                <a:solidFill>
                  <a:srgbClr val="0000FF"/>
                </a:solidFill>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cs typeface="Arial" pitchFamily="34" charset="0"/>
              </a:rPr>
              <a:t>g</a:t>
            </a:r>
            <a:r>
              <a:rPr lang="en-US" sz="2000" baseline="-25000" dirty="0" err="1">
                <a:solidFill>
                  <a:srgbClr val="0000FF"/>
                </a:solidFill>
                <a:cs typeface="Arial" pitchFamily="34" charset="0"/>
              </a:rPr>
              <a:t>t</a:t>
            </a:r>
            <a:endParaRPr lang="en-US" sz="2000" baseline="-25000" dirty="0">
              <a:solidFill>
                <a:srgbClr val="0000FF"/>
              </a:solidFill>
              <a:cs typeface="Arial" pitchFamily="34" charset="0"/>
            </a:endParaRPr>
          </a:p>
          <a:p>
            <a:pPr marL="0" indent="0" algn="ctr">
              <a:lnSpc>
                <a:spcPct val="80000"/>
              </a:lnSpc>
              <a:buNone/>
            </a:pPr>
            <a:endParaRPr lang="en-US" sz="2000" baseline="-25000" dirty="0">
              <a:solidFill>
                <a:srgbClr val="0000FF"/>
              </a:solidFill>
              <a:latin typeface="Calibri"/>
              <a:cs typeface="Arial" pitchFamily="34" charset="0"/>
            </a:endParaRPr>
          </a:p>
          <a:p>
            <a:pPr marL="342900" lvl="1" indent="-342900">
              <a:lnSpc>
                <a:spcPct val="80000"/>
              </a:lnSpc>
              <a:buClrTx/>
              <a:buBlip>
                <a:blip r:embed="rId3"/>
              </a:buBlip>
            </a:pPr>
            <a:r>
              <a:rPr lang="en-US" dirty="0">
                <a:solidFill>
                  <a:schemeClr val="accent1">
                    <a:lumMod val="75000"/>
                  </a:schemeClr>
                </a:solidFill>
                <a:latin typeface="Calibri" pitchFamily="34" charset="0"/>
                <a:cs typeface="Arial" pitchFamily="34" charset="0"/>
              </a:rPr>
              <a:t>LMS:</a:t>
            </a:r>
            <a:r>
              <a:rPr lang="en-US" dirty="0">
                <a:solidFill>
                  <a:schemeClr val="tx1"/>
                </a:solidFill>
                <a:latin typeface="Calibri" pitchFamily="34" charset="0"/>
                <a:cs typeface="Arial" pitchFamily="34" charset="0"/>
              </a:rPr>
              <a:t> </a:t>
            </a:r>
            <a:r>
              <a:rPr lang="en-US" dirty="0">
                <a:solidFill>
                  <a:srgbClr val="0000FF"/>
                </a:solidFill>
                <a:cs typeface="Arial" pitchFamily="34" charset="0"/>
              </a:rPr>
              <a:t>Q((x, y)</a:t>
            </a:r>
            <a:r>
              <a:rPr lang="en-US" dirty="0">
                <a:solidFill>
                  <a:srgbClr val="0000FF"/>
                </a:solidFill>
                <a:latin typeface="Calibri" pitchFamily="34" charset="0"/>
                <a:cs typeface="Arial" pitchFamily="34" charset="0"/>
              </a:rPr>
              <a:t>, </a:t>
            </a:r>
            <a:r>
              <a:rPr lang="en-US" dirty="0">
                <a:solidFill>
                  <a:srgbClr val="0000FF"/>
                </a:solidFill>
                <a:cs typeface="Arial" pitchFamily="34" charset="0"/>
              </a:rPr>
              <a:t>w</a:t>
            </a:r>
            <a:r>
              <a:rPr lang="en-US" dirty="0">
                <a:solidFill>
                  <a:srgbClr val="0000FF"/>
                </a:solidFill>
                <a:latin typeface="Calibri" pitchFamily="34" charset="0"/>
                <a:cs typeface="Arial" pitchFamily="34" charset="0"/>
              </a:rPr>
              <a:t>)</a:t>
            </a:r>
            <a:r>
              <a:rPr lang="en-US" dirty="0">
                <a:solidFill>
                  <a:schemeClr val="tx1"/>
                </a:solidFill>
                <a:latin typeface="Calibri" pitchFamily="34" charset="0"/>
                <a:cs typeface="Arial" pitchFamily="34" charset="0"/>
              </a:rPr>
              <a:t> =</a:t>
            </a:r>
            <a:r>
              <a:rPr lang="en-US" sz="1400" dirty="0">
                <a:solidFill>
                  <a:schemeClr val="tx1"/>
                </a:solidFill>
                <a:latin typeface="Calibri" pitchFamily="34" charset="0"/>
                <a:cs typeface="Arial" pitchFamily="34" charset="0"/>
              </a:rPr>
              <a:t>1/2</a:t>
            </a:r>
            <a:r>
              <a:rPr lang="en-US" dirty="0">
                <a:solidFill>
                  <a:schemeClr val="tx1"/>
                </a:solidFill>
                <a:latin typeface="Calibri" pitchFamily="34" charset="0"/>
                <a:cs typeface="Arial" pitchFamily="34" charset="0"/>
              </a:rPr>
              <a:t> (y – w </a:t>
            </a:r>
            <a:r>
              <a:rPr lang="en-US" dirty="0">
                <a:solidFill>
                  <a:schemeClr val="tx1"/>
                </a:solidFill>
                <a:latin typeface="cmsy10"/>
                <a:cs typeface="Arial" pitchFamily="34" charset="0"/>
              </a:rPr>
              <a:t>¢</a:t>
            </a:r>
            <a:r>
              <a:rPr lang="en-US" dirty="0">
                <a:solidFill>
                  <a:schemeClr val="tx1"/>
                </a:solidFill>
                <a:latin typeface="Calibri" pitchFamily="34" charset="0"/>
                <a:cs typeface="Arial" pitchFamily="34" charset="0"/>
              </a:rPr>
              <a:t> </a:t>
            </a:r>
            <a:r>
              <a:rPr lang="en-US" dirty="0">
                <a:solidFill>
                  <a:schemeClr val="tx1"/>
                </a:solidFill>
                <a:latin typeface="Calibri"/>
                <a:cs typeface="Arial" pitchFamily="34" charset="0"/>
              </a:rPr>
              <a:t>x)</a:t>
            </a:r>
            <a:r>
              <a:rPr lang="en-US" baseline="30000" dirty="0">
                <a:solidFill>
                  <a:schemeClr val="tx1"/>
                </a:solidFill>
                <a:latin typeface="Calibri"/>
                <a:cs typeface="Arial" pitchFamily="34" charset="0"/>
              </a:rPr>
              <a:t>2</a:t>
            </a:r>
            <a:r>
              <a:rPr lang="en-US" dirty="0">
                <a:solidFill>
                  <a:schemeClr val="tx1"/>
                </a:solidFill>
                <a:latin typeface="Calibri" pitchFamily="34" charset="0"/>
                <a:cs typeface="Arial" pitchFamily="34" charset="0"/>
              </a:rPr>
              <a:t> </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leads to the update rule (Also called </a:t>
            </a:r>
            <a:r>
              <a:rPr lang="en-US" dirty="0" err="1">
                <a:solidFill>
                  <a:schemeClr val="tx1"/>
                </a:solidFill>
                <a:latin typeface="Calibri" pitchFamily="34" charset="0"/>
                <a:cs typeface="Arial" pitchFamily="34" charset="0"/>
              </a:rPr>
              <a:t>Widrow’s</a:t>
            </a:r>
            <a:r>
              <a:rPr lang="en-US" dirty="0">
                <a:solidFill>
                  <a:schemeClr val="tx1"/>
                </a:solidFill>
                <a:latin typeface="Calibri" pitchFamily="34" charset="0"/>
                <a:cs typeface="Arial" pitchFamily="34" charset="0"/>
              </a:rPr>
              <a:t> </a:t>
            </a:r>
            <a:r>
              <a:rPr lang="en-US" dirty="0" err="1">
                <a:solidFill>
                  <a:schemeClr val="tx1"/>
                </a:solidFill>
                <a:latin typeface="Calibri" pitchFamily="34" charset="0"/>
                <a:cs typeface="Arial" pitchFamily="34" charset="0"/>
              </a:rPr>
              <a:t>Adaline</a:t>
            </a:r>
            <a:r>
              <a:rPr lang="en-US" dirty="0">
                <a:solidFill>
                  <a:schemeClr val="tx1"/>
                </a:solidFill>
                <a:latin typeface="Calibri" pitchFamily="34" charset="0"/>
                <a:cs typeface="Arial" pitchFamily="34" charset="0"/>
              </a:rPr>
              <a:t>):</a:t>
            </a:r>
          </a:p>
          <a:p>
            <a:pPr marL="0" lvl="1" indent="0" algn="ctr">
              <a:lnSpc>
                <a:spcPct val="80000"/>
              </a:lnSpc>
              <a:buClrTx/>
              <a:buNone/>
            </a:pPr>
            <a:r>
              <a:rPr lang="en-US" dirty="0">
                <a:solidFill>
                  <a:srgbClr val="0000FF"/>
                </a:solidFill>
                <a:latin typeface="Calibri"/>
                <a:cs typeface="Arial" pitchFamily="34" charset="0"/>
              </a:rPr>
              <a:t>w</a:t>
            </a:r>
            <a:r>
              <a:rPr lang="en-US" baseline="-25000" dirty="0">
                <a:solidFill>
                  <a:srgbClr val="0000FF"/>
                </a:solidFill>
                <a:latin typeface="Calibri"/>
                <a:cs typeface="Arial" pitchFamily="34" charset="0"/>
              </a:rPr>
              <a:t>t+1</a:t>
            </a:r>
            <a:r>
              <a:rPr lang="en-US" dirty="0">
                <a:solidFill>
                  <a:srgbClr val="0000FF"/>
                </a:solidFill>
                <a:latin typeface="Calibri" pitchFamily="34" charset="0"/>
                <a:cs typeface="Arial" pitchFamily="34" charset="0"/>
              </a:rPr>
              <a:t> = </a:t>
            </a:r>
            <a:r>
              <a:rPr lang="en-US" dirty="0" err="1">
                <a:solidFill>
                  <a:srgbClr val="0000FF"/>
                </a:solidFill>
                <a:latin typeface="Calibri"/>
                <a:cs typeface="Arial" pitchFamily="34" charset="0"/>
              </a:rPr>
              <a:t>w</a:t>
            </a:r>
            <a:r>
              <a:rPr lang="en-US" baseline="-25000" dirty="0" err="1">
                <a:solidFill>
                  <a:srgbClr val="0000FF"/>
                </a:solidFill>
                <a:latin typeface="Calibri"/>
                <a:cs typeface="Arial" pitchFamily="34" charset="0"/>
              </a:rPr>
              <a:t>t</a:t>
            </a:r>
            <a:r>
              <a:rPr lang="en-US" dirty="0">
                <a:solidFill>
                  <a:srgbClr val="0000FF"/>
                </a:solidFill>
                <a:latin typeface="Calibri" pitchFamily="34" charset="0"/>
                <a:cs typeface="Arial" pitchFamily="34" charset="0"/>
              </a:rPr>
              <a:t> + r (</a:t>
            </a:r>
            <a:r>
              <a:rPr lang="en-US" dirty="0" err="1">
                <a:solidFill>
                  <a:srgbClr val="0000FF"/>
                </a:solidFill>
                <a:latin typeface="Calibri"/>
                <a:cs typeface="Arial" pitchFamily="34" charset="0"/>
              </a:rPr>
              <a:t>y</a:t>
            </a:r>
            <a:r>
              <a:rPr lang="en-US" baseline="-25000" dirty="0" err="1">
                <a:solidFill>
                  <a:srgbClr val="0000FF"/>
                </a:solidFill>
                <a:latin typeface="Calibri"/>
                <a:cs typeface="Arial" pitchFamily="34" charset="0"/>
              </a:rPr>
              <a:t>t</a:t>
            </a:r>
            <a:r>
              <a:rPr lang="en-US" dirty="0">
                <a:solidFill>
                  <a:srgbClr val="0000FF"/>
                </a:solidFill>
                <a:latin typeface="Calibri" pitchFamily="34" charset="0"/>
                <a:cs typeface="Arial" pitchFamily="34" charset="0"/>
              </a:rPr>
              <a:t> – </a:t>
            </a:r>
            <a:r>
              <a:rPr lang="en-US" dirty="0" err="1">
                <a:solidFill>
                  <a:srgbClr val="0000FF"/>
                </a:solidFill>
                <a:latin typeface="Calibri"/>
                <a:cs typeface="Arial" pitchFamily="34" charset="0"/>
              </a:rPr>
              <a:t>w</a:t>
            </a:r>
            <a:r>
              <a:rPr lang="en-US" baseline="-25000" dirty="0" err="1">
                <a:solidFill>
                  <a:srgbClr val="0000FF"/>
                </a:solidFill>
                <a:latin typeface="Calibri"/>
                <a:cs typeface="Arial" pitchFamily="34" charset="0"/>
              </a:rPr>
              <a:t>t</a:t>
            </a:r>
            <a:r>
              <a:rPr lang="en-US" dirty="0">
                <a:solidFill>
                  <a:srgbClr val="0000FF"/>
                </a:solidFill>
                <a:latin typeface="Calibri" pitchFamily="34" charset="0"/>
                <a:cs typeface="Arial" pitchFamily="34" charset="0"/>
              </a:rPr>
              <a:t> </a:t>
            </a:r>
            <a:r>
              <a:rPr lang="en-US" dirty="0">
                <a:solidFill>
                  <a:srgbClr val="0000FF"/>
                </a:solidFill>
                <a:latin typeface="cmsy10"/>
                <a:cs typeface="Arial" pitchFamily="34" charset="0"/>
              </a:rPr>
              <a:t>¢</a:t>
            </a:r>
            <a:r>
              <a:rPr lang="en-US" dirty="0">
                <a:solidFill>
                  <a:srgbClr val="0000FF"/>
                </a:solidFill>
                <a:latin typeface="Calibri" pitchFamily="34" charset="0"/>
                <a:cs typeface="Arial" pitchFamily="34" charset="0"/>
              </a:rPr>
              <a:t> </a:t>
            </a:r>
            <a:r>
              <a:rPr lang="en-US" dirty="0" err="1">
                <a:solidFill>
                  <a:srgbClr val="0000FF"/>
                </a:solidFill>
                <a:latin typeface="Calibri"/>
                <a:cs typeface="Arial" pitchFamily="34" charset="0"/>
              </a:rPr>
              <a:t>x</a:t>
            </a:r>
            <a:r>
              <a:rPr lang="en-US" baseline="-25000" dirty="0" err="1">
                <a:solidFill>
                  <a:srgbClr val="0000FF"/>
                </a:solidFill>
                <a:latin typeface="Calibri"/>
                <a:cs typeface="Arial" pitchFamily="34" charset="0"/>
              </a:rPr>
              <a:t>t</a:t>
            </a:r>
            <a:r>
              <a:rPr lang="en-US" dirty="0">
                <a:solidFill>
                  <a:srgbClr val="0000FF"/>
                </a:solidFill>
                <a:latin typeface="Calibri" pitchFamily="34" charset="0"/>
                <a:cs typeface="Arial" pitchFamily="34" charset="0"/>
              </a:rPr>
              <a:t>) </a:t>
            </a:r>
            <a:r>
              <a:rPr lang="en-US" dirty="0" err="1">
                <a:solidFill>
                  <a:srgbClr val="0000FF"/>
                </a:solidFill>
                <a:latin typeface="Calibri"/>
                <a:cs typeface="Arial" pitchFamily="34" charset="0"/>
              </a:rPr>
              <a:t>x</a:t>
            </a:r>
            <a:r>
              <a:rPr lang="en-US" baseline="-25000" dirty="0" err="1">
                <a:solidFill>
                  <a:srgbClr val="0000FF"/>
                </a:solidFill>
                <a:latin typeface="Calibri"/>
                <a:cs typeface="Arial" pitchFamily="34" charset="0"/>
              </a:rPr>
              <a:t>t</a:t>
            </a:r>
            <a:r>
              <a:rPr lang="en-US" dirty="0">
                <a:solidFill>
                  <a:srgbClr val="0000FF"/>
                </a:solidFill>
                <a:latin typeface="Calibri" pitchFamily="34" charset="0"/>
                <a:cs typeface="Arial" pitchFamily="34" charset="0"/>
              </a:rPr>
              <a:t> </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Here, even though we make binary predictions based on </a:t>
            </a:r>
            <a:r>
              <a:rPr lang="en-US" dirty="0">
                <a:solidFill>
                  <a:srgbClr val="0000FF"/>
                </a:solidFill>
                <a:latin typeface="Calibri" pitchFamily="34" charset="0"/>
                <a:cs typeface="Arial" pitchFamily="34" charset="0"/>
              </a:rPr>
              <a:t>sign (w </a:t>
            </a:r>
            <a:r>
              <a:rPr lang="en-US" dirty="0">
                <a:solidFill>
                  <a:srgbClr val="0000FF"/>
                </a:solidFill>
                <a:latin typeface="cmsy10"/>
                <a:cs typeface="Arial" pitchFamily="34" charset="0"/>
              </a:rPr>
              <a:t>¢</a:t>
            </a:r>
            <a:r>
              <a:rPr lang="en-US" dirty="0">
                <a:solidFill>
                  <a:srgbClr val="0000FF"/>
                </a:solidFill>
                <a:latin typeface="Calibri" pitchFamily="34" charset="0"/>
                <a:cs typeface="Arial" pitchFamily="34" charset="0"/>
              </a:rPr>
              <a:t> x) </a:t>
            </a:r>
            <a:r>
              <a:rPr lang="en-US" dirty="0">
                <a:solidFill>
                  <a:schemeClr val="tx1"/>
                </a:solidFill>
                <a:latin typeface="Calibri" pitchFamily="34" charset="0"/>
                <a:cs typeface="Arial" pitchFamily="34" charset="0"/>
              </a:rPr>
              <a:t>we do not take the </a:t>
            </a:r>
            <a:r>
              <a:rPr lang="en-US" dirty="0">
                <a:solidFill>
                  <a:srgbClr val="0000FF"/>
                </a:solidFill>
                <a:latin typeface="Calibri" pitchFamily="34" charset="0"/>
                <a:cs typeface="Arial" pitchFamily="34" charset="0"/>
              </a:rPr>
              <a:t>sign</a:t>
            </a:r>
            <a:r>
              <a:rPr lang="en-US" dirty="0">
                <a:solidFill>
                  <a:schemeClr val="tx1"/>
                </a:solidFill>
                <a:latin typeface="Calibri" pitchFamily="34" charset="0"/>
                <a:cs typeface="Arial" pitchFamily="34" charset="0"/>
              </a:rPr>
              <a:t> of the dot-product into account in the loss.</a:t>
            </a:r>
          </a:p>
          <a:p>
            <a:pPr marL="342900" lvl="1" indent="-342900">
              <a:lnSpc>
                <a:spcPct val="80000"/>
              </a:lnSpc>
              <a:buClrTx/>
              <a:buBlip>
                <a:blip r:embed="rId3"/>
              </a:buBlip>
            </a:pPr>
            <a:endParaRPr lang="en-US" dirty="0">
              <a:solidFill>
                <a:schemeClr val="tx1"/>
              </a:solidFill>
              <a:latin typeface="Calibri" pitchFamily="34" charset="0"/>
              <a:cs typeface="Arial" pitchFamily="34" charset="0"/>
            </a:endParaRPr>
          </a:p>
          <a:p>
            <a:pPr marL="342900" lvl="1" indent="-342900">
              <a:lnSpc>
                <a:spcPct val="80000"/>
              </a:lnSpc>
              <a:buClrTx/>
              <a:buBlip>
                <a:blip r:embed="rId3"/>
              </a:buBlip>
            </a:pPr>
            <a:r>
              <a:rPr lang="en-US" dirty="0">
                <a:solidFill>
                  <a:schemeClr val="tx1"/>
                </a:solidFill>
                <a:latin typeface="Calibri" pitchFamily="34" charset="0"/>
                <a:cs typeface="Arial" pitchFamily="34" charset="0"/>
              </a:rPr>
              <a:t>Another common loss function is:</a:t>
            </a:r>
          </a:p>
          <a:p>
            <a:pPr marL="342900" lvl="1" indent="-342900">
              <a:lnSpc>
                <a:spcPct val="80000"/>
              </a:lnSpc>
              <a:buClrTx/>
              <a:buBlip>
                <a:blip r:embed="rId3"/>
              </a:buBlip>
            </a:pPr>
            <a:r>
              <a:rPr lang="en-US" sz="2000" dirty="0">
                <a:solidFill>
                  <a:schemeClr val="accent1">
                    <a:lumMod val="75000"/>
                  </a:schemeClr>
                </a:solidFill>
                <a:latin typeface="Calibri" pitchFamily="34" charset="0"/>
                <a:cs typeface="Arial" pitchFamily="34" charset="0"/>
              </a:rPr>
              <a:t>Hinge loss: </a:t>
            </a:r>
          </a:p>
          <a:p>
            <a:pPr marL="0" lvl="1" indent="0">
              <a:lnSpc>
                <a:spcPct val="80000"/>
              </a:lnSpc>
              <a:buClrTx/>
              <a:buNone/>
            </a:pPr>
            <a:r>
              <a:rPr lang="en-US" dirty="0">
                <a:solidFill>
                  <a:schemeClr val="accent1">
                    <a:lumMod val="75000"/>
                  </a:schemeClr>
                </a:solidFill>
                <a:latin typeface="Calibri" pitchFamily="34" charset="0"/>
                <a:cs typeface="Arial" pitchFamily="34" charset="0"/>
              </a:rPr>
              <a:t>        </a:t>
            </a:r>
            <a:r>
              <a:rPr lang="en-US" sz="2000" dirty="0">
                <a:solidFill>
                  <a:srgbClr val="0000FF"/>
                </a:solidFill>
                <a:cs typeface="Arial" pitchFamily="34" charset="0"/>
              </a:rPr>
              <a:t>Q((x, y)</a:t>
            </a:r>
            <a:r>
              <a:rPr lang="en-US" sz="2000" dirty="0">
                <a:solidFill>
                  <a:srgbClr val="0000FF"/>
                </a:solidFill>
                <a:latin typeface="Calibri" pitchFamily="34" charset="0"/>
                <a:cs typeface="Arial" pitchFamily="34" charset="0"/>
              </a:rPr>
              <a:t>, </a:t>
            </a:r>
            <a:r>
              <a:rPr lang="en-US" sz="2000" dirty="0">
                <a:solidFill>
                  <a:srgbClr val="0000FF"/>
                </a:solidFill>
                <a:cs typeface="Arial" pitchFamily="34" charset="0"/>
              </a:rPr>
              <a:t>w</a:t>
            </a:r>
            <a:r>
              <a:rPr lang="en-US" sz="2000" dirty="0">
                <a:solidFill>
                  <a:srgbClr val="0000FF"/>
                </a:solidFill>
                <a:latin typeface="Calibri" pitchFamily="34" charset="0"/>
                <a:cs typeface="Arial" pitchFamily="34" charset="0"/>
              </a:rPr>
              <a:t>) = </a:t>
            </a:r>
            <a:r>
              <a:rPr lang="en-US" dirty="0">
                <a:solidFill>
                  <a:srgbClr val="0000FF"/>
                </a:solidFill>
              </a:rPr>
              <a:t>max(0, 1 - y </a:t>
            </a:r>
            <a:r>
              <a:rPr lang="en-US" dirty="0">
                <a:solidFill>
                  <a:srgbClr val="0000FF"/>
                </a:solidFill>
                <a:latin typeface="Calibri" pitchFamily="34" charset="0"/>
                <a:cs typeface="Arial" pitchFamily="34" charset="0"/>
              </a:rPr>
              <a:t>w </a:t>
            </a:r>
            <a:r>
              <a:rPr lang="en-US" dirty="0">
                <a:solidFill>
                  <a:srgbClr val="0000FF"/>
                </a:solidFill>
                <a:latin typeface="cmsy10"/>
                <a:cs typeface="Arial" pitchFamily="34" charset="0"/>
              </a:rPr>
              <a:t>¢</a:t>
            </a:r>
            <a:r>
              <a:rPr lang="en-US" dirty="0">
                <a:solidFill>
                  <a:srgbClr val="0000FF"/>
                </a:solidFill>
                <a:latin typeface="Calibri" pitchFamily="34" charset="0"/>
                <a:cs typeface="Arial" pitchFamily="34" charset="0"/>
              </a:rPr>
              <a:t> </a:t>
            </a:r>
            <a:r>
              <a:rPr lang="en-US" dirty="0">
                <a:solidFill>
                  <a:srgbClr val="0000FF"/>
                </a:solidFill>
                <a:cs typeface="Arial" pitchFamily="34" charset="0"/>
              </a:rPr>
              <a:t>x)</a:t>
            </a:r>
            <a:r>
              <a:rPr lang="en-US" dirty="0">
                <a:solidFill>
                  <a:srgbClr val="0000FF"/>
                </a:solidFill>
                <a:latin typeface="Calibri" pitchFamily="34" charset="0"/>
                <a:cs typeface="Arial" pitchFamily="34" charset="0"/>
              </a:rPr>
              <a:t> </a:t>
            </a:r>
            <a:endParaRPr lang="en-US" dirty="0">
              <a:solidFill>
                <a:schemeClr val="tx1"/>
              </a:solidFill>
              <a:latin typeface="Calibri" pitchFamily="34" charset="0"/>
              <a:cs typeface="Arial" pitchFamily="34" charset="0"/>
            </a:endParaRPr>
          </a:p>
          <a:p>
            <a:pPr marL="342900" lvl="1" indent="-342900">
              <a:lnSpc>
                <a:spcPct val="80000"/>
              </a:lnSpc>
              <a:buClrTx/>
              <a:buBlip>
                <a:blip r:embed="rId3"/>
              </a:buBlip>
            </a:pPr>
            <a:r>
              <a:rPr lang="en-US" sz="2000" dirty="0">
                <a:solidFill>
                  <a:schemeClr val="tx1"/>
                </a:solidFill>
                <a:latin typeface="Calibri" pitchFamily="34" charset="0"/>
                <a:cs typeface="Arial" pitchFamily="34" charset="0"/>
              </a:rPr>
              <a:t>This leads to the </a:t>
            </a:r>
            <a:r>
              <a:rPr lang="en-US" sz="2000" dirty="0">
                <a:solidFill>
                  <a:srgbClr val="0000FF"/>
                </a:solidFill>
                <a:latin typeface="Calibri" pitchFamily="34" charset="0"/>
                <a:cs typeface="Arial" pitchFamily="34" charset="0"/>
              </a:rPr>
              <a:t>perceptron</a:t>
            </a:r>
            <a:r>
              <a:rPr lang="en-US" sz="2000" dirty="0">
                <a:solidFill>
                  <a:schemeClr val="tx1"/>
                </a:solidFill>
                <a:latin typeface="Calibri" pitchFamily="34" charset="0"/>
                <a:cs typeface="Arial" pitchFamily="34" charset="0"/>
              </a:rPr>
              <a:t> update rule:</a:t>
            </a:r>
          </a:p>
          <a:p>
            <a:pPr marL="342900" lvl="1" indent="-342900">
              <a:lnSpc>
                <a:spcPct val="80000"/>
              </a:lnSpc>
              <a:buClrTx/>
              <a:buBlip>
                <a:blip r:embed="rId3"/>
              </a:buBlip>
            </a:pPr>
            <a:endParaRPr lang="en-US" sz="2000" dirty="0">
              <a:solidFill>
                <a:srgbClr val="0000FF"/>
              </a:solidFill>
            </a:endParaRPr>
          </a:p>
          <a:p>
            <a:pPr marL="342900" lvl="1" indent="-342900">
              <a:lnSpc>
                <a:spcPct val="80000"/>
              </a:lnSpc>
              <a:buClrTx/>
              <a:buBlip>
                <a:blip r:embed="rId3"/>
              </a:buBlip>
            </a:pPr>
            <a:endParaRPr lang="en-US" sz="2000" dirty="0">
              <a:solidFill>
                <a:srgbClr val="0000FF"/>
              </a:solidFill>
            </a:endParaRPr>
          </a:p>
          <a:p>
            <a:pPr marL="342900" lvl="1" indent="-342900">
              <a:lnSpc>
                <a:spcPct val="80000"/>
              </a:lnSpc>
              <a:buClrTx/>
              <a:buBlip>
                <a:blip r:embed="rId3"/>
              </a:buBlip>
            </a:pPr>
            <a:r>
              <a:rPr lang="en-US" sz="2000" dirty="0">
                <a:solidFill>
                  <a:srgbClr val="0000FF"/>
                </a:solidFill>
              </a:rPr>
              <a:t>If </a:t>
            </a:r>
            <a:r>
              <a:rPr lang="en-US" sz="2000" dirty="0" err="1">
                <a:solidFill>
                  <a:srgbClr val="0000FF"/>
                </a:solidFill>
                <a:latin typeface="Calibri"/>
              </a:rPr>
              <a:t>y</a:t>
            </a:r>
            <a:r>
              <a:rPr lang="en-US" sz="2000" baseline="-25000" dirty="0" err="1">
                <a:solidFill>
                  <a:srgbClr val="0000FF"/>
                </a:solidFill>
                <a:latin typeface="Calibri"/>
              </a:rPr>
              <a:t>i</a:t>
            </a:r>
            <a:r>
              <a:rPr lang="en-US" sz="2000" dirty="0">
                <a:solidFill>
                  <a:srgbClr val="0000FF"/>
                </a:solidFill>
              </a:rPr>
              <a:t> </a:t>
            </a:r>
            <a:r>
              <a:rPr lang="en-US" dirty="0" err="1">
                <a:solidFill>
                  <a:srgbClr val="0000FF"/>
                </a:solidFill>
                <a:latin typeface="Calibri"/>
                <a:cs typeface="Arial" pitchFamily="34" charset="0"/>
              </a:rPr>
              <a:t>w</a:t>
            </a:r>
            <a:r>
              <a:rPr lang="en-US" baseline="-25000" dirty="0" err="1">
                <a:solidFill>
                  <a:srgbClr val="0000FF"/>
                </a:solidFill>
                <a:latin typeface="Calibri"/>
                <a:cs typeface="Arial" pitchFamily="34" charset="0"/>
              </a:rPr>
              <a:t>i</a:t>
            </a:r>
            <a:r>
              <a:rPr lang="en-US" dirty="0">
                <a:solidFill>
                  <a:srgbClr val="0000FF"/>
                </a:solidFill>
                <a:latin typeface="Calibri" pitchFamily="34" charset="0"/>
                <a:cs typeface="Arial" pitchFamily="34" charset="0"/>
              </a:rPr>
              <a:t> </a:t>
            </a:r>
            <a:r>
              <a:rPr lang="en-US" dirty="0">
                <a:solidFill>
                  <a:srgbClr val="0000FF"/>
                </a:solidFill>
                <a:latin typeface="cmsy10"/>
                <a:cs typeface="Arial" pitchFamily="34" charset="0"/>
              </a:rPr>
              <a:t>¢</a:t>
            </a:r>
            <a:r>
              <a:rPr lang="en-US" dirty="0">
                <a:solidFill>
                  <a:srgbClr val="0000FF"/>
                </a:solidFill>
                <a:latin typeface="Calibri" pitchFamily="34" charset="0"/>
                <a:cs typeface="Arial" pitchFamily="34" charset="0"/>
              </a:rPr>
              <a:t> </a:t>
            </a:r>
            <a:r>
              <a:rPr lang="en-US" dirty="0">
                <a:solidFill>
                  <a:srgbClr val="0000FF"/>
                </a:solidFill>
                <a:latin typeface="Calibri"/>
                <a:cs typeface="Arial" pitchFamily="34" charset="0"/>
              </a:rPr>
              <a:t>x</a:t>
            </a:r>
            <a:r>
              <a:rPr lang="en-US" baseline="-25000" dirty="0">
                <a:solidFill>
                  <a:srgbClr val="0000FF"/>
                </a:solidFill>
                <a:latin typeface="Calibri"/>
                <a:cs typeface="Arial" pitchFamily="34" charset="0"/>
              </a:rPr>
              <a:t>i</a:t>
            </a:r>
            <a:r>
              <a:rPr lang="en-US" sz="2000" dirty="0">
                <a:solidFill>
                  <a:srgbClr val="0000FF"/>
                </a:solidFill>
              </a:rPr>
              <a:t> &gt; 1   </a:t>
            </a:r>
            <a:r>
              <a:rPr lang="en-US" sz="2000" dirty="0">
                <a:solidFill>
                  <a:schemeClr val="tx1"/>
                </a:solidFill>
              </a:rPr>
              <a:t>(No mistake, by a margin):       </a:t>
            </a:r>
            <a:r>
              <a:rPr lang="en-US" sz="2000" dirty="0">
                <a:solidFill>
                  <a:srgbClr val="0000FF"/>
                </a:solidFill>
              </a:rPr>
              <a:t>No update</a:t>
            </a:r>
          </a:p>
          <a:p>
            <a:pPr marL="342900" lvl="1" indent="-342900">
              <a:lnSpc>
                <a:spcPct val="80000"/>
              </a:lnSpc>
              <a:buClrTx/>
              <a:buBlip>
                <a:blip r:embed="rId3"/>
              </a:buBlip>
            </a:pPr>
            <a:r>
              <a:rPr lang="en-US" sz="2000" dirty="0">
                <a:solidFill>
                  <a:srgbClr val="0000FF"/>
                </a:solidFill>
              </a:rPr>
              <a:t>Otherwise </a:t>
            </a:r>
            <a:r>
              <a:rPr lang="en-US" sz="2000" dirty="0"/>
              <a:t>       </a:t>
            </a:r>
            <a:r>
              <a:rPr lang="en-US" sz="2000" dirty="0">
                <a:solidFill>
                  <a:schemeClr val="tx1"/>
                </a:solidFill>
              </a:rPr>
              <a:t>(Mistake, relative to margin):   </a:t>
            </a:r>
            <a:r>
              <a:rPr lang="en-US" dirty="0">
                <a:solidFill>
                  <a:srgbClr val="0000FF"/>
                </a:solidFill>
                <a:cs typeface="Arial" pitchFamily="34" charset="0"/>
              </a:rPr>
              <a:t>w</a:t>
            </a:r>
            <a:r>
              <a:rPr lang="en-US" baseline="-25000" dirty="0">
                <a:solidFill>
                  <a:srgbClr val="0000FF"/>
                </a:solidFill>
                <a:cs typeface="Arial" pitchFamily="34" charset="0"/>
              </a:rPr>
              <a:t>t+1</a:t>
            </a:r>
            <a:r>
              <a:rPr lang="en-US" dirty="0">
                <a:solidFill>
                  <a:srgbClr val="0000FF"/>
                </a:solidFill>
                <a:latin typeface="Calibri" pitchFamily="34" charset="0"/>
                <a:cs typeface="Arial" pitchFamily="34" charset="0"/>
              </a:rPr>
              <a:t> = </a:t>
            </a:r>
            <a:r>
              <a:rPr lang="en-US" dirty="0" err="1">
                <a:solidFill>
                  <a:srgbClr val="0000FF"/>
                </a:solidFill>
                <a:cs typeface="Arial" pitchFamily="34" charset="0"/>
              </a:rPr>
              <a:t>w</a:t>
            </a:r>
            <a:r>
              <a:rPr lang="en-US" baseline="-25000" dirty="0" err="1">
                <a:solidFill>
                  <a:srgbClr val="0000FF"/>
                </a:solidFill>
                <a:cs typeface="Arial" pitchFamily="34" charset="0"/>
              </a:rPr>
              <a:t>t</a:t>
            </a:r>
            <a:r>
              <a:rPr lang="en-US" dirty="0">
                <a:solidFill>
                  <a:srgbClr val="0000FF"/>
                </a:solidFill>
                <a:latin typeface="Calibri" pitchFamily="34" charset="0"/>
                <a:cs typeface="Arial" pitchFamily="34" charset="0"/>
              </a:rPr>
              <a:t> + r </a:t>
            </a:r>
            <a:r>
              <a:rPr lang="en-US" dirty="0" err="1">
                <a:solidFill>
                  <a:srgbClr val="0000FF"/>
                </a:solidFill>
                <a:cs typeface="Arial" pitchFamily="34" charset="0"/>
              </a:rPr>
              <a:t>y</a:t>
            </a:r>
            <a:r>
              <a:rPr lang="en-US" baseline="-25000" dirty="0" err="1">
                <a:solidFill>
                  <a:srgbClr val="0000FF"/>
                </a:solidFill>
                <a:cs typeface="Arial" pitchFamily="34" charset="0"/>
              </a:rPr>
              <a:t>t</a:t>
            </a:r>
            <a:r>
              <a:rPr lang="en-US" dirty="0">
                <a:solidFill>
                  <a:srgbClr val="0000FF"/>
                </a:solidFill>
                <a:latin typeface="Calibri" pitchFamily="34" charset="0"/>
                <a:cs typeface="Arial" pitchFamily="34" charset="0"/>
              </a:rPr>
              <a:t> </a:t>
            </a:r>
            <a:r>
              <a:rPr lang="en-US" dirty="0" err="1">
                <a:solidFill>
                  <a:srgbClr val="0000FF"/>
                </a:solidFill>
                <a:cs typeface="Arial" pitchFamily="34" charset="0"/>
              </a:rPr>
              <a:t>x</a:t>
            </a:r>
            <a:r>
              <a:rPr lang="en-US" baseline="-25000" dirty="0" err="1">
                <a:solidFill>
                  <a:srgbClr val="0000FF"/>
                </a:solidFill>
                <a:cs typeface="Arial" pitchFamily="34" charset="0"/>
              </a:rPr>
              <a:t>t</a:t>
            </a:r>
            <a:r>
              <a:rPr lang="en-US" dirty="0">
                <a:solidFill>
                  <a:srgbClr val="0000FF"/>
                </a:solidFill>
                <a:latin typeface="Calibri" pitchFamily="34" charset="0"/>
                <a:cs typeface="Arial" pitchFamily="34" charset="0"/>
              </a:rPr>
              <a:t>  </a:t>
            </a:r>
          </a:p>
          <a:p>
            <a:pPr marL="0" indent="0">
              <a:lnSpc>
                <a:spcPct val="80000"/>
              </a:lnSpc>
              <a:buNone/>
            </a:pPr>
            <a:endParaRPr lang="en-US" sz="2000" b="1" dirty="0">
              <a:solidFill>
                <a:srgbClr val="0000FF"/>
              </a:solidFill>
            </a:endParaRPr>
          </a:p>
        </p:txBody>
      </p:sp>
      <p:pic>
        <p:nvPicPr>
          <p:cNvPr id="5" name="Picture 5" descr="lo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0" y="3276600"/>
            <a:ext cx="2667000" cy="1978056"/>
          </a:xfrm>
          <a:prstGeom prst="rect">
            <a:avLst/>
          </a:prstGeom>
          <a:solidFill>
            <a:schemeClr val="tx1"/>
          </a:solidFill>
          <a:ln>
            <a:solidFill>
              <a:schemeClr val="tx1"/>
            </a:solidFill>
          </a:ln>
        </p:spPr>
      </p:pic>
      <p:sp>
        <p:nvSpPr>
          <p:cNvPr id="1064962" name="Rectangle 2"/>
          <p:cNvSpPr>
            <a:spLocks noGrp="1" noChangeArrowheads="1"/>
          </p:cNvSpPr>
          <p:nvPr>
            <p:ph type="title"/>
          </p:nvPr>
        </p:nvSpPr>
        <p:spPr/>
        <p:txBody>
          <a:bodyPr/>
          <a:lstStyle/>
          <a:p>
            <a:r>
              <a:rPr lang="en-US" dirty="0">
                <a:latin typeface="Calibri" pitchFamily="34" charset="0"/>
              </a:rPr>
              <a:t>Stochastic Gradient Algorithms </a:t>
            </a:r>
          </a:p>
        </p:txBody>
      </p:sp>
      <p:sp>
        <p:nvSpPr>
          <p:cNvPr id="6" name="Slide Number Placeholder 5"/>
          <p:cNvSpPr>
            <a:spLocks noGrp="1"/>
          </p:cNvSpPr>
          <p:nvPr>
            <p:ph type="sldNum" sz="quarter" idx="14"/>
          </p:nvPr>
        </p:nvSpPr>
        <p:spPr/>
        <p:txBody>
          <a:bodyPr/>
          <a:lstStyle/>
          <a:p>
            <a:fld id="{7290A62C-F7EB-4847-AE6C-B5EDD3F056E7}" type="slidenum">
              <a:rPr lang="en-US"/>
              <a:pPr/>
              <a:t>43</a:t>
            </a:fld>
            <a:endParaRPr lang="en-US"/>
          </a:p>
        </p:txBody>
      </p:sp>
      <p:sp>
        <p:nvSpPr>
          <p:cNvPr id="7" name="Right Arrow 6"/>
          <p:cNvSpPr/>
          <p:nvPr/>
        </p:nvSpPr>
        <p:spPr>
          <a:xfrm rot="7175910" flipV="1">
            <a:off x="7758120" y="4403295"/>
            <a:ext cx="931140" cy="158562"/>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669210" y="4818830"/>
            <a:ext cx="424966" cy="246221"/>
          </a:xfrm>
          <a:prstGeom prst="rect">
            <a:avLst/>
          </a:prstGeom>
          <a:solidFill>
            <a:srgbClr val="FFFFCC"/>
          </a:solidFill>
          <a:ln>
            <a:solidFill>
              <a:schemeClr val="accent1"/>
            </a:solidFill>
          </a:ln>
        </p:spPr>
        <p:txBody>
          <a:bodyPr wrap="square" rtlCol="0">
            <a:spAutoFit/>
          </a:bodyPr>
          <a:lstStyle/>
          <a:p>
            <a:r>
              <a:rPr lang="en-US" sz="1000" u="none" dirty="0">
                <a:solidFill>
                  <a:srgbClr val="0000FF"/>
                </a:solidFill>
                <a:latin typeface="Calibri" pitchFamily="34" charset="0"/>
                <a:cs typeface="Arial" pitchFamily="34" charset="0"/>
              </a:rPr>
              <a:t>w </a:t>
            </a:r>
            <a:r>
              <a:rPr lang="en-US" sz="1000" u="none" dirty="0">
                <a:solidFill>
                  <a:srgbClr val="0000FF"/>
                </a:solidFill>
                <a:latin typeface="cmsy10"/>
                <a:cs typeface="Arial" pitchFamily="34" charset="0"/>
              </a:rPr>
              <a:t>¢</a:t>
            </a:r>
            <a:r>
              <a:rPr lang="en-US" sz="1000" u="none" dirty="0">
                <a:solidFill>
                  <a:srgbClr val="0000FF"/>
                </a:solidFill>
                <a:latin typeface="Calibri" pitchFamily="34" charset="0"/>
                <a:cs typeface="Arial" pitchFamily="34" charset="0"/>
              </a:rPr>
              <a:t> x</a:t>
            </a:r>
            <a:endParaRPr lang="en-US" sz="600" dirty="0"/>
          </a:p>
        </p:txBody>
      </p:sp>
      <p:sp>
        <p:nvSpPr>
          <p:cNvPr id="8" name="AutoShape 9"/>
          <p:cNvSpPr>
            <a:spLocks noChangeArrowheads="1"/>
          </p:cNvSpPr>
          <p:nvPr/>
        </p:nvSpPr>
        <p:spPr bwMode="auto">
          <a:xfrm>
            <a:off x="3124200" y="6096000"/>
            <a:ext cx="3319462" cy="609600"/>
          </a:xfrm>
          <a:prstGeom prst="wedgeRectCallout">
            <a:avLst>
              <a:gd name="adj1" fmla="val 102513"/>
              <a:gd name="adj2" fmla="val -60632"/>
            </a:avLst>
          </a:prstGeom>
          <a:solidFill>
            <a:srgbClr val="FFFFCC"/>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u="none" dirty="0">
                <a:latin typeface="+mn-lt"/>
              </a:rPr>
              <a:t>Think about the case where </a:t>
            </a:r>
            <a:r>
              <a:rPr lang="en-US" sz="1800" b="1" u="none" dirty="0">
                <a:latin typeface="+mn-lt"/>
              </a:rPr>
              <a:t>x</a:t>
            </a:r>
            <a:r>
              <a:rPr lang="en-US" sz="1800" u="none" dirty="0">
                <a:latin typeface="+mn-lt"/>
              </a:rPr>
              <a:t> is a Boolean vector.</a:t>
            </a:r>
            <a:endParaRPr lang="en-US" sz="1800" u="none" baseline="30000" dirty="0">
              <a:latin typeface="+mn-lt"/>
            </a:endParaRPr>
          </a:p>
        </p:txBody>
      </p:sp>
    </p:spTree>
    <p:extLst>
      <p:ext uri="{BB962C8B-B14F-4D97-AF65-F5344CB8AC3E}">
        <p14:creationId xmlns:p14="http://schemas.microsoft.com/office/powerpoint/2010/main" val="6543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6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6496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496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496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64963">
                                            <p:txEl>
                                              <p:pRg st="10" end="1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64963">
                                            <p:txEl>
                                              <p:pRg st="13" end="1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64963">
                                            <p:txEl>
                                              <p:pRg st="14" end="1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3" name="Rectangle 3"/>
          <p:cNvSpPr>
            <a:spLocks noGrp="1" noChangeArrowheads="1"/>
          </p:cNvSpPr>
          <p:nvPr>
            <p:ph idx="1"/>
          </p:nvPr>
        </p:nvSpPr>
        <p:spPr>
          <a:xfrm>
            <a:off x="1524000" y="1295400"/>
            <a:ext cx="7620000" cy="4953000"/>
          </a:xfrm>
        </p:spPr>
        <p:txBody>
          <a:bodyPr/>
          <a:lstStyle/>
          <a:p>
            <a:pPr marL="0" indent="0" algn="ctr">
              <a:lnSpc>
                <a:spcPct val="80000"/>
              </a:lnSpc>
              <a:buNone/>
            </a:pPr>
            <a:r>
              <a:rPr lang="en-US" sz="2000" dirty="0">
                <a:solidFill>
                  <a:srgbClr val="0000FF"/>
                </a:solidFill>
                <a:latin typeface="Calibri"/>
                <a:cs typeface="Arial" pitchFamily="34" charset="0"/>
              </a:rPr>
              <a:t>w</a:t>
            </a:r>
            <a:r>
              <a:rPr lang="en-US" sz="2000" baseline="-25000" dirty="0">
                <a:solidFill>
                  <a:srgbClr val="0000FF"/>
                </a:solidFill>
                <a:latin typeface="Calibri"/>
                <a:cs typeface="Arial" pitchFamily="34" charset="0"/>
              </a:rPr>
              <a:t>t+1</a:t>
            </a:r>
            <a:r>
              <a:rPr lang="en-US" sz="2000" dirty="0">
                <a:solidFill>
                  <a:srgbClr val="0000FF"/>
                </a:solidFill>
                <a:latin typeface="Calibri" pitchFamily="34" charset="0"/>
                <a:cs typeface="Arial" pitchFamily="34" charset="0"/>
              </a:rPr>
              <a:t> =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latin typeface="Calibri"/>
                <a:cs typeface="Arial" pitchFamily="34" charset="0"/>
              </a:rPr>
              <a:t>r</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g</a:t>
            </a:r>
            <a:r>
              <a:rPr lang="en-US" sz="2000" baseline="-25000" dirty="0" err="1">
                <a:solidFill>
                  <a:srgbClr val="0000FF"/>
                </a:solidFill>
                <a:latin typeface="Calibri"/>
                <a:cs typeface="Arial" pitchFamily="34" charset="0"/>
              </a:rPr>
              <a:t>w</a:t>
            </a:r>
            <a:r>
              <a:rPr lang="en-US" sz="2000" dirty="0">
                <a:solidFill>
                  <a:srgbClr val="0000FF"/>
                </a:solidFill>
                <a:latin typeface="Calibri" pitchFamily="34" charset="0"/>
                <a:cs typeface="Arial" pitchFamily="34" charset="0"/>
              </a:rPr>
              <a:t> </a:t>
            </a:r>
            <a:r>
              <a:rPr lang="en-US" sz="2000" dirty="0">
                <a:solidFill>
                  <a:srgbClr val="0000FF"/>
                </a:solidFill>
                <a:latin typeface="Calibri"/>
                <a:cs typeface="Arial" pitchFamily="34" charset="0"/>
              </a:rPr>
              <a:t>Q(</a:t>
            </a:r>
            <a:r>
              <a:rPr lang="en-US" sz="2000" dirty="0" err="1">
                <a:solidFill>
                  <a:srgbClr val="0000FF"/>
                </a:solidFill>
                <a:latin typeface="Calibri"/>
                <a:cs typeface="Arial" pitchFamily="34" charset="0"/>
              </a:rPr>
              <a:t>z</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cs typeface="Arial" pitchFamily="34" charset="0"/>
              </a:rPr>
              <a:t>w</a:t>
            </a:r>
            <a:r>
              <a:rPr lang="en-US" sz="2000" baseline="-25000" dirty="0" err="1">
                <a:solidFill>
                  <a:srgbClr val="0000FF"/>
                </a:solidFill>
                <a:cs typeface="Arial" pitchFamily="34" charset="0"/>
              </a:rPr>
              <a:t>t</a:t>
            </a:r>
            <a:r>
              <a:rPr lang="en-US" sz="2000" dirty="0">
                <a:solidFill>
                  <a:srgbClr val="0000FF"/>
                </a:solidFill>
                <a:latin typeface="Calibri" pitchFamily="34" charset="0"/>
                <a:cs typeface="Arial" pitchFamily="34" charset="0"/>
              </a:rPr>
              <a:t> – </a:t>
            </a:r>
            <a:r>
              <a:rPr lang="en-US" sz="2000" dirty="0" err="1">
                <a:solidFill>
                  <a:srgbClr val="0000FF"/>
                </a:solidFill>
                <a:cs typeface="Arial" pitchFamily="34" charset="0"/>
              </a:rPr>
              <a:t>r</a:t>
            </a:r>
            <a:r>
              <a:rPr lang="en-US" sz="2000" baseline="-25000" dirty="0" err="1">
                <a:solidFill>
                  <a:srgbClr val="0000FF"/>
                </a:solidFill>
                <a:cs typeface="Arial" pitchFamily="34" charset="0"/>
              </a:rPr>
              <a:t>t</a:t>
            </a:r>
            <a:r>
              <a:rPr lang="en-US" sz="2000" dirty="0">
                <a:solidFill>
                  <a:srgbClr val="0000FF"/>
                </a:solidFill>
                <a:latin typeface="Calibri" pitchFamily="34" charset="0"/>
                <a:cs typeface="Arial" pitchFamily="34" charset="0"/>
              </a:rPr>
              <a:t> </a:t>
            </a:r>
            <a:r>
              <a:rPr lang="en-US" sz="2000" dirty="0" err="1">
                <a:solidFill>
                  <a:srgbClr val="0000FF"/>
                </a:solidFill>
                <a:cs typeface="Arial" pitchFamily="34" charset="0"/>
              </a:rPr>
              <a:t>g</a:t>
            </a:r>
            <a:r>
              <a:rPr lang="en-US" sz="2000" baseline="-25000" dirty="0" err="1">
                <a:solidFill>
                  <a:srgbClr val="0000FF"/>
                </a:solidFill>
                <a:cs typeface="Arial" pitchFamily="34" charset="0"/>
              </a:rPr>
              <a:t>t</a:t>
            </a:r>
            <a:endParaRPr lang="en-US" sz="2000" baseline="-25000" dirty="0">
              <a:solidFill>
                <a:srgbClr val="0000FF"/>
              </a:solidFill>
              <a:cs typeface="Arial" pitchFamily="34" charset="0"/>
            </a:endParaRPr>
          </a:p>
          <a:p>
            <a:pPr marL="0" indent="0" algn="ctr">
              <a:lnSpc>
                <a:spcPct val="80000"/>
              </a:lnSpc>
              <a:buNone/>
            </a:pPr>
            <a:r>
              <a:rPr lang="en-US" sz="2000" baseline="-25000" dirty="0">
                <a:solidFill>
                  <a:srgbClr val="0000FF"/>
                </a:solidFill>
                <a:latin typeface="Calibri"/>
                <a:cs typeface="Arial" pitchFamily="34" charset="0"/>
              </a:rPr>
              <a:t>(notice that this is a vector, each coordinate (feature) has its own </a:t>
            </a:r>
            <a:r>
              <a:rPr lang="en-US" sz="2000" baseline="-25000" dirty="0" err="1">
                <a:solidFill>
                  <a:srgbClr val="0000FF"/>
                </a:solidFill>
                <a:latin typeface="Calibri"/>
                <a:cs typeface="Arial" pitchFamily="34" charset="0"/>
              </a:rPr>
              <a:t>w</a:t>
            </a:r>
            <a:r>
              <a:rPr lang="en-US" sz="1600" baseline="-50000" dirty="0" err="1">
                <a:solidFill>
                  <a:srgbClr val="0000FF"/>
                </a:solidFill>
                <a:latin typeface="Calibri"/>
                <a:cs typeface="Arial" pitchFamily="34" charset="0"/>
              </a:rPr>
              <a:t>t,</a:t>
            </a:r>
            <a:r>
              <a:rPr lang="en-US" sz="2000" baseline="-50000" dirty="0" err="1">
                <a:solidFill>
                  <a:srgbClr val="0000FF"/>
                </a:solidFill>
                <a:latin typeface="Calibri"/>
                <a:cs typeface="Arial" pitchFamily="34" charset="0"/>
              </a:rPr>
              <a:t>j</a:t>
            </a:r>
            <a:r>
              <a:rPr lang="en-US" sz="2000" baseline="-25000" dirty="0">
                <a:solidFill>
                  <a:srgbClr val="0000FF"/>
                </a:solidFill>
                <a:latin typeface="Calibri"/>
                <a:cs typeface="Arial" pitchFamily="34" charset="0"/>
              </a:rPr>
              <a:t> and </a:t>
            </a:r>
            <a:r>
              <a:rPr lang="en-US" sz="2000" baseline="-25000" dirty="0" err="1">
                <a:solidFill>
                  <a:srgbClr val="0000FF"/>
                </a:solidFill>
                <a:latin typeface="Calibri"/>
                <a:cs typeface="Arial" pitchFamily="34" charset="0"/>
              </a:rPr>
              <a:t>g</a:t>
            </a:r>
            <a:r>
              <a:rPr lang="en-US" sz="2000" baseline="-50000" dirty="0" err="1">
                <a:solidFill>
                  <a:srgbClr val="0000FF"/>
                </a:solidFill>
                <a:latin typeface="Calibri"/>
                <a:cs typeface="Arial" pitchFamily="34" charset="0"/>
              </a:rPr>
              <a:t>t,j</a:t>
            </a:r>
            <a:r>
              <a:rPr lang="en-US" sz="2000" baseline="-25000" dirty="0">
                <a:solidFill>
                  <a:srgbClr val="0000FF"/>
                </a:solidFill>
                <a:latin typeface="Calibri"/>
                <a:cs typeface="Arial" pitchFamily="34" charset="0"/>
              </a:rPr>
              <a:t>)</a:t>
            </a:r>
          </a:p>
          <a:p>
            <a:pPr marL="0" indent="0" algn="ctr">
              <a:lnSpc>
                <a:spcPct val="80000"/>
              </a:lnSpc>
              <a:buNone/>
            </a:pPr>
            <a:endParaRPr lang="en-US" sz="2000" baseline="-25000" dirty="0">
              <a:solidFill>
                <a:srgbClr val="0000FF"/>
              </a:solidFill>
              <a:latin typeface="Calibri"/>
              <a:cs typeface="Arial" pitchFamily="34" charset="0"/>
            </a:endParaRPr>
          </a:p>
          <a:p>
            <a:pPr marL="342900" lvl="1" indent="-342900">
              <a:lnSpc>
                <a:spcPct val="80000"/>
              </a:lnSpc>
              <a:buClrTx/>
              <a:buBlip>
                <a:blip r:embed="rId3"/>
              </a:buBlip>
            </a:pPr>
            <a:r>
              <a:rPr lang="en-US" dirty="0">
                <a:solidFill>
                  <a:schemeClr val="tx1"/>
                </a:solidFill>
                <a:latin typeface="Calibri" pitchFamily="34" charset="0"/>
                <a:cs typeface="Arial" pitchFamily="34" charset="0"/>
              </a:rPr>
              <a:t>So far, we used fixed learning rates </a:t>
            </a:r>
            <a:r>
              <a:rPr lang="en-US" dirty="0">
                <a:solidFill>
                  <a:srgbClr val="0000FF"/>
                </a:solidFill>
                <a:latin typeface="Calibri" pitchFamily="34" charset="0"/>
                <a:cs typeface="Arial" pitchFamily="34" charset="0"/>
              </a:rPr>
              <a:t>r = </a:t>
            </a:r>
            <a:r>
              <a:rPr lang="en-US" dirty="0" err="1">
                <a:solidFill>
                  <a:srgbClr val="0000FF"/>
                </a:solidFill>
                <a:latin typeface="Calibri"/>
                <a:cs typeface="Arial" pitchFamily="34" charset="0"/>
              </a:rPr>
              <a:t>r</a:t>
            </a:r>
            <a:r>
              <a:rPr lang="en-US" baseline="-25000" dirty="0" err="1">
                <a:solidFill>
                  <a:srgbClr val="0000FF"/>
                </a:solidFill>
                <a:latin typeface="Calibri"/>
                <a:cs typeface="Arial" pitchFamily="34" charset="0"/>
              </a:rPr>
              <a:t>t</a:t>
            </a:r>
            <a:r>
              <a:rPr lang="en-US" dirty="0">
                <a:solidFill>
                  <a:schemeClr val="tx1"/>
                </a:solidFill>
                <a:latin typeface="Calibri" pitchFamily="34" charset="0"/>
                <a:cs typeface="Arial" pitchFamily="34" charset="0"/>
              </a:rPr>
              <a:t>, but this can change. </a:t>
            </a:r>
          </a:p>
          <a:p>
            <a:pPr marL="342900" lvl="1" indent="-342900">
              <a:lnSpc>
                <a:spcPct val="80000"/>
              </a:lnSpc>
              <a:buClrTx/>
              <a:buBlip>
                <a:blip r:embed="rId3"/>
              </a:buBlip>
            </a:pPr>
            <a:r>
              <a:rPr lang="en-US" dirty="0" err="1">
                <a:solidFill>
                  <a:srgbClr val="0000FF"/>
                </a:solidFill>
                <a:latin typeface="Calibri" pitchFamily="34" charset="0"/>
                <a:cs typeface="Arial" pitchFamily="34" charset="0"/>
              </a:rPr>
              <a:t>AdaGrad</a:t>
            </a:r>
            <a:r>
              <a:rPr lang="en-US" dirty="0">
                <a:solidFill>
                  <a:schemeClr val="tx1"/>
                </a:solidFill>
                <a:latin typeface="Calibri" pitchFamily="34" charset="0"/>
                <a:cs typeface="Arial" pitchFamily="34" charset="0"/>
              </a:rPr>
              <a:t> alters the update to adapt based on historical information, so that frequently occurring features in the gradients get small learning rates and infrequent features get higher ones. </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The idea is to “learn slowly” from frequent features but “pay attention” to rare but informative features.</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Define a “per feature” learning rate for the feature </a:t>
            </a:r>
            <a:r>
              <a:rPr lang="en-US" dirty="0">
                <a:solidFill>
                  <a:srgbClr val="0000FF"/>
                </a:solidFill>
                <a:latin typeface="Calibri" pitchFamily="34" charset="0"/>
                <a:cs typeface="Arial" pitchFamily="34" charset="0"/>
              </a:rPr>
              <a:t>j</a:t>
            </a:r>
            <a:r>
              <a:rPr lang="en-US" dirty="0">
                <a:solidFill>
                  <a:schemeClr val="tx1"/>
                </a:solidFill>
                <a:latin typeface="Calibri" pitchFamily="34" charset="0"/>
                <a:cs typeface="Arial" pitchFamily="34" charset="0"/>
              </a:rPr>
              <a:t>, as: </a:t>
            </a:r>
          </a:p>
          <a:p>
            <a:pPr marL="0" lvl="1" indent="0" algn="ctr">
              <a:lnSpc>
                <a:spcPct val="80000"/>
              </a:lnSpc>
              <a:buClrTx/>
              <a:buNone/>
            </a:pPr>
            <a:r>
              <a:rPr lang="en-US" dirty="0" err="1">
                <a:solidFill>
                  <a:srgbClr val="0000FF"/>
                </a:solidFill>
                <a:latin typeface="Calibri"/>
                <a:cs typeface="Arial" pitchFamily="34" charset="0"/>
              </a:rPr>
              <a:t>r</a:t>
            </a:r>
            <a:r>
              <a:rPr lang="en-US" baseline="-25000" dirty="0" err="1">
                <a:solidFill>
                  <a:srgbClr val="0000FF"/>
                </a:solidFill>
                <a:latin typeface="Calibri"/>
                <a:cs typeface="Arial" pitchFamily="34" charset="0"/>
              </a:rPr>
              <a:t>t,j</a:t>
            </a:r>
            <a:r>
              <a:rPr lang="en-US" dirty="0">
                <a:solidFill>
                  <a:srgbClr val="0000FF"/>
                </a:solidFill>
                <a:latin typeface="Calibri" pitchFamily="34" charset="0"/>
                <a:cs typeface="Arial" pitchFamily="34" charset="0"/>
              </a:rPr>
              <a:t> = r/(</a:t>
            </a:r>
            <a:r>
              <a:rPr lang="en-US" dirty="0" err="1">
                <a:solidFill>
                  <a:srgbClr val="0000FF"/>
                </a:solidFill>
                <a:latin typeface="Calibri"/>
                <a:cs typeface="Arial" pitchFamily="34" charset="0"/>
              </a:rPr>
              <a:t>G</a:t>
            </a:r>
            <a:r>
              <a:rPr lang="en-US" baseline="-25000" dirty="0" err="1">
                <a:solidFill>
                  <a:srgbClr val="0000FF"/>
                </a:solidFill>
                <a:latin typeface="Calibri"/>
                <a:cs typeface="Arial" pitchFamily="34" charset="0"/>
              </a:rPr>
              <a:t>t</a:t>
            </a:r>
            <a:r>
              <a:rPr lang="en-US" baseline="-25000" dirty="0" err="1">
                <a:solidFill>
                  <a:srgbClr val="0000FF"/>
                </a:solidFill>
                <a:latin typeface="Calibri" pitchFamily="34" charset="0"/>
                <a:cs typeface="Arial" pitchFamily="34" charset="0"/>
              </a:rPr>
              <a:t>,j</a:t>
            </a:r>
            <a:r>
              <a:rPr lang="en-US" dirty="0">
                <a:solidFill>
                  <a:srgbClr val="0000FF"/>
                </a:solidFill>
                <a:latin typeface="Calibri"/>
                <a:cs typeface="Arial" pitchFamily="34" charset="0"/>
              </a:rPr>
              <a:t>)</a:t>
            </a:r>
            <a:r>
              <a:rPr lang="en-US" baseline="30000" dirty="0">
                <a:solidFill>
                  <a:srgbClr val="0000FF"/>
                </a:solidFill>
                <a:latin typeface="Calibri"/>
                <a:cs typeface="Arial" pitchFamily="34" charset="0"/>
              </a:rPr>
              <a:t>1/2</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where</a:t>
            </a:r>
            <a:r>
              <a:rPr lang="en-US" dirty="0">
                <a:solidFill>
                  <a:schemeClr val="accent1">
                    <a:lumMod val="75000"/>
                  </a:schemeClr>
                </a:solidFill>
                <a:latin typeface="Calibri" pitchFamily="34" charset="0"/>
                <a:cs typeface="Arial" pitchFamily="34" charset="0"/>
              </a:rPr>
              <a:t> </a:t>
            </a:r>
            <a:r>
              <a:rPr lang="en-US" dirty="0" err="1">
                <a:solidFill>
                  <a:srgbClr val="0000FF"/>
                </a:solidFill>
                <a:latin typeface="Calibri"/>
                <a:cs typeface="Arial" pitchFamily="34" charset="0"/>
              </a:rPr>
              <a:t>G</a:t>
            </a:r>
            <a:r>
              <a:rPr lang="en-US" baseline="-25000" dirty="0" err="1">
                <a:solidFill>
                  <a:srgbClr val="0000FF"/>
                </a:solidFill>
                <a:latin typeface="Calibri"/>
                <a:cs typeface="Arial" pitchFamily="34" charset="0"/>
              </a:rPr>
              <a:t>t,j</a:t>
            </a:r>
            <a:r>
              <a:rPr lang="en-US" dirty="0">
                <a:solidFill>
                  <a:srgbClr val="0000FF"/>
                </a:solidFill>
                <a:latin typeface="Calibri" pitchFamily="34" charset="0"/>
                <a:cs typeface="Arial" pitchFamily="34" charset="0"/>
              </a:rPr>
              <a:t>  = </a:t>
            </a:r>
            <a:r>
              <a:rPr lang="en-US" dirty="0">
                <a:solidFill>
                  <a:srgbClr val="0000FF"/>
                </a:solidFill>
                <a:latin typeface="Symbol"/>
                <a:cs typeface="Arial" pitchFamily="34" charset="0"/>
                <a:sym typeface="Symbol"/>
              </a:rPr>
              <a:t></a:t>
            </a:r>
            <a:r>
              <a:rPr lang="en-US" baseline="-25000" dirty="0">
                <a:solidFill>
                  <a:srgbClr val="0000FF"/>
                </a:solidFill>
                <a:latin typeface="+mj-lt"/>
                <a:cs typeface="Arial" pitchFamily="34" charset="0"/>
                <a:sym typeface="Symbol"/>
              </a:rPr>
              <a:t>k</a:t>
            </a:r>
            <a:r>
              <a:rPr lang="en-US" baseline="-25000" dirty="0">
                <a:solidFill>
                  <a:srgbClr val="0000FF"/>
                </a:solidFill>
                <a:latin typeface="Symbol"/>
                <a:cs typeface="Arial" pitchFamily="34" charset="0"/>
                <a:sym typeface="Symbol"/>
              </a:rPr>
              <a:t>=1, </a:t>
            </a:r>
            <a:r>
              <a:rPr lang="en-US" baseline="-25000" dirty="0">
                <a:solidFill>
                  <a:srgbClr val="0000FF"/>
                </a:solidFill>
                <a:latin typeface="+mj-lt"/>
                <a:cs typeface="Arial" pitchFamily="34" charset="0"/>
                <a:sym typeface="Symbol"/>
              </a:rPr>
              <a:t>t</a:t>
            </a:r>
            <a:r>
              <a:rPr lang="en-US" dirty="0">
                <a:solidFill>
                  <a:srgbClr val="0000FF"/>
                </a:solidFill>
                <a:latin typeface="Calibri" pitchFamily="34" charset="0"/>
                <a:cs typeface="Arial" pitchFamily="34" charset="0"/>
              </a:rPr>
              <a:t> </a:t>
            </a:r>
            <a:r>
              <a:rPr lang="en-US" dirty="0">
                <a:solidFill>
                  <a:srgbClr val="0000FF"/>
                </a:solidFill>
                <a:latin typeface="Calibri"/>
                <a:cs typeface="Arial" pitchFamily="34" charset="0"/>
              </a:rPr>
              <a:t>g</a:t>
            </a:r>
            <a:r>
              <a:rPr lang="en-US" baseline="30000" dirty="0">
                <a:solidFill>
                  <a:srgbClr val="0000FF"/>
                </a:solidFill>
                <a:cs typeface="Arial" pitchFamily="34" charset="0"/>
              </a:rPr>
              <a:t>2</a:t>
            </a:r>
            <a:r>
              <a:rPr lang="en-US" baseline="-25000" dirty="0">
                <a:solidFill>
                  <a:srgbClr val="0000FF"/>
                </a:solidFill>
                <a:latin typeface="Calibri"/>
                <a:cs typeface="Arial" pitchFamily="34" charset="0"/>
              </a:rPr>
              <a:t>k,j</a:t>
            </a:r>
            <a:r>
              <a:rPr lang="en-US" dirty="0">
                <a:solidFill>
                  <a:srgbClr val="0000FF"/>
                </a:solidFill>
                <a:latin typeface="Calibri" pitchFamily="34" charset="0"/>
                <a:cs typeface="Arial" pitchFamily="34" charset="0"/>
              </a:rPr>
              <a:t>  </a:t>
            </a:r>
            <a:r>
              <a:rPr lang="en-US" dirty="0">
                <a:solidFill>
                  <a:schemeClr val="tx1"/>
                </a:solidFill>
                <a:latin typeface="Calibri" pitchFamily="34" charset="0"/>
                <a:cs typeface="Arial" pitchFamily="34" charset="0"/>
              </a:rPr>
              <a:t>the sum of squares of gradients at feature </a:t>
            </a:r>
            <a:r>
              <a:rPr lang="en-US" dirty="0">
                <a:solidFill>
                  <a:srgbClr val="0000FF"/>
                </a:solidFill>
                <a:latin typeface="Calibri" pitchFamily="34" charset="0"/>
                <a:cs typeface="Arial" pitchFamily="34" charset="0"/>
              </a:rPr>
              <a:t>j</a:t>
            </a:r>
            <a:r>
              <a:rPr lang="en-US" dirty="0">
                <a:solidFill>
                  <a:schemeClr val="accent1">
                    <a:lumMod val="75000"/>
                  </a:schemeClr>
                </a:solidFill>
                <a:latin typeface="Calibri" pitchFamily="34" charset="0"/>
                <a:cs typeface="Arial" pitchFamily="34" charset="0"/>
              </a:rPr>
              <a:t> </a:t>
            </a:r>
            <a:r>
              <a:rPr lang="en-US" dirty="0">
                <a:solidFill>
                  <a:schemeClr val="tx1"/>
                </a:solidFill>
                <a:latin typeface="Calibri" pitchFamily="34" charset="0"/>
                <a:cs typeface="Arial" pitchFamily="34" charset="0"/>
              </a:rPr>
              <a:t>until time </a:t>
            </a:r>
            <a:r>
              <a:rPr lang="en-US" dirty="0">
                <a:solidFill>
                  <a:srgbClr val="0000FF"/>
                </a:solidFill>
                <a:latin typeface="Calibri" pitchFamily="34" charset="0"/>
                <a:cs typeface="Arial" pitchFamily="34" charset="0"/>
              </a:rPr>
              <a:t>t</a:t>
            </a:r>
            <a:r>
              <a:rPr lang="en-US" dirty="0">
                <a:solidFill>
                  <a:schemeClr val="tx1"/>
                </a:solidFill>
                <a:latin typeface="Calibri" pitchFamily="34" charset="0"/>
                <a:cs typeface="Arial" pitchFamily="34" charset="0"/>
              </a:rPr>
              <a:t>.</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Overall, the update rule for </a:t>
            </a:r>
            <a:r>
              <a:rPr lang="en-US" dirty="0" err="1">
                <a:solidFill>
                  <a:schemeClr val="tx1"/>
                </a:solidFill>
                <a:latin typeface="Calibri" pitchFamily="34" charset="0"/>
                <a:cs typeface="Arial" pitchFamily="34" charset="0"/>
              </a:rPr>
              <a:t>Adagrad</a:t>
            </a:r>
            <a:r>
              <a:rPr lang="en-US" dirty="0">
                <a:solidFill>
                  <a:schemeClr val="tx1"/>
                </a:solidFill>
                <a:latin typeface="Calibri" pitchFamily="34" charset="0"/>
                <a:cs typeface="Arial" pitchFamily="34" charset="0"/>
              </a:rPr>
              <a:t> is:</a:t>
            </a:r>
          </a:p>
          <a:p>
            <a:pPr marL="0" lvl="1" indent="0" algn="ctr">
              <a:lnSpc>
                <a:spcPct val="80000"/>
              </a:lnSpc>
              <a:buClrTx/>
              <a:buNone/>
            </a:pPr>
            <a:r>
              <a:rPr lang="en-US" dirty="0">
                <a:solidFill>
                  <a:srgbClr val="0000FF"/>
                </a:solidFill>
                <a:cs typeface="Arial" pitchFamily="34" charset="0"/>
              </a:rPr>
              <a:t>w</a:t>
            </a:r>
            <a:r>
              <a:rPr lang="en-US" baseline="-25000" dirty="0">
                <a:solidFill>
                  <a:srgbClr val="0000FF"/>
                </a:solidFill>
                <a:cs typeface="Arial" pitchFamily="34" charset="0"/>
              </a:rPr>
              <a:t>t+1,j</a:t>
            </a:r>
            <a:r>
              <a:rPr lang="en-US" dirty="0">
                <a:solidFill>
                  <a:srgbClr val="0000FF"/>
                </a:solidFill>
                <a:latin typeface="Calibri" pitchFamily="34" charset="0"/>
                <a:cs typeface="Arial" pitchFamily="34" charset="0"/>
              </a:rPr>
              <a:t> = </a:t>
            </a:r>
            <a:r>
              <a:rPr lang="en-US" dirty="0" err="1">
                <a:solidFill>
                  <a:srgbClr val="0000FF"/>
                </a:solidFill>
                <a:cs typeface="Arial" pitchFamily="34" charset="0"/>
              </a:rPr>
              <a:t>w</a:t>
            </a:r>
            <a:r>
              <a:rPr lang="en-US" baseline="-25000" dirty="0" err="1">
                <a:solidFill>
                  <a:srgbClr val="0000FF"/>
                </a:solidFill>
                <a:cs typeface="Arial" pitchFamily="34" charset="0"/>
              </a:rPr>
              <a:t>t,j</a:t>
            </a:r>
            <a:r>
              <a:rPr lang="en-US" dirty="0">
                <a:solidFill>
                  <a:srgbClr val="0000FF"/>
                </a:solidFill>
                <a:latin typeface="Calibri" pitchFamily="34" charset="0"/>
                <a:cs typeface="Arial" pitchFamily="34" charset="0"/>
              </a:rPr>
              <a:t> - </a:t>
            </a:r>
            <a:r>
              <a:rPr lang="en-US" dirty="0" err="1">
                <a:solidFill>
                  <a:srgbClr val="0000FF"/>
                </a:solidFill>
                <a:cs typeface="Arial" pitchFamily="34" charset="0"/>
              </a:rPr>
              <a:t>g</a:t>
            </a:r>
            <a:r>
              <a:rPr lang="en-US" baseline="-25000" dirty="0" err="1">
                <a:solidFill>
                  <a:srgbClr val="0000FF"/>
                </a:solidFill>
                <a:cs typeface="Arial" pitchFamily="34" charset="0"/>
              </a:rPr>
              <a:t>t,j</a:t>
            </a:r>
            <a:r>
              <a:rPr lang="en-US" dirty="0">
                <a:solidFill>
                  <a:srgbClr val="0000FF"/>
                </a:solidFill>
                <a:latin typeface="Calibri" pitchFamily="34" charset="0"/>
                <a:cs typeface="Arial" pitchFamily="34" charset="0"/>
              </a:rPr>
              <a:t> r/(</a:t>
            </a:r>
            <a:r>
              <a:rPr lang="en-US" dirty="0" err="1">
                <a:solidFill>
                  <a:srgbClr val="0000FF"/>
                </a:solidFill>
                <a:cs typeface="Arial" pitchFamily="34" charset="0"/>
              </a:rPr>
              <a:t>G</a:t>
            </a:r>
            <a:r>
              <a:rPr lang="en-US" baseline="-25000" dirty="0" err="1">
                <a:solidFill>
                  <a:srgbClr val="0000FF"/>
                </a:solidFill>
                <a:cs typeface="Arial" pitchFamily="34" charset="0"/>
              </a:rPr>
              <a:t>t</a:t>
            </a:r>
            <a:r>
              <a:rPr lang="en-US" baseline="-25000" dirty="0" err="1">
                <a:solidFill>
                  <a:srgbClr val="0000FF"/>
                </a:solidFill>
                <a:latin typeface="Calibri" pitchFamily="34" charset="0"/>
                <a:cs typeface="Arial" pitchFamily="34" charset="0"/>
              </a:rPr>
              <a:t>,j</a:t>
            </a:r>
            <a:r>
              <a:rPr lang="en-US" dirty="0">
                <a:solidFill>
                  <a:srgbClr val="0000FF"/>
                </a:solidFill>
                <a:cs typeface="Arial" pitchFamily="34" charset="0"/>
              </a:rPr>
              <a:t>)</a:t>
            </a:r>
            <a:r>
              <a:rPr lang="en-US" baseline="30000" dirty="0">
                <a:solidFill>
                  <a:srgbClr val="0000FF"/>
                </a:solidFill>
                <a:cs typeface="Arial" pitchFamily="34" charset="0"/>
              </a:rPr>
              <a:t>1/2</a:t>
            </a:r>
          </a:p>
          <a:p>
            <a:pPr marL="342900" lvl="1" indent="-342900">
              <a:lnSpc>
                <a:spcPct val="80000"/>
              </a:lnSpc>
              <a:buClrTx/>
              <a:buBlip>
                <a:blip r:embed="rId3"/>
              </a:buBlip>
            </a:pPr>
            <a:r>
              <a:rPr lang="en-US" dirty="0">
                <a:solidFill>
                  <a:schemeClr val="tx1"/>
                </a:solidFill>
                <a:latin typeface="Calibri" pitchFamily="34" charset="0"/>
                <a:cs typeface="Arial" pitchFamily="34" charset="0"/>
              </a:rPr>
              <a:t>This algorithm is supposed to update weights faster than Perceptron or LMS when needed.</a:t>
            </a:r>
            <a:endParaRPr lang="en-US" baseline="30000" dirty="0">
              <a:solidFill>
                <a:srgbClr val="0000FF"/>
              </a:solidFill>
              <a:cs typeface="Arial" pitchFamily="34" charset="0"/>
            </a:endParaRPr>
          </a:p>
        </p:txBody>
      </p:sp>
      <p:sp>
        <p:nvSpPr>
          <p:cNvPr id="1064962" name="Rectangle 2"/>
          <p:cNvSpPr>
            <a:spLocks noGrp="1" noChangeArrowheads="1"/>
          </p:cNvSpPr>
          <p:nvPr>
            <p:ph type="title"/>
          </p:nvPr>
        </p:nvSpPr>
        <p:spPr/>
        <p:txBody>
          <a:bodyPr/>
          <a:lstStyle/>
          <a:p>
            <a:r>
              <a:rPr lang="en-US" dirty="0">
                <a:latin typeface="Calibri" pitchFamily="34" charset="0"/>
              </a:rPr>
              <a:t>New Stochastic Gradient Algorithms </a:t>
            </a:r>
          </a:p>
        </p:txBody>
      </p:sp>
      <p:sp>
        <p:nvSpPr>
          <p:cNvPr id="6" name="Slide Number Placeholder 5"/>
          <p:cNvSpPr>
            <a:spLocks noGrp="1"/>
          </p:cNvSpPr>
          <p:nvPr>
            <p:ph type="sldNum" sz="quarter" idx="14"/>
          </p:nvPr>
        </p:nvSpPr>
        <p:spPr/>
        <p:txBody>
          <a:bodyPr/>
          <a:lstStyle/>
          <a:p>
            <a:fld id="{7290A62C-F7EB-4847-AE6C-B5EDD3F056E7}" type="slidenum">
              <a:rPr lang="en-US"/>
              <a:pPr/>
              <a:t>44</a:t>
            </a:fld>
            <a:endParaRPr lang="en-US"/>
          </a:p>
        </p:txBody>
      </p:sp>
    </p:spTree>
    <p:extLst>
      <p:ext uri="{BB962C8B-B14F-4D97-AF65-F5344CB8AC3E}">
        <p14:creationId xmlns:p14="http://schemas.microsoft.com/office/powerpoint/2010/main" val="245311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6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49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6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496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496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496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4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r>
              <a:rPr lang="en-US" dirty="0">
                <a:latin typeface="Calibri" pitchFamily="34" charset="0"/>
              </a:rPr>
              <a:t>Regularization</a:t>
            </a:r>
          </a:p>
        </p:txBody>
      </p:sp>
      <p:sp>
        <p:nvSpPr>
          <p:cNvPr id="1064963" name="Rectangle 3"/>
          <p:cNvSpPr>
            <a:spLocks noGrp="1" noChangeArrowheads="1"/>
          </p:cNvSpPr>
          <p:nvPr>
            <p:ph idx="1"/>
          </p:nvPr>
        </p:nvSpPr>
        <p:spPr>
          <a:xfrm>
            <a:off x="1524000" y="1295400"/>
            <a:ext cx="7620000" cy="4953000"/>
          </a:xfrm>
        </p:spPr>
        <p:txBody>
          <a:bodyPr/>
          <a:lstStyle/>
          <a:p>
            <a:pPr>
              <a:lnSpc>
                <a:spcPct val="80000"/>
              </a:lnSpc>
            </a:pPr>
            <a:r>
              <a:rPr lang="en-US" sz="2000" dirty="0">
                <a:latin typeface="Calibri" pitchFamily="34" charset="0"/>
                <a:cs typeface="Arial" pitchFamily="34" charset="0"/>
              </a:rPr>
              <a:t>The more general formalism adds a </a:t>
            </a:r>
            <a:r>
              <a:rPr lang="en-US" sz="2000" dirty="0">
                <a:solidFill>
                  <a:srgbClr val="0000FF"/>
                </a:solidFill>
                <a:latin typeface="Calibri" pitchFamily="34" charset="0"/>
                <a:cs typeface="Arial" pitchFamily="34" charset="0"/>
              </a:rPr>
              <a:t>regularization</a:t>
            </a:r>
            <a:r>
              <a:rPr lang="en-US" sz="2000" dirty="0">
                <a:latin typeface="Calibri" pitchFamily="34" charset="0"/>
                <a:cs typeface="Arial" pitchFamily="34" charset="0"/>
              </a:rPr>
              <a:t> term to the risk function, and attempts to minimize: </a:t>
            </a:r>
          </a:p>
          <a:p>
            <a:pPr marL="0" indent="0" algn="ctr">
              <a:lnSpc>
                <a:spcPct val="80000"/>
              </a:lnSpc>
              <a:buNone/>
            </a:pPr>
            <a:r>
              <a:rPr lang="en-US" sz="2000" dirty="0">
                <a:solidFill>
                  <a:srgbClr val="0000FF"/>
                </a:solidFill>
                <a:latin typeface="Calibri" pitchFamily="34" charset="0"/>
                <a:cs typeface="Arial" pitchFamily="34" charset="0"/>
              </a:rPr>
              <a:t>J(w) = </a:t>
            </a:r>
            <a:r>
              <a:rPr lang="en-US" sz="2000" dirty="0">
                <a:solidFill>
                  <a:srgbClr val="0000FF"/>
                </a:solidFill>
                <a:latin typeface="Symbol"/>
                <a:cs typeface="Arial" pitchFamily="34" charset="0"/>
                <a:sym typeface="Symbol"/>
              </a:rPr>
              <a:t></a:t>
            </a:r>
            <a:r>
              <a:rPr lang="en-US" sz="2000" baseline="-25000" dirty="0">
                <a:solidFill>
                  <a:srgbClr val="0000FF"/>
                </a:solidFill>
                <a:latin typeface="Symbol"/>
                <a:cs typeface="Arial" pitchFamily="34" charset="0"/>
                <a:sym typeface="Symbol"/>
              </a:rPr>
              <a:t>1, </a:t>
            </a:r>
            <a:r>
              <a:rPr lang="en-US" sz="2000" baseline="-25000" dirty="0">
                <a:solidFill>
                  <a:srgbClr val="0000FF"/>
                </a:solidFill>
                <a:latin typeface="+mj-lt"/>
                <a:cs typeface="Arial" pitchFamily="34" charset="0"/>
                <a:sym typeface="Symbol"/>
              </a:rPr>
              <a:t>m</a:t>
            </a:r>
            <a:r>
              <a:rPr lang="en-US" sz="2000" dirty="0">
                <a:solidFill>
                  <a:srgbClr val="0000FF"/>
                </a:solidFill>
                <a:latin typeface="Calibri" pitchFamily="34" charset="0"/>
                <a:cs typeface="Arial" pitchFamily="34" charset="0"/>
              </a:rPr>
              <a:t> </a:t>
            </a:r>
            <a:r>
              <a:rPr lang="en-US" sz="2000" dirty="0">
                <a:solidFill>
                  <a:srgbClr val="0000FF"/>
                </a:solidFill>
                <a:latin typeface="Calibri"/>
                <a:cs typeface="Arial" pitchFamily="34" charset="0"/>
              </a:rPr>
              <a:t>Q(</a:t>
            </a:r>
            <a:r>
              <a:rPr lang="en-US" sz="2000" dirty="0" err="1">
                <a:solidFill>
                  <a:srgbClr val="0000FF"/>
                </a:solidFill>
                <a:latin typeface="Calibri"/>
                <a:cs typeface="Arial" pitchFamily="34" charset="0"/>
              </a:rPr>
              <a:t>z</a:t>
            </a:r>
            <a:r>
              <a:rPr lang="en-US" sz="2000" baseline="-25000" dirty="0" err="1">
                <a:solidFill>
                  <a:srgbClr val="0000FF"/>
                </a:solidFill>
                <a:latin typeface="Calibri"/>
                <a:cs typeface="Arial" pitchFamily="34" charset="0"/>
              </a:rPr>
              <a:t>i</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i</a:t>
            </a:r>
            <a:r>
              <a:rPr lang="en-US" sz="2000" dirty="0">
                <a:solidFill>
                  <a:srgbClr val="0000FF"/>
                </a:solidFill>
                <a:latin typeface="Calibri" pitchFamily="34" charset="0"/>
                <a:cs typeface="Arial" pitchFamily="34" charset="0"/>
              </a:rPr>
              <a:t>) + </a:t>
            </a:r>
            <a:r>
              <a:rPr lang="en-US" sz="2000" dirty="0">
                <a:solidFill>
                  <a:srgbClr val="0000FF"/>
                </a:solidFill>
                <a:latin typeface="cmmi10"/>
                <a:cs typeface="Arial" pitchFamily="34" charset="0"/>
              </a:rPr>
              <a:t>¸</a:t>
            </a:r>
            <a:r>
              <a:rPr lang="en-US" sz="2000" dirty="0">
                <a:solidFill>
                  <a:srgbClr val="0000FF"/>
                </a:solidFill>
                <a:latin typeface="Calibri" pitchFamily="34" charset="0"/>
                <a:cs typeface="Arial" pitchFamily="34" charset="0"/>
              </a:rPr>
              <a:t> </a:t>
            </a:r>
            <a:r>
              <a:rPr lang="en-US" sz="2000" dirty="0" err="1">
                <a:solidFill>
                  <a:srgbClr val="0000FF"/>
                </a:solidFill>
                <a:latin typeface="Calibri"/>
                <a:cs typeface="Arial" pitchFamily="34" charset="0"/>
              </a:rPr>
              <a:t>R</a:t>
            </a:r>
            <a:r>
              <a:rPr lang="en-US" sz="2000" baseline="-25000" dirty="0" err="1">
                <a:solidFill>
                  <a:srgbClr val="0000FF"/>
                </a:solidFill>
                <a:latin typeface="Calibri"/>
                <a:cs typeface="Arial" pitchFamily="34" charset="0"/>
              </a:rPr>
              <a:t>i</a:t>
            </a:r>
            <a:r>
              <a:rPr lang="en-US" sz="2000" dirty="0">
                <a:solidFill>
                  <a:srgbClr val="0000FF"/>
                </a:solidFill>
                <a:latin typeface="Calibri"/>
                <a:cs typeface="Arial" pitchFamily="34" charset="0"/>
              </a:rPr>
              <a:t> (</a:t>
            </a:r>
            <a:r>
              <a:rPr lang="en-US" sz="2000" dirty="0" err="1">
                <a:solidFill>
                  <a:srgbClr val="0000FF"/>
                </a:solidFill>
                <a:latin typeface="Calibri"/>
                <a:cs typeface="Arial" pitchFamily="34" charset="0"/>
              </a:rPr>
              <a:t>w</a:t>
            </a:r>
            <a:r>
              <a:rPr lang="en-US" sz="2000" baseline="-25000" dirty="0" err="1">
                <a:solidFill>
                  <a:srgbClr val="0000FF"/>
                </a:solidFill>
                <a:latin typeface="Calibri"/>
                <a:cs typeface="Arial" pitchFamily="34" charset="0"/>
              </a:rPr>
              <a:t>i</a:t>
            </a:r>
            <a:r>
              <a:rPr lang="en-US" sz="2000" dirty="0">
                <a:solidFill>
                  <a:srgbClr val="0000FF"/>
                </a:solidFill>
                <a:latin typeface="Calibri" pitchFamily="34" charset="0"/>
                <a:cs typeface="Arial" pitchFamily="34" charset="0"/>
              </a:rPr>
              <a:t>)</a:t>
            </a:r>
          </a:p>
          <a:p>
            <a:pPr>
              <a:lnSpc>
                <a:spcPct val="80000"/>
              </a:lnSpc>
            </a:pPr>
            <a:r>
              <a:rPr lang="en-US" sz="2000" dirty="0">
                <a:latin typeface="Calibri" pitchFamily="34" charset="0"/>
                <a:cs typeface="Arial" pitchFamily="34" charset="0"/>
              </a:rPr>
              <a:t>Where R is used to enforce “simplicity” of the learned functions. </a:t>
            </a:r>
          </a:p>
          <a:p>
            <a:pPr marL="0" indent="0">
              <a:lnSpc>
                <a:spcPct val="80000"/>
              </a:lnSpc>
              <a:buNone/>
            </a:pPr>
            <a:endParaRPr lang="en-US" sz="2000" dirty="0">
              <a:latin typeface="Calibri" pitchFamily="34" charset="0"/>
              <a:cs typeface="Arial" pitchFamily="34" charset="0"/>
            </a:endParaRPr>
          </a:p>
          <a:p>
            <a:pPr>
              <a:lnSpc>
                <a:spcPct val="80000"/>
              </a:lnSpc>
            </a:pPr>
            <a:r>
              <a:rPr lang="en-US" sz="2000" dirty="0">
                <a:latin typeface="Calibri" pitchFamily="34" charset="0"/>
                <a:cs typeface="Arial" pitchFamily="34" charset="0"/>
              </a:rPr>
              <a:t>LMS case: </a:t>
            </a:r>
            <a:r>
              <a:rPr lang="en-US" sz="2000" dirty="0">
                <a:solidFill>
                  <a:srgbClr val="0000FF"/>
                </a:solidFill>
                <a:cs typeface="Arial" pitchFamily="34" charset="0"/>
              </a:rPr>
              <a:t>Q((x, y)</a:t>
            </a:r>
            <a:r>
              <a:rPr lang="en-US" sz="2000" dirty="0">
                <a:solidFill>
                  <a:srgbClr val="0000FF"/>
                </a:solidFill>
                <a:latin typeface="Calibri" pitchFamily="34" charset="0"/>
                <a:cs typeface="Arial" pitchFamily="34" charset="0"/>
              </a:rPr>
              <a:t>, </a:t>
            </a:r>
            <a:r>
              <a:rPr lang="en-US" sz="2000" dirty="0">
                <a:solidFill>
                  <a:srgbClr val="0000FF"/>
                </a:solidFill>
                <a:cs typeface="Arial" pitchFamily="34" charset="0"/>
              </a:rPr>
              <a:t>w</a:t>
            </a:r>
            <a:r>
              <a:rPr lang="en-US" sz="2000" dirty="0">
                <a:solidFill>
                  <a:srgbClr val="0000FF"/>
                </a:solidFill>
                <a:latin typeface="Calibri" pitchFamily="34" charset="0"/>
                <a:cs typeface="Arial" pitchFamily="34" charset="0"/>
              </a:rPr>
              <a:t>) =(y – w </a:t>
            </a:r>
            <a:r>
              <a:rPr lang="en-US" sz="2000" dirty="0">
                <a:solidFill>
                  <a:srgbClr val="0000FF"/>
                </a:solidFill>
                <a:latin typeface="cmsy10"/>
                <a:cs typeface="Arial" pitchFamily="34" charset="0"/>
              </a:rPr>
              <a:t>¢</a:t>
            </a:r>
            <a:r>
              <a:rPr lang="en-US" sz="2000" dirty="0">
                <a:solidFill>
                  <a:srgbClr val="0000FF"/>
                </a:solidFill>
                <a:latin typeface="Calibri" pitchFamily="34" charset="0"/>
                <a:cs typeface="Arial" pitchFamily="34" charset="0"/>
              </a:rPr>
              <a:t> </a:t>
            </a:r>
            <a:r>
              <a:rPr lang="en-US" sz="2000" dirty="0">
                <a:solidFill>
                  <a:srgbClr val="0000FF"/>
                </a:solidFill>
                <a:cs typeface="Arial" pitchFamily="34" charset="0"/>
              </a:rPr>
              <a:t>x)</a:t>
            </a:r>
            <a:r>
              <a:rPr lang="en-US" sz="2000" baseline="30000" dirty="0">
                <a:solidFill>
                  <a:srgbClr val="0000FF"/>
                </a:solidFill>
                <a:cs typeface="Arial" pitchFamily="34" charset="0"/>
              </a:rPr>
              <a:t>2</a:t>
            </a:r>
            <a:r>
              <a:rPr lang="en-US" sz="2000" dirty="0">
                <a:solidFill>
                  <a:srgbClr val="0000FF"/>
                </a:solidFill>
                <a:latin typeface="Calibri" pitchFamily="34" charset="0"/>
                <a:cs typeface="Arial" pitchFamily="34" charset="0"/>
              </a:rPr>
              <a:t> </a:t>
            </a:r>
          </a:p>
          <a:p>
            <a:pPr lvl="1">
              <a:lnSpc>
                <a:spcPct val="80000"/>
              </a:lnSpc>
            </a:pPr>
            <a:r>
              <a:rPr lang="en-US" sz="1600" dirty="0">
                <a:solidFill>
                  <a:srgbClr val="0000FF"/>
                </a:solidFill>
                <a:latin typeface="Calibri" pitchFamily="34" charset="0"/>
                <a:cs typeface="Arial" pitchFamily="34" charset="0"/>
              </a:rPr>
              <a:t>R(w) = </a:t>
            </a:r>
            <a:r>
              <a:rPr lang="en-US" sz="1600" spc="-300" dirty="0">
                <a:solidFill>
                  <a:srgbClr val="0000FF"/>
                </a:solidFill>
                <a:latin typeface="Calibri" pitchFamily="34" charset="0"/>
                <a:cs typeface="Arial" pitchFamily="34" charset="0"/>
              </a:rPr>
              <a:t>||</a:t>
            </a:r>
            <a:r>
              <a:rPr lang="en-US" sz="1600" dirty="0">
                <a:solidFill>
                  <a:srgbClr val="0000FF"/>
                </a:solidFill>
                <a:latin typeface="Calibri" pitchFamily="34" charset="0"/>
                <a:cs typeface="Arial" pitchFamily="34" charset="0"/>
              </a:rPr>
              <a:t>w</a:t>
            </a:r>
            <a:r>
              <a:rPr lang="en-US" sz="1600" spc="-300" dirty="0">
                <a:solidFill>
                  <a:srgbClr val="0000FF"/>
                </a:solidFill>
                <a:latin typeface="Calibri" pitchFamily="34" charset="0"/>
                <a:cs typeface="Arial" pitchFamily="34" charset="0"/>
              </a:rPr>
              <a:t>||</a:t>
            </a:r>
            <a:r>
              <a:rPr lang="en-US" sz="1600" spc="-300" baseline="30000" dirty="0">
                <a:solidFill>
                  <a:srgbClr val="0000FF"/>
                </a:solidFill>
                <a:latin typeface="Calibri" pitchFamily="34" charset="0"/>
                <a:cs typeface="Arial" pitchFamily="34" charset="0"/>
              </a:rPr>
              <a:t>2</a:t>
            </a:r>
            <a:r>
              <a:rPr lang="en-US" sz="1600" spc="-300" baseline="-25000" dirty="0">
                <a:solidFill>
                  <a:srgbClr val="0000FF"/>
                </a:solidFill>
                <a:latin typeface="Calibri"/>
                <a:cs typeface="Arial" pitchFamily="34" charset="0"/>
              </a:rPr>
              <a:t>2</a:t>
            </a:r>
            <a:r>
              <a:rPr lang="en-US" sz="1600" dirty="0">
                <a:solidFill>
                  <a:srgbClr val="0000FF"/>
                </a:solidFill>
                <a:latin typeface="Calibri" pitchFamily="34" charset="0"/>
                <a:cs typeface="Arial" pitchFamily="34" charset="0"/>
              </a:rPr>
              <a:t> </a:t>
            </a:r>
            <a:r>
              <a:rPr lang="en-US" sz="1600" dirty="0">
                <a:solidFill>
                  <a:schemeClr val="tx1"/>
                </a:solidFill>
                <a:latin typeface="Calibri" pitchFamily="34" charset="0"/>
                <a:cs typeface="Arial" pitchFamily="34" charset="0"/>
              </a:rPr>
              <a:t>gives the optimization problem called Ridge Regression.</a:t>
            </a:r>
          </a:p>
          <a:p>
            <a:pPr lvl="1">
              <a:lnSpc>
                <a:spcPct val="80000"/>
              </a:lnSpc>
            </a:pPr>
            <a:r>
              <a:rPr lang="en-US" sz="1600" dirty="0">
                <a:solidFill>
                  <a:srgbClr val="0000FF"/>
                </a:solidFill>
                <a:latin typeface="Calibri" pitchFamily="34" charset="0"/>
                <a:cs typeface="Arial" pitchFamily="34" charset="0"/>
              </a:rPr>
              <a:t>R(w) = </a:t>
            </a:r>
            <a:r>
              <a:rPr lang="en-US" sz="1600" spc="-300" dirty="0">
                <a:solidFill>
                  <a:srgbClr val="0000FF"/>
                </a:solidFill>
                <a:latin typeface="Calibri" pitchFamily="34" charset="0"/>
                <a:cs typeface="Arial" pitchFamily="34" charset="0"/>
              </a:rPr>
              <a:t>||</a:t>
            </a:r>
            <a:r>
              <a:rPr lang="en-US" sz="1600" dirty="0">
                <a:solidFill>
                  <a:srgbClr val="0000FF"/>
                </a:solidFill>
                <a:latin typeface="Calibri" pitchFamily="34" charset="0"/>
                <a:cs typeface="Arial" pitchFamily="34" charset="0"/>
              </a:rPr>
              <a:t>w</a:t>
            </a:r>
            <a:r>
              <a:rPr lang="en-US" sz="1600" spc="-300" dirty="0">
                <a:solidFill>
                  <a:srgbClr val="0000FF"/>
                </a:solidFill>
                <a:latin typeface="Calibri" pitchFamily="34" charset="0"/>
                <a:cs typeface="Arial" pitchFamily="34" charset="0"/>
              </a:rPr>
              <a:t>||</a:t>
            </a:r>
            <a:r>
              <a:rPr lang="en-US" sz="1600" baseline="-25000" dirty="0">
                <a:solidFill>
                  <a:srgbClr val="0000FF"/>
                </a:solidFill>
                <a:latin typeface="Calibri" pitchFamily="34" charset="0"/>
                <a:cs typeface="Arial" pitchFamily="34" charset="0"/>
              </a:rPr>
              <a:t>1</a:t>
            </a:r>
            <a:r>
              <a:rPr lang="en-US" sz="1600" dirty="0">
                <a:solidFill>
                  <a:srgbClr val="0000FF"/>
                </a:solidFill>
                <a:latin typeface="Calibri" pitchFamily="34" charset="0"/>
                <a:cs typeface="Arial" pitchFamily="34" charset="0"/>
              </a:rPr>
              <a:t> </a:t>
            </a:r>
            <a:r>
              <a:rPr lang="en-US" sz="1600" dirty="0">
                <a:solidFill>
                  <a:schemeClr val="tx1"/>
                </a:solidFill>
                <a:latin typeface="Calibri" pitchFamily="34" charset="0"/>
                <a:cs typeface="Arial" pitchFamily="34" charset="0"/>
              </a:rPr>
              <a:t>gives a problem called the LASSO problem</a:t>
            </a:r>
          </a:p>
          <a:p>
            <a:pPr lvl="1">
              <a:lnSpc>
                <a:spcPct val="80000"/>
              </a:lnSpc>
            </a:pPr>
            <a:endParaRPr lang="en-US" sz="1600" dirty="0">
              <a:latin typeface="Calibri" pitchFamily="34" charset="0"/>
              <a:cs typeface="Arial" pitchFamily="34" charset="0"/>
            </a:endParaRPr>
          </a:p>
          <a:p>
            <a:pPr>
              <a:lnSpc>
                <a:spcPct val="80000"/>
              </a:lnSpc>
            </a:pPr>
            <a:r>
              <a:rPr lang="en-US" sz="2000" dirty="0">
                <a:latin typeface="Calibri" pitchFamily="34" charset="0"/>
                <a:cs typeface="Arial" pitchFamily="34" charset="0"/>
              </a:rPr>
              <a:t>Hinge Loss case: </a:t>
            </a:r>
            <a:r>
              <a:rPr lang="en-US" sz="2000" dirty="0">
                <a:solidFill>
                  <a:schemeClr val="accent1">
                    <a:lumMod val="75000"/>
                  </a:schemeClr>
                </a:solidFill>
                <a:latin typeface="Calibri" pitchFamily="34" charset="0"/>
                <a:cs typeface="Arial" pitchFamily="34" charset="0"/>
              </a:rPr>
              <a:t> </a:t>
            </a:r>
            <a:r>
              <a:rPr lang="en-US" sz="2000" dirty="0">
                <a:solidFill>
                  <a:srgbClr val="0000FF"/>
                </a:solidFill>
                <a:cs typeface="Arial" pitchFamily="34" charset="0"/>
              </a:rPr>
              <a:t>Q((x, y)</a:t>
            </a:r>
            <a:r>
              <a:rPr lang="en-US" sz="2000" dirty="0">
                <a:solidFill>
                  <a:srgbClr val="0000FF"/>
                </a:solidFill>
                <a:latin typeface="Calibri" pitchFamily="34" charset="0"/>
                <a:cs typeface="Arial" pitchFamily="34" charset="0"/>
              </a:rPr>
              <a:t>, </a:t>
            </a:r>
            <a:r>
              <a:rPr lang="en-US" sz="2000" dirty="0">
                <a:solidFill>
                  <a:srgbClr val="0000FF"/>
                </a:solidFill>
                <a:cs typeface="Arial" pitchFamily="34" charset="0"/>
              </a:rPr>
              <a:t>w</a:t>
            </a:r>
            <a:r>
              <a:rPr lang="en-US" sz="2000" dirty="0">
                <a:solidFill>
                  <a:srgbClr val="0000FF"/>
                </a:solidFill>
                <a:latin typeface="Calibri" pitchFamily="34" charset="0"/>
                <a:cs typeface="Arial" pitchFamily="34" charset="0"/>
              </a:rPr>
              <a:t>) = </a:t>
            </a:r>
            <a:r>
              <a:rPr lang="en-US" sz="2000" dirty="0">
                <a:solidFill>
                  <a:srgbClr val="0000FF"/>
                </a:solidFill>
              </a:rPr>
              <a:t>max(0, 1 - y </a:t>
            </a:r>
            <a:r>
              <a:rPr lang="en-US" sz="2000" dirty="0">
                <a:solidFill>
                  <a:srgbClr val="0000FF"/>
                </a:solidFill>
                <a:latin typeface="Calibri" pitchFamily="34" charset="0"/>
                <a:cs typeface="Arial" pitchFamily="34" charset="0"/>
              </a:rPr>
              <a:t>w </a:t>
            </a:r>
            <a:r>
              <a:rPr lang="en-US" sz="2000" dirty="0">
                <a:solidFill>
                  <a:srgbClr val="0000FF"/>
                </a:solidFill>
                <a:latin typeface="cmsy10"/>
                <a:cs typeface="Arial" pitchFamily="34" charset="0"/>
              </a:rPr>
              <a:t>¢</a:t>
            </a:r>
            <a:r>
              <a:rPr lang="en-US" sz="2000" dirty="0">
                <a:solidFill>
                  <a:srgbClr val="0000FF"/>
                </a:solidFill>
                <a:latin typeface="Calibri" pitchFamily="34" charset="0"/>
                <a:cs typeface="Arial" pitchFamily="34" charset="0"/>
              </a:rPr>
              <a:t> </a:t>
            </a:r>
            <a:r>
              <a:rPr lang="en-US" sz="2000" dirty="0">
                <a:solidFill>
                  <a:srgbClr val="0000FF"/>
                </a:solidFill>
                <a:cs typeface="Arial" pitchFamily="34" charset="0"/>
              </a:rPr>
              <a:t>x)</a:t>
            </a:r>
            <a:r>
              <a:rPr lang="en-US" sz="2000" dirty="0">
                <a:solidFill>
                  <a:srgbClr val="0000FF"/>
                </a:solidFill>
                <a:latin typeface="Calibri" pitchFamily="34" charset="0"/>
                <a:cs typeface="Arial" pitchFamily="34" charset="0"/>
              </a:rPr>
              <a:t> </a:t>
            </a:r>
            <a:endParaRPr lang="en-US" sz="2000" dirty="0">
              <a:latin typeface="Calibri" pitchFamily="34" charset="0"/>
              <a:cs typeface="Arial" pitchFamily="34" charset="0"/>
            </a:endParaRPr>
          </a:p>
          <a:p>
            <a:pPr lvl="1">
              <a:lnSpc>
                <a:spcPct val="80000"/>
              </a:lnSpc>
            </a:pPr>
            <a:r>
              <a:rPr lang="en-US" sz="1600" dirty="0">
                <a:solidFill>
                  <a:srgbClr val="0000FF"/>
                </a:solidFill>
                <a:latin typeface="Calibri" pitchFamily="34" charset="0"/>
                <a:cs typeface="Arial" pitchFamily="34" charset="0"/>
              </a:rPr>
              <a:t>R(w) = </a:t>
            </a:r>
            <a:r>
              <a:rPr lang="en-US" sz="1600" spc="-300" dirty="0">
                <a:solidFill>
                  <a:srgbClr val="0000FF"/>
                </a:solidFill>
                <a:latin typeface="Calibri" pitchFamily="34" charset="0"/>
                <a:cs typeface="Arial" pitchFamily="34" charset="0"/>
              </a:rPr>
              <a:t>||</a:t>
            </a:r>
            <a:r>
              <a:rPr lang="en-US" sz="1600" dirty="0">
                <a:solidFill>
                  <a:srgbClr val="0000FF"/>
                </a:solidFill>
                <a:latin typeface="Calibri"/>
                <a:cs typeface="Arial" pitchFamily="34" charset="0"/>
              </a:rPr>
              <a:t>w</a:t>
            </a:r>
            <a:r>
              <a:rPr lang="en-US" sz="1600" spc="-300" dirty="0">
                <a:solidFill>
                  <a:srgbClr val="0000FF"/>
                </a:solidFill>
                <a:latin typeface="Calibri"/>
                <a:cs typeface="Arial" pitchFamily="34" charset="0"/>
              </a:rPr>
              <a:t>||</a:t>
            </a:r>
            <a:r>
              <a:rPr lang="en-US" sz="1600" baseline="30000" dirty="0">
                <a:solidFill>
                  <a:srgbClr val="0000FF"/>
                </a:solidFill>
                <a:latin typeface="Calibri"/>
                <a:cs typeface="Arial" pitchFamily="34" charset="0"/>
              </a:rPr>
              <a:t>2</a:t>
            </a:r>
            <a:r>
              <a:rPr lang="en-US" sz="1600" baseline="-25000" dirty="0">
                <a:solidFill>
                  <a:srgbClr val="0000FF"/>
                </a:solidFill>
                <a:latin typeface="Calibri"/>
                <a:cs typeface="Arial" pitchFamily="34" charset="0"/>
              </a:rPr>
              <a:t>2</a:t>
            </a:r>
            <a:r>
              <a:rPr lang="en-US" sz="1600" dirty="0">
                <a:solidFill>
                  <a:srgbClr val="0000FF"/>
                </a:solidFill>
                <a:latin typeface="Calibri" pitchFamily="34" charset="0"/>
                <a:cs typeface="Arial" pitchFamily="34" charset="0"/>
              </a:rPr>
              <a:t> </a:t>
            </a:r>
            <a:r>
              <a:rPr lang="en-US" sz="1600" dirty="0">
                <a:solidFill>
                  <a:schemeClr val="tx1"/>
                </a:solidFill>
                <a:latin typeface="Calibri" pitchFamily="34" charset="0"/>
                <a:cs typeface="Arial" pitchFamily="34" charset="0"/>
              </a:rPr>
              <a:t>gives the problem called Support Vector Machines</a:t>
            </a:r>
          </a:p>
          <a:p>
            <a:pPr>
              <a:lnSpc>
                <a:spcPct val="80000"/>
              </a:lnSpc>
            </a:pPr>
            <a:endParaRPr lang="en-US" sz="2000" dirty="0">
              <a:latin typeface="Calibri" pitchFamily="34" charset="0"/>
              <a:cs typeface="Arial" pitchFamily="34" charset="0"/>
            </a:endParaRPr>
          </a:p>
          <a:p>
            <a:pPr>
              <a:lnSpc>
                <a:spcPct val="80000"/>
              </a:lnSpc>
            </a:pPr>
            <a:r>
              <a:rPr lang="en-US" sz="2000" dirty="0">
                <a:latin typeface="Calibri" pitchFamily="34" charset="0"/>
                <a:cs typeface="Arial" pitchFamily="34" charset="0"/>
              </a:rPr>
              <a:t>Logistics Loss case:  </a:t>
            </a:r>
            <a:r>
              <a:rPr lang="en-US" sz="2000" dirty="0">
                <a:solidFill>
                  <a:srgbClr val="0000FF"/>
                </a:solidFill>
              </a:rPr>
              <a:t>Q((</a:t>
            </a:r>
            <a:r>
              <a:rPr lang="en-US" sz="2000" dirty="0" err="1">
                <a:solidFill>
                  <a:srgbClr val="0000FF"/>
                </a:solidFill>
              </a:rPr>
              <a:t>x,y</a:t>
            </a:r>
            <a:r>
              <a:rPr lang="en-US" sz="2000" dirty="0">
                <a:solidFill>
                  <a:srgbClr val="0000FF"/>
                </a:solidFill>
              </a:rPr>
              <a:t>),w) = log (1+exp{-y w </a:t>
            </a:r>
            <a:r>
              <a:rPr lang="en-US" sz="2000" dirty="0">
                <a:solidFill>
                  <a:srgbClr val="0000FF"/>
                </a:solidFill>
                <a:latin typeface="cmsy10"/>
              </a:rPr>
              <a:t>¢</a:t>
            </a:r>
            <a:r>
              <a:rPr lang="en-US" sz="2000" dirty="0">
                <a:solidFill>
                  <a:srgbClr val="0000FF"/>
                </a:solidFill>
              </a:rPr>
              <a:t> x}) </a:t>
            </a:r>
          </a:p>
          <a:p>
            <a:pPr lvl="1">
              <a:lnSpc>
                <a:spcPct val="80000"/>
              </a:lnSpc>
            </a:pPr>
            <a:r>
              <a:rPr lang="en-US" sz="1600" dirty="0">
                <a:solidFill>
                  <a:srgbClr val="0000FF"/>
                </a:solidFill>
                <a:latin typeface="Calibri" pitchFamily="34" charset="0"/>
                <a:cs typeface="Arial" pitchFamily="34" charset="0"/>
              </a:rPr>
              <a:t>R(w) = </a:t>
            </a:r>
            <a:r>
              <a:rPr lang="en-US" sz="1600" spc="-300" dirty="0">
                <a:solidFill>
                  <a:srgbClr val="0000FF"/>
                </a:solidFill>
                <a:latin typeface="Calibri" pitchFamily="34" charset="0"/>
                <a:cs typeface="Arial" pitchFamily="34" charset="0"/>
              </a:rPr>
              <a:t>||</a:t>
            </a:r>
            <a:r>
              <a:rPr lang="en-US" sz="1600" dirty="0">
                <a:solidFill>
                  <a:srgbClr val="0000FF"/>
                </a:solidFill>
                <a:latin typeface="Calibri" pitchFamily="34" charset="0"/>
                <a:cs typeface="Arial" pitchFamily="34" charset="0"/>
              </a:rPr>
              <a:t>w</a:t>
            </a:r>
            <a:r>
              <a:rPr lang="en-US" sz="1600" spc="-300" dirty="0">
                <a:solidFill>
                  <a:srgbClr val="0000FF"/>
                </a:solidFill>
                <a:latin typeface="Calibri" pitchFamily="34" charset="0"/>
                <a:cs typeface="Arial" pitchFamily="34" charset="0"/>
              </a:rPr>
              <a:t>||</a:t>
            </a:r>
            <a:r>
              <a:rPr lang="en-US" sz="1600" spc="-300" baseline="30000" dirty="0">
                <a:solidFill>
                  <a:srgbClr val="0000FF"/>
                </a:solidFill>
                <a:latin typeface="Calibri" pitchFamily="34" charset="0"/>
                <a:cs typeface="Arial" pitchFamily="34" charset="0"/>
              </a:rPr>
              <a:t>2</a:t>
            </a:r>
            <a:r>
              <a:rPr lang="en-US" sz="1600" spc="-300" baseline="-25000" dirty="0">
                <a:solidFill>
                  <a:srgbClr val="0000FF"/>
                </a:solidFill>
                <a:cs typeface="Arial" pitchFamily="34" charset="0"/>
              </a:rPr>
              <a:t>2</a:t>
            </a:r>
            <a:r>
              <a:rPr lang="en-US" sz="1600" dirty="0">
                <a:solidFill>
                  <a:srgbClr val="0000FF"/>
                </a:solidFill>
                <a:latin typeface="Calibri" pitchFamily="34" charset="0"/>
                <a:cs typeface="Arial" pitchFamily="34" charset="0"/>
              </a:rPr>
              <a:t>  </a:t>
            </a:r>
            <a:r>
              <a:rPr lang="en-US" sz="1600" dirty="0">
                <a:solidFill>
                  <a:schemeClr val="tx1"/>
                </a:solidFill>
                <a:latin typeface="Calibri" pitchFamily="34" charset="0"/>
                <a:cs typeface="Arial" pitchFamily="34" charset="0"/>
              </a:rPr>
              <a:t>gives the problem called Logistics Regression</a:t>
            </a:r>
          </a:p>
          <a:p>
            <a:pPr lvl="1">
              <a:lnSpc>
                <a:spcPct val="80000"/>
              </a:lnSpc>
            </a:pPr>
            <a:endParaRPr lang="en-US" sz="1600" dirty="0">
              <a:solidFill>
                <a:schemeClr val="tx1"/>
              </a:solidFill>
              <a:latin typeface="Calibri" pitchFamily="34" charset="0"/>
              <a:cs typeface="Arial" pitchFamily="34" charset="0"/>
            </a:endParaRPr>
          </a:p>
          <a:p>
            <a:pPr>
              <a:lnSpc>
                <a:spcPct val="80000"/>
              </a:lnSpc>
            </a:pPr>
            <a:r>
              <a:rPr lang="en-US" sz="1800" dirty="0">
                <a:latin typeface="Calibri" pitchFamily="34" charset="0"/>
                <a:cs typeface="Arial" pitchFamily="34" charset="0"/>
              </a:rPr>
              <a:t>These are convex optimization problems and, in principle, the same gradient descent mechanism can be used in all cases. </a:t>
            </a:r>
          </a:p>
          <a:p>
            <a:pPr>
              <a:lnSpc>
                <a:spcPct val="80000"/>
              </a:lnSpc>
            </a:pPr>
            <a:r>
              <a:rPr lang="en-US" sz="1800" dirty="0">
                <a:solidFill>
                  <a:srgbClr val="0000FF"/>
                </a:solidFill>
                <a:latin typeface="Calibri" pitchFamily="34" charset="0"/>
                <a:cs typeface="Arial" pitchFamily="34" charset="0"/>
              </a:rPr>
              <a:t>We will see later why it makes sense to use the “size” of w as a way to control “simplicity”.</a:t>
            </a:r>
          </a:p>
          <a:p>
            <a:pPr>
              <a:lnSpc>
                <a:spcPct val="80000"/>
              </a:lnSpc>
            </a:pPr>
            <a:endParaRPr lang="en-US" dirty="0">
              <a:latin typeface="Calibri" pitchFamily="34" charset="0"/>
              <a:cs typeface="Arial" pitchFamily="34" charset="0"/>
            </a:endParaRPr>
          </a:p>
        </p:txBody>
      </p:sp>
      <p:sp>
        <p:nvSpPr>
          <p:cNvPr id="6" name="Slide Number Placeholder 5"/>
          <p:cNvSpPr>
            <a:spLocks noGrp="1"/>
          </p:cNvSpPr>
          <p:nvPr>
            <p:ph type="sldNum" sz="quarter" idx="14"/>
          </p:nvPr>
        </p:nvSpPr>
        <p:spPr/>
        <p:txBody>
          <a:bodyPr/>
          <a:lstStyle/>
          <a:p>
            <a:fld id="{7290A62C-F7EB-4847-AE6C-B5EDD3F056E7}" type="slidenum">
              <a:rPr lang="en-US"/>
              <a:pPr/>
              <a:t>45</a:t>
            </a:fld>
            <a:endParaRPr lang="en-US"/>
          </a:p>
        </p:txBody>
      </p:sp>
    </p:spTree>
    <p:extLst>
      <p:ext uri="{BB962C8B-B14F-4D97-AF65-F5344CB8AC3E}">
        <p14:creationId xmlns:p14="http://schemas.microsoft.com/office/powerpoint/2010/main" val="14666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6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6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496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496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496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496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solidFill>
                  <a:schemeClr val="tx1"/>
                </a:solidFill>
              </a:rPr>
              <a:t>Algorithmic Approaches</a:t>
            </a:r>
          </a:p>
        </p:txBody>
      </p:sp>
      <p:sp>
        <p:nvSpPr>
          <p:cNvPr id="808963" name="Rectangle 3"/>
          <p:cNvSpPr>
            <a:spLocks noGrp="1" noChangeArrowheads="1"/>
          </p:cNvSpPr>
          <p:nvPr>
            <p:ph idx="1"/>
          </p:nvPr>
        </p:nvSpPr>
        <p:spPr/>
        <p:txBody>
          <a:bodyPr/>
          <a:lstStyle/>
          <a:p>
            <a:r>
              <a:rPr lang="en-US" dirty="0">
                <a:latin typeface="+mj-lt"/>
              </a:rPr>
              <a:t>Focus:    Two families of algorithms (one of the on-line representative) </a:t>
            </a:r>
          </a:p>
          <a:p>
            <a:pPr lvl="1"/>
            <a:r>
              <a:rPr lang="en-US" dirty="0">
                <a:solidFill>
                  <a:schemeClr val="accent1"/>
                </a:solidFill>
                <a:latin typeface="+mj-lt"/>
              </a:rPr>
              <a:t>Additive</a:t>
            </a:r>
            <a:r>
              <a:rPr lang="en-US" dirty="0">
                <a:latin typeface="+mj-lt"/>
              </a:rPr>
              <a:t> update algorithms: Perceptron</a:t>
            </a:r>
          </a:p>
          <a:p>
            <a:pPr lvl="2"/>
            <a:r>
              <a:rPr lang="en-US" dirty="0">
                <a:latin typeface="+mj-lt"/>
              </a:rPr>
              <a:t>SVM is a close relative of Perceptron</a:t>
            </a:r>
          </a:p>
          <a:p>
            <a:pPr lvl="1"/>
            <a:r>
              <a:rPr lang="en-US" dirty="0">
                <a:solidFill>
                  <a:schemeClr val="accent1"/>
                </a:solidFill>
                <a:latin typeface="+mj-lt"/>
              </a:rPr>
              <a:t>Multiplicative</a:t>
            </a:r>
            <a:r>
              <a:rPr lang="en-US" dirty="0">
                <a:latin typeface="+mj-lt"/>
              </a:rPr>
              <a:t> update algorithms: Winnow</a:t>
            </a:r>
          </a:p>
          <a:p>
            <a:pPr lvl="2"/>
            <a:r>
              <a:rPr lang="en-US" dirty="0">
                <a:latin typeface="+mj-lt"/>
              </a:rPr>
              <a:t>Close relatives: Boosting, Max entropy/Logistic Regression</a:t>
            </a:r>
          </a:p>
        </p:txBody>
      </p:sp>
      <p:sp>
        <p:nvSpPr>
          <p:cNvPr id="12" name="Slide Number Placeholder 5"/>
          <p:cNvSpPr>
            <a:spLocks noGrp="1"/>
          </p:cNvSpPr>
          <p:nvPr>
            <p:ph type="sldNum" sz="quarter" idx="14"/>
          </p:nvPr>
        </p:nvSpPr>
        <p:spPr/>
        <p:txBody>
          <a:bodyPr/>
          <a:lstStyle/>
          <a:p>
            <a:fld id="{4078304C-5BE1-484D-994C-369CBE2AEA96}" type="slidenum">
              <a:rPr lang="en-US"/>
              <a:pPr/>
              <a:t>46</a:t>
            </a:fld>
            <a:endParaRPr 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89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8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dirty="0">
                <a:solidFill>
                  <a:schemeClr val="tx1"/>
                </a:solidFill>
              </a:rPr>
              <a:t>How to Compare? </a:t>
            </a:r>
            <a:endParaRPr lang="en-US" dirty="0">
              <a:solidFill>
                <a:schemeClr val="tx1"/>
              </a:solidFill>
              <a:latin typeface="Courier New" pitchFamily="49" charset="0"/>
            </a:endParaRPr>
          </a:p>
        </p:txBody>
      </p:sp>
      <p:sp>
        <p:nvSpPr>
          <p:cNvPr id="815107" name="Rectangle 3"/>
          <p:cNvSpPr>
            <a:spLocks noGrp="1" noChangeArrowheads="1"/>
          </p:cNvSpPr>
          <p:nvPr>
            <p:ph idx="1"/>
          </p:nvPr>
        </p:nvSpPr>
        <p:spPr/>
        <p:txBody>
          <a:bodyPr/>
          <a:lstStyle/>
          <a:p>
            <a:r>
              <a:rPr lang="en-US" sz="2800" dirty="0">
                <a:latin typeface="+mj-lt"/>
              </a:rPr>
              <a:t>Generalization</a:t>
            </a:r>
          </a:p>
          <a:p>
            <a:pPr lvl="1"/>
            <a:r>
              <a:rPr lang="en-US" dirty="0">
                <a:latin typeface="+mj-lt"/>
              </a:rPr>
              <a:t>(since the representation is the same): How many examples are needed to get to a given level of accuracy?</a:t>
            </a:r>
          </a:p>
          <a:p>
            <a:r>
              <a:rPr lang="en-US" sz="2800" dirty="0">
                <a:latin typeface="+mj-lt"/>
              </a:rPr>
              <a:t>Efficiency</a:t>
            </a:r>
          </a:p>
          <a:p>
            <a:pPr lvl="1"/>
            <a:r>
              <a:rPr lang="en-US" dirty="0">
                <a:latin typeface="+mj-lt"/>
              </a:rPr>
              <a:t>How long does it take to learn a hypothesis and evaluate it (per-example)? </a:t>
            </a:r>
          </a:p>
          <a:p>
            <a:r>
              <a:rPr lang="en-US" sz="2800" dirty="0">
                <a:latin typeface="+mj-lt"/>
              </a:rPr>
              <a:t>Robustness;  Adaptation to a new domain, ….</a:t>
            </a:r>
          </a:p>
        </p:txBody>
      </p:sp>
      <p:sp>
        <p:nvSpPr>
          <p:cNvPr id="6" name="Slide Number Placeholder 5"/>
          <p:cNvSpPr>
            <a:spLocks noGrp="1"/>
          </p:cNvSpPr>
          <p:nvPr>
            <p:ph type="sldNum" sz="quarter" idx="14"/>
          </p:nvPr>
        </p:nvSpPr>
        <p:spPr/>
        <p:txBody>
          <a:bodyPr/>
          <a:lstStyle/>
          <a:p>
            <a:fld id="{0DB7E06D-F4BE-46C1-A186-5F781F35CB2B}" type="slidenum">
              <a:rPr lang="en-US"/>
              <a:pPr/>
              <a:t>47</a:t>
            </a:fld>
            <a:endParaRPr lang="en-US"/>
          </a:p>
        </p:txBody>
      </p:sp>
    </p:spTree>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Representation</a:t>
            </a:r>
          </a:p>
        </p:txBody>
      </p:sp>
      <p:sp>
        <p:nvSpPr>
          <p:cNvPr id="3" name="Content Placeholder 2"/>
          <p:cNvSpPr>
            <a:spLocks noGrp="1"/>
          </p:cNvSpPr>
          <p:nvPr>
            <p:ph idx="1"/>
          </p:nvPr>
        </p:nvSpPr>
        <p:spPr/>
        <p:txBody>
          <a:bodyPr/>
          <a:lstStyle/>
          <a:p>
            <a:pPr marL="0" indent="0">
              <a:buNone/>
            </a:pPr>
            <a:r>
              <a:rPr lang="en-US" dirty="0"/>
              <a:t>         S= I don’t know </a:t>
            </a:r>
            <a:r>
              <a:rPr lang="en-US" dirty="0">
                <a:solidFill>
                  <a:schemeClr val="accent1"/>
                </a:solidFill>
              </a:rPr>
              <a:t>whether</a:t>
            </a:r>
            <a:r>
              <a:rPr lang="en-US" dirty="0"/>
              <a:t> to laugh or cry</a:t>
            </a:r>
          </a:p>
          <a:p>
            <a:pPr marL="0" indent="0">
              <a:buNone/>
            </a:pPr>
            <a:endParaRPr lang="en-US" dirty="0"/>
          </a:p>
          <a:p>
            <a:r>
              <a:rPr lang="en-US" dirty="0"/>
              <a:t>Define a set  of  features:</a:t>
            </a:r>
          </a:p>
          <a:p>
            <a:pPr lvl="1"/>
            <a:r>
              <a:rPr lang="en-US" dirty="0"/>
              <a:t>features are relations that  hold in the sentence</a:t>
            </a:r>
          </a:p>
          <a:p>
            <a:endParaRPr lang="en-US" dirty="0"/>
          </a:p>
          <a:p>
            <a:r>
              <a:rPr lang="en-US" dirty="0"/>
              <a:t>Map a sentence to its  feature-based representation</a:t>
            </a:r>
          </a:p>
          <a:p>
            <a:pPr lvl="1"/>
            <a:r>
              <a:rPr lang="en-US" dirty="0"/>
              <a:t>The feature-based representation will give </a:t>
            </a:r>
            <a:r>
              <a:rPr lang="en-US" dirty="0">
                <a:solidFill>
                  <a:schemeClr val="accent1">
                    <a:lumMod val="75000"/>
                  </a:schemeClr>
                </a:solidFill>
              </a:rPr>
              <a:t>some</a:t>
            </a:r>
            <a:r>
              <a:rPr lang="en-US" dirty="0"/>
              <a:t> of the information in the sentence</a:t>
            </a:r>
          </a:p>
          <a:p>
            <a:endParaRPr lang="en-US" dirty="0"/>
          </a:p>
          <a:p>
            <a:r>
              <a:rPr lang="en-US" dirty="0"/>
              <a:t>Use  this as an example to your algorithm</a:t>
            </a:r>
          </a:p>
          <a:p>
            <a:endParaRPr lang="en-US" dirty="0"/>
          </a:p>
        </p:txBody>
      </p:sp>
      <p:sp>
        <p:nvSpPr>
          <p:cNvPr id="4" name="Content Placeholder 3"/>
          <p:cNvSpPr>
            <a:spLocks noGrp="1"/>
          </p:cNvSpPr>
          <p:nvPr>
            <p:ph sz="quarter" idx="13"/>
          </p:nvPr>
        </p:nvSpPr>
        <p:spPr/>
        <p:txBody>
          <a:bodyPr/>
          <a:lstStyle/>
          <a:p>
            <a:r>
              <a:rPr lang="en-US" dirty="0"/>
              <a:t>Domain Characteristics</a:t>
            </a:r>
          </a:p>
        </p:txBody>
      </p:sp>
      <p:sp>
        <p:nvSpPr>
          <p:cNvPr id="5" name="Slide Number Placeholder 4"/>
          <p:cNvSpPr>
            <a:spLocks noGrp="1"/>
          </p:cNvSpPr>
          <p:nvPr>
            <p:ph type="sldNum" sz="quarter" idx="14"/>
          </p:nvPr>
        </p:nvSpPr>
        <p:spPr/>
        <p:txBody>
          <a:bodyPr/>
          <a:lstStyle/>
          <a:p>
            <a:fld id="{FA6F6034-1516-478C-9756-BC6A8296D6DE}" type="slidenum">
              <a:rPr lang="en-US" smtClean="0"/>
              <a:pPr/>
              <a:t>48</a:t>
            </a:fld>
            <a:endParaRPr lang="en-US" dirty="0"/>
          </a:p>
        </p:txBody>
      </p:sp>
    </p:spTree>
    <p:extLst>
      <p:ext uri="{BB962C8B-B14F-4D97-AF65-F5344CB8AC3E}">
        <p14:creationId xmlns:p14="http://schemas.microsoft.com/office/powerpoint/2010/main" val="2106096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Representation</a:t>
            </a:r>
          </a:p>
        </p:txBody>
      </p:sp>
      <p:sp>
        <p:nvSpPr>
          <p:cNvPr id="3" name="Content Placeholder 2"/>
          <p:cNvSpPr>
            <a:spLocks noGrp="1"/>
          </p:cNvSpPr>
          <p:nvPr>
            <p:ph idx="1"/>
          </p:nvPr>
        </p:nvSpPr>
        <p:spPr/>
        <p:txBody>
          <a:bodyPr/>
          <a:lstStyle/>
          <a:p>
            <a:pPr marL="0" indent="0">
              <a:buNone/>
            </a:pPr>
            <a:r>
              <a:rPr lang="en-US" dirty="0"/>
              <a:t>         S= I don’t know </a:t>
            </a:r>
            <a:r>
              <a:rPr lang="en-US" dirty="0">
                <a:solidFill>
                  <a:schemeClr val="accent1"/>
                </a:solidFill>
              </a:rPr>
              <a:t>whether</a:t>
            </a:r>
            <a:r>
              <a:rPr lang="en-US" dirty="0"/>
              <a:t> to laugh or cry</a:t>
            </a:r>
          </a:p>
          <a:p>
            <a:pPr marL="0" indent="0">
              <a:buNone/>
            </a:pPr>
            <a:endParaRPr lang="en-US" dirty="0"/>
          </a:p>
          <a:p>
            <a:r>
              <a:rPr lang="en-US" dirty="0"/>
              <a:t>Define a set  of  features:</a:t>
            </a:r>
          </a:p>
          <a:p>
            <a:pPr lvl="1"/>
            <a:r>
              <a:rPr lang="en-US" dirty="0"/>
              <a:t>features are </a:t>
            </a:r>
            <a:r>
              <a:rPr lang="en-US" dirty="0">
                <a:solidFill>
                  <a:schemeClr val="accent1">
                    <a:lumMod val="75000"/>
                  </a:schemeClr>
                </a:solidFill>
              </a:rPr>
              <a:t>properties</a:t>
            </a:r>
            <a:r>
              <a:rPr lang="en-US" dirty="0"/>
              <a:t> that  hold in the sentence</a:t>
            </a:r>
          </a:p>
          <a:p>
            <a:endParaRPr lang="en-US" dirty="0"/>
          </a:p>
          <a:p>
            <a:r>
              <a:rPr lang="en-US" dirty="0"/>
              <a:t>Conceptually, there are two steps in coming up with a feature-based representation</a:t>
            </a:r>
          </a:p>
          <a:p>
            <a:pPr lvl="1"/>
            <a:r>
              <a:rPr lang="en-US" dirty="0"/>
              <a:t>What are  the information sources available? </a:t>
            </a:r>
          </a:p>
          <a:p>
            <a:pPr lvl="2"/>
            <a:r>
              <a:rPr lang="en-US" dirty="0"/>
              <a:t> Sensors: words, order of words, properties (?) of words</a:t>
            </a:r>
          </a:p>
          <a:p>
            <a:pPr lvl="1"/>
            <a:r>
              <a:rPr lang="en-US" dirty="0"/>
              <a:t>What features to construct based on these?</a:t>
            </a:r>
          </a:p>
        </p:txBody>
      </p:sp>
      <p:sp>
        <p:nvSpPr>
          <p:cNvPr id="4" name="Content Placeholder 3"/>
          <p:cNvSpPr>
            <a:spLocks noGrp="1"/>
          </p:cNvSpPr>
          <p:nvPr>
            <p:ph sz="quarter" idx="13"/>
          </p:nvPr>
        </p:nvSpPr>
        <p:spPr/>
        <p:txBody>
          <a:bodyPr/>
          <a:lstStyle/>
          <a:p>
            <a:r>
              <a:rPr lang="en-US" dirty="0"/>
              <a:t>Domain Characteristics</a:t>
            </a:r>
          </a:p>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49</a:t>
            </a:fld>
            <a:endParaRPr lang="en-US" dirty="0"/>
          </a:p>
        </p:txBody>
      </p:sp>
      <p:sp>
        <p:nvSpPr>
          <p:cNvPr id="6" name="Text Box 4"/>
          <p:cNvSpPr txBox="1">
            <a:spLocks noChangeArrowheads="1"/>
          </p:cNvSpPr>
          <p:nvPr/>
        </p:nvSpPr>
        <p:spPr bwMode="auto">
          <a:xfrm>
            <a:off x="5252462" y="5788789"/>
            <a:ext cx="3434338" cy="400110"/>
          </a:xfrm>
          <a:prstGeom prst="rect">
            <a:avLst/>
          </a:prstGeom>
          <a:solidFill>
            <a:srgbClr val="FFFFCC"/>
          </a:solidFill>
          <a:ln w="9525">
            <a:solidFill>
              <a:schemeClr val="accent1"/>
            </a:solidFill>
            <a:miter lim="800000"/>
            <a:headEnd/>
            <a:tailEnd/>
          </a:ln>
          <a:effectLst/>
        </p:spPr>
        <p:txBody>
          <a:bodyPr wrap="none" anchor="ctr">
            <a:spAutoFit/>
          </a:bodyPr>
          <a:lstStyle/>
          <a:p>
            <a:pPr algn="ctr"/>
            <a:r>
              <a:rPr lang="en-US" sz="2000" u="none" dirty="0">
                <a:latin typeface="+mj-lt"/>
              </a:rPr>
              <a:t>Why is this distinction needed?</a:t>
            </a:r>
          </a:p>
        </p:txBody>
      </p:sp>
    </p:spTree>
    <p:extLst>
      <p:ext uri="{BB962C8B-B14F-4D97-AF65-F5344CB8AC3E}">
        <p14:creationId xmlns:p14="http://schemas.microsoft.com/office/powerpoint/2010/main" val="408356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t>Footnote About the Threshold</a:t>
            </a:r>
          </a:p>
        </p:txBody>
      </p:sp>
      <p:sp>
        <p:nvSpPr>
          <p:cNvPr id="117" name="Slide Number Placeholder 5"/>
          <p:cNvSpPr>
            <a:spLocks noGrp="1"/>
          </p:cNvSpPr>
          <p:nvPr>
            <p:ph type="sldNum" sz="quarter" idx="10"/>
          </p:nvPr>
        </p:nvSpPr>
        <p:spPr/>
        <p:txBody>
          <a:bodyPr/>
          <a:lstStyle/>
          <a:p>
            <a:fld id="{28907415-0B85-4385-A967-976FCBAFAF1D}" type="slidenum">
              <a:rPr lang="en-US"/>
              <a:pPr/>
              <a:t>5</a:t>
            </a:fld>
            <a:endParaRPr lang="en-US"/>
          </a:p>
        </p:txBody>
      </p:sp>
      <p:sp>
        <p:nvSpPr>
          <p:cNvPr id="735235" name="Rectangle 3"/>
          <p:cNvSpPr>
            <a:spLocks noGrp="1" noChangeArrowheads="1"/>
          </p:cNvSpPr>
          <p:nvPr>
            <p:ph idx="4294967295"/>
          </p:nvPr>
        </p:nvSpPr>
        <p:spPr>
          <a:xfrm>
            <a:off x="1014187" y="1319212"/>
            <a:ext cx="7162800" cy="4525963"/>
          </a:xfrm>
        </p:spPr>
        <p:txBody>
          <a:bodyPr/>
          <a:lstStyle/>
          <a:p>
            <a:r>
              <a:rPr lang="en-US" dirty="0"/>
              <a:t>On previous slide, Perceptron has no threshold</a:t>
            </a:r>
          </a:p>
          <a:p>
            <a:r>
              <a:rPr lang="en-US" dirty="0"/>
              <a:t>But we don’t lose generality:</a:t>
            </a:r>
          </a:p>
        </p:txBody>
      </p:sp>
      <p:sp>
        <p:nvSpPr>
          <p:cNvPr id="735236" name="Line 4"/>
          <p:cNvSpPr>
            <a:spLocks noChangeShapeType="1"/>
          </p:cNvSpPr>
          <p:nvPr/>
        </p:nvSpPr>
        <p:spPr bwMode="auto">
          <a:xfrm>
            <a:off x="1558925" y="3978275"/>
            <a:ext cx="0" cy="12541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37" name="Line 5"/>
          <p:cNvSpPr>
            <a:spLocks noChangeShapeType="1"/>
          </p:cNvSpPr>
          <p:nvPr/>
        </p:nvSpPr>
        <p:spPr bwMode="auto">
          <a:xfrm>
            <a:off x="1558925" y="5232400"/>
            <a:ext cx="1497013"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5238" name="Group 6"/>
          <p:cNvGrpSpPr>
            <a:grpSpLocks/>
          </p:cNvGrpSpPr>
          <p:nvPr/>
        </p:nvGrpSpPr>
        <p:grpSpPr bwMode="auto">
          <a:xfrm>
            <a:off x="896938" y="3330575"/>
            <a:ext cx="2819400" cy="2209800"/>
            <a:chOff x="576" y="1824"/>
            <a:chExt cx="1776" cy="1392"/>
          </a:xfrm>
        </p:grpSpPr>
        <p:sp>
          <p:nvSpPr>
            <p:cNvPr id="735239" name="Line 7"/>
            <p:cNvSpPr>
              <a:spLocks noChangeShapeType="1"/>
            </p:cNvSpPr>
            <p:nvPr/>
          </p:nvSpPr>
          <p:spPr bwMode="auto">
            <a:xfrm>
              <a:off x="721" y="2194"/>
              <a:ext cx="1395" cy="7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0" name="Line 8"/>
            <p:cNvSpPr>
              <a:spLocks noChangeShapeType="1"/>
            </p:cNvSpPr>
            <p:nvPr/>
          </p:nvSpPr>
          <p:spPr bwMode="auto">
            <a:xfrm>
              <a:off x="957" y="1824"/>
              <a:ext cx="1395" cy="7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1" name="Line 9"/>
            <p:cNvSpPr>
              <a:spLocks noChangeShapeType="1"/>
            </p:cNvSpPr>
            <p:nvPr/>
          </p:nvSpPr>
          <p:spPr bwMode="auto">
            <a:xfrm>
              <a:off x="884" y="1947"/>
              <a:ext cx="1396" cy="776"/>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2" name="Line 10"/>
            <p:cNvSpPr>
              <a:spLocks noChangeShapeType="1"/>
            </p:cNvSpPr>
            <p:nvPr/>
          </p:nvSpPr>
          <p:spPr bwMode="auto">
            <a:xfrm>
              <a:off x="721" y="2864"/>
              <a:ext cx="580" cy="31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3" name="Line 11"/>
            <p:cNvSpPr>
              <a:spLocks noChangeShapeType="1"/>
            </p:cNvSpPr>
            <p:nvPr/>
          </p:nvSpPr>
          <p:spPr bwMode="auto">
            <a:xfrm>
              <a:off x="721" y="2687"/>
              <a:ext cx="797" cy="44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4" name="Line 12"/>
            <p:cNvSpPr>
              <a:spLocks noChangeShapeType="1"/>
            </p:cNvSpPr>
            <p:nvPr/>
          </p:nvSpPr>
          <p:spPr bwMode="auto">
            <a:xfrm>
              <a:off x="576" y="2441"/>
              <a:ext cx="1395" cy="7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5" name="Line 13"/>
            <p:cNvSpPr>
              <a:spLocks noChangeShapeType="1"/>
            </p:cNvSpPr>
            <p:nvPr/>
          </p:nvSpPr>
          <p:spPr bwMode="auto">
            <a:xfrm>
              <a:off x="648" y="2317"/>
              <a:ext cx="1396" cy="776"/>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46" name="Oval 14"/>
            <p:cNvSpPr>
              <a:spLocks noChangeArrowheads="1"/>
            </p:cNvSpPr>
            <p:nvPr/>
          </p:nvSpPr>
          <p:spPr bwMode="auto">
            <a:xfrm>
              <a:off x="1356" y="2317"/>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47" name="Oval 15"/>
            <p:cNvSpPr>
              <a:spLocks noChangeArrowheads="1"/>
            </p:cNvSpPr>
            <p:nvPr/>
          </p:nvSpPr>
          <p:spPr bwMode="auto">
            <a:xfrm>
              <a:off x="1536" y="2273"/>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48" name="Oval 16"/>
            <p:cNvSpPr>
              <a:spLocks noChangeArrowheads="1"/>
            </p:cNvSpPr>
            <p:nvPr/>
          </p:nvSpPr>
          <p:spPr bwMode="auto">
            <a:xfrm>
              <a:off x="1508" y="2418"/>
              <a:ext cx="23"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49" name="Oval 17"/>
            <p:cNvSpPr>
              <a:spLocks noChangeArrowheads="1"/>
            </p:cNvSpPr>
            <p:nvPr/>
          </p:nvSpPr>
          <p:spPr bwMode="auto">
            <a:xfrm>
              <a:off x="1558" y="2299"/>
              <a:ext cx="23"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0" name="Oval 18"/>
            <p:cNvSpPr>
              <a:spLocks noChangeArrowheads="1"/>
            </p:cNvSpPr>
            <p:nvPr/>
          </p:nvSpPr>
          <p:spPr bwMode="auto">
            <a:xfrm>
              <a:off x="1685" y="2338"/>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1" name="Oval 19"/>
            <p:cNvSpPr>
              <a:spLocks noChangeArrowheads="1"/>
            </p:cNvSpPr>
            <p:nvPr/>
          </p:nvSpPr>
          <p:spPr bwMode="auto">
            <a:xfrm>
              <a:off x="1779" y="2325"/>
              <a:ext cx="21"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2" name="Oval 20"/>
            <p:cNvSpPr>
              <a:spLocks noChangeArrowheads="1"/>
            </p:cNvSpPr>
            <p:nvPr/>
          </p:nvSpPr>
          <p:spPr bwMode="auto">
            <a:xfrm>
              <a:off x="1590" y="2256"/>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3" name="Oval 21"/>
            <p:cNvSpPr>
              <a:spLocks noChangeArrowheads="1"/>
            </p:cNvSpPr>
            <p:nvPr/>
          </p:nvSpPr>
          <p:spPr bwMode="auto">
            <a:xfrm>
              <a:off x="1631" y="2324"/>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4" name="Oval 22"/>
            <p:cNvSpPr>
              <a:spLocks noChangeArrowheads="1"/>
            </p:cNvSpPr>
            <p:nvPr/>
          </p:nvSpPr>
          <p:spPr bwMode="auto">
            <a:xfrm>
              <a:off x="1481" y="2325"/>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5" name="Oval 23"/>
            <p:cNvSpPr>
              <a:spLocks noChangeArrowheads="1"/>
            </p:cNvSpPr>
            <p:nvPr/>
          </p:nvSpPr>
          <p:spPr bwMode="auto">
            <a:xfrm>
              <a:off x="1425" y="2339"/>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6" name="Oval 24"/>
            <p:cNvSpPr>
              <a:spLocks noChangeArrowheads="1"/>
            </p:cNvSpPr>
            <p:nvPr/>
          </p:nvSpPr>
          <p:spPr bwMode="auto">
            <a:xfrm>
              <a:off x="1361" y="2211"/>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7" name="Oval 25"/>
            <p:cNvSpPr>
              <a:spLocks noChangeArrowheads="1"/>
            </p:cNvSpPr>
            <p:nvPr/>
          </p:nvSpPr>
          <p:spPr bwMode="auto">
            <a:xfrm>
              <a:off x="1833" y="2237"/>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8" name="Oval 26"/>
            <p:cNvSpPr>
              <a:spLocks noChangeArrowheads="1"/>
            </p:cNvSpPr>
            <p:nvPr/>
          </p:nvSpPr>
          <p:spPr bwMode="auto">
            <a:xfrm>
              <a:off x="1573" y="2405"/>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59" name="Oval 27"/>
            <p:cNvSpPr>
              <a:spLocks noChangeArrowheads="1"/>
            </p:cNvSpPr>
            <p:nvPr/>
          </p:nvSpPr>
          <p:spPr bwMode="auto">
            <a:xfrm>
              <a:off x="1723" y="2444"/>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60" name="Oval 28"/>
            <p:cNvSpPr>
              <a:spLocks noChangeArrowheads="1"/>
            </p:cNvSpPr>
            <p:nvPr/>
          </p:nvSpPr>
          <p:spPr bwMode="auto">
            <a:xfrm>
              <a:off x="1724" y="2378"/>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61" name="Oval 29"/>
            <p:cNvSpPr>
              <a:spLocks noChangeArrowheads="1"/>
            </p:cNvSpPr>
            <p:nvPr/>
          </p:nvSpPr>
          <p:spPr bwMode="auto">
            <a:xfrm>
              <a:off x="1815" y="2167"/>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735262" name="Rectangle 30"/>
            <p:cNvSpPr>
              <a:spLocks noChangeArrowheads="1"/>
            </p:cNvSpPr>
            <p:nvPr/>
          </p:nvSpPr>
          <p:spPr bwMode="auto">
            <a:xfrm>
              <a:off x="1675" y="2630"/>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3" name="Line 31"/>
            <p:cNvSpPr>
              <a:spLocks noChangeShapeType="1"/>
            </p:cNvSpPr>
            <p:nvPr/>
          </p:nvSpPr>
          <p:spPr bwMode="auto">
            <a:xfrm>
              <a:off x="793" y="2071"/>
              <a:ext cx="1396" cy="7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4" name="Rectangle 32"/>
            <p:cNvSpPr>
              <a:spLocks noChangeArrowheads="1"/>
            </p:cNvSpPr>
            <p:nvPr/>
          </p:nvSpPr>
          <p:spPr bwMode="auto">
            <a:xfrm>
              <a:off x="1518" y="2564"/>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5" name="Rectangle 33"/>
            <p:cNvSpPr>
              <a:spLocks noChangeArrowheads="1"/>
            </p:cNvSpPr>
            <p:nvPr/>
          </p:nvSpPr>
          <p:spPr bwMode="auto">
            <a:xfrm>
              <a:off x="1555" y="2635"/>
              <a:ext cx="44" cy="12"/>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6" name="Rectangle 34"/>
            <p:cNvSpPr>
              <a:spLocks noChangeArrowheads="1"/>
            </p:cNvSpPr>
            <p:nvPr/>
          </p:nvSpPr>
          <p:spPr bwMode="auto">
            <a:xfrm>
              <a:off x="1464" y="2635"/>
              <a:ext cx="45" cy="12"/>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7" name="Rectangle 35"/>
            <p:cNvSpPr>
              <a:spLocks noChangeArrowheads="1"/>
            </p:cNvSpPr>
            <p:nvPr/>
          </p:nvSpPr>
          <p:spPr bwMode="auto">
            <a:xfrm>
              <a:off x="1319" y="2458"/>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8" name="Rectangle 36"/>
            <p:cNvSpPr>
              <a:spLocks noChangeArrowheads="1"/>
            </p:cNvSpPr>
            <p:nvPr/>
          </p:nvSpPr>
          <p:spPr bwMode="auto">
            <a:xfrm>
              <a:off x="1337" y="2546"/>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69" name="Rectangle 37"/>
            <p:cNvSpPr>
              <a:spLocks noChangeArrowheads="1"/>
            </p:cNvSpPr>
            <p:nvPr/>
          </p:nvSpPr>
          <p:spPr bwMode="auto">
            <a:xfrm>
              <a:off x="1446" y="2582"/>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0" name="Rectangle 38"/>
            <p:cNvSpPr>
              <a:spLocks noChangeArrowheads="1"/>
            </p:cNvSpPr>
            <p:nvPr/>
          </p:nvSpPr>
          <p:spPr bwMode="auto">
            <a:xfrm>
              <a:off x="1138" y="2370"/>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1" name="Rectangle 39"/>
            <p:cNvSpPr>
              <a:spLocks noChangeArrowheads="1"/>
            </p:cNvSpPr>
            <p:nvPr/>
          </p:nvSpPr>
          <p:spPr bwMode="auto">
            <a:xfrm>
              <a:off x="1102" y="2423"/>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2" name="Rectangle 40"/>
            <p:cNvSpPr>
              <a:spLocks noChangeArrowheads="1"/>
            </p:cNvSpPr>
            <p:nvPr/>
          </p:nvSpPr>
          <p:spPr bwMode="auto">
            <a:xfrm>
              <a:off x="1210" y="2405"/>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3" name="Rectangle 41"/>
            <p:cNvSpPr>
              <a:spLocks noChangeArrowheads="1"/>
            </p:cNvSpPr>
            <p:nvPr/>
          </p:nvSpPr>
          <p:spPr bwMode="auto">
            <a:xfrm>
              <a:off x="1210" y="2546"/>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4" name="Rectangle 42"/>
            <p:cNvSpPr>
              <a:spLocks noChangeArrowheads="1"/>
            </p:cNvSpPr>
            <p:nvPr/>
          </p:nvSpPr>
          <p:spPr bwMode="auto">
            <a:xfrm>
              <a:off x="1247" y="2476"/>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5" name="Rectangle 43"/>
            <p:cNvSpPr>
              <a:spLocks noChangeArrowheads="1"/>
            </p:cNvSpPr>
            <p:nvPr/>
          </p:nvSpPr>
          <p:spPr bwMode="auto">
            <a:xfrm>
              <a:off x="1428" y="2476"/>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6" name="Rectangle 44"/>
            <p:cNvSpPr>
              <a:spLocks noChangeArrowheads="1"/>
            </p:cNvSpPr>
            <p:nvPr/>
          </p:nvSpPr>
          <p:spPr bwMode="auto">
            <a:xfrm>
              <a:off x="1265" y="2670"/>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7" name="Rectangle 45"/>
            <p:cNvSpPr>
              <a:spLocks noChangeArrowheads="1"/>
            </p:cNvSpPr>
            <p:nvPr/>
          </p:nvSpPr>
          <p:spPr bwMode="auto">
            <a:xfrm>
              <a:off x="1591" y="2564"/>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8" name="Rectangle 46"/>
            <p:cNvSpPr>
              <a:spLocks noChangeArrowheads="1"/>
            </p:cNvSpPr>
            <p:nvPr/>
          </p:nvSpPr>
          <p:spPr bwMode="auto">
            <a:xfrm>
              <a:off x="1120" y="2300"/>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79" name="Rectangle 47"/>
            <p:cNvSpPr>
              <a:spLocks noChangeArrowheads="1"/>
            </p:cNvSpPr>
            <p:nvPr/>
          </p:nvSpPr>
          <p:spPr bwMode="auto">
            <a:xfrm>
              <a:off x="1301" y="2405"/>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80" name="Rectangle 48"/>
            <p:cNvSpPr>
              <a:spLocks noChangeArrowheads="1"/>
            </p:cNvSpPr>
            <p:nvPr/>
          </p:nvSpPr>
          <p:spPr bwMode="auto">
            <a:xfrm>
              <a:off x="1192" y="2687"/>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81" name="Rectangle 49"/>
            <p:cNvSpPr>
              <a:spLocks noChangeArrowheads="1"/>
            </p:cNvSpPr>
            <p:nvPr/>
          </p:nvSpPr>
          <p:spPr bwMode="auto">
            <a:xfrm>
              <a:off x="1192" y="2458"/>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5282" name="Line 50"/>
          <p:cNvSpPr>
            <a:spLocks noChangeShapeType="1"/>
          </p:cNvSpPr>
          <p:nvPr/>
        </p:nvSpPr>
        <p:spPr bwMode="auto">
          <a:xfrm flipV="1">
            <a:off x="1558925" y="4840288"/>
            <a:ext cx="230188" cy="39211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35283" name="Object 51"/>
          <p:cNvGraphicFramePr>
            <a:graphicFrameLocks noChangeAspect="1"/>
          </p:cNvGraphicFramePr>
          <p:nvPr>
            <p:extLst>
              <p:ext uri="{D42A27DB-BD31-4B8C-83A1-F6EECF244321}">
                <p14:modId xmlns:p14="http://schemas.microsoft.com/office/powerpoint/2010/main" val="3720384619"/>
              </p:ext>
            </p:extLst>
          </p:nvPr>
        </p:nvGraphicFramePr>
        <p:xfrm>
          <a:off x="3840163" y="4243388"/>
          <a:ext cx="884237" cy="623887"/>
        </p:xfrm>
        <a:graphic>
          <a:graphicData uri="http://schemas.openxmlformats.org/presentationml/2006/ole">
            <mc:AlternateContent xmlns:mc="http://schemas.openxmlformats.org/markup-compatibility/2006">
              <mc:Choice xmlns:v="urn:schemas-microsoft-com:vml" Requires="v">
                <p:oleObj name="Equation" r:id="rId3" imgW="215640" imgH="152280" progId="Equation.3">
                  <p:embed/>
                </p:oleObj>
              </mc:Choice>
              <mc:Fallback>
                <p:oleObj name="Equation" r:id="rId3"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163" y="4243388"/>
                        <a:ext cx="884237"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84" name="Object 52"/>
          <p:cNvGraphicFramePr>
            <a:graphicFrameLocks noChangeAspect="1"/>
          </p:cNvGraphicFramePr>
          <p:nvPr>
            <p:extLst>
              <p:ext uri="{D42A27DB-BD31-4B8C-83A1-F6EECF244321}">
                <p14:modId xmlns:p14="http://schemas.microsoft.com/office/powerpoint/2010/main" val="1436631610"/>
              </p:ext>
            </p:extLst>
          </p:nvPr>
        </p:nvGraphicFramePr>
        <p:xfrm>
          <a:off x="3341688" y="2971800"/>
          <a:ext cx="1812925" cy="941388"/>
        </p:xfrm>
        <a:graphic>
          <a:graphicData uri="http://schemas.openxmlformats.org/presentationml/2006/ole">
            <mc:AlternateContent xmlns:mc="http://schemas.openxmlformats.org/markup-compatibility/2006">
              <mc:Choice xmlns:v="urn:schemas-microsoft-com:vml" Requires="v">
                <p:oleObj name="Equation" r:id="rId5" imgW="977760" imgH="507960" progId="Equation.3">
                  <p:embed/>
                </p:oleObj>
              </mc:Choice>
              <mc:Fallback>
                <p:oleObj name="Equation" r:id="rId5" imgW="97776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1688" y="2971800"/>
                        <a:ext cx="18129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85" name="Object 53"/>
          <p:cNvGraphicFramePr>
            <a:graphicFrameLocks noChangeAspect="1"/>
          </p:cNvGraphicFramePr>
          <p:nvPr/>
        </p:nvGraphicFramePr>
        <p:xfrm>
          <a:off x="1277938" y="3787775"/>
          <a:ext cx="247650" cy="342900"/>
        </p:xfrm>
        <a:graphic>
          <a:graphicData uri="http://schemas.openxmlformats.org/presentationml/2006/ole">
            <mc:AlternateContent xmlns:mc="http://schemas.openxmlformats.org/markup-compatibility/2006">
              <mc:Choice xmlns:v="urn:schemas-microsoft-com:vml" Requires="v">
                <p:oleObj name="Equation" r:id="rId7" imgW="164880" imgH="228600" progId="Equation.3">
                  <p:embed/>
                </p:oleObj>
              </mc:Choice>
              <mc:Fallback>
                <p:oleObj name="Equation" r:id="rId7" imgW="164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7938" y="3787775"/>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86" name="Object 54"/>
          <p:cNvGraphicFramePr>
            <a:graphicFrameLocks noChangeAspect="1"/>
          </p:cNvGraphicFramePr>
          <p:nvPr/>
        </p:nvGraphicFramePr>
        <p:xfrm>
          <a:off x="3116263" y="5016500"/>
          <a:ext cx="228600" cy="323850"/>
        </p:xfrm>
        <a:graphic>
          <a:graphicData uri="http://schemas.openxmlformats.org/presentationml/2006/ole">
            <mc:AlternateContent xmlns:mc="http://schemas.openxmlformats.org/markup-compatibility/2006">
              <mc:Choice xmlns:v="urn:schemas-microsoft-com:vml" Requires="v">
                <p:oleObj name="Equation" r:id="rId9" imgW="152280" imgH="215640" progId="Equation.3">
                  <p:embed/>
                </p:oleObj>
              </mc:Choice>
              <mc:Fallback>
                <p:oleObj name="Equation" r:id="rId9"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6263" y="5016500"/>
                        <a:ext cx="2286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287" name="Object 55"/>
          <p:cNvGraphicFramePr>
            <a:graphicFrameLocks noChangeAspect="1"/>
          </p:cNvGraphicFramePr>
          <p:nvPr>
            <p:extLst>
              <p:ext uri="{D42A27DB-BD31-4B8C-83A1-F6EECF244321}">
                <p14:modId xmlns:p14="http://schemas.microsoft.com/office/powerpoint/2010/main" val="2364398671"/>
              </p:ext>
            </p:extLst>
          </p:nvPr>
        </p:nvGraphicFramePr>
        <p:xfrm>
          <a:off x="457200" y="3505200"/>
          <a:ext cx="838200" cy="249238"/>
        </p:xfrm>
        <a:graphic>
          <a:graphicData uri="http://schemas.openxmlformats.org/presentationml/2006/ole">
            <mc:AlternateContent xmlns:mc="http://schemas.openxmlformats.org/markup-compatibility/2006">
              <mc:Choice xmlns:v="urn:schemas-microsoft-com:vml" Requires="v">
                <p:oleObj name="Equation" r:id="rId11" imgW="596880" imgH="177480" progId="Equation.3">
                  <p:embed/>
                </p:oleObj>
              </mc:Choice>
              <mc:Fallback>
                <p:oleObj name="Equation" r:id="rId11" imgW="5968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505200"/>
                        <a:ext cx="8382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5288" name="Group 56"/>
          <p:cNvGrpSpPr>
            <a:grpSpLocks/>
          </p:cNvGrpSpPr>
          <p:nvPr/>
        </p:nvGrpSpPr>
        <p:grpSpPr bwMode="auto">
          <a:xfrm>
            <a:off x="4706938" y="2978150"/>
            <a:ext cx="3884612" cy="2867025"/>
            <a:chOff x="2965" y="1876"/>
            <a:chExt cx="2447" cy="1806"/>
          </a:xfrm>
        </p:grpSpPr>
        <p:sp>
          <p:nvSpPr>
            <p:cNvPr id="735289" name="AutoShape 57"/>
            <p:cNvSpPr>
              <a:spLocks noChangeAspect="1" noChangeArrowheads="1"/>
            </p:cNvSpPr>
            <p:nvPr/>
          </p:nvSpPr>
          <p:spPr bwMode="auto">
            <a:xfrm>
              <a:off x="3242" y="3128"/>
              <a:ext cx="1552" cy="554"/>
            </a:xfrm>
            <a:prstGeom prst="parallelogram">
              <a:avLst>
                <a:gd name="adj" fmla="val 82331"/>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0" name="Line 58"/>
            <p:cNvSpPr>
              <a:spLocks noChangeShapeType="1"/>
            </p:cNvSpPr>
            <p:nvPr/>
          </p:nvSpPr>
          <p:spPr bwMode="auto">
            <a:xfrm flipH="1">
              <a:off x="3445" y="3073"/>
              <a:ext cx="407" cy="177"/>
            </a:xfrm>
            <a:prstGeom prst="line">
              <a:avLst/>
            </a:prstGeom>
            <a:noFill/>
            <a:ln w="31750">
              <a:solidFill>
                <a:srgbClr val="8787E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91" name="Line 59"/>
            <p:cNvSpPr>
              <a:spLocks noChangeAspect="1" noChangeShapeType="1"/>
            </p:cNvSpPr>
            <p:nvPr/>
          </p:nvSpPr>
          <p:spPr bwMode="auto">
            <a:xfrm flipV="1">
              <a:off x="3686" y="2463"/>
              <a:ext cx="1053" cy="499"/>
            </a:xfrm>
            <a:prstGeom prst="line">
              <a:avLst/>
            </a:prstGeom>
            <a:noFill/>
            <a:ln w="31750">
              <a:solidFill>
                <a:srgbClr val="8787E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5292" name="Group 60"/>
            <p:cNvGrpSpPr>
              <a:grpSpLocks noChangeAspect="1"/>
            </p:cNvGrpSpPr>
            <p:nvPr/>
          </p:nvGrpSpPr>
          <p:grpSpPr bwMode="auto">
            <a:xfrm rot="5400000">
              <a:off x="3803" y="1957"/>
              <a:ext cx="818" cy="1608"/>
              <a:chOff x="576" y="1824"/>
              <a:chExt cx="1776" cy="1392"/>
            </a:xfrm>
          </p:grpSpPr>
          <p:sp>
            <p:nvSpPr>
              <p:cNvPr id="735293" name="Line 61"/>
              <p:cNvSpPr>
                <a:spLocks noChangeAspect="1" noChangeShapeType="1"/>
              </p:cNvSpPr>
              <p:nvPr/>
            </p:nvSpPr>
            <p:spPr bwMode="auto">
              <a:xfrm>
                <a:off x="721" y="2194"/>
                <a:ext cx="1395" cy="7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4" name="Line 62"/>
              <p:cNvSpPr>
                <a:spLocks noChangeAspect="1" noChangeShapeType="1"/>
              </p:cNvSpPr>
              <p:nvPr/>
            </p:nvSpPr>
            <p:spPr bwMode="auto">
              <a:xfrm>
                <a:off x="957" y="1824"/>
                <a:ext cx="1395" cy="7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5" name="Line 63"/>
              <p:cNvSpPr>
                <a:spLocks noChangeAspect="1" noChangeShapeType="1"/>
              </p:cNvSpPr>
              <p:nvPr/>
            </p:nvSpPr>
            <p:spPr bwMode="auto">
              <a:xfrm>
                <a:off x="884" y="1947"/>
                <a:ext cx="1396" cy="776"/>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6" name="Line 64"/>
              <p:cNvSpPr>
                <a:spLocks noChangeAspect="1" noChangeShapeType="1"/>
              </p:cNvSpPr>
              <p:nvPr/>
            </p:nvSpPr>
            <p:spPr bwMode="auto">
              <a:xfrm>
                <a:off x="721" y="2864"/>
                <a:ext cx="580" cy="31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7" name="Line 65"/>
              <p:cNvSpPr>
                <a:spLocks noChangeAspect="1" noChangeShapeType="1"/>
              </p:cNvSpPr>
              <p:nvPr/>
            </p:nvSpPr>
            <p:spPr bwMode="auto">
              <a:xfrm>
                <a:off x="721" y="2687"/>
                <a:ext cx="797" cy="44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8" name="Line 66"/>
              <p:cNvSpPr>
                <a:spLocks noChangeAspect="1" noChangeShapeType="1"/>
              </p:cNvSpPr>
              <p:nvPr/>
            </p:nvSpPr>
            <p:spPr bwMode="auto">
              <a:xfrm>
                <a:off x="576" y="2441"/>
                <a:ext cx="1395" cy="7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99" name="Line 67"/>
              <p:cNvSpPr>
                <a:spLocks noChangeAspect="1" noChangeShapeType="1"/>
              </p:cNvSpPr>
              <p:nvPr/>
            </p:nvSpPr>
            <p:spPr bwMode="auto">
              <a:xfrm>
                <a:off x="648" y="2317"/>
                <a:ext cx="1396" cy="776"/>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00" name="Oval 68"/>
              <p:cNvSpPr>
                <a:spLocks noChangeAspect="1" noChangeArrowheads="1"/>
              </p:cNvSpPr>
              <p:nvPr/>
            </p:nvSpPr>
            <p:spPr bwMode="auto">
              <a:xfrm>
                <a:off x="1356" y="2317"/>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1" name="Oval 69"/>
              <p:cNvSpPr>
                <a:spLocks noChangeAspect="1" noChangeArrowheads="1"/>
              </p:cNvSpPr>
              <p:nvPr/>
            </p:nvSpPr>
            <p:spPr bwMode="auto">
              <a:xfrm>
                <a:off x="1536" y="2273"/>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2" name="Oval 70"/>
              <p:cNvSpPr>
                <a:spLocks noChangeAspect="1" noChangeArrowheads="1"/>
              </p:cNvSpPr>
              <p:nvPr/>
            </p:nvSpPr>
            <p:spPr bwMode="auto">
              <a:xfrm>
                <a:off x="1508" y="2418"/>
                <a:ext cx="23"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3" name="Oval 71"/>
              <p:cNvSpPr>
                <a:spLocks noChangeAspect="1" noChangeArrowheads="1"/>
              </p:cNvSpPr>
              <p:nvPr/>
            </p:nvSpPr>
            <p:spPr bwMode="auto">
              <a:xfrm>
                <a:off x="1558" y="2299"/>
                <a:ext cx="23"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4" name="Oval 72"/>
              <p:cNvSpPr>
                <a:spLocks noChangeAspect="1" noChangeArrowheads="1"/>
              </p:cNvSpPr>
              <p:nvPr/>
            </p:nvSpPr>
            <p:spPr bwMode="auto">
              <a:xfrm>
                <a:off x="1685" y="2338"/>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5" name="Oval 73"/>
              <p:cNvSpPr>
                <a:spLocks noChangeAspect="1" noChangeArrowheads="1"/>
              </p:cNvSpPr>
              <p:nvPr/>
            </p:nvSpPr>
            <p:spPr bwMode="auto">
              <a:xfrm>
                <a:off x="1779" y="2325"/>
                <a:ext cx="21"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6" name="Oval 74"/>
              <p:cNvSpPr>
                <a:spLocks noChangeAspect="1" noChangeArrowheads="1"/>
              </p:cNvSpPr>
              <p:nvPr/>
            </p:nvSpPr>
            <p:spPr bwMode="auto">
              <a:xfrm>
                <a:off x="1590" y="2256"/>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7" name="Oval 75"/>
              <p:cNvSpPr>
                <a:spLocks noChangeAspect="1" noChangeArrowheads="1"/>
              </p:cNvSpPr>
              <p:nvPr/>
            </p:nvSpPr>
            <p:spPr bwMode="auto">
              <a:xfrm>
                <a:off x="1631" y="2324"/>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8" name="Oval 76"/>
              <p:cNvSpPr>
                <a:spLocks noChangeAspect="1" noChangeArrowheads="1"/>
              </p:cNvSpPr>
              <p:nvPr/>
            </p:nvSpPr>
            <p:spPr bwMode="auto">
              <a:xfrm>
                <a:off x="1481" y="2325"/>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09" name="Oval 77"/>
              <p:cNvSpPr>
                <a:spLocks noChangeAspect="1" noChangeArrowheads="1"/>
              </p:cNvSpPr>
              <p:nvPr/>
            </p:nvSpPr>
            <p:spPr bwMode="auto">
              <a:xfrm>
                <a:off x="1425" y="2339"/>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0" name="Oval 78"/>
              <p:cNvSpPr>
                <a:spLocks noChangeAspect="1" noChangeArrowheads="1"/>
              </p:cNvSpPr>
              <p:nvPr/>
            </p:nvSpPr>
            <p:spPr bwMode="auto">
              <a:xfrm>
                <a:off x="1361" y="2211"/>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1" name="Oval 79"/>
              <p:cNvSpPr>
                <a:spLocks noChangeAspect="1" noChangeArrowheads="1"/>
              </p:cNvSpPr>
              <p:nvPr/>
            </p:nvSpPr>
            <p:spPr bwMode="auto">
              <a:xfrm>
                <a:off x="1833" y="2237"/>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2" name="Oval 80"/>
              <p:cNvSpPr>
                <a:spLocks noChangeAspect="1" noChangeArrowheads="1"/>
              </p:cNvSpPr>
              <p:nvPr/>
            </p:nvSpPr>
            <p:spPr bwMode="auto">
              <a:xfrm>
                <a:off x="1573" y="2405"/>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3" name="Oval 81"/>
              <p:cNvSpPr>
                <a:spLocks noChangeAspect="1" noChangeArrowheads="1"/>
              </p:cNvSpPr>
              <p:nvPr/>
            </p:nvSpPr>
            <p:spPr bwMode="auto">
              <a:xfrm>
                <a:off x="1723" y="2444"/>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4" name="Oval 82"/>
              <p:cNvSpPr>
                <a:spLocks noChangeAspect="1" noChangeArrowheads="1"/>
              </p:cNvSpPr>
              <p:nvPr/>
            </p:nvSpPr>
            <p:spPr bwMode="auto">
              <a:xfrm>
                <a:off x="1724" y="2378"/>
                <a:ext cx="22" cy="2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5" name="Oval 83"/>
              <p:cNvSpPr>
                <a:spLocks noChangeAspect="1" noChangeArrowheads="1"/>
              </p:cNvSpPr>
              <p:nvPr/>
            </p:nvSpPr>
            <p:spPr bwMode="auto">
              <a:xfrm>
                <a:off x="1815" y="2167"/>
                <a:ext cx="22" cy="2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2400" u="none">
                  <a:solidFill>
                    <a:srgbClr val="FF0000"/>
                  </a:solidFill>
                </a:endParaRPr>
              </a:p>
            </p:txBody>
          </p:sp>
          <p:sp>
            <p:nvSpPr>
              <p:cNvPr id="735316" name="Rectangle 84"/>
              <p:cNvSpPr>
                <a:spLocks noChangeAspect="1" noChangeArrowheads="1"/>
              </p:cNvSpPr>
              <p:nvPr/>
            </p:nvSpPr>
            <p:spPr bwMode="auto">
              <a:xfrm>
                <a:off x="1675" y="2630"/>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17" name="Line 85"/>
              <p:cNvSpPr>
                <a:spLocks noChangeAspect="1" noChangeShapeType="1"/>
              </p:cNvSpPr>
              <p:nvPr/>
            </p:nvSpPr>
            <p:spPr bwMode="auto">
              <a:xfrm>
                <a:off x="793" y="2071"/>
                <a:ext cx="1396" cy="7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18" name="Rectangle 86"/>
              <p:cNvSpPr>
                <a:spLocks noChangeAspect="1" noChangeArrowheads="1"/>
              </p:cNvSpPr>
              <p:nvPr/>
            </p:nvSpPr>
            <p:spPr bwMode="auto">
              <a:xfrm>
                <a:off x="1518" y="2564"/>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19" name="Rectangle 87"/>
              <p:cNvSpPr>
                <a:spLocks noChangeAspect="1" noChangeArrowheads="1"/>
              </p:cNvSpPr>
              <p:nvPr/>
            </p:nvSpPr>
            <p:spPr bwMode="auto">
              <a:xfrm>
                <a:off x="1555" y="2635"/>
                <a:ext cx="44" cy="12"/>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0" name="Rectangle 88"/>
              <p:cNvSpPr>
                <a:spLocks noChangeAspect="1" noChangeArrowheads="1"/>
              </p:cNvSpPr>
              <p:nvPr/>
            </p:nvSpPr>
            <p:spPr bwMode="auto">
              <a:xfrm>
                <a:off x="1464" y="2635"/>
                <a:ext cx="45" cy="12"/>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1" name="Rectangle 89"/>
              <p:cNvSpPr>
                <a:spLocks noChangeAspect="1" noChangeArrowheads="1"/>
              </p:cNvSpPr>
              <p:nvPr/>
            </p:nvSpPr>
            <p:spPr bwMode="auto">
              <a:xfrm>
                <a:off x="1319" y="2458"/>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2" name="Rectangle 90"/>
              <p:cNvSpPr>
                <a:spLocks noChangeAspect="1" noChangeArrowheads="1"/>
              </p:cNvSpPr>
              <p:nvPr/>
            </p:nvSpPr>
            <p:spPr bwMode="auto">
              <a:xfrm>
                <a:off x="1337" y="2546"/>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3" name="Rectangle 91"/>
              <p:cNvSpPr>
                <a:spLocks noChangeAspect="1" noChangeArrowheads="1"/>
              </p:cNvSpPr>
              <p:nvPr/>
            </p:nvSpPr>
            <p:spPr bwMode="auto">
              <a:xfrm>
                <a:off x="1446" y="2582"/>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4" name="Rectangle 92"/>
              <p:cNvSpPr>
                <a:spLocks noChangeAspect="1" noChangeArrowheads="1"/>
              </p:cNvSpPr>
              <p:nvPr/>
            </p:nvSpPr>
            <p:spPr bwMode="auto">
              <a:xfrm>
                <a:off x="1138" y="2370"/>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5" name="Rectangle 93"/>
              <p:cNvSpPr>
                <a:spLocks noChangeAspect="1" noChangeArrowheads="1"/>
              </p:cNvSpPr>
              <p:nvPr/>
            </p:nvSpPr>
            <p:spPr bwMode="auto">
              <a:xfrm>
                <a:off x="1102" y="2423"/>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6" name="Rectangle 94"/>
              <p:cNvSpPr>
                <a:spLocks noChangeAspect="1" noChangeArrowheads="1"/>
              </p:cNvSpPr>
              <p:nvPr/>
            </p:nvSpPr>
            <p:spPr bwMode="auto">
              <a:xfrm>
                <a:off x="1210" y="2405"/>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7" name="Rectangle 95"/>
              <p:cNvSpPr>
                <a:spLocks noChangeAspect="1" noChangeArrowheads="1"/>
              </p:cNvSpPr>
              <p:nvPr/>
            </p:nvSpPr>
            <p:spPr bwMode="auto">
              <a:xfrm>
                <a:off x="1210" y="2546"/>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8" name="Rectangle 96"/>
              <p:cNvSpPr>
                <a:spLocks noChangeAspect="1" noChangeArrowheads="1"/>
              </p:cNvSpPr>
              <p:nvPr/>
            </p:nvSpPr>
            <p:spPr bwMode="auto">
              <a:xfrm>
                <a:off x="1247" y="2476"/>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29" name="Rectangle 97"/>
              <p:cNvSpPr>
                <a:spLocks noChangeAspect="1" noChangeArrowheads="1"/>
              </p:cNvSpPr>
              <p:nvPr/>
            </p:nvSpPr>
            <p:spPr bwMode="auto">
              <a:xfrm>
                <a:off x="1428" y="2476"/>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0" name="Rectangle 98"/>
              <p:cNvSpPr>
                <a:spLocks noChangeAspect="1" noChangeArrowheads="1"/>
              </p:cNvSpPr>
              <p:nvPr/>
            </p:nvSpPr>
            <p:spPr bwMode="auto">
              <a:xfrm>
                <a:off x="1265" y="2670"/>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1" name="Rectangle 99"/>
              <p:cNvSpPr>
                <a:spLocks noChangeAspect="1" noChangeArrowheads="1"/>
              </p:cNvSpPr>
              <p:nvPr/>
            </p:nvSpPr>
            <p:spPr bwMode="auto">
              <a:xfrm>
                <a:off x="1591" y="2564"/>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2" name="Rectangle 100"/>
              <p:cNvSpPr>
                <a:spLocks noChangeAspect="1" noChangeArrowheads="1"/>
              </p:cNvSpPr>
              <p:nvPr/>
            </p:nvSpPr>
            <p:spPr bwMode="auto">
              <a:xfrm>
                <a:off x="1120" y="2300"/>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3" name="Rectangle 101"/>
              <p:cNvSpPr>
                <a:spLocks noChangeAspect="1" noChangeArrowheads="1"/>
              </p:cNvSpPr>
              <p:nvPr/>
            </p:nvSpPr>
            <p:spPr bwMode="auto">
              <a:xfrm>
                <a:off x="1301" y="2405"/>
                <a:ext cx="44"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4" name="Rectangle 102"/>
              <p:cNvSpPr>
                <a:spLocks noChangeAspect="1" noChangeArrowheads="1"/>
              </p:cNvSpPr>
              <p:nvPr/>
            </p:nvSpPr>
            <p:spPr bwMode="auto">
              <a:xfrm>
                <a:off x="1192" y="2687"/>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5" name="Rectangle 103"/>
              <p:cNvSpPr>
                <a:spLocks noChangeAspect="1" noChangeArrowheads="1"/>
              </p:cNvSpPr>
              <p:nvPr/>
            </p:nvSpPr>
            <p:spPr bwMode="auto">
              <a:xfrm>
                <a:off x="1192" y="2458"/>
                <a:ext cx="45" cy="13"/>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5336" name="Line 104"/>
            <p:cNvSpPr>
              <a:spLocks noChangeAspect="1" noChangeShapeType="1"/>
            </p:cNvSpPr>
            <p:nvPr/>
          </p:nvSpPr>
          <p:spPr bwMode="auto">
            <a:xfrm>
              <a:off x="3686" y="2050"/>
              <a:ext cx="0" cy="91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7" name="Line 105"/>
            <p:cNvSpPr>
              <a:spLocks noChangeAspect="1" noChangeShapeType="1"/>
            </p:cNvSpPr>
            <p:nvPr/>
          </p:nvSpPr>
          <p:spPr bwMode="auto">
            <a:xfrm>
              <a:off x="3686" y="2962"/>
              <a:ext cx="1089"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8" name="Line 106"/>
            <p:cNvSpPr>
              <a:spLocks noChangeAspect="1" noChangeShapeType="1"/>
            </p:cNvSpPr>
            <p:nvPr/>
          </p:nvSpPr>
          <p:spPr bwMode="auto">
            <a:xfrm flipH="1">
              <a:off x="3187" y="2962"/>
              <a:ext cx="499" cy="5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39" name="Line 107"/>
            <p:cNvSpPr>
              <a:spLocks noChangeAspect="1" noChangeShapeType="1"/>
            </p:cNvSpPr>
            <p:nvPr/>
          </p:nvSpPr>
          <p:spPr bwMode="auto">
            <a:xfrm>
              <a:off x="3686" y="2970"/>
              <a:ext cx="166" cy="269"/>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340" name="AutoShape 108"/>
            <p:cNvSpPr>
              <a:spLocks noChangeAspect="1" noChangeArrowheads="1"/>
            </p:cNvSpPr>
            <p:nvPr/>
          </p:nvSpPr>
          <p:spPr bwMode="auto">
            <a:xfrm>
              <a:off x="2965" y="2297"/>
              <a:ext cx="2447" cy="874"/>
            </a:xfrm>
            <a:prstGeom prst="parallelogram">
              <a:avLst>
                <a:gd name="adj" fmla="val 82282"/>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41" name="Line 109"/>
            <p:cNvSpPr>
              <a:spLocks noChangeAspect="1" noChangeShapeType="1"/>
            </p:cNvSpPr>
            <p:nvPr/>
          </p:nvSpPr>
          <p:spPr bwMode="auto">
            <a:xfrm flipH="1">
              <a:off x="3439" y="2962"/>
              <a:ext cx="247" cy="288"/>
            </a:xfrm>
            <a:prstGeom prst="line">
              <a:avLst/>
            </a:prstGeom>
            <a:noFill/>
            <a:ln w="31750">
              <a:solidFill>
                <a:srgbClr val="8787E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35342" name="Object 110"/>
            <p:cNvGraphicFramePr>
              <a:graphicFrameLocks noChangeAspect="1"/>
            </p:cNvGraphicFramePr>
            <p:nvPr/>
          </p:nvGraphicFramePr>
          <p:xfrm>
            <a:off x="4885" y="2866"/>
            <a:ext cx="156" cy="216"/>
          </p:xfrm>
          <a:graphic>
            <a:graphicData uri="http://schemas.openxmlformats.org/presentationml/2006/ole">
              <mc:AlternateContent xmlns:mc="http://schemas.openxmlformats.org/markup-compatibility/2006">
                <mc:Choice xmlns:v="urn:schemas-microsoft-com:vml" Requires="v">
                  <p:oleObj name="Equation" r:id="rId13" imgW="164880" imgH="228600" progId="Equation.3">
                    <p:embed/>
                  </p:oleObj>
                </mc:Choice>
                <mc:Fallback>
                  <p:oleObj name="Equation" r:id="rId13" imgW="164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5" y="2866"/>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343" name="Object 111"/>
            <p:cNvGraphicFramePr>
              <a:graphicFrameLocks noChangeAspect="1"/>
            </p:cNvGraphicFramePr>
            <p:nvPr/>
          </p:nvGraphicFramePr>
          <p:xfrm>
            <a:off x="3061" y="3442"/>
            <a:ext cx="144" cy="204"/>
          </p:xfrm>
          <a:graphic>
            <a:graphicData uri="http://schemas.openxmlformats.org/presentationml/2006/ole">
              <mc:AlternateContent xmlns:mc="http://schemas.openxmlformats.org/markup-compatibility/2006">
                <mc:Choice xmlns:v="urn:schemas-microsoft-com:vml" Requires="v">
                  <p:oleObj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3442"/>
                          <a:ext cx="14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344" name="Object 112"/>
            <p:cNvGraphicFramePr>
              <a:graphicFrameLocks noChangeAspect="1"/>
            </p:cNvGraphicFramePr>
            <p:nvPr/>
          </p:nvGraphicFramePr>
          <p:xfrm>
            <a:off x="3649" y="1876"/>
            <a:ext cx="120" cy="168"/>
          </p:xfrm>
          <a:graphic>
            <a:graphicData uri="http://schemas.openxmlformats.org/presentationml/2006/ole">
              <mc:AlternateContent xmlns:mc="http://schemas.openxmlformats.org/markup-compatibility/2006">
                <mc:Choice xmlns:v="urn:schemas-microsoft-com:vml" Requires="v">
                  <p:oleObj name="Equation" r:id="rId15" imgW="126720" imgH="177480" progId="Equation.3">
                    <p:embed/>
                  </p:oleObj>
                </mc:Choice>
                <mc:Fallback>
                  <p:oleObj name="Equation" r:id="rId15" imgW="1267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9" y="1876"/>
                          <a:ext cx="12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5345" name="Object 113"/>
            <p:cNvGraphicFramePr>
              <a:graphicFrameLocks noChangeAspect="1"/>
            </p:cNvGraphicFramePr>
            <p:nvPr/>
          </p:nvGraphicFramePr>
          <p:xfrm>
            <a:off x="4368" y="1920"/>
            <a:ext cx="1033" cy="224"/>
          </p:xfrm>
          <a:graphic>
            <a:graphicData uri="http://schemas.openxmlformats.org/presentationml/2006/ole">
              <mc:AlternateContent xmlns:mc="http://schemas.openxmlformats.org/markup-compatibility/2006">
                <mc:Choice xmlns:v="urn:schemas-microsoft-com:vml" Requires="v">
                  <p:oleObj name="Equation" r:id="rId17" imgW="1168200" imgH="253800" progId="Equation.3">
                    <p:embed/>
                  </p:oleObj>
                </mc:Choice>
                <mc:Fallback>
                  <p:oleObj name="Equation" r:id="rId17" imgW="116820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 y="1920"/>
                          <a:ext cx="103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5346" name="Line 114"/>
            <p:cNvSpPr>
              <a:spLocks noChangeShapeType="1"/>
            </p:cNvSpPr>
            <p:nvPr/>
          </p:nvSpPr>
          <p:spPr bwMode="auto">
            <a:xfrm flipH="1">
              <a:off x="4656" y="2160"/>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732901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35288"/>
                                        </p:tgtEl>
                                        <p:attrNameLst>
                                          <p:attrName>style.visibility</p:attrName>
                                        </p:attrNameLst>
                                      </p:cBhvr>
                                      <p:to>
                                        <p:strVal val="visible"/>
                                      </p:to>
                                    </p:set>
                                    <p:animEffect transition="in" filter="dissolve">
                                      <p:cBhvr>
                                        <p:cTn id="7" dur="500"/>
                                        <p:tgtEl>
                                          <p:spTgt spid="735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Embedding</a:t>
            </a:r>
          </a:p>
        </p:txBody>
      </p:sp>
      <p:sp>
        <p:nvSpPr>
          <p:cNvPr id="83" name="Slide Number Placeholder 3"/>
          <p:cNvSpPr>
            <a:spLocks noGrp="1"/>
          </p:cNvSpPr>
          <p:nvPr>
            <p:ph type="sldNum" sz="quarter" idx="10"/>
          </p:nvPr>
        </p:nvSpPr>
        <p:spPr/>
        <p:txBody>
          <a:bodyPr/>
          <a:lstStyle/>
          <a:p>
            <a:fld id="{0F2E6FE4-73D8-4B1A-9293-15A9B8199289}" type="slidenum">
              <a:rPr lang="en-US"/>
              <a:pPr/>
              <a:t>50</a:t>
            </a:fld>
            <a:endParaRPr lang="en-US"/>
          </a:p>
        </p:txBody>
      </p:sp>
      <p:grpSp>
        <p:nvGrpSpPr>
          <p:cNvPr id="821250" name="Group 2"/>
          <p:cNvGrpSpPr>
            <a:grpSpLocks/>
          </p:cNvGrpSpPr>
          <p:nvPr/>
        </p:nvGrpSpPr>
        <p:grpSpPr bwMode="auto">
          <a:xfrm>
            <a:off x="665163" y="1143000"/>
            <a:ext cx="7716837" cy="4494213"/>
            <a:chOff x="432" y="720"/>
            <a:chExt cx="5101" cy="3119"/>
          </a:xfrm>
        </p:grpSpPr>
        <p:sp>
          <p:nvSpPr>
            <p:cNvPr id="821251" name="AutoShape 3"/>
            <p:cNvSpPr>
              <a:spLocks noChangeArrowheads="1"/>
            </p:cNvSpPr>
            <p:nvPr/>
          </p:nvSpPr>
          <p:spPr bwMode="auto">
            <a:xfrm rot="-2730640">
              <a:off x="2144" y="1903"/>
              <a:ext cx="3119" cy="753"/>
            </a:xfrm>
            <a:prstGeom prst="parallelogram">
              <a:avLst>
                <a:gd name="adj" fmla="val 10355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1252" name="Group 4"/>
            <p:cNvGrpSpPr>
              <a:grpSpLocks/>
            </p:cNvGrpSpPr>
            <p:nvPr/>
          </p:nvGrpSpPr>
          <p:grpSpPr bwMode="auto">
            <a:xfrm>
              <a:off x="432" y="816"/>
              <a:ext cx="5101" cy="2640"/>
              <a:chOff x="192" y="768"/>
              <a:chExt cx="5341" cy="3120"/>
            </a:xfrm>
          </p:grpSpPr>
          <p:sp>
            <p:nvSpPr>
              <p:cNvPr id="821253" name="Line 5"/>
              <p:cNvSpPr>
                <a:spLocks noChangeShapeType="1"/>
              </p:cNvSpPr>
              <p:nvPr/>
            </p:nvSpPr>
            <p:spPr bwMode="auto">
              <a:xfrm>
                <a:off x="3360" y="960"/>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4" name="Line 6"/>
              <p:cNvSpPr>
                <a:spLocks noChangeShapeType="1"/>
              </p:cNvSpPr>
              <p:nvPr/>
            </p:nvSpPr>
            <p:spPr bwMode="auto">
              <a:xfrm>
                <a:off x="192" y="942"/>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5" name="Line 7"/>
              <p:cNvSpPr>
                <a:spLocks noChangeShapeType="1"/>
              </p:cNvSpPr>
              <p:nvPr/>
            </p:nvSpPr>
            <p:spPr bwMode="auto">
              <a:xfrm>
                <a:off x="192"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6" name="Freeform 8"/>
              <p:cNvSpPr>
                <a:spLocks/>
              </p:cNvSpPr>
              <p:nvPr/>
            </p:nvSpPr>
            <p:spPr bwMode="auto">
              <a:xfrm>
                <a:off x="294" y="768"/>
                <a:ext cx="2250" cy="2048"/>
              </a:xfrm>
              <a:custGeom>
                <a:avLst/>
                <a:gdLst>
                  <a:gd name="T0" fmla="*/ 0 w 4224"/>
                  <a:gd name="T1" fmla="*/ 2832 h 2832"/>
                  <a:gd name="T2" fmla="*/ 336 w 4224"/>
                  <a:gd name="T3" fmla="*/ 1824 h 2832"/>
                  <a:gd name="T4" fmla="*/ 1488 w 4224"/>
                  <a:gd name="T5" fmla="*/ 2256 h 2832"/>
                  <a:gd name="T6" fmla="*/ 1488 w 4224"/>
                  <a:gd name="T7" fmla="*/ 1584 h 2832"/>
                  <a:gd name="T8" fmla="*/ 1776 w 4224"/>
                  <a:gd name="T9" fmla="*/ 912 h 2832"/>
                  <a:gd name="T10" fmla="*/ 2112 w 4224"/>
                  <a:gd name="T11" fmla="*/ 1152 h 2832"/>
                  <a:gd name="T12" fmla="*/ 2160 w 4224"/>
                  <a:gd name="T13" fmla="*/ 960 h 2832"/>
                  <a:gd name="T14" fmla="*/ 2352 w 4224"/>
                  <a:gd name="T15" fmla="*/ 960 h 2832"/>
                  <a:gd name="T16" fmla="*/ 2400 w 4224"/>
                  <a:gd name="T17" fmla="*/ 672 h 2832"/>
                  <a:gd name="T18" fmla="*/ 2832 w 4224"/>
                  <a:gd name="T19" fmla="*/ 672 h 2832"/>
                  <a:gd name="T20" fmla="*/ 4176 w 4224"/>
                  <a:gd name="T21" fmla="*/ 768 h 2832"/>
                  <a:gd name="T22" fmla="*/ 3120 w 4224"/>
                  <a:gd name="T23" fmla="*/ 0 h 2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4" h="2832">
                    <a:moveTo>
                      <a:pt x="0" y="2832"/>
                    </a:moveTo>
                    <a:cubicBezTo>
                      <a:pt x="44" y="2376"/>
                      <a:pt x="88" y="1920"/>
                      <a:pt x="336" y="1824"/>
                    </a:cubicBezTo>
                    <a:cubicBezTo>
                      <a:pt x="584" y="1728"/>
                      <a:pt x="1296" y="2296"/>
                      <a:pt x="1488" y="2256"/>
                    </a:cubicBezTo>
                    <a:cubicBezTo>
                      <a:pt x="1680" y="2216"/>
                      <a:pt x="1440" y="1808"/>
                      <a:pt x="1488" y="1584"/>
                    </a:cubicBezTo>
                    <a:cubicBezTo>
                      <a:pt x="1536" y="1360"/>
                      <a:pt x="1672" y="984"/>
                      <a:pt x="1776" y="912"/>
                    </a:cubicBezTo>
                    <a:cubicBezTo>
                      <a:pt x="1880" y="840"/>
                      <a:pt x="2048" y="1144"/>
                      <a:pt x="2112" y="1152"/>
                    </a:cubicBezTo>
                    <a:cubicBezTo>
                      <a:pt x="2176" y="1160"/>
                      <a:pt x="2120" y="992"/>
                      <a:pt x="2160" y="960"/>
                    </a:cubicBezTo>
                    <a:cubicBezTo>
                      <a:pt x="2200" y="928"/>
                      <a:pt x="2312" y="1008"/>
                      <a:pt x="2352" y="960"/>
                    </a:cubicBezTo>
                    <a:cubicBezTo>
                      <a:pt x="2392" y="912"/>
                      <a:pt x="2320" y="720"/>
                      <a:pt x="2400" y="672"/>
                    </a:cubicBezTo>
                    <a:cubicBezTo>
                      <a:pt x="2480" y="624"/>
                      <a:pt x="2536" y="656"/>
                      <a:pt x="2832" y="672"/>
                    </a:cubicBezTo>
                    <a:cubicBezTo>
                      <a:pt x="3128" y="688"/>
                      <a:pt x="4128" y="880"/>
                      <a:pt x="4176" y="768"/>
                    </a:cubicBezTo>
                    <a:cubicBezTo>
                      <a:pt x="4224" y="656"/>
                      <a:pt x="3296" y="128"/>
                      <a:pt x="3120"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7" name="Oval 9"/>
              <p:cNvSpPr>
                <a:spLocks noChangeArrowheads="1"/>
              </p:cNvSpPr>
              <p:nvPr/>
            </p:nvSpPr>
            <p:spPr bwMode="auto">
              <a:xfrm>
                <a:off x="908"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58" name="Oval 10"/>
              <p:cNvSpPr>
                <a:spLocks noChangeArrowheads="1"/>
              </p:cNvSpPr>
              <p:nvPr/>
            </p:nvSpPr>
            <p:spPr bwMode="auto">
              <a:xfrm>
                <a:off x="1087" y="160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59" name="Oval 11"/>
              <p:cNvSpPr>
                <a:spLocks noChangeArrowheads="1"/>
              </p:cNvSpPr>
              <p:nvPr/>
            </p:nvSpPr>
            <p:spPr bwMode="auto">
              <a:xfrm>
                <a:off x="933" y="1080"/>
                <a:ext cx="52"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0" name="Oval 12"/>
              <p:cNvSpPr>
                <a:spLocks noChangeArrowheads="1"/>
              </p:cNvSpPr>
              <p:nvPr/>
            </p:nvSpPr>
            <p:spPr bwMode="auto">
              <a:xfrm>
                <a:off x="1010" y="167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1" name="Oval 13"/>
              <p:cNvSpPr>
                <a:spLocks noChangeArrowheads="1"/>
              </p:cNvSpPr>
              <p:nvPr/>
            </p:nvSpPr>
            <p:spPr bwMode="auto">
              <a:xfrm>
                <a:off x="1164" y="139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2" name="Oval 14"/>
              <p:cNvSpPr>
                <a:spLocks noChangeArrowheads="1"/>
              </p:cNvSpPr>
              <p:nvPr/>
            </p:nvSpPr>
            <p:spPr bwMode="auto">
              <a:xfrm>
                <a:off x="1087"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3" name="Oval 15"/>
              <p:cNvSpPr>
                <a:spLocks noChangeArrowheads="1"/>
              </p:cNvSpPr>
              <p:nvPr/>
            </p:nvSpPr>
            <p:spPr bwMode="auto">
              <a:xfrm>
                <a:off x="1394" y="1462"/>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4" name="Oval 16"/>
              <p:cNvSpPr>
                <a:spLocks noChangeArrowheads="1"/>
              </p:cNvSpPr>
              <p:nvPr/>
            </p:nvSpPr>
            <p:spPr bwMode="auto">
              <a:xfrm>
                <a:off x="1240" y="135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5" name="Oval 17"/>
              <p:cNvSpPr>
                <a:spLocks noChangeArrowheads="1"/>
              </p:cNvSpPr>
              <p:nvPr/>
            </p:nvSpPr>
            <p:spPr bwMode="auto">
              <a:xfrm>
                <a:off x="831" y="174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6" name="Oval 18"/>
              <p:cNvSpPr>
                <a:spLocks noChangeArrowheads="1"/>
              </p:cNvSpPr>
              <p:nvPr/>
            </p:nvSpPr>
            <p:spPr bwMode="auto">
              <a:xfrm>
                <a:off x="703" y="177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7" name="Oval 19"/>
              <p:cNvSpPr>
                <a:spLocks noChangeArrowheads="1"/>
              </p:cNvSpPr>
              <p:nvPr/>
            </p:nvSpPr>
            <p:spPr bwMode="auto">
              <a:xfrm>
                <a:off x="550" y="198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8" name="Oval 20"/>
              <p:cNvSpPr>
                <a:spLocks noChangeArrowheads="1"/>
              </p:cNvSpPr>
              <p:nvPr/>
            </p:nvSpPr>
            <p:spPr bwMode="auto">
              <a:xfrm>
                <a:off x="1777" y="907"/>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69" name="Oval 21"/>
              <p:cNvSpPr>
                <a:spLocks noChangeArrowheads="1"/>
              </p:cNvSpPr>
              <p:nvPr/>
            </p:nvSpPr>
            <p:spPr bwMode="auto">
              <a:xfrm>
                <a:off x="2135" y="125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70" name="Oval 22"/>
              <p:cNvSpPr>
                <a:spLocks noChangeArrowheads="1"/>
              </p:cNvSpPr>
              <p:nvPr/>
            </p:nvSpPr>
            <p:spPr bwMode="auto">
              <a:xfrm>
                <a:off x="1726" y="111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71" name="Oval 23"/>
              <p:cNvSpPr>
                <a:spLocks noChangeArrowheads="1"/>
              </p:cNvSpPr>
              <p:nvPr/>
            </p:nvSpPr>
            <p:spPr bwMode="auto">
              <a:xfrm>
                <a:off x="1573" y="115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72" name="Oval 24"/>
              <p:cNvSpPr>
                <a:spLocks noChangeArrowheads="1"/>
              </p:cNvSpPr>
              <p:nvPr/>
            </p:nvSpPr>
            <p:spPr bwMode="auto">
              <a:xfrm>
                <a:off x="1854" y="108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73" name="Rectangle 25"/>
              <p:cNvSpPr>
                <a:spLocks noChangeArrowheads="1"/>
              </p:cNvSpPr>
              <p:nvPr/>
            </p:nvSpPr>
            <p:spPr bwMode="auto">
              <a:xfrm>
                <a:off x="1189" y="1670"/>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4" name="Rectangle 26"/>
              <p:cNvSpPr>
                <a:spLocks noChangeArrowheads="1"/>
              </p:cNvSpPr>
              <p:nvPr/>
            </p:nvSpPr>
            <p:spPr bwMode="auto">
              <a:xfrm>
                <a:off x="345" y="2469"/>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5" name="Rectangle 27"/>
              <p:cNvSpPr>
                <a:spLocks noChangeArrowheads="1"/>
              </p:cNvSpPr>
              <p:nvPr/>
            </p:nvSpPr>
            <p:spPr bwMode="auto">
              <a:xfrm>
                <a:off x="1956"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6" name="Rectangle 28"/>
              <p:cNvSpPr>
                <a:spLocks noChangeArrowheads="1"/>
              </p:cNvSpPr>
              <p:nvPr/>
            </p:nvSpPr>
            <p:spPr bwMode="auto">
              <a:xfrm>
                <a:off x="1061" y="208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7" name="Rectangle 29"/>
              <p:cNvSpPr>
                <a:spLocks noChangeArrowheads="1"/>
              </p:cNvSpPr>
              <p:nvPr/>
            </p:nvSpPr>
            <p:spPr bwMode="auto">
              <a:xfrm>
                <a:off x="1598"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8" name="Rectangle 30"/>
              <p:cNvSpPr>
                <a:spLocks noChangeArrowheads="1"/>
              </p:cNvSpPr>
              <p:nvPr/>
            </p:nvSpPr>
            <p:spPr bwMode="auto">
              <a:xfrm>
                <a:off x="1266" y="146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9" name="Rectangle 31"/>
              <p:cNvSpPr>
                <a:spLocks noChangeArrowheads="1"/>
              </p:cNvSpPr>
              <p:nvPr/>
            </p:nvSpPr>
            <p:spPr bwMode="auto">
              <a:xfrm>
                <a:off x="806" y="2295"/>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0" name="Rectangle 32"/>
              <p:cNvSpPr>
                <a:spLocks noChangeArrowheads="1"/>
              </p:cNvSpPr>
              <p:nvPr/>
            </p:nvSpPr>
            <p:spPr bwMode="auto">
              <a:xfrm>
                <a:off x="1777" y="1358"/>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1" name="Rectangle 33"/>
              <p:cNvSpPr>
                <a:spLocks noChangeArrowheads="1"/>
              </p:cNvSpPr>
              <p:nvPr/>
            </p:nvSpPr>
            <p:spPr bwMode="auto">
              <a:xfrm>
                <a:off x="2161" y="87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2" name="Rectangle 34"/>
              <p:cNvSpPr>
                <a:spLocks noChangeArrowheads="1"/>
              </p:cNvSpPr>
              <p:nvPr/>
            </p:nvSpPr>
            <p:spPr bwMode="auto">
              <a:xfrm>
                <a:off x="1496" y="149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3" name="Rectangle 35"/>
              <p:cNvSpPr>
                <a:spLocks noChangeArrowheads="1"/>
              </p:cNvSpPr>
              <p:nvPr/>
            </p:nvSpPr>
            <p:spPr bwMode="auto">
              <a:xfrm>
                <a:off x="2058" y="803"/>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4" name="Rectangle 36"/>
              <p:cNvSpPr>
                <a:spLocks noChangeArrowheads="1"/>
              </p:cNvSpPr>
              <p:nvPr/>
            </p:nvSpPr>
            <p:spPr bwMode="auto">
              <a:xfrm>
                <a:off x="1138" y="180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5" name="Rectangle 37"/>
              <p:cNvSpPr>
                <a:spLocks noChangeArrowheads="1"/>
              </p:cNvSpPr>
              <p:nvPr/>
            </p:nvSpPr>
            <p:spPr bwMode="auto">
              <a:xfrm>
                <a:off x="473" y="2156"/>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p>
            </p:txBody>
          </p:sp>
          <p:sp>
            <p:nvSpPr>
              <p:cNvPr id="821286" name="Rectangle 38"/>
              <p:cNvSpPr>
                <a:spLocks noChangeArrowheads="1"/>
              </p:cNvSpPr>
              <p:nvPr/>
            </p:nvSpPr>
            <p:spPr bwMode="auto">
              <a:xfrm>
                <a:off x="2135" y="1601"/>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7" name="Rectangle 39"/>
              <p:cNvSpPr>
                <a:spLocks noChangeArrowheads="1"/>
              </p:cNvSpPr>
              <p:nvPr/>
            </p:nvSpPr>
            <p:spPr bwMode="auto">
              <a:xfrm>
                <a:off x="2109" y="142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8" name="Rectangle 40"/>
              <p:cNvSpPr>
                <a:spLocks noChangeArrowheads="1"/>
              </p:cNvSpPr>
              <p:nvPr/>
            </p:nvSpPr>
            <p:spPr bwMode="auto">
              <a:xfrm>
                <a:off x="1010" y="239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89" name="Rectangle 41"/>
              <p:cNvSpPr>
                <a:spLocks noChangeArrowheads="1"/>
              </p:cNvSpPr>
              <p:nvPr/>
            </p:nvSpPr>
            <p:spPr bwMode="auto">
              <a:xfrm>
                <a:off x="2391" y="1532"/>
                <a:ext cx="102"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90" name="Rectangle 42"/>
              <p:cNvSpPr>
                <a:spLocks noChangeArrowheads="1"/>
              </p:cNvSpPr>
              <p:nvPr/>
            </p:nvSpPr>
            <p:spPr bwMode="auto">
              <a:xfrm>
                <a:off x="320" y="267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91" name="Text Box 43"/>
              <p:cNvSpPr txBox="1">
                <a:spLocks noChangeArrowheads="1"/>
              </p:cNvSpPr>
              <p:nvPr/>
            </p:nvSpPr>
            <p:spPr bwMode="auto">
              <a:xfrm>
                <a:off x="1152" y="2179"/>
                <a:ext cx="1039"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u="none">
                    <a:solidFill>
                      <a:srgbClr val="9900CC"/>
                    </a:solidFill>
                    <a:latin typeface="Arial Narrow" pitchFamily="34" charset="0"/>
                  </a:rPr>
                  <a:t>Weather</a:t>
                </a:r>
                <a:endParaRPr lang="en-US" sz="3200" b="1" u="none">
                  <a:latin typeface="Arial Narrow" pitchFamily="34" charset="0"/>
                </a:endParaRPr>
              </a:p>
            </p:txBody>
          </p:sp>
          <p:sp>
            <p:nvSpPr>
              <p:cNvPr id="821292" name="Text Box 44"/>
              <p:cNvSpPr txBox="1">
                <a:spLocks noChangeArrowheads="1"/>
              </p:cNvSpPr>
              <p:nvPr/>
            </p:nvSpPr>
            <p:spPr bwMode="auto">
              <a:xfrm>
                <a:off x="343" y="964"/>
                <a:ext cx="1050"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u="none">
                    <a:solidFill>
                      <a:srgbClr val="FF0000"/>
                    </a:solidFill>
                    <a:latin typeface="Arial Narrow" pitchFamily="34" charset="0"/>
                  </a:rPr>
                  <a:t>Whether</a:t>
                </a:r>
                <a:endParaRPr lang="en-US" sz="3200" b="1" u="none">
                  <a:latin typeface="Arial Narrow" pitchFamily="34" charset="0"/>
                </a:endParaRPr>
              </a:p>
            </p:txBody>
          </p:sp>
          <p:sp>
            <p:nvSpPr>
              <p:cNvPr id="821293" name="Line 45"/>
              <p:cNvSpPr>
                <a:spLocks noChangeShapeType="1"/>
              </p:cNvSpPr>
              <p:nvPr/>
            </p:nvSpPr>
            <p:spPr bwMode="auto">
              <a:xfrm>
                <a:off x="3360"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94" name="Line 46"/>
              <p:cNvSpPr>
                <a:spLocks noChangeShapeType="1"/>
              </p:cNvSpPr>
              <p:nvPr/>
            </p:nvSpPr>
            <p:spPr bwMode="auto">
              <a:xfrm flipH="1">
                <a:off x="2352" y="3024"/>
                <a:ext cx="1008" cy="8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95" name="Oval 47"/>
              <p:cNvSpPr>
                <a:spLocks noChangeArrowheads="1"/>
              </p:cNvSpPr>
              <p:nvPr/>
            </p:nvSpPr>
            <p:spPr bwMode="auto">
              <a:xfrm>
                <a:off x="3456" y="120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96" name="Oval 48"/>
              <p:cNvSpPr>
                <a:spLocks noChangeArrowheads="1"/>
              </p:cNvSpPr>
              <p:nvPr/>
            </p:nvSpPr>
            <p:spPr bwMode="auto">
              <a:xfrm>
                <a:off x="4080" y="9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97" name="Oval 49"/>
              <p:cNvSpPr>
                <a:spLocks noChangeArrowheads="1"/>
              </p:cNvSpPr>
              <p:nvPr/>
            </p:nvSpPr>
            <p:spPr bwMode="auto">
              <a:xfrm>
                <a:off x="3696" y="129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98" name="Oval 50"/>
              <p:cNvSpPr>
                <a:spLocks noChangeArrowheads="1"/>
              </p:cNvSpPr>
              <p:nvPr/>
            </p:nvSpPr>
            <p:spPr bwMode="auto">
              <a:xfrm>
                <a:off x="4224" y="129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299" name="Oval 51"/>
              <p:cNvSpPr>
                <a:spLocks noChangeArrowheads="1"/>
              </p:cNvSpPr>
              <p:nvPr/>
            </p:nvSpPr>
            <p:spPr bwMode="auto">
              <a:xfrm>
                <a:off x="3840" y="153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0" name="Oval 52"/>
              <p:cNvSpPr>
                <a:spLocks noChangeArrowheads="1"/>
              </p:cNvSpPr>
              <p:nvPr/>
            </p:nvSpPr>
            <p:spPr bwMode="auto">
              <a:xfrm>
                <a:off x="3504" y="172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1" name="Oval 53"/>
              <p:cNvSpPr>
                <a:spLocks noChangeArrowheads="1"/>
              </p:cNvSpPr>
              <p:nvPr/>
            </p:nvSpPr>
            <p:spPr bwMode="auto">
              <a:xfrm>
                <a:off x="3984" y="1632"/>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2" name="Oval 54"/>
              <p:cNvSpPr>
                <a:spLocks noChangeArrowheads="1"/>
              </p:cNvSpPr>
              <p:nvPr/>
            </p:nvSpPr>
            <p:spPr bwMode="auto">
              <a:xfrm>
                <a:off x="3024" y="230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3" name="Oval 55"/>
              <p:cNvSpPr>
                <a:spLocks noChangeArrowheads="1"/>
              </p:cNvSpPr>
              <p:nvPr/>
            </p:nvSpPr>
            <p:spPr bwMode="auto">
              <a:xfrm>
                <a:off x="3696" y="182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4" name="Oval 56"/>
              <p:cNvSpPr>
                <a:spLocks noChangeArrowheads="1"/>
              </p:cNvSpPr>
              <p:nvPr/>
            </p:nvSpPr>
            <p:spPr bwMode="auto">
              <a:xfrm>
                <a:off x="3360" y="196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5" name="Oval 57"/>
              <p:cNvSpPr>
                <a:spLocks noChangeArrowheads="1"/>
              </p:cNvSpPr>
              <p:nvPr/>
            </p:nvSpPr>
            <p:spPr bwMode="auto">
              <a:xfrm>
                <a:off x="3264" y="225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6" name="Oval 58"/>
              <p:cNvSpPr>
                <a:spLocks noChangeArrowheads="1"/>
              </p:cNvSpPr>
              <p:nvPr/>
            </p:nvSpPr>
            <p:spPr bwMode="auto">
              <a:xfrm>
                <a:off x="3552" y="21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u="none">
                  <a:solidFill>
                    <a:srgbClr val="FF0000"/>
                  </a:solidFill>
                </a:endParaRPr>
              </a:p>
            </p:txBody>
          </p:sp>
          <p:sp>
            <p:nvSpPr>
              <p:cNvPr id="821307" name="Rectangle 59"/>
              <p:cNvSpPr>
                <a:spLocks noChangeArrowheads="1"/>
              </p:cNvSpPr>
              <p:nvPr/>
            </p:nvSpPr>
            <p:spPr bwMode="auto">
              <a:xfrm>
                <a:off x="432" y="254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08" name="Rectangle 60"/>
              <p:cNvSpPr>
                <a:spLocks noChangeArrowheads="1"/>
              </p:cNvSpPr>
              <p:nvPr/>
            </p:nvSpPr>
            <p:spPr bwMode="auto">
              <a:xfrm>
                <a:off x="4416" y="288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09" name="Rectangle 61"/>
              <p:cNvSpPr>
                <a:spLocks noChangeArrowheads="1"/>
              </p:cNvSpPr>
              <p:nvPr/>
            </p:nvSpPr>
            <p:spPr bwMode="auto">
              <a:xfrm>
                <a:off x="4560"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0" name="Rectangle 62"/>
              <p:cNvSpPr>
                <a:spLocks noChangeArrowheads="1"/>
              </p:cNvSpPr>
              <p:nvPr/>
            </p:nvSpPr>
            <p:spPr bwMode="auto">
              <a:xfrm>
                <a:off x="4608" y="307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1" name="Rectangle 63"/>
              <p:cNvSpPr>
                <a:spLocks noChangeArrowheads="1"/>
              </p:cNvSpPr>
              <p:nvPr/>
            </p:nvSpPr>
            <p:spPr bwMode="auto">
              <a:xfrm>
                <a:off x="3792" y="302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2" name="Rectangle 64"/>
              <p:cNvSpPr>
                <a:spLocks noChangeArrowheads="1"/>
              </p:cNvSpPr>
              <p:nvPr/>
            </p:nvSpPr>
            <p:spPr bwMode="auto">
              <a:xfrm>
                <a:off x="4176"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3" name="Rectangle 65"/>
              <p:cNvSpPr>
                <a:spLocks noChangeArrowheads="1"/>
              </p:cNvSpPr>
              <p:nvPr/>
            </p:nvSpPr>
            <p:spPr bwMode="auto">
              <a:xfrm>
                <a:off x="4896" y="336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4" name="Rectangle 66"/>
              <p:cNvSpPr>
                <a:spLocks noChangeArrowheads="1"/>
              </p:cNvSpPr>
              <p:nvPr/>
            </p:nvSpPr>
            <p:spPr bwMode="auto">
              <a:xfrm>
                <a:off x="4128"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5" name="Rectangle 67"/>
              <p:cNvSpPr>
                <a:spLocks noChangeArrowheads="1"/>
              </p:cNvSpPr>
              <p:nvPr/>
            </p:nvSpPr>
            <p:spPr bwMode="auto">
              <a:xfrm>
                <a:off x="4608" y="25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6" name="Rectangle 68"/>
              <p:cNvSpPr>
                <a:spLocks noChangeArrowheads="1"/>
              </p:cNvSpPr>
              <p:nvPr/>
            </p:nvSpPr>
            <p:spPr bwMode="auto">
              <a:xfrm>
                <a:off x="4320" y="345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7" name="Rectangle 69"/>
              <p:cNvSpPr>
                <a:spLocks noChangeArrowheads="1"/>
              </p:cNvSpPr>
              <p:nvPr/>
            </p:nvSpPr>
            <p:spPr bwMode="auto">
              <a:xfrm>
                <a:off x="3840" y="355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8" name="Rectangle 70"/>
              <p:cNvSpPr>
                <a:spLocks noChangeArrowheads="1"/>
              </p:cNvSpPr>
              <p:nvPr/>
            </p:nvSpPr>
            <p:spPr bwMode="auto">
              <a:xfrm>
                <a:off x="4512" y="331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19" name="Rectangle 71"/>
              <p:cNvSpPr>
                <a:spLocks noChangeArrowheads="1"/>
              </p:cNvSpPr>
              <p:nvPr/>
            </p:nvSpPr>
            <p:spPr bwMode="auto">
              <a:xfrm>
                <a:off x="3840"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20" name="Rectangle 72"/>
              <p:cNvSpPr>
                <a:spLocks noChangeArrowheads="1"/>
              </p:cNvSpPr>
              <p:nvPr/>
            </p:nvSpPr>
            <p:spPr bwMode="auto">
              <a:xfrm>
                <a:off x="4032"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21" name="Rectangle 73"/>
              <p:cNvSpPr>
                <a:spLocks noChangeArrowheads="1"/>
              </p:cNvSpPr>
              <p:nvPr/>
            </p:nvSpPr>
            <p:spPr bwMode="auto">
              <a:xfrm>
                <a:off x="3264"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22" name="Rectangle 74"/>
              <p:cNvSpPr>
                <a:spLocks noChangeArrowheads="1"/>
              </p:cNvSpPr>
              <p:nvPr/>
            </p:nvSpPr>
            <p:spPr bwMode="auto">
              <a:xfrm>
                <a:off x="3408" y="360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23" name="Rectangle 75"/>
              <p:cNvSpPr>
                <a:spLocks noChangeArrowheads="1"/>
              </p:cNvSpPr>
              <p:nvPr/>
            </p:nvSpPr>
            <p:spPr bwMode="auto">
              <a:xfrm>
                <a:off x="3504" y="369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24" name="Rectangle 76"/>
              <p:cNvSpPr>
                <a:spLocks noChangeArrowheads="1"/>
              </p:cNvSpPr>
              <p:nvPr/>
            </p:nvSpPr>
            <p:spPr bwMode="auto">
              <a:xfrm>
                <a:off x="3600"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aphicFrame>
        <p:nvGraphicFramePr>
          <p:cNvPr id="821325" name="Object 77"/>
          <p:cNvGraphicFramePr>
            <a:graphicFrameLocks noChangeAspect="1"/>
          </p:cNvGraphicFramePr>
          <p:nvPr/>
        </p:nvGraphicFramePr>
        <p:xfrm>
          <a:off x="533400" y="5815013"/>
          <a:ext cx="3352800" cy="357187"/>
        </p:xfrm>
        <a:graphic>
          <a:graphicData uri="http://schemas.openxmlformats.org/presentationml/2006/ole">
            <mc:AlternateContent xmlns:mc="http://schemas.openxmlformats.org/markup-compatibility/2006">
              <mc:Choice xmlns:v="urn:schemas-microsoft-com:vml" Requires="v">
                <p:oleObj name="Equation" r:id="rId3" imgW="1688760" imgH="228600" progId="Equation.3">
                  <p:embed/>
                </p:oleObj>
              </mc:Choice>
              <mc:Fallback>
                <p:oleObj name="Equation" r:id="rId3" imgW="1688760" imgH="228600" progId="Equation.3">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815013"/>
                        <a:ext cx="33528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326" name="Object 78"/>
          <p:cNvGraphicFramePr>
            <a:graphicFrameLocks noChangeAspect="1"/>
          </p:cNvGraphicFramePr>
          <p:nvPr/>
        </p:nvGraphicFramePr>
        <p:xfrm>
          <a:off x="5237163" y="5815013"/>
          <a:ext cx="1563687" cy="357187"/>
        </p:xfrm>
        <a:graphic>
          <a:graphicData uri="http://schemas.openxmlformats.org/presentationml/2006/ole">
            <mc:AlternateContent xmlns:mc="http://schemas.openxmlformats.org/markup-compatibility/2006">
              <mc:Choice xmlns:v="urn:schemas-microsoft-com:vml" Requires="v">
                <p:oleObj name="Equation" r:id="rId5" imgW="787320" imgH="228600" progId="Equation.3">
                  <p:embed/>
                </p:oleObj>
              </mc:Choice>
              <mc:Fallback>
                <p:oleObj name="Equation" r:id="rId5" imgW="787320" imgH="228600" progId="Equation.3">
                  <p:embed/>
                  <p:pic>
                    <p:nvPicPr>
                      <p:cNvPr id="0"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7163" y="5815013"/>
                        <a:ext cx="15636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27" name="Text Box 79"/>
          <p:cNvSpPr txBox="1">
            <a:spLocks noChangeArrowheads="1"/>
          </p:cNvSpPr>
          <p:nvPr/>
        </p:nvSpPr>
        <p:spPr bwMode="auto">
          <a:xfrm>
            <a:off x="2615834" y="5193834"/>
            <a:ext cx="6339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u="none" dirty="0">
                <a:latin typeface="+mj-lt"/>
              </a:rPr>
              <a:t>New discriminator in functionally simpler</a:t>
            </a:r>
          </a:p>
        </p:txBody>
      </p:sp>
      <p:sp>
        <p:nvSpPr>
          <p:cNvPr id="821328" name="Rectangle 80"/>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3600" b="1" u="none" dirty="0">
              <a:solidFill>
                <a:srgbClr val="FF0000"/>
              </a:solidFill>
            </a:endParaRPr>
          </a:p>
        </p:txBody>
      </p:sp>
    </p:spTree>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a:solidFill>
                  <a:schemeClr val="tx1"/>
                </a:solidFill>
              </a:rPr>
              <a:t>Domain Characteristics</a:t>
            </a:r>
          </a:p>
        </p:txBody>
      </p:sp>
      <p:sp>
        <p:nvSpPr>
          <p:cNvPr id="823299" name="Rectangle 3"/>
          <p:cNvSpPr>
            <a:spLocks noGrp="1" noChangeArrowheads="1"/>
          </p:cNvSpPr>
          <p:nvPr>
            <p:ph idx="1"/>
          </p:nvPr>
        </p:nvSpPr>
        <p:spPr/>
        <p:txBody>
          <a:bodyPr/>
          <a:lstStyle/>
          <a:p>
            <a:pPr>
              <a:lnSpc>
                <a:spcPct val="110000"/>
              </a:lnSpc>
            </a:pPr>
            <a:r>
              <a:rPr lang="en-US" dirty="0">
                <a:latin typeface="+mj-lt"/>
              </a:rPr>
              <a:t>The number of potential features is </a:t>
            </a:r>
            <a:r>
              <a:rPr lang="en-US" dirty="0">
                <a:solidFill>
                  <a:schemeClr val="accent1"/>
                </a:solidFill>
                <a:latin typeface="+mj-lt"/>
              </a:rPr>
              <a:t>very large</a:t>
            </a:r>
          </a:p>
          <a:p>
            <a:pPr>
              <a:lnSpc>
                <a:spcPct val="110000"/>
              </a:lnSpc>
            </a:pPr>
            <a:endParaRPr lang="en-US" dirty="0">
              <a:latin typeface="+mj-lt"/>
            </a:endParaRPr>
          </a:p>
          <a:p>
            <a:pPr>
              <a:lnSpc>
                <a:spcPct val="110000"/>
              </a:lnSpc>
            </a:pPr>
            <a:r>
              <a:rPr lang="en-US" dirty="0">
                <a:latin typeface="+mj-lt"/>
              </a:rPr>
              <a:t>The instance space is </a:t>
            </a:r>
            <a:r>
              <a:rPr lang="en-US" dirty="0">
                <a:solidFill>
                  <a:schemeClr val="accent1"/>
                </a:solidFill>
                <a:latin typeface="+mj-lt"/>
              </a:rPr>
              <a:t>sparse</a:t>
            </a:r>
          </a:p>
          <a:p>
            <a:pPr>
              <a:lnSpc>
                <a:spcPct val="110000"/>
              </a:lnSpc>
            </a:pPr>
            <a:endParaRPr lang="en-US" dirty="0">
              <a:latin typeface="+mj-lt"/>
            </a:endParaRPr>
          </a:p>
          <a:p>
            <a:pPr>
              <a:lnSpc>
                <a:spcPct val="110000"/>
              </a:lnSpc>
            </a:pPr>
            <a:r>
              <a:rPr lang="en-US" dirty="0">
                <a:latin typeface="+mj-lt"/>
              </a:rPr>
              <a:t>Decisions depend on a small set of features: the function space is </a:t>
            </a:r>
            <a:r>
              <a:rPr lang="en-US" dirty="0">
                <a:solidFill>
                  <a:schemeClr val="accent1"/>
                </a:solidFill>
                <a:latin typeface="+mj-lt"/>
              </a:rPr>
              <a:t>sparse</a:t>
            </a:r>
            <a:endParaRPr lang="en-US" dirty="0">
              <a:latin typeface="+mj-lt"/>
            </a:endParaRPr>
          </a:p>
          <a:p>
            <a:pPr>
              <a:lnSpc>
                <a:spcPct val="110000"/>
              </a:lnSpc>
            </a:pPr>
            <a:endParaRPr lang="en-US" dirty="0">
              <a:latin typeface="+mj-lt"/>
            </a:endParaRPr>
          </a:p>
          <a:p>
            <a:pPr>
              <a:lnSpc>
                <a:spcPct val="110000"/>
              </a:lnSpc>
            </a:pPr>
            <a:r>
              <a:rPr lang="en-US" dirty="0">
                <a:latin typeface="+mj-lt"/>
              </a:rPr>
              <a:t>Want  to  learn  from a number of examples that is </a:t>
            </a:r>
          </a:p>
          <a:p>
            <a:pPr>
              <a:lnSpc>
                <a:spcPct val="110000"/>
              </a:lnSpc>
              <a:buFontTx/>
              <a:buNone/>
            </a:pPr>
            <a:r>
              <a:rPr lang="en-US" dirty="0">
                <a:latin typeface="+mj-lt"/>
              </a:rPr>
              <a:t>    small  relative  to  the  dimensionality</a:t>
            </a:r>
          </a:p>
        </p:txBody>
      </p:sp>
      <p:sp>
        <p:nvSpPr>
          <p:cNvPr id="2" name="Content Placeholder 1"/>
          <p:cNvSpPr>
            <a:spLocks noGrp="1"/>
          </p:cNvSpPr>
          <p:nvPr>
            <p:ph sz="quarter" idx="13"/>
          </p:nvPr>
        </p:nvSpPr>
        <p:spPr/>
        <p:txBody>
          <a:bodyPr/>
          <a:lstStyle/>
          <a:p>
            <a:r>
              <a:rPr lang="en-US" dirty="0"/>
              <a:t>Domain Characteristics</a:t>
            </a:r>
          </a:p>
          <a:p>
            <a:endParaRPr lang="en-US" dirty="0"/>
          </a:p>
        </p:txBody>
      </p:sp>
      <p:sp>
        <p:nvSpPr>
          <p:cNvPr id="7" name="Slide Number Placeholder 5"/>
          <p:cNvSpPr>
            <a:spLocks noGrp="1"/>
          </p:cNvSpPr>
          <p:nvPr>
            <p:ph type="sldNum" sz="quarter" idx="14"/>
          </p:nvPr>
        </p:nvSpPr>
        <p:spPr/>
        <p:txBody>
          <a:bodyPr/>
          <a:lstStyle/>
          <a:p>
            <a:fld id="{39D4F7DF-ECB3-49FB-B53C-3FCDF07A4287}" type="slidenum">
              <a:rPr lang="en-US"/>
              <a:pPr/>
              <a:t>51</a:t>
            </a:fld>
            <a:endParaRPr lang="en-US"/>
          </a:p>
        </p:txBody>
      </p:sp>
    </p:spTree>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dirty="0">
                <a:solidFill>
                  <a:schemeClr val="tx1"/>
                </a:solidFill>
              </a:rPr>
              <a:t>Generalization</a:t>
            </a:r>
          </a:p>
        </p:txBody>
      </p:sp>
      <p:sp>
        <p:nvSpPr>
          <p:cNvPr id="2" name="Content Placeholder 1"/>
          <p:cNvSpPr>
            <a:spLocks noGrp="1"/>
          </p:cNvSpPr>
          <p:nvPr>
            <p:ph idx="1"/>
          </p:nvPr>
        </p:nvSpPr>
        <p:spPr>
          <a:xfrm>
            <a:off x="1524000" y="1371600"/>
            <a:ext cx="7391400" cy="4525963"/>
          </a:xfrm>
        </p:spPr>
        <p:txBody>
          <a:bodyPr/>
          <a:lstStyle/>
          <a:p>
            <a:r>
              <a:rPr lang="en-US" dirty="0"/>
              <a:t>Dominated by the sparseness of the function space</a:t>
            </a:r>
          </a:p>
          <a:p>
            <a:pPr lvl="1"/>
            <a:r>
              <a:rPr lang="en-US" dirty="0"/>
              <a:t>Most features are irrelevant</a:t>
            </a:r>
          </a:p>
          <a:p>
            <a:pPr lvl="1"/>
            <a:endParaRPr lang="en-US" dirty="0"/>
          </a:p>
          <a:p>
            <a:r>
              <a:rPr lang="en-US" dirty="0"/>
              <a:t> # of examples required by multiplicative algorithms depends mostly on # of relevant features</a:t>
            </a:r>
          </a:p>
          <a:p>
            <a:pPr lvl="1"/>
            <a:r>
              <a:rPr lang="en-US" dirty="0"/>
              <a:t>(Generalization bounds depend on the </a:t>
            </a:r>
            <a:r>
              <a:rPr lang="en-US" dirty="0">
                <a:solidFill>
                  <a:srgbClr val="0000FF"/>
                </a:solidFill>
              </a:rPr>
              <a:t>target ||u|| </a:t>
            </a:r>
            <a:r>
              <a:rPr lang="en-US" dirty="0"/>
              <a:t>)</a:t>
            </a:r>
          </a:p>
          <a:p>
            <a:pPr lvl="1"/>
            <a:endParaRPr lang="en-US" dirty="0"/>
          </a:p>
          <a:p>
            <a:r>
              <a:rPr lang="en-US" dirty="0"/>
              <a:t># of examples required by additive </a:t>
            </a:r>
            <a:r>
              <a:rPr lang="en-US" dirty="0" err="1"/>
              <a:t>algoirithms</a:t>
            </a:r>
            <a:r>
              <a:rPr lang="en-US" dirty="0"/>
              <a:t> depends heavily on sparseness of features space: </a:t>
            </a:r>
          </a:p>
          <a:p>
            <a:pPr lvl="1"/>
            <a:r>
              <a:rPr lang="en-US" dirty="0"/>
              <a:t>Advantage to  additive. Generalization depend on </a:t>
            </a:r>
            <a:r>
              <a:rPr lang="en-US" dirty="0">
                <a:solidFill>
                  <a:srgbClr val="0000FF"/>
                </a:solidFill>
              </a:rPr>
              <a:t>input ||x||</a:t>
            </a:r>
          </a:p>
          <a:p>
            <a:pPr lvl="2"/>
            <a:r>
              <a:rPr lang="en-US" dirty="0"/>
              <a:t>(</a:t>
            </a:r>
            <a:r>
              <a:rPr lang="en-US" dirty="0" err="1"/>
              <a:t>Kivinen</a:t>
            </a:r>
            <a:r>
              <a:rPr lang="en-US" dirty="0"/>
              <a:t>/</a:t>
            </a:r>
            <a:r>
              <a:rPr lang="en-US" dirty="0" err="1"/>
              <a:t>Warmuth</a:t>
            </a:r>
            <a:r>
              <a:rPr lang="en-US" dirty="0"/>
              <a:t> 95).</a:t>
            </a:r>
          </a:p>
          <a:p>
            <a:pPr lvl="1"/>
            <a:endParaRPr lang="en-US" dirty="0"/>
          </a:p>
        </p:txBody>
      </p:sp>
      <p:sp>
        <p:nvSpPr>
          <p:cNvPr id="3" name="Content Placeholder 2"/>
          <p:cNvSpPr>
            <a:spLocks noGrp="1"/>
          </p:cNvSpPr>
          <p:nvPr>
            <p:ph sz="quarter" idx="13"/>
          </p:nvPr>
        </p:nvSpPr>
        <p:spPr/>
        <p:txBody>
          <a:bodyPr/>
          <a:lstStyle/>
          <a:p>
            <a:r>
              <a:rPr lang="en-US" dirty="0"/>
              <a:t>Generalization</a:t>
            </a:r>
          </a:p>
        </p:txBody>
      </p:sp>
      <p:sp>
        <p:nvSpPr>
          <p:cNvPr id="7" name="Slide Number Placeholder 5"/>
          <p:cNvSpPr>
            <a:spLocks noGrp="1"/>
          </p:cNvSpPr>
          <p:nvPr>
            <p:ph type="sldNum" sz="quarter" idx="14"/>
          </p:nvPr>
        </p:nvSpPr>
        <p:spPr/>
        <p:txBody>
          <a:bodyPr/>
          <a:lstStyle/>
          <a:p>
            <a:fld id="{3A857B7E-AF11-49BD-B567-0104848ECD5B}" type="slidenum">
              <a:rPr lang="en-US"/>
              <a:pPr/>
              <a:t>52</a:t>
            </a:fld>
            <a:endParaRPr lang="en-US"/>
          </a:p>
        </p:txBody>
      </p:sp>
    </p:spTree>
  </p:cSld>
  <p:clrMapOvr>
    <a:masterClrMapping/>
  </p:clrMapOvr>
  <p:transition>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Which Algorithm to Choose?</a:t>
            </a:r>
          </a:p>
        </p:txBody>
      </p:sp>
      <p:sp>
        <p:nvSpPr>
          <p:cNvPr id="921603" name="Rectangle 3"/>
          <p:cNvSpPr>
            <a:spLocks noGrp="1" noChangeArrowheads="1"/>
          </p:cNvSpPr>
          <p:nvPr>
            <p:ph idx="1"/>
          </p:nvPr>
        </p:nvSpPr>
        <p:spPr>
          <a:xfrm>
            <a:off x="1524000" y="1189037"/>
            <a:ext cx="7315200" cy="4525963"/>
          </a:xfrm>
        </p:spPr>
        <p:txBody>
          <a:bodyPr/>
          <a:lstStyle/>
          <a:p>
            <a:r>
              <a:rPr lang="en-US" dirty="0"/>
              <a:t>Generalization</a:t>
            </a:r>
          </a:p>
          <a:p>
            <a:endParaRPr lang="en-US" sz="1100" dirty="0"/>
          </a:p>
          <a:p>
            <a:pPr lvl="1"/>
            <a:endParaRPr lang="en-US" sz="2400" dirty="0"/>
          </a:p>
          <a:p>
            <a:pPr lvl="1"/>
            <a:endParaRPr lang="en-US" sz="2400" dirty="0"/>
          </a:p>
          <a:p>
            <a:pPr lvl="1"/>
            <a:endParaRPr lang="en-US" dirty="0"/>
          </a:p>
          <a:p>
            <a:pPr lvl="1"/>
            <a:r>
              <a:rPr lang="en-US" dirty="0"/>
              <a:t>Multiplicative algorithms:</a:t>
            </a:r>
          </a:p>
          <a:p>
            <a:pPr lvl="2"/>
            <a:r>
              <a:rPr lang="en-US" dirty="0"/>
              <a:t>Bounds depend on</a:t>
            </a:r>
            <a:r>
              <a:rPr lang="en-US" dirty="0">
                <a:solidFill>
                  <a:schemeClr val="hlink"/>
                </a:solidFill>
              </a:rPr>
              <a:t> </a:t>
            </a:r>
            <a:r>
              <a:rPr lang="en-US" dirty="0">
                <a:solidFill>
                  <a:srgbClr val="0000FF"/>
                </a:solidFill>
                <a:latin typeface="Times" pitchFamily="18" charset="0"/>
              </a:rPr>
              <a:t>||</a:t>
            </a:r>
            <a:r>
              <a:rPr lang="en-US" b="1" dirty="0">
                <a:solidFill>
                  <a:srgbClr val="0000FF"/>
                </a:solidFill>
                <a:latin typeface="Times" pitchFamily="18" charset="0"/>
              </a:rPr>
              <a:t>u</a:t>
            </a:r>
            <a:r>
              <a:rPr lang="en-US" dirty="0">
                <a:solidFill>
                  <a:srgbClr val="0000FF"/>
                </a:solidFill>
                <a:latin typeface="Times" pitchFamily="18" charset="0"/>
              </a:rPr>
              <a:t>||, </a:t>
            </a:r>
            <a:r>
              <a:rPr lang="en-US" dirty="0">
                <a:latin typeface="+mj-lt"/>
              </a:rPr>
              <a:t>the separating </a:t>
            </a:r>
            <a:r>
              <a:rPr lang="en-US" dirty="0" err="1">
                <a:latin typeface="+mj-lt"/>
              </a:rPr>
              <a:t>hyperplane</a:t>
            </a:r>
            <a:r>
              <a:rPr lang="en-US" dirty="0">
                <a:latin typeface="+mj-lt"/>
              </a:rPr>
              <a:t>; </a:t>
            </a:r>
            <a:r>
              <a:rPr lang="en-US" dirty="0">
                <a:solidFill>
                  <a:srgbClr val="0000FF"/>
                </a:solidFill>
                <a:latin typeface="+mj-lt"/>
              </a:rPr>
              <a:t>i</a:t>
            </a:r>
            <a:r>
              <a:rPr lang="en-US" dirty="0">
                <a:latin typeface="+mj-lt"/>
              </a:rPr>
              <a:t>: example #)</a:t>
            </a:r>
          </a:p>
          <a:p>
            <a:pPr lvl="2"/>
            <a:r>
              <a:rPr lang="en-US" dirty="0">
                <a:solidFill>
                  <a:srgbClr val="0000FF"/>
                </a:solidFill>
                <a:latin typeface="Calibri"/>
              </a:rPr>
              <a:t>M</a:t>
            </a:r>
            <a:r>
              <a:rPr lang="en-US" baseline="-25000" dirty="0">
                <a:solidFill>
                  <a:srgbClr val="0000FF"/>
                </a:solidFill>
                <a:latin typeface="Times"/>
              </a:rPr>
              <a:t>w</a:t>
            </a:r>
            <a:r>
              <a:rPr lang="en-US" dirty="0">
                <a:solidFill>
                  <a:srgbClr val="0000FF"/>
                </a:solidFill>
                <a:latin typeface="Times" pitchFamily="18" charset="0"/>
              </a:rPr>
              <a:t> =2ln n ||u||</a:t>
            </a:r>
            <a:r>
              <a:rPr lang="en-US" baseline="-25000" dirty="0">
                <a:solidFill>
                  <a:srgbClr val="0000FF"/>
                </a:solidFill>
                <a:latin typeface="Times" pitchFamily="18" charset="0"/>
              </a:rPr>
              <a:t>1</a:t>
            </a:r>
            <a:r>
              <a:rPr lang="en-US" baseline="30000" dirty="0">
                <a:solidFill>
                  <a:srgbClr val="0000FF"/>
                </a:solidFill>
                <a:latin typeface="Times" pitchFamily="18" charset="0"/>
              </a:rPr>
              <a:t>2</a:t>
            </a:r>
            <a:r>
              <a:rPr lang="en-US" dirty="0">
                <a:solidFill>
                  <a:srgbClr val="0000FF"/>
                </a:solidFill>
                <a:latin typeface="Times" pitchFamily="18" charset="0"/>
              </a:rPr>
              <a:t> max</a:t>
            </a:r>
            <a:r>
              <a:rPr lang="en-US" baseline="-25000" dirty="0">
                <a:solidFill>
                  <a:srgbClr val="0000FF"/>
                </a:solidFill>
                <a:latin typeface="Times" pitchFamily="18" charset="0"/>
              </a:rPr>
              <a:t>i</a:t>
            </a:r>
            <a:r>
              <a:rPr lang="en-US" dirty="0">
                <a:solidFill>
                  <a:srgbClr val="0000FF"/>
                </a:solidFill>
                <a:latin typeface="Times" pitchFamily="18" charset="0"/>
              </a:rPr>
              <a:t>||x</a:t>
            </a:r>
            <a:r>
              <a:rPr lang="en-US" baseline="30000" dirty="0">
                <a:solidFill>
                  <a:srgbClr val="0000FF"/>
                </a:solidFill>
                <a:latin typeface="Times" pitchFamily="18" charset="0"/>
              </a:rPr>
              <a:t>(i)</a:t>
            </a:r>
            <a:r>
              <a:rPr lang="en-US" dirty="0">
                <a:solidFill>
                  <a:srgbClr val="0000FF"/>
                </a:solidFill>
                <a:latin typeface="Times" pitchFamily="18" charset="0"/>
              </a:rPr>
              <a:t>||</a:t>
            </a:r>
            <a:r>
              <a:rPr lang="en-US" baseline="-25000" dirty="0">
                <a:solidFill>
                  <a:srgbClr val="0000FF"/>
                </a:solidFill>
                <a:latin typeface="cmsy10"/>
              </a:rPr>
              <a:t>1</a:t>
            </a:r>
            <a:r>
              <a:rPr lang="en-US" baseline="30000" dirty="0">
                <a:solidFill>
                  <a:srgbClr val="0000FF"/>
                </a:solidFill>
                <a:latin typeface="Times" pitchFamily="18" charset="0"/>
              </a:rPr>
              <a:t>2 </a:t>
            </a:r>
            <a:r>
              <a:rPr lang="en-US" dirty="0">
                <a:solidFill>
                  <a:srgbClr val="0000FF"/>
                </a:solidFill>
                <a:latin typeface="Times" pitchFamily="18" charset="0"/>
              </a:rPr>
              <a:t>/min</a:t>
            </a:r>
            <a:r>
              <a:rPr lang="en-US" baseline="-25000" dirty="0">
                <a:solidFill>
                  <a:srgbClr val="0000FF"/>
                </a:solidFill>
              </a:rPr>
              <a:t>i</a:t>
            </a:r>
            <a:r>
              <a:rPr lang="en-US" dirty="0">
                <a:solidFill>
                  <a:srgbClr val="0000FF"/>
                </a:solidFill>
                <a:latin typeface="Times" pitchFamily="18" charset="0"/>
              </a:rPr>
              <a:t>(u </a:t>
            </a:r>
            <a:r>
              <a:rPr lang="en-US" dirty="0">
                <a:solidFill>
                  <a:srgbClr val="0000FF"/>
                </a:solidFill>
                <a:latin typeface="cmsy10"/>
              </a:rPr>
              <a:t>¢</a:t>
            </a:r>
            <a:r>
              <a:rPr lang="en-US" dirty="0">
                <a:solidFill>
                  <a:srgbClr val="0000FF"/>
                </a:solidFill>
                <a:latin typeface="Times" pitchFamily="18" charset="0"/>
              </a:rPr>
              <a:t> x</a:t>
            </a:r>
            <a:r>
              <a:rPr lang="en-US" baseline="30000" dirty="0">
                <a:solidFill>
                  <a:srgbClr val="0000FF"/>
                </a:solidFill>
              </a:rPr>
              <a:t>(i)</a:t>
            </a:r>
            <a:r>
              <a:rPr lang="en-US" dirty="0">
                <a:solidFill>
                  <a:srgbClr val="0000FF"/>
                </a:solidFill>
                <a:latin typeface="Times" pitchFamily="18" charset="0"/>
              </a:rPr>
              <a:t>)</a:t>
            </a:r>
            <a:r>
              <a:rPr lang="en-US" baseline="30000" dirty="0">
                <a:solidFill>
                  <a:srgbClr val="0000FF"/>
                </a:solidFill>
              </a:rPr>
              <a:t>2</a:t>
            </a:r>
            <a:endParaRPr lang="en-US" dirty="0">
              <a:solidFill>
                <a:schemeClr val="accent2"/>
              </a:solidFill>
            </a:endParaRPr>
          </a:p>
          <a:p>
            <a:pPr lvl="2"/>
            <a:r>
              <a:rPr lang="en-US" dirty="0"/>
              <a:t>Do not care much about data; advantage with sparse </a:t>
            </a:r>
            <a:r>
              <a:rPr lang="en-US" dirty="0">
                <a:solidFill>
                  <a:srgbClr val="0000FF"/>
                </a:solidFill>
              </a:rPr>
              <a:t>target u</a:t>
            </a:r>
          </a:p>
          <a:p>
            <a:pPr lvl="1"/>
            <a:endParaRPr lang="en-US" sz="1400" dirty="0">
              <a:solidFill>
                <a:srgbClr val="0000FF"/>
              </a:solidFill>
            </a:endParaRPr>
          </a:p>
          <a:p>
            <a:pPr lvl="1"/>
            <a:r>
              <a:rPr lang="en-US" dirty="0"/>
              <a:t>Additive algorithms:</a:t>
            </a:r>
          </a:p>
          <a:p>
            <a:pPr lvl="2"/>
            <a:r>
              <a:rPr lang="en-US" dirty="0"/>
              <a:t>Bounds depend on</a:t>
            </a:r>
            <a:r>
              <a:rPr lang="en-US" dirty="0">
                <a:solidFill>
                  <a:schemeClr val="accent2"/>
                </a:solidFill>
              </a:rPr>
              <a:t> </a:t>
            </a:r>
            <a:r>
              <a:rPr lang="en-US" dirty="0">
                <a:solidFill>
                  <a:srgbClr val="0000FF"/>
                </a:solidFill>
                <a:latin typeface="Times" pitchFamily="18" charset="0"/>
              </a:rPr>
              <a:t>||</a:t>
            </a:r>
            <a:r>
              <a:rPr lang="en-US" b="1" dirty="0">
                <a:solidFill>
                  <a:srgbClr val="0000FF"/>
                </a:solidFill>
                <a:latin typeface="Times" pitchFamily="18" charset="0"/>
              </a:rPr>
              <a:t>x</a:t>
            </a:r>
            <a:r>
              <a:rPr lang="en-US" dirty="0">
                <a:solidFill>
                  <a:srgbClr val="0000FF"/>
                </a:solidFill>
                <a:latin typeface="Times" pitchFamily="18" charset="0"/>
              </a:rPr>
              <a:t>|</a:t>
            </a:r>
            <a:r>
              <a:rPr lang="en-US" dirty="0">
                <a:solidFill>
                  <a:schemeClr val="accent2"/>
                </a:solidFill>
                <a:latin typeface="Times" pitchFamily="18" charset="0"/>
              </a:rPr>
              <a:t>|</a:t>
            </a:r>
            <a:r>
              <a:rPr lang="en-US" dirty="0"/>
              <a:t>  (</a:t>
            </a:r>
            <a:r>
              <a:rPr lang="en-US" dirty="0" err="1"/>
              <a:t>Kivinen</a:t>
            </a:r>
            <a:r>
              <a:rPr lang="en-US" dirty="0"/>
              <a:t> / </a:t>
            </a:r>
            <a:r>
              <a:rPr lang="en-US" dirty="0" err="1"/>
              <a:t>Warmuth</a:t>
            </a:r>
            <a:r>
              <a:rPr lang="en-US" dirty="0"/>
              <a:t>, </a:t>
            </a:r>
            <a:r>
              <a:rPr lang="en-US" dirty="0">
                <a:latin typeface="Arial"/>
              </a:rPr>
              <a:t>‘</a:t>
            </a:r>
            <a:r>
              <a:rPr lang="en-US" dirty="0"/>
              <a:t>95)</a:t>
            </a:r>
          </a:p>
          <a:p>
            <a:pPr lvl="2"/>
            <a:r>
              <a:rPr lang="en-US" dirty="0" err="1">
                <a:solidFill>
                  <a:srgbClr val="0000FF"/>
                </a:solidFill>
                <a:latin typeface="Calibri"/>
              </a:rPr>
              <a:t>M</a:t>
            </a:r>
            <a:r>
              <a:rPr lang="en-US" baseline="-25000" dirty="0" err="1">
                <a:solidFill>
                  <a:srgbClr val="0000FF"/>
                </a:solidFill>
                <a:latin typeface="Times"/>
              </a:rPr>
              <a:t>p</a:t>
            </a:r>
            <a:r>
              <a:rPr lang="en-US" dirty="0">
                <a:solidFill>
                  <a:srgbClr val="0000FF"/>
                </a:solidFill>
                <a:latin typeface="Times" pitchFamily="18" charset="0"/>
              </a:rPr>
              <a:t> = ||u||</a:t>
            </a:r>
            <a:r>
              <a:rPr lang="en-US" baseline="-25000" dirty="0">
                <a:solidFill>
                  <a:srgbClr val="0000FF"/>
                </a:solidFill>
                <a:latin typeface="Times" pitchFamily="18" charset="0"/>
              </a:rPr>
              <a:t>2</a:t>
            </a:r>
            <a:r>
              <a:rPr lang="en-US" baseline="30000" dirty="0">
                <a:solidFill>
                  <a:srgbClr val="0000FF"/>
                </a:solidFill>
                <a:latin typeface="Times" pitchFamily="18" charset="0"/>
              </a:rPr>
              <a:t>2</a:t>
            </a:r>
            <a:r>
              <a:rPr lang="en-US" dirty="0">
                <a:solidFill>
                  <a:srgbClr val="0000FF"/>
                </a:solidFill>
                <a:latin typeface="Times" pitchFamily="18" charset="0"/>
              </a:rPr>
              <a:t> max</a:t>
            </a:r>
            <a:r>
              <a:rPr lang="en-US" baseline="-25000" dirty="0">
                <a:solidFill>
                  <a:srgbClr val="0000FF"/>
                </a:solidFill>
                <a:latin typeface="Times" pitchFamily="18" charset="0"/>
              </a:rPr>
              <a:t>i</a:t>
            </a:r>
            <a:r>
              <a:rPr lang="en-US" dirty="0">
                <a:solidFill>
                  <a:srgbClr val="0000FF"/>
                </a:solidFill>
                <a:latin typeface="Times" pitchFamily="18" charset="0"/>
              </a:rPr>
              <a:t>||x</a:t>
            </a:r>
            <a:r>
              <a:rPr lang="en-US" baseline="30000" dirty="0">
                <a:solidFill>
                  <a:srgbClr val="0000FF"/>
                </a:solidFill>
                <a:latin typeface="Times" pitchFamily="18" charset="0"/>
              </a:rPr>
              <a:t>(</a:t>
            </a:r>
            <a:r>
              <a:rPr lang="en-US" baseline="30000" dirty="0" err="1">
                <a:solidFill>
                  <a:srgbClr val="0000FF"/>
                </a:solidFill>
                <a:latin typeface="Times" pitchFamily="18" charset="0"/>
              </a:rPr>
              <a:t>i</a:t>
            </a:r>
            <a:r>
              <a:rPr lang="en-US" baseline="30000" dirty="0">
                <a:solidFill>
                  <a:srgbClr val="0000FF"/>
                </a:solidFill>
                <a:latin typeface="Times" pitchFamily="18" charset="0"/>
              </a:rPr>
              <a:t>)</a:t>
            </a:r>
            <a:r>
              <a:rPr lang="en-US" dirty="0">
                <a:solidFill>
                  <a:srgbClr val="0000FF"/>
                </a:solidFill>
                <a:latin typeface="Times" pitchFamily="18" charset="0"/>
              </a:rPr>
              <a:t>||</a:t>
            </a:r>
            <a:r>
              <a:rPr lang="en-US" baseline="-25000" dirty="0">
                <a:solidFill>
                  <a:srgbClr val="0000FF"/>
                </a:solidFill>
                <a:latin typeface="+mj-lt"/>
              </a:rPr>
              <a:t>2</a:t>
            </a:r>
            <a:r>
              <a:rPr lang="en-US" baseline="30000" dirty="0">
                <a:solidFill>
                  <a:srgbClr val="0000FF"/>
                </a:solidFill>
                <a:latin typeface="Times" pitchFamily="18" charset="0"/>
              </a:rPr>
              <a:t>2</a:t>
            </a:r>
            <a:r>
              <a:rPr lang="en-US" dirty="0">
                <a:solidFill>
                  <a:srgbClr val="0000FF"/>
                </a:solidFill>
                <a:latin typeface="Times" pitchFamily="18" charset="0"/>
              </a:rPr>
              <a:t>/min</a:t>
            </a:r>
            <a:r>
              <a:rPr lang="en-US" baseline="-25000" dirty="0">
                <a:solidFill>
                  <a:srgbClr val="0000FF"/>
                </a:solidFill>
              </a:rPr>
              <a:t>i</a:t>
            </a:r>
            <a:r>
              <a:rPr lang="en-US" dirty="0">
                <a:solidFill>
                  <a:srgbClr val="0000FF"/>
                </a:solidFill>
                <a:latin typeface="Times" pitchFamily="18" charset="0"/>
              </a:rPr>
              <a:t>(u </a:t>
            </a:r>
            <a:r>
              <a:rPr lang="en-US" dirty="0">
                <a:solidFill>
                  <a:srgbClr val="0000FF"/>
                </a:solidFill>
                <a:latin typeface="cmsy10"/>
              </a:rPr>
              <a:t>¢</a:t>
            </a:r>
            <a:r>
              <a:rPr lang="en-US" dirty="0">
                <a:solidFill>
                  <a:srgbClr val="0000FF"/>
                </a:solidFill>
                <a:latin typeface="Times" pitchFamily="18" charset="0"/>
              </a:rPr>
              <a:t> x</a:t>
            </a:r>
            <a:r>
              <a:rPr lang="en-US" baseline="30000" dirty="0">
                <a:solidFill>
                  <a:srgbClr val="0000FF"/>
                </a:solidFill>
              </a:rPr>
              <a:t>(i)</a:t>
            </a:r>
            <a:r>
              <a:rPr lang="en-US" dirty="0">
                <a:solidFill>
                  <a:srgbClr val="0000FF"/>
                </a:solidFill>
                <a:latin typeface="Times" pitchFamily="18" charset="0"/>
              </a:rPr>
              <a:t>)</a:t>
            </a:r>
            <a:r>
              <a:rPr lang="en-US" baseline="30000" dirty="0">
                <a:solidFill>
                  <a:srgbClr val="0000FF"/>
                </a:solidFill>
              </a:rPr>
              <a:t>2</a:t>
            </a:r>
          </a:p>
          <a:p>
            <a:pPr lvl="2"/>
            <a:r>
              <a:rPr lang="en-US" dirty="0"/>
              <a:t>Advantage with few active features per example</a:t>
            </a:r>
          </a:p>
        </p:txBody>
      </p:sp>
      <p:sp>
        <p:nvSpPr>
          <p:cNvPr id="2" name="Content Placeholder 1"/>
          <p:cNvSpPr>
            <a:spLocks noGrp="1"/>
          </p:cNvSpPr>
          <p:nvPr>
            <p:ph sz="quarter" idx="13"/>
          </p:nvPr>
        </p:nvSpPr>
        <p:spPr/>
        <p:txBody>
          <a:bodyPr/>
          <a:lstStyle/>
          <a:p>
            <a:endParaRPr lang="en-US"/>
          </a:p>
        </p:txBody>
      </p:sp>
      <p:sp>
        <p:nvSpPr>
          <p:cNvPr id="8" name="Slide Number Placeholder 5"/>
          <p:cNvSpPr>
            <a:spLocks noGrp="1"/>
          </p:cNvSpPr>
          <p:nvPr>
            <p:ph type="sldNum" sz="quarter" idx="14"/>
          </p:nvPr>
        </p:nvSpPr>
        <p:spPr/>
        <p:txBody>
          <a:bodyPr/>
          <a:lstStyle/>
          <a:p>
            <a:fld id="{7B663147-DA83-4A6B-94CC-78B43F778566}" type="slidenum">
              <a:rPr lang="en-US"/>
              <a:pPr/>
              <a:t>53</a:t>
            </a:fld>
            <a:endParaRPr lang="en-US"/>
          </a:p>
        </p:txBody>
      </p:sp>
      <p:sp>
        <p:nvSpPr>
          <p:cNvPr id="921604" name="Text Box 4"/>
          <p:cNvSpPr txBox="1">
            <a:spLocks noChangeArrowheads="1"/>
          </p:cNvSpPr>
          <p:nvPr/>
        </p:nvSpPr>
        <p:spPr bwMode="auto">
          <a:xfrm>
            <a:off x="2133600" y="1828800"/>
            <a:ext cx="6858000" cy="12144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a:t>The l</a:t>
            </a:r>
            <a:r>
              <a:rPr lang="en-US" sz="2000" u="none" baseline="-25000" dirty="0"/>
              <a:t>1</a:t>
            </a:r>
            <a:r>
              <a:rPr lang="en-US" sz="2000" u="none" dirty="0"/>
              <a:t> norm: ||x||</a:t>
            </a:r>
            <a:r>
              <a:rPr lang="en-US" sz="2000" u="none" baseline="-25000" dirty="0"/>
              <a:t>1</a:t>
            </a:r>
            <a:r>
              <a:rPr lang="en-US" sz="2000" u="none" dirty="0"/>
              <a:t> = </a:t>
            </a:r>
            <a:r>
              <a:rPr lang="en-US" sz="2000" u="none" dirty="0">
                <a:latin typeface="Symbol" pitchFamily="18" charset="2"/>
                <a:sym typeface="Symbol" pitchFamily="18" charset="2"/>
              </a:rPr>
              <a:t></a:t>
            </a:r>
            <a:r>
              <a:rPr lang="en-US" sz="2000" u="none" baseline="-25000" dirty="0" err="1">
                <a:sym typeface="Symbol" pitchFamily="18" charset="2"/>
              </a:rPr>
              <a:t>i</a:t>
            </a:r>
            <a:r>
              <a:rPr lang="en-US" sz="2000" u="none" dirty="0" err="1"/>
              <a:t>|x</a:t>
            </a:r>
            <a:r>
              <a:rPr lang="en-US" sz="2000" u="none" baseline="-25000" dirty="0" err="1"/>
              <a:t>i</a:t>
            </a:r>
            <a:r>
              <a:rPr lang="en-US" sz="2000" u="none" dirty="0"/>
              <a:t>|              The l</a:t>
            </a:r>
            <a:r>
              <a:rPr lang="en-US" sz="2000" u="none" baseline="-25000" dirty="0"/>
              <a:t>2</a:t>
            </a:r>
            <a:r>
              <a:rPr lang="en-US" sz="2000" u="none" dirty="0"/>
              <a:t> norm: ||x||</a:t>
            </a:r>
            <a:r>
              <a:rPr lang="en-US" sz="2000" u="none" baseline="-25000" dirty="0"/>
              <a:t>2</a:t>
            </a:r>
            <a:r>
              <a:rPr lang="en-US" sz="2000" u="none" dirty="0"/>
              <a:t> =(</a:t>
            </a:r>
            <a:r>
              <a:rPr lang="en-US" sz="2000" u="none" dirty="0">
                <a:sym typeface="Symbol" pitchFamily="18" charset="2"/>
              </a:rPr>
              <a:t></a:t>
            </a:r>
            <a:r>
              <a:rPr lang="en-US" sz="2000" u="none" baseline="-25000" dirty="0">
                <a:sym typeface="Symbol" pitchFamily="18" charset="2"/>
              </a:rPr>
              <a:t>1</a:t>
            </a:r>
            <a:r>
              <a:rPr lang="en-US" sz="2000" u="none" baseline="30000" dirty="0">
                <a:sym typeface="Symbol" pitchFamily="18" charset="2"/>
              </a:rPr>
              <a:t>n</a:t>
            </a:r>
            <a:r>
              <a:rPr lang="en-US" sz="2000" u="none" dirty="0"/>
              <a:t>|x</a:t>
            </a:r>
            <a:r>
              <a:rPr lang="en-US" sz="2000" u="none" baseline="-25000" dirty="0"/>
              <a:t>i</a:t>
            </a:r>
            <a:r>
              <a:rPr lang="en-US" sz="2000" u="none" dirty="0"/>
              <a:t>|</a:t>
            </a:r>
            <a:r>
              <a:rPr lang="en-US" sz="2000" u="none" baseline="30000" dirty="0"/>
              <a:t>2</a:t>
            </a:r>
            <a:r>
              <a:rPr lang="en-US" sz="2000" u="none" dirty="0"/>
              <a:t>)</a:t>
            </a:r>
            <a:r>
              <a:rPr lang="en-US" sz="2000" u="none" baseline="30000" dirty="0"/>
              <a:t>1/2</a:t>
            </a:r>
            <a:endParaRPr lang="en-US" sz="2000" u="none" dirty="0"/>
          </a:p>
          <a:p>
            <a:endParaRPr lang="en-US" sz="2000" u="none" dirty="0"/>
          </a:p>
          <a:p>
            <a:r>
              <a:rPr lang="en-US" sz="2000" u="none" dirty="0"/>
              <a:t>The </a:t>
            </a:r>
            <a:r>
              <a:rPr lang="en-US" sz="2000" u="none" dirty="0" err="1"/>
              <a:t>l</a:t>
            </a:r>
            <a:r>
              <a:rPr lang="en-US" sz="2000" u="none" baseline="-25000" dirty="0" err="1"/>
              <a:t>p</a:t>
            </a:r>
            <a:r>
              <a:rPr lang="en-US" sz="2000" u="none" dirty="0"/>
              <a:t> norm: ||x||</a:t>
            </a:r>
            <a:r>
              <a:rPr lang="en-US" sz="2000" u="none" baseline="-25000" dirty="0"/>
              <a:t>p</a:t>
            </a:r>
            <a:r>
              <a:rPr lang="en-US" sz="2000" u="none" dirty="0"/>
              <a:t> = (</a:t>
            </a:r>
            <a:r>
              <a:rPr lang="en-US" sz="2000" u="none" dirty="0">
                <a:sym typeface="Symbol" pitchFamily="18" charset="2"/>
              </a:rPr>
              <a:t></a:t>
            </a:r>
            <a:r>
              <a:rPr lang="en-US" sz="2000" u="none" baseline="-25000" dirty="0">
                <a:sym typeface="Symbol" pitchFamily="18" charset="2"/>
              </a:rPr>
              <a:t>1</a:t>
            </a:r>
            <a:r>
              <a:rPr lang="en-US" sz="2000" u="none" baseline="30000" dirty="0">
                <a:sym typeface="Symbol" pitchFamily="18" charset="2"/>
              </a:rPr>
              <a:t>n</a:t>
            </a:r>
            <a:r>
              <a:rPr lang="en-US" sz="2000" u="none" dirty="0"/>
              <a:t>|x</a:t>
            </a:r>
            <a:r>
              <a:rPr lang="en-US" sz="2000" u="none" baseline="-25000" dirty="0"/>
              <a:t>i</a:t>
            </a:r>
            <a:r>
              <a:rPr lang="en-US" sz="2000" u="none" dirty="0"/>
              <a:t>|</a:t>
            </a:r>
            <a:r>
              <a:rPr lang="en-US" sz="2000" u="none" baseline="55000" dirty="0"/>
              <a:t>P</a:t>
            </a:r>
            <a:r>
              <a:rPr lang="en-US" sz="2000" u="none" baseline="15000" dirty="0"/>
              <a:t> </a:t>
            </a:r>
            <a:r>
              <a:rPr lang="en-US" sz="2000" u="none" dirty="0"/>
              <a:t>)</a:t>
            </a:r>
            <a:r>
              <a:rPr lang="en-US" sz="2000" u="none" baseline="55000" dirty="0"/>
              <a:t>1/p</a:t>
            </a:r>
            <a:r>
              <a:rPr lang="en-US" sz="2000" u="none" baseline="15000" dirty="0"/>
              <a:t>       </a:t>
            </a:r>
            <a:r>
              <a:rPr lang="en-US" sz="2000" u="none" dirty="0"/>
              <a:t>The l</a:t>
            </a:r>
            <a:r>
              <a:rPr lang="en-US" sz="2000" u="none" baseline="-25000" dirty="0">
                <a:latin typeface="cmsy10"/>
              </a:rPr>
              <a:t>1</a:t>
            </a:r>
            <a:r>
              <a:rPr lang="en-US" sz="2000" u="none" dirty="0"/>
              <a:t> norm: ||x||</a:t>
            </a:r>
            <a:r>
              <a:rPr lang="en-US" sz="2000" u="none" baseline="-25000" dirty="0">
                <a:latin typeface="cmsy10"/>
              </a:rPr>
              <a:t>1</a:t>
            </a:r>
            <a:r>
              <a:rPr lang="en-US" sz="2000" u="none" dirty="0"/>
              <a:t> = </a:t>
            </a:r>
            <a:r>
              <a:rPr lang="en-US" sz="2000" u="none" dirty="0" err="1"/>
              <a:t>max</a:t>
            </a:r>
            <a:r>
              <a:rPr lang="en-US" sz="2000" u="none" baseline="-50000" dirty="0" err="1"/>
              <a:t>i</a:t>
            </a:r>
            <a:r>
              <a:rPr lang="en-US" sz="2000" u="none" dirty="0" err="1"/>
              <a:t>|x</a:t>
            </a:r>
            <a:r>
              <a:rPr lang="en-US" sz="2000" u="none" baseline="-50000" dirty="0" err="1"/>
              <a:t>i</a:t>
            </a:r>
            <a:r>
              <a:rPr lang="en-US" sz="2000" u="none" dirty="0"/>
              <a:t>|</a:t>
            </a:r>
          </a:p>
          <a:p>
            <a:endParaRPr lang="en-US" sz="2000" u="none" baseline="-25000" dirty="0"/>
          </a:p>
        </p:txBody>
      </p:sp>
      <p:cxnSp>
        <p:nvCxnSpPr>
          <p:cNvPr id="4" name="Straight Connector 3"/>
          <p:cNvCxnSpPr/>
          <p:nvPr/>
        </p:nvCxnSpPr>
        <p:spPr>
          <a:xfrm>
            <a:off x="4173908" y="4106254"/>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33800" y="5715000"/>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60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0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60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603">
                                            <p:txEl>
                                              <p:pRg st="11" end="11"/>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921603">
                                            <p:txEl>
                                              <p:pRg st="13" end="1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dirty="0"/>
              <a:t>Examples</a:t>
            </a:r>
          </a:p>
        </p:txBody>
      </p:sp>
      <p:sp>
        <p:nvSpPr>
          <p:cNvPr id="921603" name="Rectangle 3"/>
          <p:cNvSpPr>
            <a:spLocks noGrp="1" noChangeArrowheads="1"/>
          </p:cNvSpPr>
          <p:nvPr>
            <p:ph idx="1"/>
          </p:nvPr>
        </p:nvSpPr>
        <p:spPr>
          <a:xfrm>
            <a:off x="1524000" y="1189037"/>
            <a:ext cx="7315200" cy="4754563"/>
          </a:xfrm>
        </p:spPr>
        <p:txBody>
          <a:bodyPr/>
          <a:lstStyle/>
          <a:p>
            <a:r>
              <a:rPr lang="en-US" sz="2000" dirty="0">
                <a:solidFill>
                  <a:schemeClr val="accent1">
                    <a:lumMod val="75000"/>
                  </a:schemeClr>
                </a:solidFill>
              </a:rPr>
              <a:t>Extreme Scenario 1: </a:t>
            </a:r>
            <a:r>
              <a:rPr lang="en-US" sz="2000" dirty="0"/>
              <a:t>Assume the </a:t>
            </a:r>
            <a:r>
              <a:rPr lang="en-US" sz="2000" dirty="0">
                <a:solidFill>
                  <a:srgbClr val="0000FF"/>
                </a:solidFill>
              </a:rPr>
              <a:t>u</a:t>
            </a:r>
            <a:r>
              <a:rPr lang="en-US" sz="2000" dirty="0"/>
              <a:t> has exactly </a:t>
            </a:r>
            <a:r>
              <a:rPr lang="en-US" sz="2000" dirty="0">
                <a:solidFill>
                  <a:srgbClr val="0000FF"/>
                </a:solidFill>
              </a:rPr>
              <a:t>k</a:t>
            </a:r>
            <a:r>
              <a:rPr lang="en-US" sz="2000" dirty="0"/>
              <a:t> active features, and the other </a:t>
            </a:r>
            <a:r>
              <a:rPr lang="en-US" sz="2000" dirty="0">
                <a:solidFill>
                  <a:srgbClr val="0000FF"/>
                </a:solidFill>
              </a:rPr>
              <a:t>n-k</a:t>
            </a:r>
            <a:r>
              <a:rPr lang="en-US" sz="2000" dirty="0"/>
              <a:t> are </a:t>
            </a:r>
            <a:r>
              <a:rPr lang="en-US" sz="2000" dirty="0">
                <a:solidFill>
                  <a:srgbClr val="0000FF"/>
                </a:solidFill>
              </a:rPr>
              <a:t>0</a:t>
            </a:r>
            <a:r>
              <a:rPr lang="en-US" sz="2000" dirty="0"/>
              <a:t>. That is, only </a:t>
            </a:r>
            <a:r>
              <a:rPr lang="en-US" sz="2000" dirty="0">
                <a:solidFill>
                  <a:srgbClr val="0000FF"/>
                </a:solidFill>
              </a:rPr>
              <a:t>k</a:t>
            </a:r>
            <a:r>
              <a:rPr lang="en-US" sz="2000" dirty="0"/>
              <a:t> input features are relevant to the prediction. Then:</a:t>
            </a:r>
          </a:p>
          <a:p>
            <a:pPr marL="742950" lvl="2" indent="-342900">
              <a:buClrTx/>
              <a:buBlip>
                <a:blip r:embed="rId3"/>
              </a:buBlip>
            </a:pPr>
            <a:r>
              <a:rPr lang="en-US" dirty="0">
                <a:solidFill>
                  <a:srgbClr val="0000FF"/>
                </a:solidFill>
                <a:latin typeface="Times" pitchFamily="18" charset="0"/>
              </a:rPr>
              <a:t>||</a:t>
            </a:r>
            <a:r>
              <a:rPr lang="en-US" b="1" dirty="0">
                <a:solidFill>
                  <a:srgbClr val="0000FF"/>
                </a:solidFill>
                <a:latin typeface="Times" pitchFamily="18" charset="0"/>
              </a:rPr>
              <a:t>u</a:t>
            </a:r>
            <a:r>
              <a:rPr lang="en-US" dirty="0">
                <a:solidFill>
                  <a:srgbClr val="0000FF"/>
                </a:solidFill>
                <a:latin typeface="Times" pitchFamily="18" charset="0"/>
              </a:rPr>
              <a:t>||</a:t>
            </a:r>
            <a:r>
              <a:rPr lang="en-US" baseline="-25000" dirty="0">
                <a:solidFill>
                  <a:srgbClr val="0000FF"/>
                </a:solidFill>
                <a:latin typeface="Times"/>
              </a:rPr>
              <a:t>2</a:t>
            </a:r>
            <a:r>
              <a:rPr lang="en-US" dirty="0">
                <a:solidFill>
                  <a:srgbClr val="0000FF"/>
                </a:solidFill>
                <a:latin typeface="Times" pitchFamily="18" charset="0"/>
              </a:rPr>
              <a:t>, = </a:t>
            </a:r>
            <a:r>
              <a:rPr lang="en-US" dirty="0">
                <a:solidFill>
                  <a:srgbClr val="0000FF"/>
                </a:solidFill>
                <a:latin typeface="Calibri"/>
              </a:rPr>
              <a:t>k</a:t>
            </a:r>
            <a:r>
              <a:rPr lang="en-US" baseline="30000" dirty="0">
                <a:solidFill>
                  <a:srgbClr val="0000FF"/>
                </a:solidFill>
                <a:latin typeface="Times"/>
              </a:rPr>
              <a:t>1/2  </a:t>
            </a:r>
            <a:r>
              <a:rPr lang="en-US" dirty="0">
                <a:solidFill>
                  <a:srgbClr val="0000FF"/>
                </a:solidFill>
                <a:latin typeface="Times"/>
              </a:rPr>
              <a:t>; </a:t>
            </a:r>
            <a:r>
              <a:rPr lang="en-US" dirty="0">
                <a:solidFill>
                  <a:srgbClr val="0000FF"/>
                </a:solidFill>
                <a:latin typeface="Times" pitchFamily="18" charset="0"/>
              </a:rPr>
              <a:t>||</a:t>
            </a:r>
            <a:r>
              <a:rPr lang="en-US" b="1" dirty="0">
                <a:solidFill>
                  <a:srgbClr val="0000FF"/>
                </a:solidFill>
                <a:latin typeface="Times" pitchFamily="18" charset="0"/>
              </a:rPr>
              <a:t>u</a:t>
            </a:r>
            <a:r>
              <a:rPr lang="en-US" dirty="0">
                <a:solidFill>
                  <a:srgbClr val="0000FF"/>
                </a:solidFill>
                <a:latin typeface="Times" pitchFamily="18" charset="0"/>
              </a:rPr>
              <a:t>||</a:t>
            </a:r>
            <a:r>
              <a:rPr lang="en-US" baseline="-25000" dirty="0">
                <a:solidFill>
                  <a:srgbClr val="0000FF"/>
                </a:solidFill>
                <a:latin typeface="Times"/>
              </a:rPr>
              <a:t>1</a:t>
            </a:r>
            <a:r>
              <a:rPr lang="en-US" dirty="0">
                <a:solidFill>
                  <a:srgbClr val="0000FF"/>
                </a:solidFill>
                <a:latin typeface="Times" pitchFamily="18" charset="0"/>
              </a:rPr>
              <a:t>, = </a:t>
            </a:r>
            <a:r>
              <a:rPr lang="en-US" dirty="0">
                <a:solidFill>
                  <a:srgbClr val="0000FF"/>
                </a:solidFill>
              </a:rPr>
              <a:t>k</a:t>
            </a:r>
            <a:r>
              <a:rPr lang="en-US" dirty="0">
                <a:solidFill>
                  <a:srgbClr val="0000FF"/>
                </a:solidFill>
                <a:latin typeface="Times"/>
              </a:rPr>
              <a:t>   ; max </a:t>
            </a:r>
            <a:r>
              <a:rPr lang="en-US" dirty="0">
                <a:solidFill>
                  <a:srgbClr val="0000FF"/>
                </a:solidFill>
                <a:latin typeface="Times" pitchFamily="18" charset="0"/>
              </a:rPr>
              <a:t>||x||</a:t>
            </a:r>
            <a:r>
              <a:rPr lang="en-US" baseline="-25000" dirty="0">
                <a:solidFill>
                  <a:srgbClr val="0000FF"/>
                </a:solidFill>
                <a:latin typeface="Times"/>
              </a:rPr>
              <a:t>2</a:t>
            </a:r>
            <a:r>
              <a:rPr lang="en-US" dirty="0">
                <a:solidFill>
                  <a:srgbClr val="0000FF"/>
                </a:solidFill>
                <a:latin typeface="Times" pitchFamily="18" charset="0"/>
              </a:rPr>
              <a:t>, = </a:t>
            </a:r>
            <a:r>
              <a:rPr lang="en-US" dirty="0">
                <a:solidFill>
                  <a:srgbClr val="0000FF"/>
                </a:solidFill>
              </a:rPr>
              <a:t>n</a:t>
            </a:r>
            <a:r>
              <a:rPr lang="en-US" baseline="30000" dirty="0">
                <a:solidFill>
                  <a:srgbClr val="0000FF"/>
                </a:solidFill>
                <a:latin typeface="Times"/>
              </a:rPr>
              <a:t>1/2   ;</a:t>
            </a:r>
            <a:r>
              <a:rPr lang="en-US" dirty="0">
                <a:solidFill>
                  <a:srgbClr val="0000FF"/>
                </a:solidFill>
                <a:latin typeface="Times"/>
              </a:rPr>
              <a:t>;</a:t>
            </a:r>
            <a:r>
              <a:rPr lang="en-US" baseline="30000" dirty="0">
                <a:solidFill>
                  <a:srgbClr val="0000FF"/>
                </a:solidFill>
                <a:latin typeface="Times"/>
              </a:rPr>
              <a:t> </a:t>
            </a:r>
            <a:r>
              <a:rPr lang="en-US" dirty="0">
                <a:solidFill>
                  <a:srgbClr val="0000FF"/>
                </a:solidFill>
                <a:latin typeface="Times"/>
              </a:rPr>
              <a:t>max </a:t>
            </a:r>
            <a:r>
              <a:rPr lang="en-US" dirty="0">
                <a:solidFill>
                  <a:srgbClr val="0000FF"/>
                </a:solidFill>
                <a:latin typeface="Times" pitchFamily="18" charset="0"/>
              </a:rPr>
              <a:t>||x||</a:t>
            </a:r>
            <a:r>
              <a:rPr lang="en-US" baseline="-25000" dirty="0">
                <a:solidFill>
                  <a:srgbClr val="0000FF"/>
                </a:solidFill>
                <a:latin typeface="cmsy10"/>
              </a:rPr>
              <a:t>1</a:t>
            </a:r>
            <a:r>
              <a:rPr lang="en-US" dirty="0">
                <a:solidFill>
                  <a:srgbClr val="0000FF"/>
                </a:solidFill>
                <a:latin typeface="Times" pitchFamily="18" charset="0"/>
              </a:rPr>
              <a:t>, = </a:t>
            </a:r>
            <a:r>
              <a:rPr lang="en-US" dirty="0">
                <a:solidFill>
                  <a:srgbClr val="0000FF"/>
                </a:solidFill>
              </a:rPr>
              <a:t>1</a:t>
            </a:r>
          </a:p>
          <a:p>
            <a:pPr marL="400050" lvl="2" indent="0">
              <a:buClrTx/>
              <a:buNone/>
            </a:pPr>
            <a:endParaRPr lang="en-US" baseline="30000" dirty="0">
              <a:solidFill>
                <a:srgbClr val="0000FF"/>
              </a:solidFill>
              <a:latin typeface="Times"/>
            </a:endParaRPr>
          </a:p>
          <a:p>
            <a:pPr marL="742950" lvl="2" indent="-342900">
              <a:buClrTx/>
              <a:buBlip>
                <a:blip r:embed="rId3"/>
              </a:buBlip>
            </a:pPr>
            <a:r>
              <a:rPr lang="en-US" dirty="0"/>
              <a:t>We get that: </a:t>
            </a:r>
            <a:r>
              <a:rPr lang="en-US" dirty="0" err="1">
                <a:solidFill>
                  <a:srgbClr val="0000FF"/>
                </a:solidFill>
                <a:latin typeface="Calibri"/>
              </a:rPr>
              <a:t>M</a:t>
            </a:r>
            <a:r>
              <a:rPr lang="en-US" baseline="-25000" dirty="0" err="1">
                <a:solidFill>
                  <a:srgbClr val="0000FF"/>
                </a:solidFill>
                <a:latin typeface="Calibri"/>
              </a:rPr>
              <a:t>p</a:t>
            </a:r>
            <a:r>
              <a:rPr lang="en-US" dirty="0"/>
              <a:t> = </a:t>
            </a:r>
            <a:r>
              <a:rPr lang="en-US" dirty="0" err="1"/>
              <a:t>kn</a:t>
            </a:r>
            <a:r>
              <a:rPr lang="en-US" dirty="0"/>
              <a:t>;     </a:t>
            </a:r>
            <a:r>
              <a:rPr lang="en-US" dirty="0">
                <a:solidFill>
                  <a:srgbClr val="0000FF"/>
                </a:solidFill>
                <a:latin typeface="Calibri"/>
              </a:rPr>
              <a:t>M</a:t>
            </a:r>
            <a:r>
              <a:rPr lang="en-US" baseline="-25000" dirty="0">
                <a:solidFill>
                  <a:srgbClr val="0000FF"/>
                </a:solidFill>
                <a:latin typeface="Calibri"/>
              </a:rPr>
              <a:t>w</a:t>
            </a:r>
            <a:r>
              <a:rPr lang="en-US" dirty="0">
                <a:solidFill>
                  <a:srgbClr val="0000FF"/>
                </a:solidFill>
              </a:rPr>
              <a:t> </a:t>
            </a:r>
            <a:r>
              <a:rPr lang="en-US" dirty="0"/>
              <a:t>= </a:t>
            </a:r>
            <a:r>
              <a:rPr lang="en-US" dirty="0">
                <a:latin typeface="Calibri"/>
              </a:rPr>
              <a:t>2k</a:t>
            </a:r>
            <a:r>
              <a:rPr lang="en-US" baseline="30000" dirty="0">
                <a:latin typeface="Calibri"/>
              </a:rPr>
              <a:t>2</a:t>
            </a:r>
            <a:r>
              <a:rPr lang="en-US" dirty="0"/>
              <a:t> ln n </a:t>
            </a:r>
          </a:p>
          <a:p>
            <a:pPr marL="742950" lvl="2" indent="-342900">
              <a:buClrTx/>
              <a:buBlip>
                <a:blip r:embed="rId3"/>
              </a:buBlip>
            </a:pPr>
            <a:r>
              <a:rPr lang="en-US" dirty="0"/>
              <a:t>Therefore, if k&lt;&lt;n, Winnow behaves much better.</a:t>
            </a:r>
          </a:p>
          <a:p>
            <a:r>
              <a:rPr lang="en-US" sz="2000" dirty="0">
                <a:solidFill>
                  <a:schemeClr val="accent1">
                    <a:lumMod val="75000"/>
                  </a:schemeClr>
                </a:solidFill>
              </a:rPr>
              <a:t>Extreme Scenario 2: </a:t>
            </a:r>
            <a:r>
              <a:rPr lang="en-US" sz="2000" dirty="0"/>
              <a:t>Now assume that </a:t>
            </a:r>
            <a:r>
              <a:rPr lang="en-US" sz="2000" dirty="0">
                <a:solidFill>
                  <a:srgbClr val="0000FF"/>
                </a:solidFill>
              </a:rPr>
              <a:t>u=(1, 1,….1) </a:t>
            </a:r>
            <a:r>
              <a:rPr lang="en-US" sz="2000" dirty="0"/>
              <a:t>and the instances are very sparse, the rows of an </a:t>
            </a:r>
            <a:r>
              <a:rPr lang="en-US" sz="2000" dirty="0" err="1">
                <a:solidFill>
                  <a:srgbClr val="0000FF"/>
                </a:solidFill>
              </a:rPr>
              <a:t>n</a:t>
            </a:r>
            <a:r>
              <a:rPr lang="en-US" sz="1600" dirty="0" err="1">
                <a:solidFill>
                  <a:srgbClr val="0000FF"/>
                </a:solidFill>
              </a:rPr>
              <a:t>x</a:t>
            </a:r>
            <a:r>
              <a:rPr lang="en-US" sz="2000" dirty="0" err="1">
                <a:solidFill>
                  <a:srgbClr val="0000FF"/>
                </a:solidFill>
              </a:rPr>
              <a:t>n</a:t>
            </a:r>
            <a:r>
              <a:rPr lang="en-US" sz="2000" dirty="0">
                <a:solidFill>
                  <a:srgbClr val="0000FF"/>
                </a:solidFill>
              </a:rPr>
              <a:t> unit matrix</a:t>
            </a:r>
            <a:r>
              <a:rPr lang="en-US" sz="2000" dirty="0"/>
              <a:t>. Then:</a:t>
            </a:r>
          </a:p>
          <a:p>
            <a:pPr marL="742950" lvl="2" indent="-342900">
              <a:buClrTx/>
              <a:buBlip>
                <a:blip r:embed="rId3"/>
              </a:buBlip>
            </a:pPr>
            <a:r>
              <a:rPr lang="en-US" dirty="0">
                <a:solidFill>
                  <a:srgbClr val="0000FF"/>
                </a:solidFill>
                <a:latin typeface="Times" pitchFamily="18" charset="0"/>
              </a:rPr>
              <a:t>||</a:t>
            </a:r>
            <a:r>
              <a:rPr lang="en-US" b="1" dirty="0">
                <a:solidFill>
                  <a:srgbClr val="0000FF"/>
                </a:solidFill>
                <a:latin typeface="Times" pitchFamily="18" charset="0"/>
              </a:rPr>
              <a:t>u</a:t>
            </a:r>
            <a:r>
              <a:rPr lang="en-US" dirty="0">
                <a:solidFill>
                  <a:srgbClr val="0000FF"/>
                </a:solidFill>
                <a:latin typeface="Times" pitchFamily="18" charset="0"/>
              </a:rPr>
              <a:t>||</a:t>
            </a:r>
            <a:r>
              <a:rPr lang="en-US" baseline="-25000" dirty="0">
                <a:solidFill>
                  <a:srgbClr val="0000FF"/>
                </a:solidFill>
                <a:latin typeface="Times"/>
              </a:rPr>
              <a:t>2</a:t>
            </a:r>
            <a:r>
              <a:rPr lang="en-US" dirty="0">
                <a:solidFill>
                  <a:srgbClr val="0000FF"/>
                </a:solidFill>
                <a:latin typeface="Times" pitchFamily="18" charset="0"/>
              </a:rPr>
              <a:t>, = </a:t>
            </a:r>
            <a:r>
              <a:rPr lang="en-US" dirty="0">
                <a:solidFill>
                  <a:srgbClr val="0000FF"/>
                </a:solidFill>
              </a:rPr>
              <a:t>n</a:t>
            </a:r>
            <a:r>
              <a:rPr lang="en-US" baseline="30000" dirty="0">
                <a:solidFill>
                  <a:srgbClr val="0000FF"/>
                </a:solidFill>
                <a:latin typeface="Times"/>
              </a:rPr>
              <a:t>1/2  </a:t>
            </a:r>
            <a:r>
              <a:rPr lang="en-US" dirty="0">
                <a:solidFill>
                  <a:srgbClr val="0000FF"/>
                </a:solidFill>
                <a:latin typeface="Times"/>
              </a:rPr>
              <a:t>; </a:t>
            </a:r>
            <a:r>
              <a:rPr lang="en-US" dirty="0">
                <a:solidFill>
                  <a:srgbClr val="0000FF"/>
                </a:solidFill>
                <a:latin typeface="Times" pitchFamily="18" charset="0"/>
              </a:rPr>
              <a:t>||</a:t>
            </a:r>
            <a:r>
              <a:rPr lang="en-US" b="1" dirty="0">
                <a:solidFill>
                  <a:srgbClr val="0000FF"/>
                </a:solidFill>
                <a:latin typeface="Times" pitchFamily="18" charset="0"/>
              </a:rPr>
              <a:t>u</a:t>
            </a:r>
            <a:r>
              <a:rPr lang="en-US" dirty="0">
                <a:solidFill>
                  <a:srgbClr val="0000FF"/>
                </a:solidFill>
                <a:latin typeface="Times" pitchFamily="18" charset="0"/>
              </a:rPr>
              <a:t>||</a:t>
            </a:r>
            <a:r>
              <a:rPr lang="en-US" baseline="-25000" dirty="0">
                <a:solidFill>
                  <a:srgbClr val="0000FF"/>
                </a:solidFill>
                <a:latin typeface="Times"/>
              </a:rPr>
              <a:t>1</a:t>
            </a:r>
            <a:r>
              <a:rPr lang="en-US" dirty="0">
                <a:solidFill>
                  <a:srgbClr val="0000FF"/>
                </a:solidFill>
                <a:latin typeface="Times" pitchFamily="18" charset="0"/>
              </a:rPr>
              <a:t>, = </a:t>
            </a:r>
            <a:r>
              <a:rPr lang="en-US" dirty="0">
                <a:solidFill>
                  <a:srgbClr val="0000FF"/>
                </a:solidFill>
              </a:rPr>
              <a:t>n</a:t>
            </a:r>
            <a:r>
              <a:rPr lang="en-US" dirty="0">
                <a:solidFill>
                  <a:srgbClr val="0000FF"/>
                </a:solidFill>
                <a:latin typeface="Times"/>
              </a:rPr>
              <a:t>   ; max </a:t>
            </a:r>
            <a:r>
              <a:rPr lang="en-US" dirty="0">
                <a:solidFill>
                  <a:srgbClr val="0000FF"/>
                </a:solidFill>
                <a:latin typeface="Times" pitchFamily="18" charset="0"/>
              </a:rPr>
              <a:t>||x||</a:t>
            </a:r>
            <a:r>
              <a:rPr lang="en-US" baseline="-25000" dirty="0">
                <a:solidFill>
                  <a:srgbClr val="0000FF"/>
                </a:solidFill>
                <a:latin typeface="Times"/>
              </a:rPr>
              <a:t>2</a:t>
            </a:r>
            <a:r>
              <a:rPr lang="en-US" dirty="0">
                <a:solidFill>
                  <a:srgbClr val="0000FF"/>
                </a:solidFill>
                <a:latin typeface="Times" pitchFamily="18" charset="0"/>
              </a:rPr>
              <a:t>, = </a:t>
            </a:r>
            <a:r>
              <a:rPr lang="en-US" dirty="0">
                <a:solidFill>
                  <a:srgbClr val="0000FF"/>
                </a:solidFill>
              </a:rPr>
              <a:t>1</a:t>
            </a:r>
            <a:r>
              <a:rPr lang="en-US" baseline="30000" dirty="0">
                <a:solidFill>
                  <a:srgbClr val="0000FF"/>
                </a:solidFill>
                <a:latin typeface="Times"/>
              </a:rPr>
              <a:t>   ;</a:t>
            </a:r>
            <a:r>
              <a:rPr lang="en-US" dirty="0">
                <a:solidFill>
                  <a:srgbClr val="0000FF"/>
                </a:solidFill>
                <a:latin typeface="Times"/>
              </a:rPr>
              <a:t>;</a:t>
            </a:r>
            <a:r>
              <a:rPr lang="en-US" baseline="30000" dirty="0">
                <a:solidFill>
                  <a:srgbClr val="0000FF"/>
                </a:solidFill>
                <a:latin typeface="Times"/>
              </a:rPr>
              <a:t> </a:t>
            </a:r>
            <a:r>
              <a:rPr lang="en-US" dirty="0">
                <a:solidFill>
                  <a:srgbClr val="0000FF"/>
                </a:solidFill>
                <a:latin typeface="Times"/>
              </a:rPr>
              <a:t>max </a:t>
            </a:r>
            <a:r>
              <a:rPr lang="en-US" dirty="0">
                <a:solidFill>
                  <a:srgbClr val="0000FF"/>
                </a:solidFill>
                <a:latin typeface="Times" pitchFamily="18" charset="0"/>
              </a:rPr>
              <a:t>||x||</a:t>
            </a:r>
            <a:r>
              <a:rPr lang="en-US" baseline="-25000" dirty="0">
                <a:solidFill>
                  <a:srgbClr val="0000FF"/>
                </a:solidFill>
                <a:latin typeface="cmsy10"/>
              </a:rPr>
              <a:t>1</a:t>
            </a:r>
            <a:r>
              <a:rPr lang="en-US" dirty="0">
                <a:solidFill>
                  <a:srgbClr val="0000FF"/>
                </a:solidFill>
                <a:latin typeface="Times" pitchFamily="18" charset="0"/>
              </a:rPr>
              <a:t>, = </a:t>
            </a:r>
            <a:r>
              <a:rPr lang="en-US" dirty="0">
                <a:solidFill>
                  <a:srgbClr val="0000FF"/>
                </a:solidFill>
              </a:rPr>
              <a:t>1</a:t>
            </a:r>
          </a:p>
          <a:p>
            <a:pPr lvl="1"/>
            <a:endParaRPr lang="en-US" baseline="30000" dirty="0">
              <a:solidFill>
                <a:srgbClr val="0000FF"/>
              </a:solidFill>
              <a:latin typeface="Times"/>
            </a:endParaRPr>
          </a:p>
          <a:p>
            <a:pPr marL="742950" lvl="2" indent="-342900">
              <a:buClrTx/>
              <a:buBlip>
                <a:blip r:embed="rId3"/>
              </a:buBlip>
            </a:pPr>
            <a:r>
              <a:rPr lang="en-US" dirty="0"/>
              <a:t>We get that: </a:t>
            </a:r>
            <a:r>
              <a:rPr lang="en-US" dirty="0" err="1">
                <a:solidFill>
                  <a:srgbClr val="0000FF"/>
                </a:solidFill>
              </a:rPr>
              <a:t>M</a:t>
            </a:r>
            <a:r>
              <a:rPr lang="en-US" baseline="-25000" dirty="0" err="1">
                <a:solidFill>
                  <a:srgbClr val="0000FF"/>
                </a:solidFill>
              </a:rPr>
              <a:t>p</a:t>
            </a:r>
            <a:r>
              <a:rPr lang="en-US" dirty="0"/>
              <a:t> = n; </a:t>
            </a:r>
            <a:r>
              <a:rPr lang="en-US" dirty="0">
                <a:solidFill>
                  <a:srgbClr val="0000FF"/>
                </a:solidFill>
              </a:rPr>
              <a:t>M</a:t>
            </a:r>
            <a:r>
              <a:rPr lang="en-US" baseline="-25000" dirty="0">
                <a:solidFill>
                  <a:srgbClr val="0000FF"/>
                </a:solidFill>
              </a:rPr>
              <a:t>w</a:t>
            </a:r>
            <a:r>
              <a:rPr lang="en-US" dirty="0"/>
              <a:t> = 2n</a:t>
            </a:r>
            <a:r>
              <a:rPr lang="en-US" baseline="30000" dirty="0"/>
              <a:t>2</a:t>
            </a:r>
            <a:r>
              <a:rPr lang="en-US" dirty="0"/>
              <a:t> </a:t>
            </a:r>
            <a:r>
              <a:rPr lang="en-US"/>
              <a:t>ln n </a:t>
            </a:r>
            <a:endParaRPr lang="en-US" dirty="0"/>
          </a:p>
          <a:p>
            <a:pPr marL="742950" lvl="2" indent="-342900">
              <a:buClrTx/>
              <a:buBlip>
                <a:blip r:embed="rId3"/>
              </a:buBlip>
            </a:pPr>
            <a:r>
              <a:rPr lang="en-US" dirty="0"/>
              <a:t>Therefore, Perceptron has a better bound.</a:t>
            </a:r>
            <a:endParaRPr lang="en-US" sz="1600" dirty="0"/>
          </a:p>
        </p:txBody>
      </p:sp>
      <p:sp>
        <p:nvSpPr>
          <p:cNvPr id="2" name="Content Placeholder 1"/>
          <p:cNvSpPr>
            <a:spLocks noGrp="1"/>
          </p:cNvSpPr>
          <p:nvPr>
            <p:ph sz="quarter" idx="13"/>
          </p:nvPr>
        </p:nvSpPr>
        <p:spPr/>
        <p:txBody>
          <a:bodyPr/>
          <a:lstStyle/>
          <a:p>
            <a:endParaRPr lang="en-US" dirty="0"/>
          </a:p>
        </p:txBody>
      </p:sp>
      <p:sp>
        <p:nvSpPr>
          <p:cNvPr id="8" name="Slide Number Placeholder 5"/>
          <p:cNvSpPr>
            <a:spLocks noGrp="1"/>
          </p:cNvSpPr>
          <p:nvPr>
            <p:ph type="sldNum" sz="quarter" idx="14"/>
          </p:nvPr>
        </p:nvSpPr>
        <p:spPr/>
        <p:txBody>
          <a:bodyPr/>
          <a:lstStyle/>
          <a:p>
            <a:fld id="{7B663147-DA83-4A6B-94CC-78B43F778566}" type="slidenum">
              <a:rPr lang="en-US"/>
              <a:pPr/>
              <a:t>54</a:t>
            </a:fld>
            <a:endParaRPr lang="en-US"/>
          </a:p>
        </p:txBody>
      </p:sp>
      <p:sp>
        <p:nvSpPr>
          <p:cNvPr id="3" name="Rectangle 2"/>
          <p:cNvSpPr/>
          <p:nvPr/>
        </p:nvSpPr>
        <p:spPr>
          <a:xfrm>
            <a:off x="152400" y="360348"/>
            <a:ext cx="3886200" cy="584775"/>
          </a:xfrm>
          <a:prstGeom prst="rect">
            <a:avLst/>
          </a:prstGeom>
          <a:solidFill>
            <a:srgbClr val="FFFFCC"/>
          </a:solidFill>
          <a:ln w="28575">
            <a:solidFill>
              <a:schemeClr val="accent1">
                <a:lumMod val="75000"/>
              </a:schemeClr>
            </a:solidFill>
          </a:ln>
        </p:spPr>
        <p:txBody>
          <a:bodyPr wrap="square">
            <a:spAutoFit/>
          </a:bodyPr>
          <a:lstStyle/>
          <a:p>
            <a:r>
              <a:rPr lang="en-US" sz="1600" u="none" dirty="0">
                <a:solidFill>
                  <a:srgbClr val="0000FF"/>
                </a:solidFill>
                <a:latin typeface="Calibri"/>
              </a:rPr>
              <a:t>M</a:t>
            </a:r>
            <a:r>
              <a:rPr lang="en-US" sz="1600" u="none" baseline="-25000" dirty="0">
                <a:solidFill>
                  <a:srgbClr val="0000FF"/>
                </a:solidFill>
                <a:latin typeface="Times"/>
              </a:rPr>
              <a:t>w</a:t>
            </a:r>
            <a:r>
              <a:rPr lang="en-US" sz="1600" u="none" dirty="0">
                <a:solidFill>
                  <a:srgbClr val="0000FF"/>
                </a:solidFill>
                <a:latin typeface="Times" pitchFamily="18" charset="0"/>
              </a:rPr>
              <a:t> =2ln n ||u||</a:t>
            </a:r>
            <a:r>
              <a:rPr lang="en-US" sz="1600" u="none" baseline="-25000" dirty="0">
                <a:solidFill>
                  <a:srgbClr val="0000FF"/>
                </a:solidFill>
                <a:latin typeface="Times" pitchFamily="18" charset="0"/>
              </a:rPr>
              <a:t>1</a:t>
            </a:r>
            <a:r>
              <a:rPr lang="en-US" sz="1600" u="none" baseline="30000" dirty="0">
                <a:solidFill>
                  <a:srgbClr val="0000FF"/>
                </a:solidFill>
                <a:latin typeface="Times" pitchFamily="18" charset="0"/>
              </a:rPr>
              <a:t>2</a:t>
            </a:r>
            <a:r>
              <a:rPr lang="en-US" sz="1600" u="none" dirty="0">
                <a:solidFill>
                  <a:srgbClr val="0000FF"/>
                </a:solidFill>
                <a:latin typeface="Times" pitchFamily="18" charset="0"/>
              </a:rPr>
              <a:t> max</a:t>
            </a:r>
            <a:r>
              <a:rPr lang="en-US" sz="1600" u="none" baseline="-25000" dirty="0">
                <a:solidFill>
                  <a:srgbClr val="0000FF"/>
                </a:solidFill>
                <a:latin typeface="Times" pitchFamily="18" charset="0"/>
              </a:rPr>
              <a:t>i</a:t>
            </a:r>
            <a:r>
              <a:rPr lang="en-US" sz="1600" u="none" dirty="0">
                <a:solidFill>
                  <a:srgbClr val="0000FF"/>
                </a:solidFill>
                <a:latin typeface="Times" pitchFamily="18" charset="0"/>
              </a:rPr>
              <a:t>||x</a:t>
            </a:r>
            <a:r>
              <a:rPr lang="en-US" sz="1600" u="none" baseline="30000" dirty="0">
                <a:solidFill>
                  <a:srgbClr val="0000FF"/>
                </a:solidFill>
                <a:latin typeface="Times" pitchFamily="18" charset="0"/>
              </a:rPr>
              <a:t>(</a:t>
            </a:r>
            <a:r>
              <a:rPr lang="en-US" sz="1600" u="none" baseline="30000" dirty="0" err="1">
                <a:solidFill>
                  <a:srgbClr val="0000FF"/>
                </a:solidFill>
                <a:latin typeface="Times" pitchFamily="18" charset="0"/>
              </a:rPr>
              <a:t>i</a:t>
            </a:r>
            <a:r>
              <a:rPr lang="en-US" sz="1600" u="none" baseline="30000" dirty="0">
                <a:solidFill>
                  <a:srgbClr val="0000FF"/>
                </a:solidFill>
                <a:latin typeface="Times" pitchFamily="18" charset="0"/>
              </a:rPr>
              <a:t>)</a:t>
            </a:r>
            <a:r>
              <a:rPr lang="en-US" sz="1600" u="none" dirty="0">
                <a:solidFill>
                  <a:srgbClr val="0000FF"/>
                </a:solidFill>
                <a:latin typeface="Times" pitchFamily="18" charset="0"/>
              </a:rPr>
              <a:t>||</a:t>
            </a:r>
            <a:r>
              <a:rPr lang="en-US" sz="1600" u="none" baseline="-25000" dirty="0">
                <a:solidFill>
                  <a:srgbClr val="0000FF"/>
                </a:solidFill>
                <a:latin typeface="cmsy10"/>
              </a:rPr>
              <a:t>1</a:t>
            </a:r>
            <a:r>
              <a:rPr lang="en-US" sz="1600" u="none" baseline="30000" dirty="0">
                <a:solidFill>
                  <a:srgbClr val="0000FF"/>
                </a:solidFill>
                <a:latin typeface="Times" pitchFamily="18" charset="0"/>
              </a:rPr>
              <a:t>2 </a:t>
            </a:r>
            <a:r>
              <a:rPr lang="en-US" sz="1600" u="none" dirty="0">
                <a:solidFill>
                  <a:srgbClr val="0000FF"/>
                </a:solidFill>
                <a:latin typeface="Times" pitchFamily="18" charset="0"/>
              </a:rPr>
              <a:t>/min</a:t>
            </a:r>
            <a:r>
              <a:rPr lang="en-US" sz="1600" u="none" baseline="-25000" dirty="0">
                <a:solidFill>
                  <a:srgbClr val="0000FF"/>
                </a:solidFill>
              </a:rPr>
              <a:t>i</a:t>
            </a:r>
            <a:r>
              <a:rPr lang="en-US" sz="1600" u="none" dirty="0">
                <a:solidFill>
                  <a:srgbClr val="0000FF"/>
                </a:solidFill>
                <a:latin typeface="Times" pitchFamily="18" charset="0"/>
              </a:rPr>
              <a:t>(u </a:t>
            </a:r>
            <a:r>
              <a:rPr lang="en-US" sz="1600" u="none" dirty="0">
                <a:solidFill>
                  <a:srgbClr val="0000FF"/>
                </a:solidFill>
                <a:latin typeface="cmsy10"/>
              </a:rPr>
              <a:t>¢</a:t>
            </a:r>
            <a:r>
              <a:rPr lang="en-US" sz="1600" u="none" dirty="0">
                <a:solidFill>
                  <a:srgbClr val="0000FF"/>
                </a:solidFill>
                <a:latin typeface="Times" pitchFamily="18" charset="0"/>
              </a:rPr>
              <a:t> x</a:t>
            </a:r>
            <a:r>
              <a:rPr lang="en-US" sz="1600" u="none" baseline="30000" dirty="0">
                <a:solidFill>
                  <a:srgbClr val="0000FF"/>
                </a:solidFill>
              </a:rPr>
              <a:t>(</a:t>
            </a:r>
            <a:r>
              <a:rPr lang="en-US" sz="1600" u="none" baseline="30000" dirty="0" err="1">
                <a:solidFill>
                  <a:srgbClr val="0000FF"/>
                </a:solidFill>
              </a:rPr>
              <a:t>i</a:t>
            </a:r>
            <a:r>
              <a:rPr lang="en-US" sz="1600" u="none" baseline="30000" dirty="0">
                <a:solidFill>
                  <a:srgbClr val="0000FF"/>
                </a:solidFill>
              </a:rPr>
              <a:t>)</a:t>
            </a:r>
            <a:r>
              <a:rPr lang="en-US" sz="1600" u="none" dirty="0">
                <a:solidFill>
                  <a:srgbClr val="0000FF"/>
                </a:solidFill>
                <a:latin typeface="Times" pitchFamily="18" charset="0"/>
              </a:rPr>
              <a:t>)</a:t>
            </a:r>
            <a:r>
              <a:rPr lang="en-US" sz="1600" u="none" baseline="30000" dirty="0">
                <a:solidFill>
                  <a:srgbClr val="0000FF"/>
                </a:solidFill>
              </a:rPr>
              <a:t>2 </a:t>
            </a:r>
          </a:p>
          <a:p>
            <a:r>
              <a:rPr lang="en-US" sz="1600" u="none" dirty="0" err="1">
                <a:solidFill>
                  <a:srgbClr val="0000FF"/>
                </a:solidFill>
                <a:latin typeface="Calibri"/>
              </a:rPr>
              <a:t>M</a:t>
            </a:r>
            <a:r>
              <a:rPr lang="en-US" sz="1600" u="none" baseline="-25000" dirty="0" err="1">
                <a:solidFill>
                  <a:srgbClr val="0000FF"/>
                </a:solidFill>
                <a:latin typeface="Times"/>
              </a:rPr>
              <a:t>p</a:t>
            </a:r>
            <a:r>
              <a:rPr lang="en-US" sz="1600" u="none" dirty="0">
                <a:solidFill>
                  <a:srgbClr val="0000FF"/>
                </a:solidFill>
                <a:latin typeface="Times" pitchFamily="18" charset="0"/>
              </a:rPr>
              <a:t> = ||u||</a:t>
            </a:r>
            <a:r>
              <a:rPr lang="en-US" sz="1600" u="none" baseline="-25000" dirty="0">
                <a:solidFill>
                  <a:srgbClr val="0000FF"/>
                </a:solidFill>
                <a:latin typeface="Times" pitchFamily="18" charset="0"/>
              </a:rPr>
              <a:t>2</a:t>
            </a:r>
            <a:r>
              <a:rPr lang="en-US" sz="1600" u="none" baseline="30000" dirty="0">
                <a:solidFill>
                  <a:srgbClr val="0000FF"/>
                </a:solidFill>
                <a:latin typeface="Times" pitchFamily="18" charset="0"/>
              </a:rPr>
              <a:t>2</a:t>
            </a:r>
            <a:r>
              <a:rPr lang="en-US" sz="1600" u="none" dirty="0">
                <a:solidFill>
                  <a:srgbClr val="0000FF"/>
                </a:solidFill>
                <a:latin typeface="Times" pitchFamily="18" charset="0"/>
              </a:rPr>
              <a:t> max</a:t>
            </a:r>
            <a:r>
              <a:rPr lang="en-US" sz="1600" u="none" baseline="-25000" dirty="0">
                <a:solidFill>
                  <a:srgbClr val="0000FF"/>
                </a:solidFill>
                <a:latin typeface="Times" pitchFamily="18" charset="0"/>
              </a:rPr>
              <a:t>i</a:t>
            </a:r>
            <a:r>
              <a:rPr lang="en-US" sz="1600" u="none" dirty="0">
                <a:solidFill>
                  <a:srgbClr val="0000FF"/>
                </a:solidFill>
                <a:latin typeface="Times" pitchFamily="18" charset="0"/>
              </a:rPr>
              <a:t>||x</a:t>
            </a:r>
            <a:r>
              <a:rPr lang="en-US" sz="1600" u="none" baseline="30000" dirty="0">
                <a:solidFill>
                  <a:srgbClr val="0000FF"/>
                </a:solidFill>
                <a:latin typeface="Times" pitchFamily="18" charset="0"/>
              </a:rPr>
              <a:t>(</a:t>
            </a:r>
            <a:r>
              <a:rPr lang="en-US" sz="1600" u="none" baseline="30000" dirty="0" err="1">
                <a:solidFill>
                  <a:srgbClr val="0000FF"/>
                </a:solidFill>
                <a:latin typeface="Times" pitchFamily="18" charset="0"/>
              </a:rPr>
              <a:t>i</a:t>
            </a:r>
            <a:r>
              <a:rPr lang="en-US" sz="1600" u="none" baseline="30000" dirty="0">
                <a:solidFill>
                  <a:srgbClr val="0000FF"/>
                </a:solidFill>
                <a:latin typeface="Times" pitchFamily="18" charset="0"/>
              </a:rPr>
              <a:t>)</a:t>
            </a:r>
            <a:r>
              <a:rPr lang="en-US" sz="1600" u="none" dirty="0">
                <a:solidFill>
                  <a:srgbClr val="0000FF"/>
                </a:solidFill>
                <a:latin typeface="Times" pitchFamily="18" charset="0"/>
              </a:rPr>
              <a:t>||</a:t>
            </a:r>
            <a:r>
              <a:rPr lang="en-US" sz="1600" u="none" baseline="-25000" dirty="0">
                <a:solidFill>
                  <a:srgbClr val="0000FF"/>
                </a:solidFill>
              </a:rPr>
              <a:t>2</a:t>
            </a:r>
            <a:r>
              <a:rPr lang="en-US" sz="1600" u="none" baseline="30000" dirty="0">
                <a:solidFill>
                  <a:srgbClr val="0000FF"/>
                </a:solidFill>
                <a:latin typeface="Times" pitchFamily="18" charset="0"/>
              </a:rPr>
              <a:t>2</a:t>
            </a:r>
            <a:r>
              <a:rPr lang="en-US" sz="1600" u="none" dirty="0">
                <a:solidFill>
                  <a:srgbClr val="0000FF"/>
                </a:solidFill>
                <a:latin typeface="Times" pitchFamily="18" charset="0"/>
              </a:rPr>
              <a:t>/min</a:t>
            </a:r>
            <a:r>
              <a:rPr lang="en-US" sz="1600" u="none" baseline="-25000" dirty="0">
                <a:solidFill>
                  <a:srgbClr val="0000FF"/>
                </a:solidFill>
              </a:rPr>
              <a:t>i</a:t>
            </a:r>
            <a:r>
              <a:rPr lang="en-US" sz="1600" u="none" dirty="0">
                <a:solidFill>
                  <a:srgbClr val="0000FF"/>
                </a:solidFill>
                <a:latin typeface="Times" pitchFamily="18" charset="0"/>
              </a:rPr>
              <a:t>(u </a:t>
            </a:r>
            <a:r>
              <a:rPr lang="en-US" sz="1600" u="none" dirty="0">
                <a:solidFill>
                  <a:srgbClr val="0000FF"/>
                </a:solidFill>
                <a:latin typeface="cmsy10"/>
              </a:rPr>
              <a:t>¢</a:t>
            </a:r>
            <a:r>
              <a:rPr lang="en-US" sz="1600" u="none" dirty="0">
                <a:solidFill>
                  <a:srgbClr val="0000FF"/>
                </a:solidFill>
                <a:latin typeface="Times" pitchFamily="18" charset="0"/>
              </a:rPr>
              <a:t> x</a:t>
            </a:r>
            <a:r>
              <a:rPr lang="en-US" sz="1600" u="none" baseline="30000" dirty="0">
                <a:solidFill>
                  <a:srgbClr val="0000FF"/>
                </a:solidFill>
              </a:rPr>
              <a:t>(</a:t>
            </a:r>
            <a:r>
              <a:rPr lang="en-US" sz="1600" u="none" baseline="30000" dirty="0" err="1">
                <a:solidFill>
                  <a:srgbClr val="0000FF"/>
                </a:solidFill>
              </a:rPr>
              <a:t>i</a:t>
            </a:r>
            <a:r>
              <a:rPr lang="en-US" sz="1600" u="none" baseline="30000" dirty="0">
                <a:solidFill>
                  <a:srgbClr val="0000FF"/>
                </a:solidFill>
              </a:rPr>
              <a:t>)</a:t>
            </a:r>
            <a:r>
              <a:rPr lang="en-US" sz="1600" u="none" dirty="0">
                <a:solidFill>
                  <a:srgbClr val="0000FF"/>
                </a:solidFill>
                <a:latin typeface="Times" pitchFamily="18" charset="0"/>
              </a:rPr>
              <a:t>)</a:t>
            </a:r>
            <a:r>
              <a:rPr lang="en-US" sz="1600" u="none" baseline="30000" dirty="0">
                <a:solidFill>
                  <a:srgbClr val="0000FF"/>
                </a:solidFill>
              </a:rPr>
              <a:t>2</a:t>
            </a:r>
            <a:endParaRPr lang="en-US" sz="1600" u="none" dirty="0"/>
          </a:p>
        </p:txBody>
      </p:sp>
    </p:spTree>
    <p:extLst>
      <p:ext uri="{BB962C8B-B14F-4D97-AF65-F5344CB8AC3E}">
        <p14:creationId xmlns:p14="http://schemas.microsoft.com/office/powerpoint/2010/main" val="57811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6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6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16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60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1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t>
            </a:r>
          </a:p>
        </p:txBody>
      </p:sp>
      <p:sp>
        <p:nvSpPr>
          <p:cNvPr id="11" name="Slide Number Placeholder 5"/>
          <p:cNvSpPr>
            <a:spLocks noGrp="1"/>
          </p:cNvSpPr>
          <p:nvPr>
            <p:ph type="sldNum" sz="quarter" idx="10"/>
          </p:nvPr>
        </p:nvSpPr>
        <p:spPr/>
        <p:txBody>
          <a:bodyPr/>
          <a:lstStyle/>
          <a:p>
            <a:fld id="{AFE84312-431C-4764-9E78-3D5ADC8DF340}" type="slidenum">
              <a:rPr lang="en-US"/>
              <a:pPr/>
              <a:t>55</a:t>
            </a:fld>
            <a:endParaRPr lang="en-US"/>
          </a:p>
        </p:txBody>
      </p:sp>
      <p:pic>
        <p:nvPicPr>
          <p:cNvPr id="827394" name="Picture 2" descr="grap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172200"/>
          </a:xfrm>
          <a:prstGeom prst="rect">
            <a:avLst/>
          </a:prstGeom>
          <a:noFill/>
          <a:extLst>
            <a:ext uri="{909E8E84-426E-40DD-AFC4-6F175D3DCCD1}">
              <a14:hiddenFill xmlns:a14="http://schemas.microsoft.com/office/drawing/2010/main">
                <a:solidFill>
                  <a:srgbClr val="FFFFFF"/>
                </a:solidFill>
              </a14:hiddenFill>
            </a:ext>
          </a:extLst>
        </p:spPr>
      </p:pic>
      <p:sp>
        <p:nvSpPr>
          <p:cNvPr id="827395" name="Rectangle 3"/>
          <p:cNvSpPr>
            <a:spLocks noChangeArrowheads="1"/>
          </p:cNvSpPr>
          <p:nvPr/>
        </p:nvSpPr>
        <p:spPr bwMode="auto">
          <a:xfrm>
            <a:off x="1908175" y="990600"/>
            <a:ext cx="4492625" cy="9144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sz="2400" dirty="0">
                <a:latin typeface="+mj-lt"/>
              </a:rPr>
              <a:t>Function:</a:t>
            </a:r>
            <a:r>
              <a:rPr lang="en-US" sz="2400" u="none" dirty="0">
                <a:latin typeface="+mj-lt"/>
              </a:rPr>
              <a:t> At least 10 out of </a:t>
            </a:r>
          </a:p>
          <a:p>
            <a:pPr marL="342900" indent="-342900">
              <a:lnSpc>
                <a:spcPct val="90000"/>
              </a:lnSpc>
              <a:spcBef>
                <a:spcPct val="20000"/>
              </a:spcBef>
            </a:pPr>
            <a:r>
              <a:rPr lang="en-US" sz="2400" u="none" dirty="0">
                <a:latin typeface="+mj-lt"/>
              </a:rPr>
              <a:t>fixed 100 variables are active</a:t>
            </a:r>
          </a:p>
          <a:p>
            <a:pPr marL="342900" indent="-342900">
              <a:lnSpc>
                <a:spcPct val="90000"/>
              </a:lnSpc>
              <a:spcBef>
                <a:spcPct val="20000"/>
              </a:spcBef>
            </a:pPr>
            <a:r>
              <a:rPr lang="en-US" sz="2400" u="none" dirty="0">
                <a:latin typeface="+mj-lt"/>
              </a:rPr>
              <a:t>Dimensionality is n</a:t>
            </a:r>
          </a:p>
        </p:txBody>
      </p:sp>
      <p:sp>
        <p:nvSpPr>
          <p:cNvPr id="827396" name="Rectangle 4"/>
          <p:cNvSpPr>
            <a:spLocks noChangeArrowheads="1"/>
          </p:cNvSpPr>
          <p:nvPr/>
        </p:nvSpPr>
        <p:spPr bwMode="auto">
          <a:xfrm>
            <a:off x="6324600" y="1447800"/>
            <a:ext cx="2819400" cy="381000"/>
          </a:xfrm>
          <a:prstGeom prst="rect">
            <a:avLst/>
          </a:prstGeom>
          <a:solidFill>
            <a:srgbClr val="FFFFCC"/>
          </a:solidFill>
          <a:ln w="9525">
            <a:solidFill>
              <a:schemeClr val="accent1"/>
            </a:solidFill>
            <a:miter lim="800000"/>
            <a:headEnd/>
            <a:tailEnd/>
          </a:ln>
          <a:effectLst/>
        </p:spPr>
        <p:txBody>
          <a:bodyPr/>
          <a:lstStyle/>
          <a:p>
            <a:pPr marL="342900" indent="-342900">
              <a:lnSpc>
                <a:spcPct val="90000"/>
              </a:lnSpc>
              <a:spcBef>
                <a:spcPct val="20000"/>
              </a:spcBef>
            </a:pPr>
            <a:r>
              <a:rPr lang="en-US" sz="2800" u="none" dirty="0" err="1">
                <a:latin typeface="+mj-lt"/>
              </a:rPr>
              <a:t>Perceptron,SVMs</a:t>
            </a:r>
            <a:endParaRPr lang="en-US" sz="2800" u="none" dirty="0">
              <a:latin typeface="+mj-lt"/>
            </a:endParaRPr>
          </a:p>
        </p:txBody>
      </p:sp>
      <p:sp>
        <p:nvSpPr>
          <p:cNvPr id="827397" name="Rectangle 5"/>
          <p:cNvSpPr>
            <a:spLocks noChangeArrowheads="1"/>
          </p:cNvSpPr>
          <p:nvPr/>
        </p:nvSpPr>
        <p:spPr bwMode="auto">
          <a:xfrm>
            <a:off x="2057400" y="5394325"/>
            <a:ext cx="6324600" cy="381000"/>
          </a:xfrm>
          <a:prstGeom prst="rect">
            <a:avLst/>
          </a:prstGeom>
          <a:solidFill>
            <a:srgbClr val="FFFFCC"/>
          </a:solidFill>
          <a:ln>
            <a:solidFill>
              <a:schemeClr val="accent1"/>
            </a:solidFill>
          </a:ln>
          <a:effectLst/>
        </p:spPr>
        <p:txBody>
          <a:bodyPr/>
          <a:lstStyle/>
          <a:p>
            <a:pPr marL="342900" indent="-342900">
              <a:lnSpc>
                <a:spcPct val="90000"/>
              </a:lnSpc>
              <a:spcBef>
                <a:spcPct val="20000"/>
              </a:spcBef>
            </a:pPr>
            <a:r>
              <a:rPr lang="en-US" sz="2800" u="none" dirty="0">
                <a:latin typeface="+mj-lt"/>
              </a:rPr>
              <a:t> n: Total # of Variables (Dimensionality)</a:t>
            </a:r>
          </a:p>
        </p:txBody>
      </p:sp>
      <p:sp>
        <p:nvSpPr>
          <p:cNvPr id="827398" name="Rectangle 6"/>
          <p:cNvSpPr>
            <a:spLocks noChangeArrowheads="1"/>
          </p:cNvSpPr>
          <p:nvPr/>
        </p:nvSpPr>
        <p:spPr bwMode="auto">
          <a:xfrm>
            <a:off x="5943600" y="3962400"/>
            <a:ext cx="1524000" cy="381000"/>
          </a:xfrm>
          <a:prstGeom prst="rect">
            <a:avLst/>
          </a:prstGeom>
          <a:solidFill>
            <a:srgbClr val="FFFFCC"/>
          </a:solidFill>
          <a:ln w="9525">
            <a:solidFill>
              <a:schemeClr val="accent1"/>
            </a:solidFill>
            <a:miter lim="800000"/>
            <a:headEnd/>
            <a:tailEnd/>
          </a:ln>
          <a:effectLst/>
        </p:spPr>
        <p:txBody>
          <a:bodyPr/>
          <a:lstStyle/>
          <a:p>
            <a:pPr marL="342900" indent="-342900">
              <a:lnSpc>
                <a:spcPct val="90000"/>
              </a:lnSpc>
              <a:spcBef>
                <a:spcPct val="20000"/>
              </a:spcBef>
            </a:pPr>
            <a:r>
              <a:rPr lang="en-US" sz="2800" u="none" dirty="0">
                <a:latin typeface="+mj-lt"/>
              </a:rPr>
              <a:t>Winnow</a:t>
            </a:r>
          </a:p>
        </p:txBody>
      </p:sp>
      <p:sp>
        <p:nvSpPr>
          <p:cNvPr id="827399" name="Rectangle 7"/>
          <p:cNvSpPr>
            <a:spLocks noChangeArrowheads="1"/>
          </p:cNvSpPr>
          <p:nvPr/>
        </p:nvSpPr>
        <p:spPr bwMode="auto">
          <a:xfrm>
            <a:off x="2438400" y="304800"/>
            <a:ext cx="5562600" cy="381000"/>
          </a:xfrm>
          <a:prstGeom prst="rect">
            <a:avLst/>
          </a:prstGeom>
          <a:solidFill>
            <a:srgbClr val="FFFFCC"/>
          </a:solidFill>
          <a:ln>
            <a:headEnd/>
            <a:tailEnd/>
          </a:ln>
        </p:spPr>
        <p:style>
          <a:lnRef idx="2">
            <a:schemeClr val="accent1"/>
          </a:lnRef>
          <a:fillRef idx="1">
            <a:schemeClr val="lt1"/>
          </a:fillRef>
          <a:effectRef idx="0">
            <a:schemeClr val="accent1"/>
          </a:effectRef>
          <a:fontRef idx="minor">
            <a:schemeClr val="dk1"/>
          </a:fontRef>
        </p:style>
        <p:txBody>
          <a:bodyPr/>
          <a:lstStyle/>
          <a:p>
            <a:pPr marL="342900" indent="-342900">
              <a:lnSpc>
                <a:spcPct val="90000"/>
              </a:lnSpc>
              <a:spcBef>
                <a:spcPct val="20000"/>
              </a:spcBef>
            </a:pPr>
            <a:r>
              <a:rPr lang="en-US" sz="2800" u="none" dirty="0">
                <a:latin typeface="+mj-lt"/>
              </a:rPr>
              <a:t>Mistakes bounds for 10 of 100 of n</a:t>
            </a:r>
          </a:p>
        </p:txBody>
      </p:sp>
      <p:sp>
        <p:nvSpPr>
          <p:cNvPr id="827400" name="Rectangle 8"/>
          <p:cNvSpPr>
            <a:spLocks noChangeArrowheads="1"/>
          </p:cNvSpPr>
          <p:nvPr/>
        </p:nvSpPr>
        <p:spPr bwMode="auto">
          <a:xfrm rot="-5400000">
            <a:off x="-1600200" y="2895600"/>
            <a:ext cx="4648200" cy="381000"/>
          </a:xfrm>
          <a:prstGeom prst="rect">
            <a:avLst/>
          </a:prstGeom>
          <a:solidFill>
            <a:srgbClr val="FFFFCC"/>
          </a:solidFill>
          <a:ln w="9525">
            <a:solidFill>
              <a:schemeClr val="accent1"/>
            </a:solidFill>
            <a:miter lim="800000"/>
            <a:headEnd/>
            <a:tailEnd/>
          </a:ln>
          <a:effectLst/>
        </p:spPr>
        <p:txBody>
          <a:bodyPr/>
          <a:lstStyle/>
          <a:p>
            <a:pPr marL="342900" indent="-342900">
              <a:lnSpc>
                <a:spcPct val="90000"/>
              </a:lnSpc>
              <a:spcBef>
                <a:spcPct val="20000"/>
              </a:spcBef>
            </a:pPr>
            <a:r>
              <a:rPr lang="en-US" sz="2800" u="none" dirty="0">
                <a:latin typeface="+mj-lt"/>
              </a:rPr>
              <a:t># of mistakes to convergence</a:t>
            </a:r>
          </a:p>
        </p:txBody>
      </p:sp>
    </p:spTree>
  </p:cSld>
  <p:clrMapOvr>
    <a:masterClrMapping/>
  </p:clrMapOvr>
  <p:transition>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p>
        </p:txBody>
      </p:sp>
      <p:sp>
        <p:nvSpPr>
          <p:cNvPr id="3" name="Content Placeholder 2"/>
          <p:cNvSpPr>
            <a:spLocks noGrp="1"/>
          </p:cNvSpPr>
          <p:nvPr>
            <p:ph idx="1"/>
          </p:nvPr>
        </p:nvSpPr>
        <p:spPr/>
        <p:txBody>
          <a:bodyPr/>
          <a:lstStyle/>
          <a:p>
            <a:r>
              <a:rPr lang="en-US" dirty="0"/>
              <a:t>Dominated by the size of the feature space</a:t>
            </a:r>
          </a:p>
          <a:p>
            <a:r>
              <a:rPr lang="en-US" dirty="0"/>
              <a:t>Most features are functions (e.g. conjunctions) of raw attributes</a:t>
            </a:r>
          </a:p>
          <a:p>
            <a:endParaRPr lang="en-US" dirty="0"/>
          </a:p>
          <a:p>
            <a:r>
              <a:rPr lang="en-US" dirty="0"/>
              <a:t>Additive algorithms allow the use of Kernels</a:t>
            </a:r>
          </a:p>
          <a:p>
            <a:pPr lvl="1"/>
            <a:r>
              <a:rPr lang="en-US" dirty="0"/>
              <a:t>No need to explicitly generate complex features</a:t>
            </a:r>
          </a:p>
          <a:p>
            <a:pPr lvl="1"/>
            <a:endParaRPr lang="en-US" dirty="0"/>
          </a:p>
          <a:p>
            <a:pPr lvl="1"/>
            <a:endParaRPr lang="en-US" dirty="0"/>
          </a:p>
          <a:p>
            <a:r>
              <a:rPr lang="en-US" dirty="0"/>
              <a:t>Could be more efficient since work is done in the original feature space, but expressivity is a function of the kernel expressivity.	</a:t>
            </a:r>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56</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41577730"/>
              </p:ext>
            </p:extLst>
          </p:nvPr>
        </p:nvGraphicFramePr>
        <p:xfrm>
          <a:off x="1600200" y="2514600"/>
          <a:ext cx="7391400" cy="484188"/>
        </p:xfrm>
        <a:graphic>
          <a:graphicData uri="http://schemas.openxmlformats.org/presentationml/2006/ole">
            <mc:AlternateContent xmlns:mc="http://schemas.openxmlformats.org/markup-compatibility/2006">
              <mc:Choice xmlns:v="urn:schemas-microsoft-com:vml" Requires="v">
                <p:oleObj name="Equation" r:id="rId2" imgW="3952800" imgH="219165" progId="Equation.3">
                  <p:embed/>
                </p:oleObj>
              </mc:Choice>
              <mc:Fallback>
                <p:oleObj name="Equation" r:id="rId2" imgW="3952800" imgH="219165"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14600"/>
                        <a:ext cx="7391400" cy="484188"/>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85118383"/>
              </p:ext>
            </p:extLst>
          </p:nvPr>
        </p:nvGraphicFramePr>
        <p:xfrm>
          <a:off x="3194050" y="3810000"/>
          <a:ext cx="2455863" cy="949325"/>
        </p:xfrm>
        <a:graphic>
          <a:graphicData uri="http://schemas.openxmlformats.org/presentationml/2006/ole">
            <mc:AlternateContent xmlns:mc="http://schemas.openxmlformats.org/markup-compatibility/2006">
              <mc:Choice xmlns:v="urn:schemas-microsoft-com:vml" Requires="v">
                <p:oleObj name="Equation" r:id="rId4" imgW="1168200" imgH="444240" progId="Equation.3">
                  <p:embed/>
                </p:oleObj>
              </mc:Choice>
              <mc:Fallback>
                <p:oleObj name="Equation" r:id="rId4" imgW="1168200" imgH="444240" progId="Equation.3">
                  <p:embed/>
                  <p:pic>
                    <p:nvPicPr>
                      <p:cNvPr id="0" name="Object 5"/>
                      <p:cNvPicPr>
                        <a:picLocks noChangeAspect="1" noChangeArrowheads="1"/>
                      </p:cNvPicPr>
                      <p:nvPr/>
                    </p:nvPicPr>
                    <p:blipFill>
                      <a:blip r:embed="rId5"/>
                      <a:srcRect/>
                      <a:stretch>
                        <a:fillRect/>
                      </a:stretch>
                    </p:blipFill>
                    <p:spPr bwMode="auto">
                      <a:xfrm>
                        <a:off x="3194050" y="3810000"/>
                        <a:ext cx="245586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7720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27" name="Rectangle 19"/>
          <p:cNvSpPr>
            <a:spLocks noGrp="1" noChangeArrowheads="1"/>
          </p:cNvSpPr>
          <p:nvPr>
            <p:ph type="title"/>
          </p:nvPr>
        </p:nvSpPr>
        <p:spPr/>
        <p:txBody>
          <a:bodyPr/>
          <a:lstStyle/>
          <a:p>
            <a:r>
              <a:rPr lang="en-US" dirty="0"/>
              <a:t>Functions Can be Made Linear</a:t>
            </a:r>
          </a:p>
        </p:txBody>
      </p:sp>
      <p:sp>
        <p:nvSpPr>
          <p:cNvPr id="1092611" name="Rectangle 3"/>
          <p:cNvSpPr>
            <a:spLocks noGrp="1" noChangeArrowheads="1"/>
          </p:cNvSpPr>
          <p:nvPr>
            <p:ph idx="1"/>
          </p:nvPr>
        </p:nvSpPr>
        <p:spPr/>
        <p:txBody>
          <a:bodyPr/>
          <a:lstStyle/>
          <a:p>
            <a:r>
              <a:rPr lang="en-US" dirty="0"/>
              <a:t>Data are not linearly separable in one dimension</a:t>
            </a:r>
          </a:p>
          <a:p>
            <a:r>
              <a:rPr lang="en-US" dirty="0">
                <a:solidFill>
                  <a:schemeClr val="tx2"/>
                </a:solidFill>
              </a:rPr>
              <a:t>Not separable if you insist on using a specific class of functions</a:t>
            </a:r>
          </a:p>
          <a:p>
            <a:pPr>
              <a:buFont typeface="Wingdings" pitchFamily="2" charset="2"/>
              <a:buNone/>
            </a:pPr>
            <a:endParaRPr lang="en-US" dirty="0">
              <a:solidFill>
                <a:schemeClr val="tx2"/>
              </a:solidFill>
            </a:endParaRPr>
          </a:p>
        </p:txBody>
      </p:sp>
      <p:sp>
        <p:nvSpPr>
          <p:cNvPr id="2" name="Content Placeholder 1"/>
          <p:cNvSpPr>
            <a:spLocks noGrp="1"/>
          </p:cNvSpPr>
          <p:nvPr>
            <p:ph sz="quarter" idx="13"/>
          </p:nvPr>
        </p:nvSpPr>
        <p:spPr/>
        <p:txBody>
          <a:bodyPr/>
          <a:lstStyle/>
          <a:p>
            <a:r>
              <a:rPr lang="en-US" dirty="0"/>
              <a:t>Representation</a:t>
            </a:r>
          </a:p>
          <a:p>
            <a:endParaRPr lang="en-US" dirty="0"/>
          </a:p>
        </p:txBody>
      </p:sp>
      <p:sp>
        <p:nvSpPr>
          <p:cNvPr id="1092610" name="Line 2"/>
          <p:cNvSpPr>
            <a:spLocks noChangeShapeType="1"/>
          </p:cNvSpPr>
          <p:nvPr/>
        </p:nvSpPr>
        <p:spPr bwMode="auto">
          <a:xfrm flipV="1">
            <a:off x="736600" y="4660900"/>
            <a:ext cx="7581900" cy="127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2" name="Oval 4"/>
          <p:cNvSpPr>
            <a:spLocks noChangeArrowheads="1"/>
          </p:cNvSpPr>
          <p:nvPr/>
        </p:nvSpPr>
        <p:spPr bwMode="auto">
          <a:xfrm>
            <a:off x="5791200" y="4578350"/>
            <a:ext cx="152400" cy="152400"/>
          </a:xfrm>
          <a:prstGeom prst="ellipse">
            <a:avLst/>
          </a:prstGeom>
          <a:solidFill>
            <a:srgbClr val="FC0128"/>
          </a:solidFill>
          <a:ln>
            <a:noFill/>
          </a:ln>
          <a:effectLst/>
        </p:spPr>
        <p:txBody>
          <a:bodyPr wrap="none" anchor="ctr"/>
          <a:lstStyle/>
          <a:p>
            <a:endParaRPr lang="en-US"/>
          </a:p>
        </p:txBody>
      </p:sp>
      <p:sp>
        <p:nvSpPr>
          <p:cNvPr id="1092613" name="Oval 5"/>
          <p:cNvSpPr>
            <a:spLocks noChangeArrowheads="1"/>
          </p:cNvSpPr>
          <p:nvPr/>
        </p:nvSpPr>
        <p:spPr bwMode="auto">
          <a:xfrm>
            <a:off x="61214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4" name="Oval 6"/>
          <p:cNvSpPr>
            <a:spLocks noChangeArrowheads="1"/>
          </p:cNvSpPr>
          <p:nvPr/>
        </p:nvSpPr>
        <p:spPr bwMode="auto">
          <a:xfrm>
            <a:off x="55626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5" name="Oval 7"/>
          <p:cNvSpPr>
            <a:spLocks noChangeArrowheads="1"/>
          </p:cNvSpPr>
          <p:nvPr/>
        </p:nvSpPr>
        <p:spPr bwMode="auto">
          <a:xfrm>
            <a:off x="52959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6" name="Oval 8"/>
          <p:cNvSpPr>
            <a:spLocks noChangeArrowheads="1"/>
          </p:cNvSpPr>
          <p:nvPr/>
        </p:nvSpPr>
        <p:spPr bwMode="auto">
          <a:xfrm>
            <a:off x="47752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7" name="Oval 9"/>
          <p:cNvSpPr>
            <a:spLocks noChangeArrowheads="1"/>
          </p:cNvSpPr>
          <p:nvPr/>
        </p:nvSpPr>
        <p:spPr bwMode="auto">
          <a:xfrm>
            <a:off x="45212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8" name="Oval 10"/>
          <p:cNvSpPr>
            <a:spLocks noChangeArrowheads="1"/>
          </p:cNvSpPr>
          <p:nvPr/>
        </p:nvSpPr>
        <p:spPr bwMode="auto">
          <a:xfrm>
            <a:off x="43053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9" name="Oval 11"/>
          <p:cNvSpPr>
            <a:spLocks noChangeArrowheads="1"/>
          </p:cNvSpPr>
          <p:nvPr/>
        </p:nvSpPr>
        <p:spPr bwMode="auto">
          <a:xfrm>
            <a:off x="40767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0" name="Oval 12"/>
          <p:cNvSpPr>
            <a:spLocks noChangeArrowheads="1"/>
          </p:cNvSpPr>
          <p:nvPr/>
        </p:nvSpPr>
        <p:spPr bwMode="auto">
          <a:xfrm>
            <a:off x="28956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1" name="Oval 13"/>
          <p:cNvSpPr>
            <a:spLocks noChangeArrowheads="1"/>
          </p:cNvSpPr>
          <p:nvPr/>
        </p:nvSpPr>
        <p:spPr bwMode="auto">
          <a:xfrm>
            <a:off x="35052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2" name="Oval 14"/>
          <p:cNvSpPr>
            <a:spLocks noChangeArrowheads="1"/>
          </p:cNvSpPr>
          <p:nvPr/>
        </p:nvSpPr>
        <p:spPr bwMode="auto">
          <a:xfrm>
            <a:off x="66040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3" name="Oval 15"/>
          <p:cNvSpPr>
            <a:spLocks noChangeArrowheads="1"/>
          </p:cNvSpPr>
          <p:nvPr/>
        </p:nvSpPr>
        <p:spPr bwMode="auto">
          <a:xfrm>
            <a:off x="7061200" y="4578350"/>
            <a:ext cx="152400" cy="152400"/>
          </a:xfrm>
          <a:prstGeom prst="ellipse">
            <a:avLst/>
          </a:prstGeom>
          <a:solidFill>
            <a:srgbClr val="FC0128"/>
          </a:solidFill>
          <a:ln>
            <a:noFill/>
          </a:ln>
          <a:effectLst/>
        </p:spPr>
        <p:txBody>
          <a:bodyPr wrap="none" anchor="ctr"/>
          <a:lstStyle/>
          <a:p>
            <a:endParaRPr lang="en-US"/>
          </a:p>
        </p:txBody>
      </p:sp>
      <p:sp>
        <p:nvSpPr>
          <p:cNvPr id="1092624" name="Oval 16"/>
          <p:cNvSpPr>
            <a:spLocks noChangeArrowheads="1"/>
          </p:cNvSpPr>
          <p:nvPr/>
        </p:nvSpPr>
        <p:spPr bwMode="auto">
          <a:xfrm>
            <a:off x="19685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5" name="Oval 17"/>
          <p:cNvSpPr>
            <a:spLocks noChangeArrowheads="1"/>
          </p:cNvSpPr>
          <p:nvPr/>
        </p:nvSpPr>
        <p:spPr bwMode="auto">
          <a:xfrm>
            <a:off x="25781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6" name="Text Box 18"/>
          <p:cNvSpPr txBox="1">
            <a:spLocks noChangeArrowheads="1"/>
          </p:cNvSpPr>
          <p:nvPr/>
        </p:nvSpPr>
        <p:spPr bwMode="auto">
          <a:xfrm>
            <a:off x="4175125" y="4932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t>x</a:t>
            </a:r>
          </a:p>
        </p:txBody>
      </p:sp>
      <p:sp>
        <p:nvSpPr>
          <p:cNvPr id="1092628" name="Freeform 20"/>
          <p:cNvSpPr>
            <a:spLocks/>
          </p:cNvSpPr>
          <p:nvPr/>
        </p:nvSpPr>
        <p:spPr bwMode="auto">
          <a:xfrm>
            <a:off x="2362200" y="3886200"/>
            <a:ext cx="5537200" cy="1778000"/>
          </a:xfrm>
          <a:custGeom>
            <a:avLst/>
            <a:gdLst>
              <a:gd name="T0" fmla="*/ 0 w 3488"/>
              <a:gd name="T1" fmla="*/ 584 h 1120"/>
              <a:gd name="T2" fmla="*/ 720 w 3488"/>
              <a:gd name="T3" fmla="*/ 632 h 1120"/>
              <a:gd name="T4" fmla="*/ 768 w 3488"/>
              <a:gd name="T5" fmla="*/ 152 h 1120"/>
              <a:gd name="T6" fmla="*/ 2256 w 3488"/>
              <a:gd name="T7" fmla="*/ 104 h 1120"/>
              <a:gd name="T8" fmla="*/ 2064 w 3488"/>
              <a:gd name="T9" fmla="*/ 776 h 1120"/>
              <a:gd name="T10" fmla="*/ 3264 w 3488"/>
              <a:gd name="T11" fmla="*/ 1064 h 1120"/>
              <a:gd name="T12" fmla="*/ 3408 w 3488"/>
              <a:gd name="T13" fmla="*/ 1112 h 1120"/>
            </a:gdLst>
            <a:ahLst/>
            <a:cxnLst>
              <a:cxn ang="0">
                <a:pos x="T0" y="T1"/>
              </a:cxn>
              <a:cxn ang="0">
                <a:pos x="T2" y="T3"/>
              </a:cxn>
              <a:cxn ang="0">
                <a:pos x="T4" y="T5"/>
              </a:cxn>
              <a:cxn ang="0">
                <a:pos x="T6" y="T7"/>
              </a:cxn>
              <a:cxn ang="0">
                <a:pos x="T8" y="T9"/>
              </a:cxn>
              <a:cxn ang="0">
                <a:pos x="T10" y="T11"/>
              </a:cxn>
              <a:cxn ang="0">
                <a:pos x="T12" y="T13"/>
              </a:cxn>
            </a:cxnLst>
            <a:rect l="0" t="0" r="r" b="b"/>
            <a:pathLst>
              <a:path w="3488" h="1120">
                <a:moveTo>
                  <a:pt x="0" y="584"/>
                </a:moveTo>
                <a:cubicBezTo>
                  <a:pt x="296" y="644"/>
                  <a:pt x="592" y="704"/>
                  <a:pt x="720" y="632"/>
                </a:cubicBezTo>
                <a:cubicBezTo>
                  <a:pt x="848" y="560"/>
                  <a:pt x="512" y="240"/>
                  <a:pt x="768" y="152"/>
                </a:cubicBezTo>
                <a:cubicBezTo>
                  <a:pt x="1024" y="64"/>
                  <a:pt x="2040" y="0"/>
                  <a:pt x="2256" y="104"/>
                </a:cubicBezTo>
                <a:cubicBezTo>
                  <a:pt x="2472" y="208"/>
                  <a:pt x="1896" y="616"/>
                  <a:pt x="2064" y="776"/>
                </a:cubicBezTo>
                <a:cubicBezTo>
                  <a:pt x="2232" y="936"/>
                  <a:pt x="3040" y="1008"/>
                  <a:pt x="3264" y="1064"/>
                </a:cubicBezTo>
                <a:cubicBezTo>
                  <a:pt x="3488" y="1120"/>
                  <a:pt x="3448" y="1116"/>
                  <a:pt x="3408" y="1112"/>
                </a:cubicBezTo>
              </a:path>
            </a:pathLst>
          </a:custGeom>
          <a:noFill/>
          <a:ln w="28575" cap="flat" cmpd="sng">
            <a:solidFill>
              <a:srgbClr val="99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5"/>
          </p:nvPr>
        </p:nvSpPr>
        <p:spPr/>
        <p:txBody>
          <a:bodyPr/>
          <a:lstStyle/>
          <a:p>
            <a:fld id="{0C921938-476A-4922-BE24-3B8F6A2854D9}" type="slidenum">
              <a:rPr lang="en-US" smtClean="0"/>
              <a:t>57</a:t>
            </a:fld>
            <a:endParaRPr lang="en-US" dirty="0"/>
          </a:p>
        </p:txBody>
      </p:sp>
    </p:spTree>
    <p:extLst>
      <p:ext uri="{BB962C8B-B14F-4D97-AF65-F5344CB8AC3E}">
        <p14:creationId xmlns:p14="http://schemas.microsoft.com/office/powerpoint/2010/main" val="1731682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92628"/>
                                        </p:tgtEl>
                                        <p:attrNameLst>
                                          <p:attrName>style.visibility</p:attrName>
                                        </p:attrNameLst>
                                      </p:cBhvr>
                                      <p:to>
                                        <p:strVal val="visible"/>
                                      </p:to>
                                    </p:set>
                                    <p:anim calcmode="lin" valueType="num">
                                      <p:cBhvr additive="base">
                                        <p:cTn id="11" dur="500" fill="hold"/>
                                        <p:tgtEl>
                                          <p:spTgt spid="1092628"/>
                                        </p:tgtEl>
                                        <p:attrNameLst>
                                          <p:attrName>ppt_x</p:attrName>
                                        </p:attrNameLst>
                                      </p:cBhvr>
                                      <p:tavLst>
                                        <p:tav tm="0">
                                          <p:val>
                                            <p:strVal val="#ppt_x"/>
                                          </p:val>
                                        </p:tav>
                                        <p:tav tm="100000">
                                          <p:val>
                                            <p:strVal val="#ppt_x"/>
                                          </p:val>
                                        </p:tav>
                                      </p:tavLst>
                                    </p:anim>
                                    <p:anim calcmode="lin" valueType="num">
                                      <p:cBhvr additive="base">
                                        <p:cTn id="12" dur="500" fill="hold"/>
                                        <p:tgtEl>
                                          <p:spTgt spid="109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2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5" name="Rectangle 3"/>
          <p:cNvSpPr>
            <a:spLocks noGrp="1" noChangeArrowheads="1"/>
          </p:cNvSpPr>
          <p:nvPr>
            <p:ph type="title"/>
          </p:nvPr>
        </p:nvSpPr>
        <p:spPr/>
        <p:txBody>
          <a:bodyPr/>
          <a:lstStyle/>
          <a:p>
            <a:r>
              <a:rPr lang="en-US" dirty="0">
                <a:solidFill>
                  <a:schemeClr val="tx2">
                    <a:lumMod val="50000"/>
                  </a:schemeClr>
                </a:solidFill>
              </a:rPr>
              <a:t>Blown Up Feature Space</a:t>
            </a:r>
          </a:p>
        </p:txBody>
      </p:sp>
      <p:sp>
        <p:nvSpPr>
          <p:cNvPr id="1093636" name="Rectangle 4"/>
          <p:cNvSpPr>
            <a:spLocks noGrp="1" noChangeArrowheads="1"/>
          </p:cNvSpPr>
          <p:nvPr>
            <p:ph idx="1"/>
          </p:nvPr>
        </p:nvSpPr>
        <p:spPr/>
        <p:txBody>
          <a:bodyPr/>
          <a:lstStyle/>
          <a:p>
            <a:r>
              <a:rPr lang="en-US" dirty="0"/>
              <a:t>Data are separable in &lt;x, x</a:t>
            </a:r>
            <a:r>
              <a:rPr lang="en-US" baseline="30000" dirty="0"/>
              <a:t>2</a:t>
            </a:r>
            <a:r>
              <a:rPr lang="en-US" dirty="0"/>
              <a:t>&gt; space</a:t>
            </a:r>
          </a:p>
        </p:txBody>
      </p:sp>
      <p:sp>
        <p:nvSpPr>
          <p:cNvPr id="2" name="Content Placeholder 1"/>
          <p:cNvSpPr>
            <a:spLocks noGrp="1"/>
          </p:cNvSpPr>
          <p:nvPr>
            <p:ph sz="quarter" idx="13"/>
          </p:nvPr>
        </p:nvSpPr>
        <p:spPr/>
        <p:txBody>
          <a:bodyPr/>
          <a:lstStyle/>
          <a:p>
            <a:endParaRPr lang="en-US"/>
          </a:p>
        </p:txBody>
      </p:sp>
      <p:sp>
        <p:nvSpPr>
          <p:cNvPr id="1093634" name="Line 2"/>
          <p:cNvSpPr>
            <a:spLocks noChangeShapeType="1"/>
          </p:cNvSpPr>
          <p:nvPr/>
        </p:nvSpPr>
        <p:spPr bwMode="auto">
          <a:xfrm flipV="1">
            <a:off x="749300" y="5232400"/>
            <a:ext cx="7581900" cy="12700"/>
          </a:xfrm>
          <a:prstGeom prst="line">
            <a:avLst/>
          </a:prstGeom>
          <a:noFill/>
          <a:ln w="50800">
            <a:solidFill>
              <a:schemeClr val="accent2">
                <a:lumMod val="25000"/>
                <a:lumOff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37" name="Oval 5"/>
          <p:cNvSpPr>
            <a:spLocks noChangeArrowheads="1"/>
          </p:cNvSpPr>
          <p:nvPr/>
        </p:nvSpPr>
        <p:spPr bwMode="auto">
          <a:xfrm>
            <a:off x="5905500" y="44386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38" name="Oval 6"/>
          <p:cNvSpPr>
            <a:spLocks noChangeArrowheads="1"/>
          </p:cNvSpPr>
          <p:nvPr/>
        </p:nvSpPr>
        <p:spPr bwMode="auto">
          <a:xfrm>
            <a:off x="6172200" y="40957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39" name="Oval 7"/>
          <p:cNvSpPr>
            <a:spLocks noChangeArrowheads="1"/>
          </p:cNvSpPr>
          <p:nvPr/>
        </p:nvSpPr>
        <p:spPr bwMode="auto">
          <a:xfrm>
            <a:off x="5651500" y="47307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0" name="Oval 8"/>
          <p:cNvSpPr>
            <a:spLocks noChangeArrowheads="1"/>
          </p:cNvSpPr>
          <p:nvPr/>
        </p:nvSpPr>
        <p:spPr bwMode="auto">
          <a:xfrm>
            <a:off x="5321300" y="49466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1" name="Oval 9"/>
          <p:cNvSpPr>
            <a:spLocks noChangeArrowheads="1"/>
          </p:cNvSpPr>
          <p:nvPr/>
        </p:nvSpPr>
        <p:spPr bwMode="auto">
          <a:xfrm>
            <a:off x="4800600" y="5086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2" name="Oval 10"/>
          <p:cNvSpPr>
            <a:spLocks noChangeArrowheads="1"/>
          </p:cNvSpPr>
          <p:nvPr/>
        </p:nvSpPr>
        <p:spPr bwMode="auto">
          <a:xfrm>
            <a:off x="4533900" y="49847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3" name="Oval 11"/>
          <p:cNvSpPr>
            <a:spLocks noChangeArrowheads="1"/>
          </p:cNvSpPr>
          <p:nvPr/>
        </p:nvSpPr>
        <p:spPr bwMode="auto">
          <a:xfrm>
            <a:off x="4318000" y="48450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4" name="Oval 12"/>
          <p:cNvSpPr>
            <a:spLocks noChangeArrowheads="1"/>
          </p:cNvSpPr>
          <p:nvPr/>
        </p:nvSpPr>
        <p:spPr bwMode="auto">
          <a:xfrm>
            <a:off x="4051300" y="45656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5" name="Oval 13"/>
          <p:cNvSpPr>
            <a:spLocks noChangeArrowheads="1"/>
          </p:cNvSpPr>
          <p:nvPr/>
        </p:nvSpPr>
        <p:spPr bwMode="auto">
          <a:xfrm>
            <a:off x="2946400" y="29146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6" name="Oval 14"/>
          <p:cNvSpPr>
            <a:spLocks noChangeArrowheads="1"/>
          </p:cNvSpPr>
          <p:nvPr/>
        </p:nvSpPr>
        <p:spPr bwMode="auto">
          <a:xfrm>
            <a:off x="3568700" y="37909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7" name="Oval 15"/>
          <p:cNvSpPr>
            <a:spLocks noChangeArrowheads="1"/>
          </p:cNvSpPr>
          <p:nvPr/>
        </p:nvSpPr>
        <p:spPr bwMode="auto">
          <a:xfrm>
            <a:off x="6565900" y="32321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8" name="Oval 16"/>
          <p:cNvSpPr>
            <a:spLocks noChangeArrowheads="1"/>
          </p:cNvSpPr>
          <p:nvPr/>
        </p:nvSpPr>
        <p:spPr bwMode="auto">
          <a:xfrm>
            <a:off x="7010400" y="20129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9" name="Oval 17"/>
          <p:cNvSpPr>
            <a:spLocks noChangeArrowheads="1"/>
          </p:cNvSpPr>
          <p:nvPr/>
        </p:nvSpPr>
        <p:spPr bwMode="auto">
          <a:xfrm>
            <a:off x="2616200" y="203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50" name="Text Box 18"/>
          <p:cNvSpPr txBox="1">
            <a:spLocks noChangeArrowheads="1"/>
          </p:cNvSpPr>
          <p:nvPr/>
        </p:nvSpPr>
        <p:spPr bwMode="auto">
          <a:xfrm>
            <a:off x="6664325" y="5351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t>x</a:t>
            </a:r>
          </a:p>
        </p:txBody>
      </p:sp>
      <p:sp>
        <p:nvSpPr>
          <p:cNvPr id="1093651" name="Line 19"/>
          <p:cNvSpPr>
            <a:spLocks noChangeShapeType="1"/>
          </p:cNvSpPr>
          <p:nvPr/>
        </p:nvSpPr>
        <p:spPr bwMode="auto">
          <a:xfrm flipV="1">
            <a:off x="4978400" y="2120900"/>
            <a:ext cx="0" cy="3746500"/>
          </a:xfrm>
          <a:prstGeom prst="line">
            <a:avLst/>
          </a:prstGeom>
          <a:noFill/>
          <a:ln w="50800">
            <a:solidFill>
              <a:schemeClr val="accent2">
                <a:lumMod val="25000"/>
                <a:lumOff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52" name="Text Box 20"/>
          <p:cNvSpPr txBox="1">
            <a:spLocks noChangeArrowheads="1"/>
          </p:cNvSpPr>
          <p:nvPr/>
        </p:nvSpPr>
        <p:spPr bwMode="auto">
          <a:xfrm>
            <a:off x="4467225" y="2290763"/>
            <a:ext cx="449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t>x</a:t>
            </a:r>
            <a:r>
              <a:rPr lang="en-US" sz="2400" u="none" baseline="30000" dirty="0"/>
              <a:t>2</a:t>
            </a:r>
            <a:endParaRPr lang="en-US" sz="2400" u="none" dirty="0"/>
          </a:p>
        </p:txBody>
      </p:sp>
      <p:sp>
        <p:nvSpPr>
          <p:cNvPr id="1093653" name="Line 21"/>
          <p:cNvSpPr>
            <a:spLocks noChangeShapeType="1"/>
          </p:cNvSpPr>
          <p:nvPr/>
        </p:nvSpPr>
        <p:spPr bwMode="auto">
          <a:xfrm>
            <a:off x="1739900" y="3987800"/>
            <a:ext cx="6362700" cy="533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5"/>
          </p:nvPr>
        </p:nvSpPr>
        <p:spPr/>
        <p:txBody>
          <a:bodyPr/>
          <a:lstStyle/>
          <a:p>
            <a:fld id="{0C921938-476A-4922-BE24-3B8F6A2854D9}" type="slidenum">
              <a:rPr lang="en-US" smtClean="0"/>
              <a:t>58</a:t>
            </a:fld>
            <a:endParaRPr lang="en-US" dirty="0"/>
          </a:p>
        </p:txBody>
      </p:sp>
    </p:spTree>
    <p:extLst>
      <p:ext uri="{BB962C8B-B14F-4D97-AF65-F5344CB8AC3E}">
        <p14:creationId xmlns:p14="http://schemas.microsoft.com/office/powerpoint/2010/main" val="4159783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3653"/>
                                        </p:tgtEl>
                                        <p:attrNameLst>
                                          <p:attrName>style.visibility</p:attrName>
                                        </p:attrNameLst>
                                      </p:cBhvr>
                                      <p:to>
                                        <p:strVal val="visible"/>
                                      </p:to>
                                    </p:set>
                                    <p:anim calcmode="lin" valueType="num">
                                      <p:cBhvr additive="base">
                                        <p:cTn id="7" dur="500" fill="hold"/>
                                        <p:tgtEl>
                                          <p:spTgt spid="1093653"/>
                                        </p:tgtEl>
                                        <p:attrNameLst>
                                          <p:attrName>ppt_x</p:attrName>
                                        </p:attrNameLst>
                                      </p:cBhvr>
                                      <p:tavLst>
                                        <p:tav tm="0">
                                          <p:val>
                                            <p:strVal val="#ppt_x"/>
                                          </p:val>
                                        </p:tav>
                                        <p:tav tm="100000">
                                          <p:val>
                                            <p:strVal val="#ppt_x"/>
                                          </p:val>
                                        </p:tav>
                                      </p:tavLst>
                                    </p:anim>
                                    <p:anim calcmode="lin" valueType="num">
                                      <p:cBhvr additive="base">
                                        <p:cTn id="8" dur="500" fill="hold"/>
                                        <p:tgtEl>
                                          <p:spTgt spid="1093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5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Making data linearly separable</a:t>
            </a:r>
          </a:p>
        </p:txBody>
      </p:sp>
      <p:sp>
        <p:nvSpPr>
          <p:cNvPr id="4" name="Slide Number Placeholder 3"/>
          <p:cNvSpPr>
            <a:spLocks noGrp="1"/>
          </p:cNvSpPr>
          <p:nvPr>
            <p:ph type="sldNum" sz="quarter" idx="12"/>
          </p:nvPr>
        </p:nvSpPr>
        <p:spPr/>
        <p:txBody>
          <a:bodyPr/>
          <a:lstStyle/>
          <a:p>
            <a:fld id="{2066355A-084C-D24E-9AD2-7E4FC41EA627}" type="slidenum">
              <a:rPr lang="en-US" smtClean="0"/>
              <a:pPr/>
              <a:t>59</a:t>
            </a:fld>
            <a:endParaRPr lang="en-US"/>
          </a:p>
        </p:txBody>
      </p:sp>
      <p:pic>
        <p:nvPicPr>
          <p:cNvPr id="9" name="Picture 8" descr="Circl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825" y="1417638"/>
            <a:ext cx="5225145" cy="3657600"/>
          </a:xfrm>
          <a:prstGeom prst="rect">
            <a:avLst/>
          </a:prstGeom>
        </p:spPr>
      </p:pic>
      <p:sp>
        <p:nvSpPr>
          <p:cNvPr id="5" name="TextBox 4"/>
          <p:cNvSpPr txBox="1"/>
          <p:nvPr/>
        </p:nvSpPr>
        <p:spPr>
          <a:xfrm>
            <a:off x="2350170" y="5346188"/>
            <a:ext cx="4477841" cy="584776"/>
          </a:xfrm>
          <a:prstGeom prst="rect">
            <a:avLst/>
          </a:prstGeom>
          <a:noFill/>
        </p:spPr>
        <p:txBody>
          <a:bodyPr wrap="none" rtlCol="0">
            <a:spAutoFit/>
          </a:bodyPr>
          <a:lstStyle/>
          <a:p>
            <a:r>
              <a:rPr lang="en-US" sz="3200" u="none" dirty="0"/>
              <a:t>f(</a:t>
            </a:r>
            <a:r>
              <a:rPr lang="en-US" sz="3200" b="1" u="none" dirty="0"/>
              <a:t>x</a:t>
            </a:r>
            <a:r>
              <a:rPr lang="en-US" sz="3200" u="none" dirty="0"/>
              <a:t>) = 1 iff  x</a:t>
            </a:r>
            <a:r>
              <a:rPr lang="en-US" sz="3200" u="none" baseline="-25000" dirty="0"/>
              <a:t>1</a:t>
            </a:r>
            <a:r>
              <a:rPr lang="en-US" sz="3200" u="none" baseline="30000" dirty="0"/>
              <a:t>2</a:t>
            </a:r>
            <a:r>
              <a:rPr lang="en-US" sz="3200" u="none" dirty="0"/>
              <a:t> + x</a:t>
            </a:r>
            <a:r>
              <a:rPr lang="en-US" sz="3200" u="none" baseline="-25000" dirty="0"/>
              <a:t>2</a:t>
            </a:r>
            <a:r>
              <a:rPr lang="en-US" sz="3200" u="none" baseline="30000" dirty="0"/>
              <a:t>2</a:t>
            </a:r>
            <a:r>
              <a:rPr lang="en-US" sz="3200" u="none" dirty="0"/>
              <a:t>  ≤  1</a:t>
            </a:r>
          </a:p>
        </p:txBody>
      </p:sp>
    </p:spTree>
    <p:extLst>
      <p:ext uri="{BB962C8B-B14F-4D97-AF65-F5344CB8AC3E}">
        <p14:creationId xmlns:p14="http://schemas.microsoft.com/office/powerpoint/2010/main" val="3048546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US" dirty="0"/>
              <a:t>Perceptron learning rule</a:t>
            </a:r>
            <a:endParaRPr lang="en-US" sz="4000" dirty="0"/>
          </a:p>
        </p:txBody>
      </p:sp>
      <p:sp>
        <p:nvSpPr>
          <p:cNvPr id="731139" name="Rectangle 3"/>
          <p:cNvSpPr>
            <a:spLocks noGrp="1" noChangeArrowheads="1"/>
          </p:cNvSpPr>
          <p:nvPr>
            <p:ph idx="1"/>
          </p:nvPr>
        </p:nvSpPr>
        <p:spPr/>
        <p:txBody>
          <a:bodyPr/>
          <a:lstStyle/>
          <a:p>
            <a:r>
              <a:rPr lang="en-US" dirty="0"/>
              <a:t>On-line, mistake driven algorithm.</a:t>
            </a:r>
          </a:p>
          <a:p>
            <a:r>
              <a:rPr lang="en-US" dirty="0">
                <a:solidFill>
                  <a:schemeClr val="tx1">
                    <a:lumMod val="75000"/>
                    <a:lumOff val="25000"/>
                  </a:schemeClr>
                </a:solidFill>
              </a:rPr>
              <a:t>Rosenblatt</a:t>
            </a:r>
            <a:r>
              <a:rPr lang="en-US" dirty="0"/>
              <a:t> (1959) suggested that when a target output value is provided for a single neuron with fixed input, it can incrementally change weights and learn to produce the output using the </a:t>
            </a:r>
            <a:r>
              <a:rPr lang="en-US" u="sng" dirty="0"/>
              <a:t>Perceptron learning rule</a:t>
            </a:r>
          </a:p>
          <a:p>
            <a:r>
              <a:rPr lang="en-US" dirty="0"/>
              <a:t>(Perceptron == Linear Threshold Unit)</a:t>
            </a:r>
          </a:p>
        </p:txBody>
      </p:sp>
      <p:sp>
        <p:nvSpPr>
          <p:cNvPr id="2" name="Content Placeholder 1"/>
          <p:cNvSpPr>
            <a:spLocks noGrp="1"/>
          </p:cNvSpPr>
          <p:nvPr>
            <p:ph sz="quarter" idx="13"/>
          </p:nvPr>
        </p:nvSpPr>
        <p:spPr/>
        <p:txBody>
          <a:bodyPr/>
          <a:lstStyle/>
          <a:p>
            <a:r>
              <a:rPr lang="en-US" dirty="0"/>
              <a:t>Perceptron</a:t>
            </a:r>
          </a:p>
        </p:txBody>
      </p:sp>
      <p:sp>
        <p:nvSpPr>
          <p:cNvPr id="44" name="Slide Number Placeholder 5"/>
          <p:cNvSpPr>
            <a:spLocks noGrp="1"/>
          </p:cNvSpPr>
          <p:nvPr>
            <p:ph type="sldNum" sz="quarter" idx="14"/>
          </p:nvPr>
        </p:nvSpPr>
        <p:spPr/>
        <p:txBody>
          <a:bodyPr/>
          <a:lstStyle/>
          <a:p>
            <a:fld id="{143030A9-99B2-493A-BA3A-D79B5F487FA3}" type="slidenum">
              <a:rPr lang="en-US"/>
              <a:pPr/>
              <a:t>6</a:t>
            </a:fld>
            <a:endParaRPr lang="en-US"/>
          </a:p>
        </p:txBody>
      </p:sp>
      <p:grpSp>
        <p:nvGrpSpPr>
          <p:cNvPr id="731140" name="Group 4"/>
          <p:cNvGrpSpPr>
            <a:grpSpLocks/>
          </p:cNvGrpSpPr>
          <p:nvPr/>
        </p:nvGrpSpPr>
        <p:grpSpPr bwMode="auto">
          <a:xfrm>
            <a:off x="1617663" y="4191000"/>
            <a:ext cx="6992937" cy="1955800"/>
            <a:chOff x="519" y="2784"/>
            <a:chExt cx="4405" cy="1232"/>
          </a:xfrm>
        </p:grpSpPr>
        <p:sp>
          <p:nvSpPr>
            <p:cNvPr id="731141" name="Oval 5"/>
            <p:cNvSpPr>
              <a:spLocks noChangeArrowheads="1"/>
            </p:cNvSpPr>
            <p:nvPr/>
          </p:nvSpPr>
          <p:spPr bwMode="auto">
            <a:xfrm>
              <a:off x="1837" y="3438"/>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42" name="Oval 6"/>
            <p:cNvSpPr>
              <a:spLocks noChangeArrowheads="1"/>
            </p:cNvSpPr>
            <p:nvPr/>
          </p:nvSpPr>
          <p:spPr bwMode="auto">
            <a:xfrm>
              <a:off x="1067" y="3019"/>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43" name="Oval 7"/>
            <p:cNvSpPr>
              <a:spLocks noChangeArrowheads="1"/>
            </p:cNvSpPr>
            <p:nvPr/>
          </p:nvSpPr>
          <p:spPr bwMode="auto">
            <a:xfrm>
              <a:off x="1067" y="3187"/>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44" name="Oval 8"/>
            <p:cNvSpPr>
              <a:spLocks noChangeArrowheads="1"/>
            </p:cNvSpPr>
            <p:nvPr/>
          </p:nvSpPr>
          <p:spPr bwMode="auto">
            <a:xfrm>
              <a:off x="1067" y="3355"/>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45" name="Oval 9"/>
            <p:cNvSpPr>
              <a:spLocks noChangeArrowheads="1"/>
            </p:cNvSpPr>
            <p:nvPr/>
          </p:nvSpPr>
          <p:spPr bwMode="auto">
            <a:xfrm>
              <a:off x="1067" y="3522"/>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46" name="Oval 10"/>
            <p:cNvSpPr>
              <a:spLocks noChangeArrowheads="1"/>
            </p:cNvSpPr>
            <p:nvPr/>
          </p:nvSpPr>
          <p:spPr bwMode="auto">
            <a:xfrm>
              <a:off x="1067" y="3690"/>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47" name="Oval 11"/>
            <p:cNvSpPr>
              <a:spLocks noChangeArrowheads="1"/>
            </p:cNvSpPr>
            <p:nvPr/>
          </p:nvSpPr>
          <p:spPr bwMode="auto">
            <a:xfrm>
              <a:off x="1067" y="3858"/>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effectLst>
                  <a:outerShdw blurRad="38100" dist="38100" dir="2700000" algn="tl">
                    <a:srgbClr val="FFFFFF"/>
                  </a:outerShdw>
                </a:effectLst>
              </a:endParaRPr>
            </a:p>
          </p:txBody>
        </p:sp>
        <p:cxnSp>
          <p:nvCxnSpPr>
            <p:cNvPr id="731148" name="AutoShape 12"/>
            <p:cNvCxnSpPr>
              <a:cxnSpLocks noChangeShapeType="1"/>
              <a:stCxn id="731142" idx="5"/>
              <a:endCxn id="731141" idx="1"/>
            </p:cNvCxnSpPr>
            <p:nvPr/>
          </p:nvCxnSpPr>
          <p:spPr bwMode="auto">
            <a:xfrm>
              <a:off x="1108" y="3063"/>
              <a:ext cx="736" cy="37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1149" name="AutoShape 13"/>
            <p:cNvCxnSpPr>
              <a:cxnSpLocks noChangeShapeType="1"/>
              <a:stCxn id="731141" idx="2"/>
              <a:endCxn id="731143" idx="6"/>
            </p:cNvCxnSpPr>
            <p:nvPr/>
          </p:nvCxnSpPr>
          <p:spPr bwMode="auto">
            <a:xfrm flipH="1" flipV="1">
              <a:off x="1124" y="3208"/>
              <a:ext cx="704" cy="25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1150" name="AutoShape 14"/>
            <p:cNvCxnSpPr>
              <a:cxnSpLocks noChangeShapeType="1"/>
              <a:stCxn id="731144" idx="6"/>
              <a:endCxn id="731141" idx="2"/>
            </p:cNvCxnSpPr>
            <p:nvPr/>
          </p:nvCxnSpPr>
          <p:spPr bwMode="auto">
            <a:xfrm>
              <a:off x="1124" y="3376"/>
              <a:ext cx="704" cy="83"/>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1151" name="AutoShape 15"/>
            <p:cNvCxnSpPr>
              <a:cxnSpLocks noChangeShapeType="1"/>
              <a:stCxn id="731145" idx="6"/>
              <a:endCxn id="731141" idx="2"/>
            </p:cNvCxnSpPr>
            <p:nvPr/>
          </p:nvCxnSpPr>
          <p:spPr bwMode="auto">
            <a:xfrm flipV="1">
              <a:off x="1124" y="3459"/>
              <a:ext cx="704" cy="8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1152" name="AutoShape 16"/>
            <p:cNvCxnSpPr>
              <a:cxnSpLocks noChangeShapeType="1"/>
              <a:stCxn id="731146" idx="6"/>
              <a:endCxn id="731141" idx="2"/>
            </p:cNvCxnSpPr>
            <p:nvPr/>
          </p:nvCxnSpPr>
          <p:spPr bwMode="auto">
            <a:xfrm flipV="1">
              <a:off x="1124" y="3459"/>
              <a:ext cx="704" cy="25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1153" name="AutoShape 17"/>
            <p:cNvCxnSpPr>
              <a:cxnSpLocks noChangeShapeType="1"/>
              <a:endCxn id="731141" idx="3"/>
            </p:cNvCxnSpPr>
            <p:nvPr/>
          </p:nvCxnSpPr>
          <p:spPr bwMode="auto">
            <a:xfrm flipV="1">
              <a:off x="1115" y="3483"/>
              <a:ext cx="729" cy="42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1154" name="Text Box 18"/>
            <p:cNvSpPr txBox="1">
              <a:spLocks noChangeArrowheads="1"/>
            </p:cNvSpPr>
            <p:nvPr/>
          </p:nvSpPr>
          <p:spPr bwMode="auto">
            <a:xfrm>
              <a:off x="828" y="2885"/>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1</a:t>
              </a:r>
              <a:endParaRPr lang="en-US" sz="2800" u="none">
                <a:solidFill>
                  <a:srgbClr val="000066"/>
                </a:solidFill>
                <a:latin typeface="Arial Narrow" pitchFamily="34" charset="0"/>
              </a:endParaRPr>
            </a:p>
          </p:txBody>
        </p:sp>
        <p:sp>
          <p:nvSpPr>
            <p:cNvPr id="731155" name="Text Box 19"/>
            <p:cNvSpPr txBox="1">
              <a:spLocks noChangeArrowheads="1"/>
            </p:cNvSpPr>
            <p:nvPr/>
          </p:nvSpPr>
          <p:spPr bwMode="auto">
            <a:xfrm>
              <a:off x="826" y="3061"/>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2</a:t>
              </a:r>
              <a:endParaRPr lang="en-US" sz="2800" u="none">
                <a:solidFill>
                  <a:srgbClr val="000066"/>
                </a:solidFill>
                <a:latin typeface="Arial Narrow" pitchFamily="34" charset="0"/>
              </a:endParaRPr>
            </a:p>
          </p:txBody>
        </p:sp>
        <p:sp>
          <p:nvSpPr>
            <p:cNvPr id="731156" name="Text Box 20"/>
            <p:cNvSpPr txBox="1">
              <a:spLocks noChangeArrowheads="1"/>
            </p:cNvSpPr>
            <p:nvPr/>
          </p:nvSpPr>
          <p:spPr bwMode="auto">
            <a:xfrm>
              <a:off x="826" y="3766"/>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6</a:t>
              </a:r>
              <a:endParaRPr lang="en-US" sz="2800" u="none">
                <a:solidFill>
                  <a:srgbClr val="000066"/>
                </a:solidFill>
                <a:latin typeface="Arial Narrow" pitchFamily="34" charset="0"/>
              </a:endParaRPr>
            </a:p>
          </p:txBody>
        </p:sp>
        <p:sp>
          <p:nvSpPr>
            <p:cNvPr id="731157" name="Text Box 21"/>
            <p:cNvSpPr txBox="1">
              <a:spLocks noChangeArrowheads="1"/>
            </p:cNvSpPr>
            <p:nvPr/>
          </p:nvSpPr>
          <p:spPr bwMode="auto">
            <a:xfrm>
              <a:off x="828" y="3262"/>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3</a:t>
              </a:r>
              <a:endParaRPr lang="en-US" sz="2800" u="none">
                <a:solidFill>
                  <a:srgbClr val="000066"/>
                </a:solidFill>
                <a:latin typeface="Arial Narrow" pitchFamily="34" charset="0"/>
              </a:endParaRPr>
            </a:p>
          </p:txBody>
        </p:sp>
        <p:sp>
          <p:nvSpPr>
            <p:cNvPr id="731158" name="Text Box 22"/>
            <p:cNvSpPr txBox="1">
              <a:spLocks noChangeArrowheads="1"/>
            </p:cNvSpPr>
            <p:nvPr/>
          </p:nvSpPr>
          <p:spPr bwMode="auto">
            <a:xfrm>
              <a:off x="828" y="3430"/>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4</a:t>
              </a:r>
              <a:endParaRPr lang="en-US" sz="2800" u="none">
                <a:solidFill>
                  <a:srgbClr val="000066"/>
                </a:solidFill>
                <a:latin typeface="Arial Narrow" pitchFamily="34" charset="0"/>
              </a:endParaRPr>
            </a:p>
          </p:txBody>
        </p:sp>
        <p:sp>
          <p:nvSpPr>
            <p:cNvPr id="731159" name="Text Box 23"/>
            <p:cNvSpPr txBox="1">
              <a:spLocks noChangeArrowheads="1"/>
            </p:cNvSpPr>
            <p:nvPr/>
          </p:nvSpPr>
          <p:spPr bwMode="auto">
            <a:xfrm>
              <a:off x="828" y="3597"/>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5</a:t>
              </a:r>
              <a:endParaRPr lang="en-US" sz="2800" u="none">
                <a:solidFill>
                  <a:srgbClr val="000066"/>
                </a:solidFill>
                <a:latin typeface="Arial Narrow" pitchFamily="34" charset="0"/>
              </a:endParaRPr>
            </a:p>
          </p:txBody>
        </p:sp>
        <p:sp>
          <p:nvSpPr>
            <p:cNvPr id="731160" name="Text Box 24"/>
            <p:cNvSpPr txBox="1">
              <a:spLocks noChangeArrowheads="1"/>
            </p:cNvSpPr>
            <p:nvPr/>
          </p:nvSpPr>
          <p:spPr bwMode="auto">
            <a:xfrm>
              <a:off x="1791" y="3145"/>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7</a:t>
              </a:r>
              <a:endParaRPr lang="en-US" sz="2800" u="none">
                <a:solidFill>
                  <a:srgbClr val="000066"/>
                </a:solidFill>
                <a:latin typeface="Arial Narrow" pitchFamily="34" charset="0"/>
              </a:endParaRPr>
            </a:p>
          </p:txBody>
        </p:sp>
        <p:graphicFrame>
          <p:nvGraphicFramePr>
            <p:cNvPr id="731161" name="Object 25"/>
            <p:cNvGraphicFramePr>
              <a:graphicFrameLocks noChangeAspect="1"/>
            </p:cNvGraphicFramePr>
            <p:nvPr/>
          </p:nvGraphicFramePr>
          <p:xfrm>
            <a:off x="1328" y="3682"/>
            <a:ext cx="345" cy="300"/>
          </p:xfrm>
          <a:graphic>
            <a:graphicData uri="http://schemas.openxmlformats.org/presentationml/2006/ole">
              <mc:AlternateContent xmlns:mc="http://schemas.openxmlformats.org/markup-compatibility/2006">
                <mc:Choice xmlns:v="urn:schemas-microsoft-com:vml" Requires="v">
                  <p:oleObj name="Equation" r:id="rId3" imgW="228600" imgH="228600" progId="Equation.3">
                    <p:embed/>
                  </p:oleObj>
                </mc:Choice>
                <mc:Fallback>
                  <p:oleObj name="Equation" r:id="rId3" imgW="228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 y="3682"/>
                          <a:ext cx="34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62" name="Object 26"/>
            <p:cNvGraphicFramePr>
              <a:graphicFrameLocks noChangeAspect="1"/>
            </p:cNvGraphicFramePr>
            <p:nvPr/>
          </p:nvGraphicFramePr>
          <p:xfrm>
            <a:off x="1326" y="2977"/>
            <a:ext cx="325" cy="284"/>
          </p:xfrm>
          <a:graphic>
            <a:graphicData uri="http://schemas.openxmlformats.org/presentationml/2006/ole">
              <mc:AlternateContent xmlns:mc="http://schemas.openxmlformats.org/markup-compatibility/2006">
                <mc:Choice xmlns:v="urn:schemas-microsoft-com:vml" Requires="v">
                  <p:oleObj name="Equation" r:id="rId5" imgW="215640" imgH="215640" progId="Equation.3">
                    <p:embed/>
                  </p:oleObj>
                </mc:Choice>
                <mc:Fallback>
                  <p:oleObj name="Equation" r:id="rId5" imgW="2156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 y="2977"/>
                          <a:ext cx="325"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63" name="Object 27"/>
            <p:cNvGraphicFramePr>
              <a:graphicFrameLocks noChangeAspect="1"/>
            </p:cNvGraphicFramePr>
            <p:nvPr/>
          </p:nvGraphicFramePr>
          <p:xfrm>
            <a:off x="1885" y="3288"/>
            <a:ext cx="558" cy="334"/>
          </p:xfrm>
          <a:graphic>
            <a:graphicData uri="http://schemas.openxmlformats.org/presentationml/2006/ole">
              <mc:AlternateContent xmlns:mc="http://schemas.openxmlformats.org/markup-compatibility/2006">
                <mc:Choice xmlns:v="urn:schemas-microsoft-com:vml" Requires="v">
                  <p:oleObj name="Equation" r:id="rId7" imgW="368280" imgH="253800" progId="Equation.3">
                    <p:embed/>
                  </p:oleObj>
                </mc:Choice>
                <mc:Fallback>
                  <p:oleObj name="Equation" r:id="rId7" imgW="36828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 y="3288"/>
                          <a:ext cx="55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1164" name="Oval 28"/>
            <p:cNvSpPr>
              <a:spLocks noChangeArrowheads="1"/>
            </p:cNvSpPr>
            <p:nvPr/>
          </p:nvSpPr>
          <p:spPr bwMode="auto">
            <a:xfrm>
              <a:off x="1885" y="3271"/>
              <a:ext cx="530" cy="4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65" name="Line 29"/>
            <p:cNvSpPr>
              <a:spLocks noChangeShapeType="1"/>
            </p:cNvSpPr>
            <p:nvPr/>
          </p:nvSpPr>
          <p:spPr bwMode="auto">
            <a:xfrm>
              <a:off x="2415" y="3480"/>
              <a:ext cx="8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66" name="Oval 30"/>
            <p:cNvSpPr>
              <a:spLocks noChangeArrowheads="1"/>
            </p:cNvSpPr>
            <p:nvPr/>
          </p:nvSpPr>
          <p:spPr bwMode="auto">
            <a:xfrm>
              <a:off x="3233" y="3061"/>
              <a:ext cx="1011" cy="8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67" name="Line 31"/>
            <p:cNvSpPr>
              <a:spLocks noChangeShapeType="1"/>
            </p:cNvSpPr>
            <p:nvPr/>
          </p:nvSpPr>
          <p:spPr bwMode="auto">
            <a:xfrm>
              <a:off x="3313" y="3480"/>
              <a:ext cx="777"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68" name="Line 32"/>
            <p:cNvSpPr>
              <a:spLocks noChangeShapeType="1"/>
            </p:cNvSpPr>
            <p:nvPr/>
          </p:nvSpPr>
          <p:spPr bwMode="auto">
            <a:xfrm>
              <a:off x="3474" y="3145"/>
              <a:ext cx="2" cy="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69" name="Line 33"/>
            <p:cNvSpPr>
              <a:spLocks noChangeShapeType="1"/>
            </p:cNvSpPr>
            <p:nvPr/>
          </p:nvSpPr>
          <p:spPr bwMode="auto">
            <a:xfrm>
              <a:off x="3474" y="3480"/>
              <a:ext cx="233"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70" name="Line 34"/>
            <p:cNvSpPr>
              <a:spLocks noChangeShapeType="1"/>
            </p:cNvSpPr>
            <p:nvPr/>
          </p:nvSpPr>
          <p:spPr bwMode="auto">
            <a:xfrm>
              <a:off x="3721" y="3201"/>
              <a:ext cx="234"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71" name="Line 35"/>
            <p:cNvSpPr>
              <a:spLocks noChangeShapeType="1"/>
            </p:cNvSpPr>
            <p:nvPr/>
          </p:nvSpPr>
          <p:spPr bwMode="auto">
            <a:xfrm flipV="1">
              <a:off x="3713" y="3201"/>
              <a:ext cx="2" cy="2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72" name="Line 36"/>
            <p:cNvSpPr>
              <a:spLocks noChangeShapeType="1"/>
            </p:cNvSpPr>
            <p:nvPr/>
          </p:nvSpPr>
          <p:spPr bwMode="auto">
            <a:xfrm>
              <a:off x="3426" y="3187"/>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73" name="Text Box 37"/>
            <p:cNvSpPr txBox="1">
              <a:spLocks noChangeArrowheads="1"/>
            </p:cNvSpPr>
            <p:nvPr/>
          </p:nvSpPr>
          <p:spPr bwMode="auto">
            <a:xfrm>
              <a:off x="3281" y="306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T</a:t>
              </a:r>
              <a:endParaRPr lang="en-US" sz="2800" u="none">
                <a:solidFill>
                  <a:srgbClr val="000066"/>
                </a:solidFill>
                <a:latin typeface="Arial Narrow" pitchFamily="34" charset="0"/>
              </a:endParaRPr>
            </a:p>
          </p:txBody>
        </p:sp>
        <p:sp>
          <p:nvSpPr>
            <p:cNvPr id="731174" name="Line 38"/>
            <p:cNvSpPr>
              <a:spLocks noChangeShapeType="1"/>
            </p:cNvSpPr>
            <p:nvPr/>
          </p:nvSpPr>
          <p:spPr bwMode="auto">
            <a:xfrm>
              <a:off x="4244" y="3480"/>
              <a:ext cx="38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31175" name="Object 39"/>
            <p:cNvGraphicFramePr>
              <a:graphicFrameLocks noChangeAspect="1"/>
            </p:cNvGraphicFramePr>
            <p:nvPr/>
          </p:nvGraphicFramePr>
          <p:xfrm>
            <a:off x="4715" y="3270"/>
            <a:ext cx="209" cy="234"/>
          </p:xfrm>
          <a:graphic>
            <a:graphicData uri="http://schemas.openxmlformats.org/presentationml/2006/ole">
              <mc:AlternateContent xmlns:mc="http://schemas.openxmlformats.org/markup-compatibility/2006">
                <mc:Choice xmlns:v="urn:schemas-microsoft-com:vml" Requires="v">
                  <p:oleObj name="Equation" r:id="rId9" imgW="139680" imgH="177480" progId="Equation.3">
                    <p:embed/>
                  </p:oleObj>
                </mc:Choice>
                <mc:Fallback>
                  <p:oleObj name="Equation" r:id="rId9" imgW="139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5" y="3270"/>
                          <a:ext cx="209"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76" name="Object 40"/>
            <p:cNvGraphicFramePr>
              <a:graphicFrameLocks noChangeAspect="1"/>
            </p:cNvGraphicFramePr>
            <p:nvPr/>
          </p:nvGraphicFramePr>
          <p:xfrm>
            <a:off x="576" y="2784"/>
            <a:ext cx="267" cy="284"/>
          </p:xfrm>
          <a:graphic>
            <a:graphicData uri="http://schemas.openxmlformats.org/presentationml/2006/ole">
              <mc:AlternateContent xmlns:mc="http://schemas.openxmlformats.org/markup-compatibility/2006">
                <mc:Choice xmlns:v="urn:schemas-microsoft-com:vml" Requires="v">
                  <p:oleObj name="Equation" r:id="rId11" imgW="177480" imgH="215640" progId="Equation.3">
                    <p:embed/>
                  </p:oleObj>
                </mc:Choice>
                <mc:Fallback>
                  <p:oleObj name="Equation" r:id="rId11" imgW="1774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2784"/>
                          <a:ext cx="267"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77" name="Object 41"/>
            <p:cNvGraphicFramePr>
              <a:graphicFrameLocks noChangeAspect="1"/>
            </p:cNvGraphicFramePr>
            <p:nvPr/>
          </p:nvGraphicFramePr>
          <p:xfrm>
            <a:off x="519" y="3682"/>
            <a:ext cx="286" cy="301"/>
          </p:xfrm>
          <a:graphic>
            <a:graphicData uri="http://schemas.openxmlformats.org/presentationml/2006/ole">
              <mc:AlternateContent xmlns:mc="http://schemas.openxmlformats.org/markup-compatibility/2006">
                <mc:Choice xmlns:v="urn:schemas-microsoft-com:vml" Requires="v">
                  <p:oleObj name="Equation" r:id="rId13" imgW="190440" imgH="228600" progId="Equation.3">
                    <p:embed/>
                  </p:oleObj>
                </mc:Choice>
                <mc:Fallback>
                  <p:oleObj name="Equation" r:id="rId13" imgW="19044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 y="3682"/>
                          <a:ext cx="28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785675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1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3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ine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825" y="1417638"/>
            <a:ext cx="5225145" cy="3657600"/>
          </a:xfrm>
          <a:prstGeom prst="rect">
            <a:avLst/>
          </a:prstGeom>
        </p:spPr>
      </p:pic>
      <p:sp>
        <p:nvSpPr>
          <p:cNvPr id="3" name="Title 2"/>
          <p:cNvSpPr>
            <a:spLocks noGrp="1"/>
          </p:cNvSpPr>
          <p:nvPr>
            <p:ph type="title"/>
          </p:nvPr>
        </p:nvSpPr>
        <p:spPr/>
        <p:txBody>
          <a:bodyPr>
            <a:normAutofit/>
          </a:bodyPr>
          <a:lstStyle/>
          <a:p>
            <a:r>
              <a:rPr lang="en-US" dirty="0"/>
              <a:t>Making data linearly separable</a:t>
            </a:r>
          </a:p>
        </p:txBody>
      </p:sp>
      <p:sp>
        <p:nvSpPr>
          <p:cNvPr id="4" name="Slide Number Placeholder 3"/>
          <p:cNvSpPr>
            <a:spLocks noGrp="1"/>
          </p:cNvSpPr>
          <p:nvPr>
            <p:ph type="sldNum" sz="quarter" idx="12"/>
          </p:nvPr>
        </p:nvSpPr>
        <p:spPr/>
        <p:txBody>
          <a:bodyPr/>
          <a:lstStyle/>
          <a:p>
            <a:fld id="{2066355A-084C-D24E-9AD2-7E4FC41EA627}" type="slidenum">
              <a:rPr lang="en-US" smtClean="0"/>
              <a:pPr/>
              <a:t>60</a:t>
            </a:fld>
            <a:endParaRPr lang="en-US"/>
          </a:p>
        </p:txBody>
      </p:sp>
      <p:sp>
        <p:nvSpPr>
          <p:cNvPr id="8" name="TextBox 7"/>
          <p:cNvSpPr txBox="1"/>
          <p:nvPr/>
        </p:nvSpPr>
        <p:spPr>
          <a:xfrm>
            <a:off x="1605626" y="5112603"/>
            <a:ext cx="6547774" cy="830997"/>
          </a:xfrm>
          <a:prstGeom prst="rect">
            <a:avLst/>
          </a:prstGeom>
          <a:noFill/>
        </p:spPr>
        <p:txBody>
          <a:bodyPr wrap="square" rtlCol="0">
            <a:spAutoFit/>
          </a:bodyPr>
          <a:lstStyle/>
          <a:p>
            <a:r>
              <a:rPr lang="en-US" sz="2400" u="none" dirty="0">
                <a:latin typeface="+mn-lt"/>
              </a:rPr>
              <a:t>Transform data: </a:t>
            </a:r>
            <a:r>
              <a:rPr lang="en-US" sz="2400" b="1" u="none" dirty="0">
                <a:latin typeface="+mn-lt"/>
              </a:rPr>
              <a:t>x = </a:t>
            </a:r>
            <a:r>
              <a:rPr lang="en-US" sz="2400" u="none" dirty="0">
                <a:latin typeface="+mn-lt"/>
              </a:rPr>
              <a:t>(x</a:t>
            </a:r>
            <a:r>
              <a:rPr lang="en-US" sz="2400" u="none" baseline="-25000" dirty="0">
                <a:latin typeface="+mn-lt"/>
              </a:rPr>
              <a:t>1</a:t>
            </a:r>
            <a:r>
              <a:rPr lang="en-US" sz="2400" u="none" dirty="0">
                <a:latin typeface="+mn-lt"/>
              </a:rPr>
              <a:t>, x</a:t>
            </a:r>
            <a:r>
              <a:rPr lang="en-US" sz="2400" u="none" baseline="-25000" dirty="0">
                <a:latin typeface="+mn-lt"/>
              </a:rPr>
              <a:t>2</a:t>
            </a:r>
            <a:r>
              <a:rPr lang="en-US" sz="2400" u="none" baseline="30000" dirty="0">
                <a:latin typeface="+mn-lt"/>
              </a:rPr>
              <a:t> </a:t>
            </a:r>
            <a:r>
              <a:rPr lang="en-US" sz="2400" u="none" dirty="0">
                <a:latin typeface="+mn-lt"/>
              </a:rPr>
              <a:t>)  =&gt; </a:t>
            </a:r>
            <a:r>
              <a:rPr lang="en-US" sz="2400" b="1" u="none" dirty="0">
                <a:latin typeface="+mn-lt"/>
              </a:rPr>
              <a:t>x’ = </a:t>
            </a:r>
            <a:r>
              <a:rPr lang="en-US" sz="2400" u="none" dirty="0">
                <a:latin typeface="+mn-lt"/>
              </a:rPr>
              <a:t>(x</a:t>
            </a:r>
            <a:r>
              <a:rPr lang="en-US" sz="2400" u="none" baseline="-25000" dirty="0">
                <a:latin typeface="+mn-lt"/>
              </a:rPr>
              <a:t>1</a:t>
            </a:r>
            <a:r>
              <a:rPr lang="en-US" sz="2400" u="none" baseline="30000" dirty="0">
                <a:latin typeface="+mn-lt"/>
              </a:rPr>
              <a:t>2</a:t>
            </a:r>
            <a:r>
              <a:rPr lang="en-US" sz="2400" u="none" dirty="0">
                <a:latin typeface="+mn-lt"/>
              </a:rPr>
              <a:t>, x</a:t>
            </a:r>
            <a:r>
              <a:rPr lang="en-US" sz="2400" u="none" baseline="-25000" dirty="0">
                <a:latin typeface="+mn-lt"/>
              </a:rPr>
              <a:t>2</a:t>
            </a:r>
            <a:r>
              <a:rPr lang="en-US" sz="2400" u="none" baseline="30000" dirty="0">
                <a:latin typeface="+mn-lt"/>
              </a:rPr>
              <a:t>2 </a:t>
            </a:r>
            <a:r>
              <a:rPr lang="en-US" sz="2400" u="none" dirty="0">
                <a:latin typeface="+mn-lt"/>
              </a:rPr>
              <a:t>) </a:t>
            </a:r>
            <a:endParaRPr lang="en-US" sz="2400" b="1" u="none" dirty="0">
              <a:latin typeface="+mn-lt"/>
            </a:endParaRPr>
          </a:p>
          <a:p>
            <a:r>
              <a:rPr lang="en-US" sz="2400" u="none" dirty="0">
                <a:latin typeface="+mn-lt"/>
              </a:rPr>
              <a:t>f(</a:t>
            </a:r>
            <a:r>
              <a:rPr lang="en-US" sz="2400" b="1" u="none" dirty="0">
                <a:latin typeface="+mn-lt"/>
              </a:rPr>
              <a:t>x’</a:t>
            </a:r>
            <a:r>
              <a:rPr lang="en-US" sz="2400" u="none" dirty="0">
                <a:latin typeface="+mn-lt"/>
              </a:rPr>
              <a:t>) = 1 iff  x’</a:t>
            </a:r>
            <a:r>
              <a:rPr lang="en-US" sz="2400" u="none" baseline="-25000" dirty="0">
                <a:latin typeface="+mn-lt"/>
              </a:rPr>
              <a:t>1</a:t>
            </a:r>
            <a:r>
              <a:rPr lang="en-US" sz="2400" u="none" dirty="0">
                <a:latin typeface="+mn-lt"/>
              </a:rPr>
              <a:t> + x’</a:t>
            </a:r>
            <a:r>
              <a:rPr lang="en-US" sz="2400" u="none" baseline="-25000" dirty="0">
                <a:latin typeface="+mn-lt"/>
              </a:rPr>
              <a:t>2</a:t>
            </a:r>
            <a:r>
              <a:rPr lang="en-US" sz="2400" u="none" dirty="0">
                <a:latin typeface="+mn-lt"/>
              </a:rPr>
              <a:t>  ≤  1</a:t>
            </a:r>
          </a:p>
        </p:txBody>
      </p:sp>
      <p:sp>
        <p:nvSpPr>
          <p:cNvPr id="5" name="TextBox 4"/>
          <p:cNvSpPr txBox="1"/>
          <p:nvPr/>
        </p:nvSpPr>
        <p:spPr>
          <a:xfrm>
            <a:off x="51276" y="1219200"/>
            <a:ext cx="3377724" cy="1237262"/>
          </a:xfrm>
          <a:prstGeom prst="rect">
            <a:avLst/>
          </a:prstGeom>
          <a:solidFill>
            <a:srgbClr val="FFFFCC"/>
          </a:solidFill>
          <a:ln>
            <a:solidFill>
              <a:schemeClr val="accent1">
                <a:lumMod val="75000"/>
              </a:schemeClr>
            </a:solidFill>
          </a:ln>
        </p:spPr>
        <p:txBody>
          <a:bodyPr wrap="square" rtlCol="0">
            <a:spAutoFit/>
          </a:bodyPr>
          <a:lstStyle/>
          <a:p>
            <a:pPr marL="342900" lvl="0" indent="-342900" eaLnBrk="1" hangingPunct="1">
              <a:spcBef>
                <a:spcPct val="20000"/>
              </a:spcBef>
              <a:buSzPct val="75000"/>
              <a:buBlip>
                <a:blip r:embed="rId3"/>
              </a:buBlip>
            </a:pPr>
            <a:r>
              <a:rPr lang="en-US" sz="1800" u="none" dirty="0">
                <a:latin typeface="+mn-lt"/>
              </a:rPr>
              <a:t>In order to deal with this, we introduce two new concepts: </a:t>
            </a:r>
          </a:p>
          <a:p>
            <a:pPr marL="800100" lvl="1" indent="-342900" eaLnBrk="1" hangingPunct="1">
              <a:spcBef>
                <a:spcPct val="20000"/>
              </a:spcBef>
              <a:buSzPct val="75000"/>
              <a:buBlip>
                <a:blip r:embed="rId3"/>
              </a:buBlip>
            </a:pPr>
            <a:r>
              <a:rPr lang="en-US" sz="1600" u="none" dirty="0">
                <a:latin typeface="+mn-lt"/>
              </a:rPr>
              <a:t>Dual Representation</a:t>
            </a:r>
          </a:p>
          <a:p>
            <a:pPr marL="800100" lvl="1" indent="-342900" eaLnBrk="1" hangingPunct="1">
              <a:spcBef>
                <a:spcPct val="20000"/>
              </a:spcBef>
              <a:buSzPct val="75000"/>
              <a:buBlip>
                <a:blip r:embed="rId3"/>
              </a:buBlip>
            </a:pPr>
            <a:r>
              <a:rPr lang="en-US" sz="1600" u="none" dirty="0">
                <a:latin typeface="+mn-lt"/>
              </a:rPr>
              <a:t>Kernel (&amp; the kernel trick)</a:t>
            </a:r>
          </a:p>
        </p:txBody>
      </p:sp>
    </p:spTree>
    <p:extLst>
      <p:ext uri="{BB962C8B-B14F-4D97-AF65-F5344CB8AC3E}">
        <p14:creationId xmlns:p14="http://schemas.microsoft.com/office/powerpoint/2010/main" val="1330124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56E01174-DD0C-4EED-A8E4-1DA71A90467F}" type="slidenum">
              <a:rPr lang="en-US"/>
              <a:pPr/>
              <a:t>61</a:t>
            </a:fld>
            <a:endParaRPr lang="en-US"/>
          </a:p>
        </p:txBody>
      </p:sp>
      <p:graphicFrame>
        <p:nvGraphicFramePr>
          <p:cNvPr id="99330" name="Object 2"/>
          <p:cNvGraphicFramePr>
            <a:graphicFrameLocks noChangeAspect="1"/>
          </p:cNvGraphicFramePr>
          <p:nvPr/>
        </p:nvGraphicFramePr>
        <p:xfrm>
          <a:off x="30163" y="2286000"/>
          <a:ext cx="9050337" cy="860425"/>
        </p:xfrm>
        <a:graphic>
          <a:graphicData uri="http://schemas.openxmlformats.org/presentationml/2006/ole">
            <mc:AlternateContent xmlns:mc="http://schemas.openxmlformats.org/markup-compatibility/2006">
              <mc:Choice xmlns:v="urn:schemas-microsoft-com:vml" Requires="v">
                <p:oleObj name="Equation" r:id="rId3" imgW="4597200" imgH="457200" progId="Equation.3">
                  <p:embed/>
                </p:oleObj>
              </mc:Choice>
              <mc:Fallback>
                <p:oleObj name="Equation" r:id="rId3" imgW="4597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2286000"/>
                        <a:ext cx="9050337" cy="860425"/>
                      </a:xfrm>
                      <a:prstGeom prst="rect">
                        <a:avLst/>
                      </a:prstGeom>
                      <a:noFill/>
                      <a:ln w="19050">
                        <a:solidFill>
                          <a:srgbClr val="A5002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1" name="Object 3"/>
          <p:cNvGraphicFramePr>
            <a:graphicFrameLocks noChangeAspect="1"/>
          </p:cNvGraphicFramePr>
          <p:nvPr/>
        </p:nvGraphicFramePr>
        <p:xfrm>
          <a:off x="1143000" y="1143000"/>
          <a:ext cx="6900863" cy="1004888"/>
        </p:xfrm>
        <a:graphic>
          <a:graphicData uri="http://schemas.openxmlformats.org/presentationml/2006/ole">
            <mc:AlternateContent xmlns:mc="http://schemas.openxmlformats.org/markup-compatibility/2006">
              <mc:Choice xmlns:v="urn:schemas-microsoft-com:vml" Requires="v">
                <p:oleObj name="Equation" r:id="rId5" imgW="3504960" imgH="533160" progId="Equation.3">
                  <p:embed/>
                </p:oleObj>
              </mc:Choice>
              <mc:Fallback>
                <p:oleObj name="Equation" r:id="rId5" imgW="350496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143000"/>
                        <a:ext cx="6900863"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2" name="Rectangle 4"/>
          <p:cNvSpPr>
            <a:spLocks noGrp="1" noChangeArrowheads="1"/>
          </p:cNvSpPr>
          <p:nvPr>
            <p:ph type="body" idx="1"/>
          </p:nvPr>
        </p:nvSpPr>
        <p:spPr>
          <a:xfrm>
            <a:off x="152400" y="3276600"/>
            <a:ext cx="8686800" cy="2971800"/>
          </a:xfrm>
        </p:spPr>
        <p:txBody>
          <a:bodyPr/>
          <a:lstStyle/>
          <a:p>
            <a:pPr>
              <a:lnSpc>
                <a:spcPct val="80000"/>
              </a:lnSpc>
            </a:pPr>
            <a:r>
              <a:rPr lang="en-US" sz="2000" dirty="0"/>
              <a:t>Let </a:t>
            </a:r>
            <a:r>
              <a:rPr lang="en-US" sz="2000" dirty="0">
                <a:solidFill>
                  <a:srgbClr val="FF0000"/>
                </a:solidFill>
              </a:rPr>
              <a:t>w</a:t>
            </a:r>
            <a:r>
              <a:rPr lang="en-US" sz="2000" dirty="0"/>
              <a:t> be an initial weight vector for perceptron. Let (</a:t>
            </a:r>
            <a:r>
              <a:rPr lang="en-US" sz="2000" dirty="0">
                <a:solidFill>
                  <a:srgbClr val="FF0000"/>
                </a:solidFill>
              </a:rPr>
              <a:t>x</a:t>
            </a:r>
            <a:r>
              <a:rPr lang="en-US" sz="2000" baseline="30000" dirty="0">
                <a:solidFill>
                  <a:srgbClr val="FF0000"/>
                </a:solidFill>
              </a:rPr>
              <a:t>1</a:t>
            </a:r>
            <a:r>
              <a:rPr lang="en-US" sz="2000" dirty="0">
                <a:solidFill>
                  <a:srgbClr val="FF0000"/>
                </a:solidFill>
              </a:rPr>
              <a:t>,+), (x</a:t>
            </a:r>
            <a:r>
              <a:rPr lang="en-US" sz="2000" baseline="30000" dirty="0">
                <a:solidFill>
                  <a:srgbClr val="FF0000"/>
                </a:solidFill>
              </a:rPr>
              <a:t>2</a:t>
            </a:r>
            <a:r>
              <a:rPr lang="en-US" sz="2000" dirty="0">
                <a:solidFill>
                  <a:srgbClr val="FF0000"/>
                </a:solidFill>
              </a:rPr>
              <a:t>,+), (x</a:t>
            </a:r>
            <a:r>
              <a:rPr lang="en-US" sz="2000" baseline="30000" dirty="0">
                <a:solidFill>
                  <a:srgbClr val="FF0000"/>
                </a:solidFill>
              </a:rPr>
              <a:t>3</a:t>
            </a:r>
            <a:r>
              <a:rPr lang="en-US" sz="2000" dirty="0">
                <a:solidFill>
                  <a:srgbClr val="FF0000"/>
                </a:solidFill>
              </a:rPr>
              <a:t>,-), (x</a:t>
            </a:r>
            <a:r>
              <a:rPr lang="en-US" sz="2000" baseline="30000" dirty="0">
                <a:solidFill>
                  <a:srgbClr val="FF0000"/>
                </a:solidFill>
              </a:rPr>
              <a:t>4</a:t>
            </a:r>
            <a:r>
              <a:rPr lang="en-US" sz="2000" dirty="0">
                <a:solidFill>
                  <a:srgbClr val="FF0000"/>
                </a:solidFill>
              </a:rPr>
              <a:t>,-)</a:t>
            </a:r>
            <a:r>
              <a:rPr lang="en-US" sz="2000" dirty="0"/>
              <a:t> be examples and assume mistakes are made on </a:t>
            </a:r>
            <a:r>
              <a:rPr lang="en-US" sz="2000" dirty="0">
                <a:solidFill>
                  <a:srgbClr val="FF0000"/>
                </a:solidFill>
              </a:rPr>
              <a:t>x</a:t>
            </a:r>
            <a:r>
              <a:rPr lang="en-US" sz="2000" baseline="30000" dirty="0">
                <a:solidFill>
                  <a:srgbClr val="FF0000"/>
                </a:solidFill>
              </a:rPr>
              <a:t>1</a:t>
            </a:r>
            <a:r>
              <a:rPr lang="en-US" sz="2000" dirty="0">
                <a:solidFill>
                  <a:srgbClr val="FF0000"/>
                </a:solidFill>
              </a:rPr>
              <a:t>, x</a:t>
            </a:r>
            <a:r>
              <a:rPr lang="en-US" sz="2000" baseline="30000" dirty="0">
                <a:solidFill>
                  <a:srgbClr val="FF0000"/>
                </a:solidFill>
              </a:rPr>
              <a:t>2</a:t>
            </a:r>
            <a:r>
              <a:rPr lang="en-US" sz="2000" dirty="0"/>
              <a:t> and </a:t>
            </a:r>
            <a:r>
              <a:rPr lang="en-US" sz="2000" dirty="0">
                <a:solidFill>
                  <a:srgbClr val="FF0000"/>
                </a:solidFill>
              </a:rPr>
              <a:t>x</a:t>
            </a:r>
            <a:r>
              <a:rPr lang="en-US" sz="2000" baseline="30000" dirty="0">
                <a:solidFill>
                  <a:srgbClr val="FF0000"/>
                </a:solidFill>
              </a:rPr>
              <a:t>4</a:t>
            </a:r>
            <a:r>
              <a:rPr lang="en-US" sz="2000" dirty="0"/>
              <a:t>. </a:t>
            </a:r>
          </a:p>
          <a:p>
            <a:pPr>
              <a:lnSpc>
                <a:spcPct val="80000"/>
              </a:lnSpc>
            </a:pPr>
            <a:r>
              <a:rPr lang="en-US" sz="2000" dirty="0"/>
              <a:t>What is the resulting weight vector? </a:t>
            </a:r>
          </a:p>
          <a:p>
            <a:pPr lvl="4">
              <a:lnSpc>
                <a:spcPct val="80000"/>
              </a:lnSpc>
              <a:buFontTx/>
              <a:buNone/>
            </a:pPr>
            <a:r>
              <a:rPr lang="en-US" sz="2400" dirty="0">
                <a:latin typeface="Tempus Sans ITC" pitchFamily="82" charset="0"/>
              </a:rPr>
              <a:t>   </a:t>
            </a:r>
            <a:r>
              <a:rPr lang="en-US" sz="2800" dirty="0"/>
              <a:t>w = w + </a:t>
            </a:r>
            <a:r>
              <a:rPr lang="en-US" sz="2800" dirty="0">
                <a:solidFill>
                  <a:srgbClr val="FF0000"/>
                </a:solidFill>
              </a:rPr>
              <a:t>x</a:t>
            </a:r>
            <a:r>
              <a:rPr lang="en-US" sz="2800" baseline="30000" dirty="0">
                <a:solidFill>
                  <a:srgbClr val="FF0000"/>
                </a:solidFill>
              </a:rPr>
              <a:t>1</a:t>
            </a:r>
            <a:r>
              <a:rPr lang="en-US" sz="2800" dirty="0">
                <a:solidFill>
                  <a:srgbClr val="FF0000"/>
                </a:solidFill>
              </a:rPr>
              <a:t> </a:t>
            </a:r>
            <a:r>
              <a:rPr lang="en-US" sz="2800" dirty="0"/>
              <a:t>+</a:t>
            </a:r>
            <a:r>
              <a:rPr lang="en-US" sz="2800" dirty="0">
                <a:solidFill>
                  <a:srgbClr val="FF0000"/>
                </a:solidFill>
              </a:rPr>
              <a:t> x</a:t>
            </a:r>
            <a:r>
              <a:rPr lang="en-US" sz="2800" baseline="30000" dirty="0">
                <a:solidFill>
                  <a:srgbClr val="FF0000"/>
                </a:solidFill>
              </a:rPr>
              <a:t>2</a:t>
            </a:r>
            <a:r>
              <a:rPr lang="en-US" sz="2800" dirty="0"/>
              <a:t> - </a:t>
            </a:r>
            <a:r>
              <a:rPr lang="en-US" sz="2800" dirty="0">
                <a:solidFill>
                  <a:srgbClr val="FF0000"/>
                </a:solidFill>
              </a:rPr>
              <a:t>x</a:t>
            </a:r>
            <a:r>
              <a:rPr lang="en-US" sz="2800" baseline="30000" dirty="0">
                <a:solidFill>
                  <a:srgbClr val="FF0000"/>
                </a:solidFill>
              </a:rPr>
              <a:t>4</a:t>
            </a:r>
            <a:r>
              <a:rPr lang="en-US" sz="2800" dirty="0"/>
              <a:t> </a:t>
            </a:r>
          </a:p>
          <a:p>
            <a:pPr>
              <a:lnSpc>
                <a:spcPct val="80000"/>
              </a:lnSpc>
            </a:pPr>
            <a:endParaRPr lang="en-US" sz="2000" dirty="0"/>
          </a:p>
          <a:p>
            <a:pPr>
              <a:lnSpc>
                <a:spcPct val="80000"/>
              </a:lnSpc>
            </a:pPr>
            <a:r>
              <a:rPr lang="en-US" sz="2000" dirty="0"/>
              <a:t>In general, the weight vector w can be written </a:t>
            </a:r>
          </a:p>
          <a:p>
            <a:pPr>
              <a:lnSpc>
                <a:spcPct val="80000"/>
              </a:lnSpc>
              <a:buFontTx/>
              <a:buNone/>
            </a:pPr>
            <a:r>
              <a:rPr lang="en-US" sz="2000" dirty="0"/>
              <a:t>      as a linear combination of examples: </a:t>
            </a:r>
          </a:p>
          <a:p>
            <a:pPr>
              <a:lnSpc>
                <a:spcPct val="80000"/>
              </a:lnSpc>
              <a:buFontTx/>
              <a:buNone/>
            </a:pPr>
            <a:r>
              <a:rPr lang="en-US" sz="2000" dirty="0">
                <a:latin typeface="Tempus Sans ITC" pitchFamily="82" charset="0"/>
              </a:rPr>
              <a:t>                                </a:t>
            </a:r>
            <a:r>
              <a:rPr lang="en-US" sz="2800" dirty="0"/>
              <a:t>w = </a:t>
            </a:r>
            <a:r>
              <a:rPr lang="en-US" sz="2800" dirty="0">
                <a:sym typeface="Symbol" pitchFamily="18" charset="2"/>
              </a:rPr>
              <a:t></a:t>
            </a:r>
            <a:r>
              <a:rPr lang="en-US" sz="2800" baseline="-25000" dirty="0">
                <a:sym typeface="Symbol" pitchFamily="18" charset="2"/>
              </a:rPr>
              <a:t>1,m</a:t>
            </a:r>
            <a:r>
              <a:rPr lang="en-US" sz="2800" dirty="0"/>
              <a:t> r </a:t>
            </a:r>
            <a:r>
              <a:rPr lang="en-US" sz="2800" dirty="0">
                <a:latin typeface="cmmi10" pitchFamily="34" charset="0"/>
              </a:rPr>
              <a:t>®</a:t>
            </a:r>
            <a:r>
              <a:rPr lang="en-US" sz="2800" baseline="-25000" dirty="0">
                <a:latin typeface="Tempus Sans ITC" pitchFamily="82" charset="0"/>
              </a:rPr>
              <a:t>i</a:t>
            </a:r>
            <a:r>
              <a:rPr lang="en-US" sz="2800" dirty="0">
                <a:latin typeface="Tempus Sans ITC" pitchFamily="82" charset="0"/>
              </a:rPr>
              <a:t> </a:t>
            </a:r>
            <a:r>
              <a:rPr lang="en-US" sz="2800" dirty="0" err="1"/>
              <a:t>y</a:t>
            </a:r>
            <a:r>
              <a:rPr lang="en-US" sz="2800" baseline="-25000" dirty="0" err="1"/>
              <a:t>i</a:t>
            </a:r>
            <a:r>
              <a:rPr lang="en-US" sz="2800" dirty="0"/>
              <a:t> x</a:t>
            </a:r>
            <a:r>
              <a:rPr lang="en-US" sz="2800" baseline="30000" dirty="0"/>
              <a:t>i</a:t>
            </a:r>
            <a:endParaRPr lang="en-US" sz="2400" dirty="0"/>
          </a:p>
          <a:p>
            <a:pPr>
              <a:lnSpc>
                <a:spcPct val="80000"/>
              </a:lnSpc>
            </a:pPr>
            <a:r>
              <a:rPr lang="en-US" sz="2000" dirty="0"/>
              <a:t>Where</a:t>
            </a:r>
            <a:r>
              <a:rPr lang="en-US" sz="2000" dirty="0">
                <a:latin typeface="Tempus Sans ITC" pitchFamily="82" charset="0"/>
              </a:rPr>
              <a:t> </a:t>
            </a:r>
            <a:r>
              <a:rPr lang="en-US" sz="2000" dirty="0">
                <a:solidFill>
                  <a:srgbClr val="FF0000"/>
                </a:solidFill>
                <a:latin typeface="cmmi10" pitchFamily="34" charset="0"/>
              </a:rPr>
              <a:t>®</a:t>
            </a:r>
            <a:r>
              <a:rPr lang="en-US" sz="2000" baseline="-25000" dirty="0">
                <a:solidFill>
                  <a:srgbClr val="FF0000"/>
                </a:solidFill>
                <a:latin typeface="Tempus Sans ITC" pitchFamily="82" charset="0"/>
              </a:rPr>
              <a:t>i</a:t>
            </a:r>
            <a:r>
              <a:rPr lang="en-US" sz="2000" dirty="0">
                <a:latin typeface="Tempus Sans ITC" pitchFamily="82" charset="0"/>
              </a:rPr>
              <a:t> </a:t>
            </a:r>
            <a:r>
              <a:rPr lang="en-US" sz="2000" dirty="0"/>
              <a:t>is the </a:t>
            </a:r>
            <a:r>
              <a:rPr lang="en-US" sz="2000" dirty="0">
                <a:solidFill>
                  <a:srgbClr val="FF0000"/>
                </a:solidFill>
              </a:rPr>
              <a:t>number of mistakes</a:t>
            </a:r>
            <a:r>
              <a:rPr lang="en-US" sz="2000" dirty="0"/>
              <a:t> made on x</a:t>
            </a:r>
            <a:r>
              <a:rPr lang="en-US" sz="2000" baseline="30000" dirty="0"/>
              <a:t>i</a:t>
            </a:r>
            <a:r>
              <a:rPr lang="en-US" sz="2000" dirty="0"/>
              <a:t>.</a:t>
            </a:r>
          </a:p>
        </p:txBody>
      </p:sp>
      <p:sp>
        <p:nvSpPr>
          <p:cNvPr id="99335" name="Rectangle 7"/>
          <p:cNvSpPr>
            <a:spLocks noGrp="1" noChangeArrowheads="1"/>
          </p:cNvSpPr>
          <p:nvPr>
            <p:ph type="title"/>
          </p:nvPr>
        </p:nvSpPr>
        <p:spPr/>
        <p:txBody>
          <a:bodyPr/>
          <a:lstStyle/>
          <a:p>
            <a:r>
              <a:rPr lang="en-US" dirty="0"/>
              <a:t>Dual Representation</a:t>
            </a:r>
          </a:p>
        </p:txBody>
      </p:sp>
      <p:sp>
        <p:nvSpPr>
          <p:cNvPr id="99336" name="Rectangle 8"/>
          <p:cNvSpPr>
            <a:spLocks noChangeArrowheads="1"/>
          </p:cNvSpPr>
          <p:nvPr/>
        </p:nvSpPr>
        <p:spPr bwMode="auto">
          <a:xfrm>
            <a:off x="5499100" y="4191000"/>
            <a:ext cx="3581400" cy="1323439"/>
          </a:xfrm>
          <a:prstGeom prst="rect">
            <a:avLst/>
          </a:prstGeom>
          <a:solidFill>
            <a:srgbClr val="FFFFCC"/>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u="none" dirty="0">
                <a:latin typeface="+mn-lt"/>
              </a:rPr>
              <a:t>Note: We care about the dot product: f(x) = w </a:t>
            </a:r>
            <a:r>
              <a:rPr lang="en-US" sz="2000" u="none" dirty="0">
                <a:latin typeface="cmsy10"/>
              </a:rPr>
              <a:t>¢</a:t>
            </a:r>
            <a:r>
              <a:rPr lang="en-US" sz="2000" u="none" dirty="0">
                <a:latin typeface="+mn-lt"/>
              </a:rPr>
              <a:t> x =</a:t>
            </a:r>
          </a:p>
          <a:p>
            <a:r>
              <a:rPr lang="en-US" sz="2000" u="none" dirty="0">
                <a:latin typeface="+mn-lt"/>
              </a:rPr>
              <a:t>  	    = (</a:t>
            </a:r>
            <a:r>
              <a:rPr lang="en-US" sz="2000" u="none" dirty="0">
                <a:latin typeface="+mn-lt"/>
                <a:sym typeface="Symbol" pitchFamily="18" charset="2"/>
              </a:rPr>
              <a:t></a:t>
            </a:r>
            <a:r>
              <a:rPr lang="en-US" sz="2000" u="none" baseline="-25000" dirty="0">
                <a:latin typeface="+mn-lt"/>
                <a:sym typeface="Symbol" pitchFamily="18" charset="2"/>
              </a:rPr>
              <a:t>1,m</a:t>
            </a:r>
            <a:r>
              <a:rPr lang="en-US" sz="2000" u="none" dirty="0">
                <a:latin typeface="+mn-lt"/>
              </a:rPr>
              <a:t> </a:t>
            </a:r>
            <a:r>
              <a:rPr lang="en-US" sz="2000" u="none" dirty="0" err="1">
                <a:latin typeface="+mn-lt"/>
              </a:rPr>
              <a:t>r</a:t>
            </a:r>
            <a:r>
              <a:rPr lang="en-US" sz="2000" u="none" dirty="0" err="1">
                <a:latin typeface="cmmi10"/>
              </a:rPr>
              <a:t>®</a:t>
            </a:r>
            <a:r>
              <a:rPr lang="en-US" sz="2000" u="none" baseline="-25000" dirty="0" err="1">
                <a:latin typeface="+mn-lt"/>
              </a:rPr>
              <a:t>i</a:t>
            </a:r>
            <a:r>
              <a:rPr lang="en-US" sz="2000" u="none" dirty="0">
                <a:latin typeface="+mn-lt"/>
              </a:rPr>
              <a:t> </a:t>
            </a:r>
            <a:r>
              <a:rPr lang="en-US" sz="2000" u="none" dirty="0" err="1">
                <a:latin typeface="+mn-lt"/>
              </a:rPr>
              <a:t>y</a:t>
            </a:r>
            <a:r>
              <a:rPr lang="en-US" sz="2000" u="none" baseline="-25000" dirty="0" err="1">
                <a:latin typeface="+mn-lt"/>
              </a:rPr>
              <a:t>i</a:t>
            </a:r>
            <a:r>
              <a:rPr lang="en-US" sz="2000" u="none" dirty="0">
                <a:latin typeface="+mn-lt"/>
              </a:rPr>
              <a:t> x</a:t>
            </a:r>
            <a:r>
              <a:rPr lang="en-US" sz="2000" u="none" baseline="30000" dirty="0"/>
              <a:t>i</a:t>
            </a:r>
            <a:r>
              <a:rPr lang="en-US" sz="2000" u="none" dirty="0">
                <a:latin typeface="+mn-lt"/>
              </a:rPr>
              <a:t>) </a:t>
            </a:r>
            <a:r>
              <a:rPr lang="en-US" sz="2000" u="none" dirty="0">
                <a:latin typeface="cmsy10"/>
              </a:rPr>
              <a:t>¢</a:t>
            </a:r>
            <a:r>
              <a:rPr lang="en-US" sz="2000" u="none" dirty="0">
                <a:latin typeface="+mn-lt"/>
              </a:rPr>
              <a:t> x            </a:t>
            </a:r>
          </a:p>
          <a:p>
            <a:r>
              <a:rPr lang="en-US" sz="2000" u="none" dirty="0">
                <a:latin typeface="+mn-lt"/>
              </a:rPr>
              <a:t>  	    = </a:t>
            </a:r>
            <a:r>
              <a:rPr lang="en-US" sz="2000" u="none" dirty="0">
                <a:latin typeface="+mn-lt"/>
                <a:sym typeface="Symbol" pitchFamily="18" charset="2"/>
              </a:rPr>
              <a:t></a:t>
            </a:r>
            <a:r>
              <a:rPr lang="en-US" sz="2000" u="none" baseline="-25000" dirty="0">
                <a:latin typeface="+mn-lt"/>
                <a:sym typeface="Symbol" pitchFamily="18" charset="2"/>
              </a:rPr>
              <a:t>1,m</a:t>
            </a:r>
            <a:r>
              <a:rPr lang="en-US" sz="2000" u="none" dirty="0">
                <a:latin typeface="+mn-lt"/>
              </a:rPr>
              <a:t> </a:t>
            </a:r>
            <a:r>
              <a:rPr lang="en-US" sz="2000" u="none" dirty="0" err="1">
                <a:latin typeface="+mn-lt"/>
              </a:rPr>
              <a:t>r</a:t>
            </a:r>
            <a:r>
              <a:rPr lang="en-US" sz="2000" u="none" dirty="0" err="1">
                <a:latin typeface="cmmi10"/>
              </a:rPr>
              <a:t>®</a:t>
            </a:r>
            <a:r>
              <a:rPr lang="en-US" sz="2000" u="none" baseline="-25000" dirty="0" err="1">
                <a:latin typeface="+mn-lt"/>
              </a:rPr>
              <a:t>i</a:t>
            </a:r>
            <a:r>
              <a:rPr lang="en-US" sz="2000" u="none" dirty="0">
                <a:latin typeface="+mn-lt"/>
              </a:rPr>
              <a:t> </a:t>
            </a:r>
            <a:r>
              <a:rPr lang="en-US" sz="2000" u="none" dirty="0" err="1">
                <a:latin typeface="+mn-lt"/>
              </a:rPr>
              <a:t>y</a:t>
            </a:r>
            <a:r>
              <a:rPr lang="en-US" sz="2000" u="none" baseline="-25000" dirty="0" err="1">
                <a:latin typeface="+mn-lt"/>
              </a:rPr>
              <a:t>i</a:t>
            </a:r>
            <a:r>
              <a:rPr lang="en-US" sz="2000" u="none" dirty="0">
                <a:latin typeface="+mn-lt"/>
              </a:rPr>
              <a:t> (x</a:t>
            </a:r>
            <a:r>
              <a:rPr lang="en-US" sz="2000" u="none" baseline="30000" dirty="0"/>
              <a:t>i</a:t>
            </a:r>
            <a:r>
              <a:rPr lang="en-US" sz="2000" u="none" dirty="0">
                <a:latin typeface="+mn-lt"/>
              </a:rPr>
              <a:t> </a:t>
            </a:r>
            <a:r>
              <a:rPr lang="en-US" sz="2000" u="none" dirty="0">
                <a:latin typeface="cmsy10"/>
              </a:rPr>
              <a:t>¢</a:t>
            </a:r>
            <a:r>
              <a:rPr lang="en-US" sz="2000" u="none" dirty="0">
                <a:latin typeface="+mn-lt"/>
              </a:rPr>
              <a:t> x) </a:t>
            </a:r>
          </a:p>
        </p:txBody>
      </p:sp>
    </p:spTree>
    <p:extLst>
      <p:ext uri="{BB962C8B-B14F-4D97-AF65-F5344CB8AC3E}">
        <p14:creationId xmlns:p14="http://schemas.microsoft.com/office/powerpoint/2010/main" val="316697037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1371600" y="228600"/>
            <a:ext cx="7772400" cy="1143000"/>
          </a:xfrm>
        </p:spPr>
        <p:txBody>
          <a:bodyPr/>
          <a:lstStyle/>
          <a:p>
            <a:r>
              <a:rPr lang="en-US" dirty="0"/>
              <a:t>Kernel Based Methods</a:t>
            </a:r>
          </a:p>
        </p:txBody>
      </p:sp>
      <p:sp>
        <p:nvSpPr>
          <p:cNvPr id="2" name="Content Placeholder 1"/>
          <p:cNvSpPr>
            <a:spLocks noGrp="1"/>
          </p:cNvSpPr>
          <p:nvPr>
            <p:ph idx="1"/>
          </p:nvPr>
        </p:nvSpPr>
        <p:spPr>
          <a:xfrm>
            <a:off x="1524000" y="1874837"/>
            <a:ext cx="7162800" cy="4525963"/>
          </a:xfrm>
        </p:spPr>
        <p:txBody>
          <a:bodyPr/>
          <a:lstStyle/>
          <a:p>
            <a:r>
              <a:rPr lang="en-US" sz="2000" dirty="0"/>
              <a:t>A method to  run Perceptron on a very large feature set, without incurring the cost of keeping a very large weight vector. </a:t>
            </a:r>
          </a:p>
          <a:p>
            <a:r>
              <a:rPr lang="en-US" sz="2000" dirty="0">
                <a:solidFill>
                  <a:schemeClr val="accent2">
                    <a:lumMod val="75000"/>
                    <a:lumOff val="25000"/>
                  </a:schemeClr>
                </a:solidFill>
              </a:rPr>
              <a:t>Computing the dot product can be done in the original feature space.</a:t>
            </a:r>
          </a:p>
          <a:p>
            <a:r>
              <a:rPr lang="en-US" sz="2000" dirty="0">
                <a:solidFill>
                  <a:srgbClr val="FF0000"/>
                </a:solidFill>
              </a:rPr>
              <a:t>Notice:</a:t>
            </a:r>
            <a:r>
              <a:rPr lang="en-US" sz="2000" dirty="0"/>
              <a:t> this pertains only to efficiency: The classifier is identical to the one you get by blowing up the feature space.</a:t>
            </a:r>
          </a:p>
          <a:p>
            <a:r>
              <a:rPr lang="en-US" sz="2000" dirty="0"/>
              <a:t>Generalization is still relative to the real dimensionality (or, related properties).</a:t>
            </a:r>
          </a:p>
          <a:p>
            <a:r>
              <a:rPr lang="en-US" sz="2000" dirty="0">
                <a:solidFill>
                  <a:srgbClr val="FF0000"/>
                </a:solidFill>
              </a:rPr>
              <a:t>Kernels</a:t>
            </a:r>
            <a:r>
              <a:rPr lang="en-US" sz="2000" dirty="0"/>
              <a:t> were popularized by SVMs, but many other algorithms can make use of them (== run in the dual). </a:t>
            </a:r>
          </a:p>
          <a:p>
            <a:pPr lvl="1"/>
            <a:r>
              <a:rPr lang="en-US" sz="1600" dirty="0"/>
              <a:t>Linear Kernels: no kernels; stay in the original space. A lot of applications  actually use linear kernels.</a:t>
            </a:r>
          </a:p>
          <a:p>
            <a:endParaRPr lang="en-US" sz="2000" dirty="0"/>
          </a:p>
        </p:txBody>
      </p:sp>
      <p:sp>
        <p:nvSpPr>
          <p:cNvPr id="3" name="Content Placeholder 2"/>
          <p:cNvSpPr>
            <a:spLocks noGrp="1"/>
          </p:cNvSpPr>
          <p:nvPr>
            <p:ph sz="quarter" idx="13"/>
          </p:nvPr>
        </p:nvSpPr>
        <p:spPr/>
        <p:txBody>
          <a:bodyPr/>
          <a:lstStyle/>
          <a:p>
            <a:r>
              <a:rPr lang="en-US" dirty="0"/>
              <a:t>General</a:t>
            </a:r>
          </a:p>
        </p:txBody>
      </p:sp>
      <p:sp>
        <p:nvSpPr>
          <p:cNvPr id="7" name="Slide Number Placeholder 5"/>
          <p:cNvSpPr>
            <a:spLocks noGrp="1"/>
          </p:cNvSpPr>
          <p:nvPr>
            <p:ph type="sldNum" sz="quarter" idx="14"/>
          </p:nvPr>
        </p:nvSpPr>
        <p:spPr/>
        <p:txBody>
          <a:bodyPr/>
          <a:lstStyle/>
          <a:p>
            <a:fld id="{063C9128-3AAE-408B-85FF-605403CEC1A1}" type="slidenum">
              <a:rPr lang="en-US"/>
              <a:pPr/>
              <a:t>62</a:t>
            </a:fld>
            <a:endParaRPr lang="en-US"/>
          </a:p>
        </p:txBody>
      </p:sp>
      <p:graphicFrame>
        <p:nvGraphicFramePr>
          <p:cNvPr id="7170" name="Object 2"/>
          <p:cNvGraphicFramePr>
            <a:graphicFrameLocks noChangeAspect="1"/>
          </p:cNvGraphicFramePr>
          <p:nvPr>
            <p:extLst>
              <p:ext uri="{D42A27DB-BD31-4B8C-83A1-F6EECF244321}">
                <p14:modId xmlns:p14="http://schemas.microsoft.com/office/powerpoint/2010/main" val="3751838837"/>
              </p:ext>
            </p:extLst>
          </p:nvPr>
        </p:nvGraphicFramePr>
        <p:xfrm>
          <a:off x="2470150" y="1171575"/>
          <a:ext cx="4768850" cy="1114425"/>
        </p:xfrm>
        <a:graphic>
          <a:graphicData uri="http://schemas.openxmlformats.org/presentationml/2006/ole">
            <mc:AlternateContent xmlns:mc="http://schemas.openxmlformats.org/markup-compatibility/2006">
              <mc:Choice xmlns:v="urn:schemas-microsoft-com:vml" Requires="v">
                <p:oleObj name="Equation" r:id="rId3" imgW="2082600" imgH="507960" progId="Equation.3">
                  <p:embed/>
                </p:oleObj>
              </mc:Choice>
              <mc:Fallback>
                <p:oleObj name="Equation" r:id="rId3" imgW="2082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1171575"/>
                        <a:ext cx="47688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46021733"/>
      </p:ext>
    </p:extLst>
  </p:cSld>
  <p:clrMapOvr>
    <a:masterClrMapping/>
  </p:clrMapOvr>
  <p:transition>
    <p:zoom dir="in"/>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69E668B8-D6D1-446C-A8AB-BED8E3BB417A}" type="slidenum">
              <a:rPr lang="en-US"/>
              <a:pPr/>
              <a:t>63</a:t>
            </a:fld>
            <a:endParaRPr lang="en-US"/>
          </a:p>
        </p:txBody>
      </p:sp>
      <p:graphicFrame>
        <p:nvGraphicFramePr>
          <p:cNvPr id="9218" name="Object 2"/>
          <p:cNvGraphicFramePr>
            <a:graphicFrameLocks noChangeAspect="1"/>
          </p:cNvGraphicFramePr>
          <p:nvPr/>
        </p:nvGraphicFramePr>
        <p:xfrm>
          <a:off x="30163" y="2286000"/>
          <a:ext cx="9050337" cy="860425"/>
        </p:xfrm>
        <a:graphic>
          <a:graphicData uri="http://schemas.openxmlformats.org/presentationml/2006/ole">
            <mc:AlternateContent xmlns:mc="http://schemas.openxmlformats.org/markup-compatibility/2006">
              <mc:Choice xmlns:v="urn:schemas-microsoft-com:vml" Requires="v">
                <p:oleObj name="Equation" r:id="rId3" imgW="4597200" imgH="457200" progId="Equation.3">
                  <p:embed/>
                </p:oleObj>
              </mc:Choice>
              <mc:Fallback>
                <p:oleObj name="Equation" r:id="rId3" imgW="4597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2286000"/>
                        <a:ext cx="9050337" cy="860425"/>
                      </a:xfrm>
                      <a:prstGeom prst="rect">
                        <a:avLst/>
                      </a:prstGeom>
                      <a:noFill/>
                      <a:ln w="19050">
                        <a:solidFill>
                          <a:srgbClr val="A5002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1143000" y="1143000"/>
          <a:ext cx="6900863" cy="1004888"/>
        </p:xfrm>
        <a:graphic>
          <a:graphicData uri="http://schemas.openxmlformats.org/presentationml/2006/ole">
            <mc:AlternateContent xmlns:mc="http://schemas.openxmlformats.org/markup-compatibility/2006">
              <mc:Choice xmlns:v="urn:schemas-microsoft-com:vml" Requires="v">
                <p:oleObj name="Equation" r:id="rId5" imgW="3504960" imgH="533160" progId="Equation.3">
                  <p:embed/>
                </p:oleObj>
              </mc:Choice>
              <mc:Fallback>
                <p:oleObj name="Equation" r:id="rId5" imgW="350496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143000"/>
                        <a:ext cx="6900863"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Rectangle 4"/>
          <p:cNvSpPr>
            <a:spLocks noGrp="1" noChangeArrowheads="1"/>
          </p:cNvSpPr>
          <p:nvPr>
            <p:ph type="body" idx="1"/>
          </p:nvPr>
        </p:nvSpPr>
        <p:spPr>
          <a:xfrm>
            <a:off x="228600" y="3276600"/>
            <a:ext cx="8686800" cy="1676400"/>
          </a:xfrm>
        </p:spPr>
        <p:txBody>
          <a:bodyPr/>
          <a:lstStyle/>
          <a:p>
            <a:r>
              <a:rPr lang="en-US" sz="2400" dirty="0"/>
              <a:t>Let</a:t>
            </a:r>
            <a:r>
              <a:rPr lang="en-US" sz="2400" dirty="0">
                <a:solidFill>
                  <a:srgbClr val="A50021"/>
                </a:solidFill>
              </a:rPr>
              <a:t> </a:t>
            </a:r>
            <a:r>
              <a:rPr lang="en-US" sz="2400" dirty="0">
                <a:solidFill>
                  <a:srgbClr val="FF0000"/>
                </a:solidFill>
              </a:rPr>
              <a:t>I</a:t>
            </a:r>
            <a:r>
              <a:rPr lang="en-US" sz="2400" dirty="0"/>
              <a:t> be the set </a:t>
            </a:r>
            <a:r>
              <a:rPr lang="en-US" sz="2400" dirty="0">
                <a:solidFill>
                  <a:srgbClr val="FF0000"/>
                </a:solidFill>
              </a:rPr>
              <a:t>t</a:t>
            </a:r>
            <a:r>
              <a:rPr lang="en-US" sz="2400" baseline="-25000" dirty="0">
                <a:solidFill>
                  <a:srgbClr val="FF0000"/>
                </a:solidFill>
              </a:rPr>
              <a:t>1</a:t>
            </a:r>
            <a:r>
              <a:rPr lang="en-US" sz="2400" dirty="0">
                <a:solidFill>
                  <a:srgbClr val="FF0000"/>
                </a:solidFill>
              </a:rPr>
              <a:t>,t</a:t>
            </a:r>
            <a:r>
              <a:rPr lang="en-US" sz="2400" baseline="-25000" dirty="0">
                <a:solidFill>
                  <a:srgbClr val="FF0000"/>
                </a:solidFill>
              </a:rPr>
              <a:t>2</a:t>
            </a:r>
            <a:r>
              <a:rPr lang="en-US" sz="2400" dirty="0">
                <a:solidFill>
                  <a:srgbClr val="FF0000"/>
                </a:solidFill>
              </a:rPr>
              <a:t>,t</a:t>
            </a:r>
            <a:r>
              <a:rPr lang="en-US" sz="2400" baseline="-25000" dirty="0">
                <a:solidFill>
                  <a:srgbClr val="FF0000"/>
                </a:solidFill>
              </a:rPr>
              <a:t>3</a:t>
            </a:r>
            <a:r>
              <a:rPr lang="en-US" sz="2400" dirty="0">
                <a:solidFill>
                  <a:srgbClr val="FF0000"/>
                </a:solidFill>
              </a:rPr>
              <a:t> …</a:t>
            </a:r>
            <a:r>
              <a:rPr lang="en-US" sz="2400" dirty="0"/>
              <a:t>of monomials (conjunctions) over the feature space x</a:t>
            </a:r>
            <a:r>
              <a:rPr lang="en-US" sz="2400" baseline="-25000" dirty="0"/>
              <a:t>1</a:t>
            </a:r>
            <a:r>
              <a:rPr lang="en-US" sz="2400" dirty="0"/>
              <a:t>, x</a:t>
            </a:r>
            <a:r>
              <a:rPr lang="en-US" sz="2400" baseline="-25000" dirty="0"/>
              <a:t>2</a:t>
            </a:r>
            <a:r>
              <a:rPr lang="en-US" sz="2400" dirty="0"/>
              <a:t>… </a:t>
            </a:r>
            <a:r>
              <a:rPr lang="en-US" sz="2400" dirty="0" err="1"/>
              <a:t>x</a:t>
            </a:r>
            <a:r>
              <a:rPr lang="en-US" sz="2400" baseline="-25000" dirty="0" err="1"/>
              <a:t>n</a:t>
            </a:r>
            <a:r>
              <a:rPr lang="en-US" sz="2400" dirty="0"/>
              <a:t>. </a:t>
            </a:r>
          </a:p>
          <a:p>
            <a:r>
              <a:rPr lang="en-US" sz="2400" dirty="0"/>
              <a:t>Then we can write a linear function over this </a:t>
            </a:r>
            <a:r>
              <a:rPr lang="en-US" sz="2400" dirty="0">
                <a:solidFill>
                  <a:schemeClr val="accent2">
                    <a:lumMod val="75000"/>
                    <a:lumOff val="25000"/>
                  </a:schemeClr>
                </a:solidFill>
              </a:rPr>
              <a:t>new feature space</a:t>
            </a:r>
            <a:r>
              <a:rPr lang="en-US" sz="2400" dirty="0"/>
              <a:t>.</a:t>
            </a:r>
          </a:p>
        </p:txBody>
      </p:sp>
      <p:graphicFrame>
        <p:nvGraphicFramePr>
          <p:cNvPr id="9221" name="Object 5"/>
          <p:cNvGraphicFramePr>
            <a:graphicFrameLocks noChangeAspect="1"/>
          </p:cNvGraphicFramePr>
          <p:nvPr/>
        </p:nvGraphicFramePr>
        <p:xfrm>
          <a:off x="228600" y="4822825"/>
          <a:ext cx="6248400" cy="739775"/>
        </p:xfrm>
        <a:graphic>
          <a:graphicData uri="http://schemas.openxmlformats.org/presentationml/2006/ole">
            <mc:AlternateContent xmlns:mc="http://schemas.openxmlformats.org/markup-compatibility/2006">
              <mc:Choice xmlns:v="urn:schemas-microsoft-com:vml" Requires="v">
                <p:oleObj name="Equation" r:id="rId7" imgW="2361960" imgH="291960" progId="Equation.3">
                  <p:embed/>
                </p:oleObj>
              </mc:Choice>
              <mc:Fallback>
                <p:oleObj name="Equation" r:id="rId7" imgW="236196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822825"/>
                        <a:ext cx="6248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extLst>
              <p:ext uri="{D42A27DB-BD31-4B8C-83A1-F6EECF244321}">
                <p14:modId xmlns:p14="http://schemas.microsoft.com/office/powerpoint/2010/main" val="3975366184"/>
              </p:ext>
            </p:extLst>
          </p:nvPr>
        </p:nvGraphicFramePr>
        <p:xfrm>
          <a:off x="115887" y="5791200"/>
          <a:ext cx="8875713" cy="430213"/>
        </p:xfrm>
        <a:graphic>
          <a:graphicData uri="http://schemas.openxmlformats.org/presentationml/2006/ole">
            <mc:AlternateContent xmlns:mc="http://schemas.openxmlformats.org/markup-compatibility/2006">
              <mc:Choice xmlns:v="urn:schemas-microsoft-com:vml" Requires="v">
                <p:oleObj name="Equation" r:id="rId9" imgW="4508280" imgH="228600" progId="Equation.3">
                  <p:embed/>
                </p:oleObj>
              </mc:Choice>
              <mc:Fallback>
                <p:oleObj name="Equation" r:id="rId9" imgW="4508280" imgH="228600" progId="Equation.3">
                  <p:embed/>
                  <p:pic>
                    <p:nvPicPr>
                      <p:cNvPr id="0" name=""/>
                      <p:cNvPicPr>
                        <a:picLocks noChangeAspect="1" noChangeArrowheads="1"/>
                      </p:cNvPicPr>
                      <p:nvPr/>
                    </p:nvPicPr>
                    <p:blipFill>
                      <a:blip r:embed="rId10"/>
                      <a:srcRect/>
                      <a:stretch>
                        <a:fillRect/>
                      </a:stretch>
                    </p:blipFill>
                    <p:spPr bwMode="auto">
                      <a:xfrm>
                        <a:off x="115887" y="5791200"/>
                        <a:ext cx="88757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Rectangle 7"/>
          <p:cNvSpPr>
            <a:spLocks noGrp="1" noChangeArrowheads="1"/>
          </p:cNvSpPr>
          <p:nvPr>
            <p:ph type="title"/>
          </p:nvPr>
        </p:nvSpPr>
        <p:spPr/>
        <p:txBody>
          <a:bodyPr/>
          <a:lstStyle/>
          <a:p>
            <a:r>
              <a:rPr lang="en-US" dirty="0"/>
              <a:t>Kernel Base Methods</a:t>
            </a:r>
          </a:p>
        </p:txBody>
      </p:sp>
    </p:spTree>
    <p:extLst>
      <p:ext uri="{BB962C8B-B14F-4D97-AF65-F5344CB8AC3E}">
        <p14:creationId xmlns:p14="http://schemas.microsoft.com/office/powerpoint/2010/main" val="259617578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0-#ppt_w/2"/>
                                          </p:val>
                                        </p:tav>
                                        <p:tav tm="100000">
                                          <p:val>
                                            <p:strVal val="#ppt_x"/>
                                          </p:val>
                                        </p:tav>
                                      </p:tavLst>
                                    </p:anim>
                                    <p:anim calcmode="lin" valueType="num">
                                      <p:cBhvr additive="base">
                                        <p:cTn id="8"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222"/>
                                        </p:tgtEl>
                                        <p:attrNameLst>
                                          <p:attrName>style.visibility</p:attrName>
                                        </p:attrNameLst>
                                      </p:cBhvr>
                                      <p:to>
                                        <p:strVal val="visible"/>
                                      </p:to>
                                    </p:set>
                                    <p:anim calcmode="lin" valueType="num">
                                      <p:cBhvr additive="base">
                                        <p:cTn id="13" dur="500" fill="hold"/>
                                        <p:tgtEl>
                                          <p:spTgt spid="9222"/>
                                        </p:tgtEl>
                                        <p:attrNameLst>
                                          <p:attrName>ppt_x</p:attrName>
                                        </p:attrNameLst>
                                      </p:cBhvr>
                                      <p:tavLst>
                                        <p:tav tm="0">
                                          <p:val>
                                            <p:strVal val="0-#ppt_w/2"/>
                                          </p:val>
                                        </p:tav>
                                        <p:tav tm="100000">
                                          <p:val>
                                            <p:strVal val="#ppt_x"/>
                                          </p:val>
                                        </p:tav>
                                      </p:tavLst>
                                    </p:anim>
                                    <p:anim calcmode="lin" valueType="num">
                                      <p:cBhvr additive="base">
                                        <p:cTn id="14"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12F5E348-4D7B-450C-9FF5-BC0D656BFA44}" type="slidenum">
              <a:rPr lang="en-US"/>
              <a:pPr/>
              <a:t>64</a:t>
            </a:fld>
            <a:endParaRPr lang="en-US"/>
          </a:p>
        </p:txBody>
      </p:sp>
      <p:graphicFrame>
        <p:nvGraphicFramePr>
          <p:cNvPr id="11266" name="Object 2"/>
          <p:cNvGraphicFramePr>
            <a:graphicFrameLocks noChangeAspect="1"/>
          </p:cNvGraphicFramePr>
          <p:nvPr/>
        </p:nvGraphicFramePr>
        <p:xfrm>
          <a:off x="1171575" y="1066800"/>
          <a:ext cx="6900863" cy="430213"/>
        </p:xfrm>
        <a:graphic>
          <a:graphicData uri="http://schemas.openxmlformats.org/presentationml/2006/ole">
            <mc:AlternateContent xmlns:mc="http://schemas.openxmlformats.org/markup-compatibility/2006">
              <mc:Choice xmlns:v="urn:schemas-microsoft-com:vml" Requires="v">
                <p:oleObj name="Equation" r:id="rId3" imgW="3504960" imgH="228600" progId="Equation.3">
                  <p:embed/>
                </p:oleObj>
              </mc:Choice>
              <mc:Fallback>
                <p:oleObj name="Equation" r:id="rId3" imgW="35049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1066800"/>
                        <a:ext cx="69008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Rectangle 3"/>
          <p:cNvSpPr>
            <a:spLocks noGrp="1" noChangeArrowheads="1"/>
          </p:cNvSpPr>
          <p:nvPr>
            <p:ph type="body" idx="1"/>
          </p:nvPr>
        </p:nvSpPr>
        <p:spPr>
          <a:xfrm>
            <a:off x="152400" y="2971800"/>
            <a:ext cx="8610600" cy="3124200"/>
          </a:xfrm>
        </p:spPr>
        <p:txBody>
          <a:bodyPr/>
          <a:lstStyle/>
          <a:p>
            <a:pPr>
              <a:buFontTx/>
              <a:buNone/>
            </a:pPr>
            <a:endParaRPr lang="en-US" sz="2400" dirty="0">
              <a:latin typeface="Tempus Sans ITC" pitchFamily="82" charset="0"/>
            </a:endParaRPr>
          </a:p>
          <a:p>
            <a:r>
              <a:rPr lang="en-US" sz="2400" dirty="0">
                <a:latin typeface="+mj-lt"/>
              </a:rPr>
              <a:t>Great Increase in expressivity</a:t>
            </a:r>
          </a:p>
          <a:p>
            <a:r>
              <a:rPr lang="en-US" sz="2400" dirty="0">
                <a:latin typeface="+mj-lt"/>
              </a:rPr>
              <a:t>Can run Perceptron (and Winnow) but the convergence bound may suffer exponential growth.</a:t>
            </a:r>
          </a:p>
          <a:p>
            <a:endParaRPr lang="en-US" sz="2400" dirty="0">
              <a:latin typeface="+mj-lt"/>
            </a:endParaRPr>
          </a:p>
          <a:p>
            <a:r>
              <a:rPr lang="en-US" sz="2400" dirty="0">
                <a:latin typeface="+mj-lt"/>
              </a:rPr>
              <a:t>Exponential number of monomials are true in each example. </a:t>
            </a:r>
          </a:p>
          <a:p>
            <a:r>
              <a:rPr lang="en-US" sz="2400" dirty="0">
                <a:latin typeface="+mj-lt"/>
              </a:rPr>
              <a:t>Also, will have to keep many weights.</a:t>
            </a:r>
          </a:p>
        </p:txBody>
      </p:sp>
      <p:sp>
        <p:nvSpPr>
          <p:cNvPr id="11268" name="Rectangle 4"/>
          <p:cNvSpPr>
            <a:spLocks noChangeArrowheads="1"/>
          </p:cNvSpPr>
          <p:nvPr/>
        </p:nvSpPr>
        <p:spPr bwMode="auto">
          <a:xfrm>
            <a:off x="228600" y="3352800"/>
            <a:ext cx="845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spcBef>
                <a:spcPct val="20000"/>
              </a:spcBef>
              <a:buFontTx/>
              <a:buChar char="•"/>
            </a:pPr>
            <a:endParaRPr lang="en-US" sz="3200">
              <a:latin typeface="Arial Narrow" pitchFamily="34" charset="0"/>
            </a:endParaRPr>
          </a:p>
        </p:txBody>
      </p:sp>
      <p:graphicFrame>
        <p:nvGraphicFramePr>
          <p:cNvPr id="11269" name="Object 5"/>
          <p:cNvGraphicFramePr>
            <a:graphicFrameLocks noChangeAspect="1"/>
          </p:cNvGraphicFramePr>
          <p:nvPr/>
        </p:nvGraphicFramePr>
        <p:xfrm>
          <a:off x="228600" y="1393825"/>
          <a:ext cx="6248400" cy="739775"/>
        </p:xfrm>
        <a:graphic>
          <a:graphicData uri="http://schemas.openxmlformats.org/presentationml/2006/ole">
            <mc:AlternateContent xmlns:mc="http://schemas.openxmlformats.org/markup-compatibility/2006">
              <mc:Choice xmlns:v="urn:schemas-microsoft-com:vml" Requires="v">
                <p:oleObj name="Equation" r:id="rId5" imgW="2361960" imgH="291960" progId="Equation.3">
                  <p:embed/>
                </p:oleObj>
              </mc:Choice>
              <mc:Fallback>
                <p:oleObj name="Equation" r:id="rId5" imgW="236196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393825"/>
                        <a:ext cx="6248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nvGraphicFramePr>
        <p:xfrm>
          <a:off x="30163" y="2286000"/>
          <a:ext cx="9050337" cy="860425"/>
        </p:xfrm>
        <a:graphic>
          <a:graphicData uri="http://schemas.openxmlformats.org/presentationml/2006/ole">
            <mc:AlternateContent xmlns:mc="http://schemas.openxmlformats.org/markup-compatibility/2006">
              <mc:Choice xmlns:v="urn:schemas-microsoft-com:vml" Requires="v">
                <p:oleObj name="Equation" r:id="rId7" imgW="4597200" imgH="457200" progId="Equation.3">
                  <p:embed/>
                </p:oleObj>
              </mc:Choice>
              <mc:Fallback>
                <p:oleObj name="Equation" r:id="rId7" imgW="4597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3" y="2286000"/>
                        <a:ext cx="9050337" cy="860425"/>
                      </a:xfrm>
                      <a:prstGeom prst="rect">
                        <a:avLst/>
                      </a:prstGeom>
                      <a:noFill/>
                      <a:ln w="19050">
                        <a:solidFill>
                          <a:srgbClr val="A5002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Rectangle 7"/>
          <p:cNvSpPr>
            <a:spLocks noGrp="1" noChangeArrowheads="1"/>
          </p:cNvSpPr>
          <p:nvPr>
            <p:ph type="title"/>
          </p:nvPr>
        </p:nvSpPr>
        <p:spPr/>
        <p:txBody>
          <a:bodyPr/>
          <a:lstStyle/>
          <a:p>
            <a:r>
              <a:rPr lang="en-US" dirty="0"/>
              <a:t>Kernel Based Methods</a:t>
            </a:r>
          </a:p>
        </p:txBody>
      </p:sp>
    </p:spTree>
    <p:extLst>
      <p:ext uri="{BB962C8B-B14F-4D97-AF65-F5344CB8AC3E}">
        <p14:creationId xmlns:p14="http://schemas.microsoft.com/office/powerpoint/2010/main" val="208144707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1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26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3"/>
          <p:cNvSpPr>
            <a:spLocks noGrp="1"/>
          </p:cNvSpPr>
          <p:nvPr>
            <p:ph type="sldNum" sz="quarter" idx="12"/>
          </p:nvPr>
        </p:nvSpPr>
        <p:spPr/>
        <p:txBody>
          <a:bodyPr/>
          <a:lstStyle/>
          <a:p>
            <a:fld id="{F92677F1-8399-4819-B3BE-7B6F9FC6FBEB}" type="slidenum">
              <a:rPr lang="en-US"/>
              <a:pPr/>
              <a:t>65</a:t>
            </a:fld>
            <a:endParaRPr lang="en-US"/>
          </a:p>
        </p:txBody>
      </p:sp>
      <p:grpSp>
        <p:nvGrpSpPr>
          <p:cNvPr id="13314" name="Group 2"/>
          <p:cNvGrpSpPr>
            <a:grpSpLocks/>
          </p:cNvGrpSpPr>
          <p:nvPr/>
        </p:nvGrpSpPr>
        <p:grpSpPr bwMode="auto">
          <a:xfrm>
            <a:off x="665163" y="1143000"/>
            <a:ext cx="7716837" cy="4494213"/>
            <a:chOff x="432" y="720"/>
            <a:chExt cx="5101" cy="3119"/>
          </a:xfrm>
        </p:grpSpPr>
        <p:sp>
          <p:nvSpPr>
            <p:cNvPr id="13315" name="AutoShape 3"/>
            <p:cNvSpPr>
              <a:spLocks noChangeArrowheads="1"/>
            </p:cNvSpPr>
            <p:nvPr/>
          </p:nvSpPr>
          <p:spPr bwMode="auto">
            <a:xfrm rot="-2730640">
              <a:off x="2144" y="1903"/>
              <a:ext cx="3119" cy="753"/>
            </a:xfrm>
            <a:prstGeom prst="parallelogram">
              <a:avLst>
                <a:gd name="adj" fmla="val 10355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16" name="Group 4"/>
            <p:cNvGrpSpPr>
              <a:grpSpLocks/>
            </p:cNvGrpSpPr>
            <p:nvPr/>
          </p:nvGrpSpPr>
          <p:grpSpPr bwMode="auto">
            <a:xfrm>
              <a:off x="432" y="816"/>
              <a:ext cx="5101" cy="2640"/>
              <a:chOff x="192" y="768"/>
              <a:chExt cx="5341" cy="3120"/>
            </a:xfrm>
          </p:grpSpPr>
          <p:sp>
            <p:nvSpPr>
              <p:cNvPr id="13317" name="Line 5"/>
              <p:cNvSpPr>
                <a:spLocks noChangeShapeType="1"/>
              </p:cNvSpPr>
              <p:nvPr/>
            </p:nvSpPr>
            <p:spPr bwMode="auto">
              <a:xfrm>
                <a:off x="3360" y="960"/>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6"/>
              <p:cNvSpPr>
                <a:spLocks noChangeShapeType="1"/>
              </p:cNvSpPr>
              <p:nvPr/>
            </p:nvSpPr>
            <p:spPr bwMode="auto">
              <a:xfrm>
                <a:off x="192" y="942"/>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7"/>
              <p:cNvSpPr>
                <a:spLocks noChangeShapeType="1"/>
              </p:cNvSpPr>
              <p:nvPr/>
            </p:nvSpPr>
            <p:spPr bwMode="auto">
              <a:xfrm>
                <a:off x="192"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Freeform 8"/>
              <p:cNvSpPr>
                <a:spLocks/>
              </p:cNvSpPr>
              <p:nvPr/>
            </p:nvSpPr>
            <p:spPr bwMode="auto">
              <a:xfrm>
                <a:off x="294" y="768"/>
                <a:ext cx="2250" cy="2048"/>
              </a:xfrm>
              <a:custGeom>
                <a:avLst/>
                <a:gdLst>
                  <a:gd name="T0" fmla="*/ 0 w 4224"/>
                  <a:gd name="T1" fmla="*/ 2832 h 2832"/>
                  <a:gd name="T2" fmla="*/ 336 w 4224"/>
                  <a:gd name="T3" fmla="*/ 1824 h 2832"/>
                  <a:gd name="T4" fmla="*/ 1488 w 4224"/>
                  <a:gd name="T5" fmla="*/ 2256 h 2832"/>
                  <a:gd name="T6" fmla="*/ 1488 w 4224"/>
                  <a:gd name="T7" fmla="*/ 1584 h 2832"/>
                  <a:gd name="T8" fmla="*/ 1776 w 4224"/>
                  <a:gd name="T9" fmla="*/ 912 h 2832"/>
                  <a:gd name="T10" fmla="*/ 2112 w 4224"/>
                  <a:gd name="T11" fmla="*/ 1152 h 2832"/>
                  <a:gd name="T12" fmla="*/ 2160 w 4224"/>
                  <a:gd name="T13" fmla="*/ 960 h 2832"/>
                  <a:gd name="T14" fmla="*/ 2352 w 4224"/>
                  <a:gd name="T15" fmla="*/ 960 h 2832"/>
                  <a:gd name="T16" fmla="*/ 2400 w 4224"/>
                  <a:gd name="T17" fmla="*/ 672 h 2832"/>
                  <a:gd name="T18" fmla="*/ 2832 w 4224"/>
                  <a:gd name="T19" fmla="*/ 672 h 2832"/>
                  <a:gd name="T20" fmla="*/ 4176 w 4224"/>
                  <a:gd name="T21" fmla="*/ 768 h 2832"/>
                  <a:gd name="T22" fmla="*/ 3120 w 4224"/>
                  <a:gd name="T23" fmla="*/ 0 h 2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4" h="2832">
                    <a:moveTo>
                      <a:pt x="0" y="2832"/>
                    </a:moveTo>
                    <a:cubicBezTo>
                      <a:pt x="44" y="2376"/>
                      <a:pt x="88" y="1920"/>
                      <a:pt x="336" y="1824"/>
                    </a:cubicBezTo>
                    <a:cubicBezTo>
                      <a:pt x="584" y="1728"/>
                      <a:pt x="1296" y="2296"/>
                      <a:pt x="1488" y="2256"/>
                    </a:cubicBezTo>
                    <a:cubicBezTo>
                      <a:pt x="1680" y="2216"/>
                      <a:pt x="1440" y="1808"/>
                      <a:pt x="1488" y="1584"/>
                    </a:cubicBezTo>
                    <a:cubicBezTo>
                      <a:pt x="1536" y="1360"/>
                      <a:pt x="1672" y="984"/>
                      <a:pt x="1776" y="912"/>
                    </a:cubicBezTo>
                    <a:cubicBezTo>
                      <a:pt x="1880" y="840"/>
                      <a:pt x="2048" y="1144"/>
                      <a:pt x="2112" y="1152"/>
                    </a:cubicBezTo>
                    <a:cubicBezTo>
                      <a:pt x="2176" y="1160"/>
                      <a:pt x="2120" y="992"/>
                      <a:pt x="2160" y="960"/>
                    </a:cubicBezTo>
                    <a:cubicBezTo>
                      <a:pt x="2200" y="928"/>
                      <a:pt x="2312" y="1008"/>
                      <a:pt x="2352" y="960"/>
                    </a:cubicBezTo>
                    <a:cubicBezTo>
                      <a:pt x="2392" y="912"/>
                      <a:pt x="2320" y="720"/>
                      <a:pt x="2400" y="672"/>
                    </a:cubicBezTo>
                    <a:cubicBezTo>
                      <a:pt x="2480" y="624"/>
                      <a:pt x="2536" y="656"/>
                      <a:pt x="2832" y="672"/>
                    </a:cubicBezTo>
                    <a:cubicBezTo>
                      <a:pt x="3128" y="688"/>
                      <a:pt x="4128" y="880"/>
                      <a:pt x="4176" y="768"/>
                    </a:cubicBezTo>
                    <a:cubicBezTo>
                      <a:pt x="4224" y="656"/>
                      <a:pt x="3296" y="128"/>
                      <a:pt x="3120"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Oval 9"/>
              <p:cNvSpPr>
                <a:spLocks noChangeArrowheads="1"/>
              </p:cNvSpPr>
              <p:nvPr/>
            </p:nvSpPr>
            <p:spPr bwMode="auto">
              <a:xfrm>
                <a:off x="908"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2" name="Oval 10"/>
              <p:cNvSpPr>
                <a:spLocks noChangeArrowheads="1"/>
              </p:cNvSpPr>
              <p:nvPr/>
            </p:nvSpPr>
            <p:spPr bwMode="auto">
              <a:xfrm>
                <a:off x="1087" y="160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3" name="Oval 11"/>
              <p:cNvSpPr>
                <a:spLocks noChangeArrowheads="1"/>
              </p:cNvSpPr>
              <p:nvPr/>
            </p:nvSpPr>
            <p:spPr bwMode="auto">
              <a:xfrm>
                <a:off x="933" y="1080"/>
                <a:ext cx="52"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4" name="Oval 12"/>
              <p:cNvSpPr>
                <a:spLocks noChangeArrowheads="1"/>
              </p:cNvSpPr>
              <p:nvPr/>
            </p:nvSpPr>
            <p:spPr bwMode="auto">
              <a:xfrm>
                <a:off x="1010" y="167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5" name="Oval 13"/>
              <p:cNvSpPr>
                <a:spLocks noChangeArrowheads="1"/>
              </p:cNvSpPr>
              <p:nvPr/>
            </p:nvSpPr>
            <p:spPr bwMode="auto">
              <a:xfrm>
                <a:off x="1164" y="139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6" name="Oval 14"/>
              <p:cNvSpPr>
                <a:spLocks noChangeArrowheads="1"/>
              </p:cNvSpPr>
              <p:nvPr/>
            </p:nvSpPr>
            <p:spPr bwMode="auto">
              <a:xfrm>
                <a:off x="1087"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7" name="Oval 15"/>
              <p:cNvSpPr>
                <a:spLocks noChangeArrowheads="1"/>
              </p:cNvSpPr>
              <p:nvPr/>
            </p:nvSpPr>
            <p:spPr bwMode="auto">
              <a:xfrm>
                <a:off x="1394" y="1462"/>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8" name="Oval 16"/>
              <p:cNvSpPr>
                <a:spLocks noChangeArrowheads="1"/>
              </p:cNvSpPr>
              <p:nvPr/>
            </p:nvSpPr>
            <p:spPr bwMode="auto">
              <a:xfrm>
                <a:off x="1240" y="135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29" name="Oval 17"/>
              <p:cNvSpPr>
                <a:spLocks noChangeArrowheads="1"/>
              </p:cNvSpPr>
              <p:nvPr/>
            </p:nvSpPr>
            <p:spPr bwMode="auto">
              <a:xfrm>
                <a:off x="831" y="174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0" name="Oval 18"/>
              <p:cNvSpPr>
                <a:spLocks noChangeArrowheads="1"/>
              </p:cNvSpPr>
              <p:nvPr/>
            </p:nvSpPr>
            <p:spPr bwMode="auto">
              <a:xfrm>
                <a:off x="703" y="177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1" name="Oval 19"/>
              <p:cNvSpPr>
                <a:spLocks noChangeArrowheads="1"/>
              </p:cNvSpPr>
              <p:nvPr/>
            </p:nvSpPr>
            <p:spPr bwMode="auto">
              <a:xfrm>
                <a:off x="550" y="198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2" name="Oval 20"/>
              <p:cNvSpPr>
                <a:spLocks noChangeArrowheads="1"/>
              </p:cNvSpPr>
              <p:nvPr/>
            </p:nvSpPr>
            <p:spPr bwMode="auto">
              <a:xfrm>
                <a:off x="1777" y="907"/>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3" name="Oval 21"/>
              <p:cNvSpPr>
                <a:spLocks noChangeArrowheads="1"/>
              </p:cNvSpPr>
              <p:nvPr/>
            </p:nvSpPr>
            <p:spPr bwMode="auto">
              <a:xfrm>
                <a:off x="2135" y="125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4" name="Oval 22"/>
              <p:cNvSpPr>
                <a:spLocks noChangeArrowheads="1"/>
              </p:cNvSpPr>
              <p:nvPr/>
            </p:nvSpPr>
            <p:spPr bwMode="auto">
              <a:xfrm>
                <a:off x="1726" y="111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5" name="Oval 23"/>
              <p:cNvSpPr>
                <a:spLocks noChangeArrowheads="1"/>
              </p:cNvSpPr>
              <p:nvPr/>
            </p:nvSpPr>
            <p:spPr bwMode="auto">
              <a:xfrm>
                <a:off x="1573" y="115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6" name="Oval 24"/>
              <p:cNvSpPr>
                <a:spLocks noChangeArrowheads="1"/>
              </p:cNvSpPr>
              <p:nvPr/>
            </p:nvSpPr>
            <p:spPr bwMode="auto">
              <a:xfrm>
                <a:off x="1854" y="108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37" name="Rectangle 25"/>
              <p:cNvSpPr>
                <a:spLocks noChangeArrowheads="1"/>
              </p:cNvSpPr>
              <p:nvPr/>
            </p:nvSpPr>
            <p:spPr bwMode="auto">
              <a:xfrm>
                <a:off x="1189" y="1670"/>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Rectangle 26"/>
              <p:cNvSpPr>
                <a:spLocks noChangeArrowheads="1"/>
              </p:cNvSpPr>
              <p:nvPr/>
            </p:nvSpPr>
            <p:spPr bwMode="auto">
              <a:xfrm>
                <a:off x="345" y="2469"/>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Rectangle 27"/>
              <p:cNvSpPr>
                <a:spLocks noChangeArrowheads="1"/>
              </p:cNvSpPr>
              <p:nvPr/>
            </p:nvSpPr>
            <p:spPr bwMode="auto">
              <a:xfrm>
                <a:off x="1956"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Rectangle 28"/>
              <p:cNvSpPr>
                <a:spLocks noChangeArrowheads="1"/>
              </p:cNvSpPr>
              <p:nvPr/>
            </p:nvSpPr>
            <p:spPr bwMode="auto">
              <a:xfrm>
                <a:off x="1061" y="208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Rectangle 29"/>
              <p:cNvSpPr>
                <a:spLocks noChangeArrowheads="1"/>
              </p:cNvSpPr>
              <p:nvPr/>
            </p:nvSpPr>
            <p:spPr bwMode="auto">
              <a:xfrm>
                <a:off x="1598"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Rectangle 30"/>
              <p:cNvSpPr>
                <a:spLocks noChangeArrowheads="1"/>
              </p:cNvSpPr>
              <p:nvPr/>
            </p:nvSpPr>
            <p:spPr bwMode="auto">
              <a:xfrm>
                <a:off x="1266" y="146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Rectangle 31"/>
              <p:cNvSpPr>
                <a:spLocks noChangeArrowheads="1"/>
              </p:cNvSpPr>
              <p:nvPr/>
            </p:nvSpPr>
            <p:spPr bwMode="auto">
              <a:xfrm>
                <a:off x="806" y="2295"/>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Rectangle 32"/>
              <p:cNvSpPr>
                <a:spLocks noChangeArrowheads="1"/>
              </p:cNvSpPr>
              <p:nvPr/>
            </p:nvSpPr>
            <p:spPr bwMode="auto">
              <a:xfrm>
                <a:off x="1777" y="1358"/>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Rectangle 33"/>
              <p:cNvSpPr>
                <a:spLocks noChangeArrowheads="1"/>
              </p:cNvSpPr>
              <p:nvPr/>
            </p:nvSpPr>
            <p:spPr bwMode="auto">
              <a:xfrm>
                <a:off x="2161" y="87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Rectangle 34"/>
              <p:cNvSpPr>
                <a:spLocks noChangeArrowheads="1"/>
              </p:cNvSpPr>
              <p:nvPr/>
            </p:nvSpPr>
            <p:spPr bwMode="auto">
              <a:xfrm>
                <a:off x="1496" y="149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Rectangle 35"/>
              <p:cNvSpPr>
                <a:spLocks noChangeArrowheads="1"/>
              </p:cNvSpPr>
              <p:nvPr/>
            </p:nvSpPr>
            <p:spPr bwMode="auto">
              <a:xfrm>
                <a:off x="2058" y="803"/>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8" name="Rectangle 36"/>
              <p:cNvSpPr>
                <a:spLocks noChangeArrowheads="1"/>
              </p:cNvSpPr>
              <p:nvPr/>
            </p:nvSpPr>
            <p:spPr bwMode="auto">
              <a:xfrm>
                <a:off x="1138" y="180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9" name="Rectangle 37"/>
              <p:cNvSpPr>
                <a:spLocks noChangeArrowheads="1"/>
              </p:cNvSpPr>
              <p:nvPr/>
            </p:nvSpPr>
            <p:spPr bwMode="auto">
              <a:xfrm>
                <a:off x="473" y="2156"/>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latin typeface="Times New Roman" pitchFamily="18" charset="0"/>
                </a:endParaRPr>
              </a:p>
            </p:txBody>
          </p:sp>
          <p:sp>
            <p:nvSpPr>
              <p:cNvPr id="13350" name="Rectangle 38"/>
              <p:cNvSpPr>
                <a:spLocks noChangeArrowheads="1"/>
              </p:cNvSpPr>
              <p:nvPr/>
            </p:nvSpPr>
            <p:spPr bwMode="auto">
              <a:xfrm>
                <a:off x="2135" y="1601"/>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1" name="Rectangle 39"/>
              <p:cNvSpPr>
                <a:spLocks noChangeArrowheads="1"/>
              </p:cNvSpPr>
              <p:nvPr/>
            </p:nvSpPr>
            <p:spPr bwMode="auto">
              <a:xfrm>
                <a:off x="2109" y="142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2" name="Rectangle 40"/>
              <p:cNvSpPr>
                <a:spLocks noChangeArrowheads="1"/>
              </p:cNvSpPr>
              <p:nvPr/>
            </p:nvSpPr>
            <p:spPr bwMode="auto">
              <a:xfrm>
                <a:off x="1010" y="239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3" name="Rectangle 41"/>
              <p:cNvSpPr>
                <a:spLocks noChangeArrowheads="1"/>
              </p:cNvSpPr>
              <p:nvPr/>
            </p:nvSpPr>
            <p:spPr bwMode="auto">
              <a:xfrm>
                <a:off x="2391" y="1532"/>
                <a:ext cx="102"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4" name="Rectangle 42"/>
              <p:cNvSpPr>
                <a:spLocks noChangeArrowheads="1"/>
              </p:cNvSpPr>
              <p:nvPr/>
            </p:nvSpPr>
            <p:spPr bwMode="auto">
              <a:xfrm>
                <a:off x="320" y="267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5" name="Text Box 43"/>
              <p:cNvSpPr txBox="1">
                <a:spLocks noChangeArrowheads="1"/>
              </p:cNvSpPr>
              <p:nvPr/>
            </p:nvSpPr>
            <p:spPr bwMode="auto">
              <a:xfrm>
                <a:off x="1152" y="2179"/>
                <a:ext cx="1039"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solidFill>
                      <a:srgbClr val="9900CC"/>
                    </a:solidFill>
                    <a:latin typeface="Arial Narrow" pitchFamily="34" charset="0"/>
                  </a:rPr>
                  <a:t>Weather</a:t>
                </a:r>
                <a:endParaRPr lang="en-US" sz="3200" b="1">
                  <a:latin typeface="Arial Narrow" pitchFamily="34" charset="0"/>
                </a:endParaRPr>
              </a:p>
            </p:txBody>
          </p:sp>
          <p:sp>
            <p:nvSpPr>
              <p:cNvPr id="13356" name="Text Box 44"/>
              <p:cNvSpPr txBox="1">
                <a:spLocks noChangeArrowheads="1"/>
              </p:cNvSpPr>
              <p:nvPr/>
            </p:nvSpPr>
            <p:spPr bwMode="auto">
              <a:xfrm>
                <a:off x="343" y="964"/>
                <a:ext cx="1050"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solidFill>
                      <a:srgbClr val="FF0000"/>
                    </a:solidFill>
                    <a:latin typeface="Arial Narrow" pitchFamily="34" charset="0"/>
                  </a:rPr>
                  <a:t>Whether</a:t>
                </a:r>
                <a:endParaRPr lang="en-US" sz="3200" b="1">
                  <a:latin typeface="Arial Narrow" pitchFamily="34" charset="0"/>
                </a:endParaRPr>
              </a:p>
            </p:txBody>
          </p:sp>
          <p:sp>
            <p:nvSpPr>
              <p:cNvPr id="13357" name="Line 45"/>
              <p:cNvSpPr>
                <a:spLocks noChangeShapeType="1"/>
              </p:cNvSpPr>
              <p:nvPr/>
            </p:nvSpPr>
            <p:spPr bwMode="auto">
              <a:xfrm>
                <a:off x="3360"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8" name="Line 46"/>
              <p:cNvSpPr>
                <a:spLocks noChangeShapeType="1"/>
              </p:cNvSpPr>
              <p:nvPr/>
            </p:nvSpPr>
            <p:spPr bwMode="auto">
              <a:xfrm flipH="1">
                <a:off x="2352" y="3024"/>
                <a:ext cx="1008" cy="8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9" name="Oval 47"/>
              <p:cNvSpPr>
                <a:spLocks noChangeArrowheads="1"/>
              </p:cNvSpPr>
              <p:nvPr/>
            </p:nvSpPr>
            <p:spPr bwMode="auto">
              <a:xfrm>
                <a:off x="3456" y="120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0" name="Oval 48"/>
              <p:cNvSpPr>
                <a:spLocks noChangeArrowheads="1"/>
              </p:cNvSpPr>
              <p:nvPr/>
            </p:nvSpPr>
            <p:spPr bwMode="auto">
              <a:xfrm>
                <a:off x="4080" y="9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1" name="Oval 49"/>
              <p:cNvSpPr>
                <a:spLocks noChangeArrowheads="1"/>
              </p:cNvSpPr>
              <p:nvPr/>
            </p:nvSpPr>
            <p:spPr bwMode="auto">
              <a:xfrm>
                <a:off x="3696" y="129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2" name="Oval 50"/>
              <p:cNvSpPr>
                <a:spLocks noChangeArrowheads="1"/>
              </p:cNvSpPr>
              <p:nvPr/>
            </p:nvSpPr>
            <p:spPr bwMode="auto">
              <a:xfrm>
                <a:off x="4224" y="129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3" name="Oval 51"/>
              <p:cNvSpPr>
                <a:spLocks noChangeArrowheads="1"/>
              </p:cNvSpPr>
              <p:nvPr/>
            </p:nvSpPr>
            <p:spPr bwMode="auto">
              <a:xfrm>
                <a:off x="3840" y="153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4" name="Oval 52"/>
              <p:cNvSpPr>
                <a:spLocks noChangeArrowheads="1"/>
              </p:cNvSpPr>
              <p:nvPr/>
            </p:nvSpPr>
            <p:spPr bwMode="auto">
              <a:xfrm>
                <a:off x="3504" y="172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5" name="Oval 53"/>
              <p:cNvSpPr>
                <a:spLocks noChangeArrowheads="1"/>
              </p:cNvSpPr>
              <p:nvPr/>
            </p:nvSpPr>
            <p:spPr bwMode="auto">
              <a:xfrm>
                <a:off x="3984" y="1632"/>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6" name="Oval 54"/>
              <p:cNvSpPr>
                <a:spLocks noChangeArrowheads="1"/>
              </p:cNvSpPr>
              <p:nvPr/>
            </p:nvSpPr>
            <p:spPr bwMode="auto">
              <a:xfrm>
                <a:off x="3024" y="230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7" name="Oval 55"/>
              <p:cNvSpPr>
                <a:spLocks noChangeArrowheads="1"/>
              </p:cNvSpPr>
              <p:nvPr/>
            </p:nvSpPr>
            <p:spPr bwMode="auto">
              <a:xfrm>
                <a:off x="3696" y="182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8" name="Oval 56"/>
              <p:cNvSpPr>
                <a:spLocks noChangeArrowheads="1"/>
              </p:cNvSpPr>
              <p:nvPr/>
            </p:nvSpPr>
            <p:spPr bwMode="auto">
              <a:xfrm>
                <a:off x="3360" y="196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69" name="Oval 57"/>
              <p:cNvSpPr>
                <a:spLocks noChangeArrowheads="1"/>
              </p:cNvSpPr>
              <p:nvPr/>
            </p:nvSpPr>
            <p:spPr bwMode="auto">
              <a:xfrm>
                <a:off x="3264" y="225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70" name="Oval 58"/>
              <p:cNvSpPr>
                <a:spLocks noChangeArrowheads="1"/>
              </p:cNvSpPr>
              <p:nvPr/>
            </p:nvSpPr>
            <p:spPr bwMode="auto">
              <a:xfrm>
                <a:off x="3552" y="21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rgbClr val="FF0000"/>
                  </a:solidFill>
                  <a:latin typeface="Times New Roman" pitchFamily="18" charset="0"/>
                </a:endParaRPr>
              </a:p>
            </p:txBody>
          </p:sp>
          <p:sp>
            <p:nvSpPr>
              <p:cNvPr id="13371" name="Rectangle 59"/>
              <p:cNvSpPr>
                <a:spLocks noChangeArrowheads="1"/>
              </p:cNvSpPr>
              <p:nvPr/>
            </p:nvSpPr>
            <p:spPr bwMode="auto">
              <a:xfrm>
                <a:off x="432" y="254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2" name="Rectangle 60"/>
              <p:cNvSpPr>
                <a:spLocks noChangeArrowheads="1"/>
              </p:cNvSpPr>
              <p:nvPr/>
            </p:nvSpPr>
            <p:spPr bwMode="auto">
              <a:xfrm>
                <a:off x="4416" y="288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3" name="Rectangle 61"/>
              <p:cNvSpPr>
                <a:spLocks noChangeArrowheads="1"/>
              </p:cNvSpPr>
              <p:nvPr/>
            </p:nvSpPr>
            <p:spPr bwMode="auto">
              <a:xfrm>
                <a:off x="4560"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4" name="Rectangle 62"/>
              <p:cNvSpPr>
                <a:spLocks noChangeArrowheads="1"/>
              </p:cNvSpPr>
              <p:nvPr/>
            </p:nvSpPr>
            <p:spPr bwMode="auto">
              <a:xfrm>
                <a:off x="4608" y="307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5" name="Rectangle 63"/>
              <p:cNvSpPr>
                <a:spLocks noChangeArrowheads="1"/>
              </p:cNvSpPr>
              <p:nvPr/>
            </p:nvSpPr>
            <p:spPr bwMode="auto">
              <a:xfrm>
                <a:off x="3792" y="302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6" name="Rectangle 64"/>
              <p:cNvSpPr>
                <a:spLocks noChangeArrowheads="1"/>
              </p:cNvSpPr>
              <p:nvPr/>
            </p:nvSpPr>
            <p:spPr bwMode="auto">
              <a:xfrm>
                <a:off x="4176"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7" name="Rectangle 65"/>
              <p:cNvSpPr>
                <a:spLocks noChangeArrowheads="1"/>
              </p:cNvSpPr>
              <p:nvPr/>
            </p:nvSpPr>
            <p:spPr bwMode="auto">
              <a:xfrm>
                <a:off x="4896" y="336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8" name="Rectangle 66"/>
              <p:cNvSpPr>
                <a:spLocks noChangeArrowheads="1"/>
              </p:cNvSpPr>
              <p:nvPr/>
            </p:nvSpPr>
            <p:spPr bwMode="auto">
              <a:xfrm>
                <a:off x="4128"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9" name="Rectangle 67"/>
              <p:cNvSpPr>
                <a:spLocks noChangeArrowheads="1"/>
              </p:cNvSpPr>
              <p:nvPr/>
            </p:nvSpPr>
            <p:spPr bwMode="auto">
              <a:xfrm>
                <a:off x="4608" y="25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0" name="Rectangle 68"/>
              <p:cNvSpPr>
                <a:spLocks noChangeArrowheads="1"/>
              </p:cNvSpPr>
              <p:nvPr/>
            </p:nvSpPr>
            <p:spPr bwMode="auto">
              <a:xfrm>
                <a:off x="4320" y="345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1" name="Rectangle 69"/>
              <p:cNvSpPr>
                <a:spLocks noChangeArrowheads="1"/>
              </p:cNvSpPr>
              <p:nvPr/>
            </p:nvSpPr>
            <p:spPr bwMode="auto">
              <a:xfrm>
                <a:off x="3840" y="355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2" name="Rectangle 70"/>
              <p:cNvSpPr>
                <a:spLocks noChangeArrowheads="1"/>
              </p:cNvSpPr>
              <p:nvPr/>
            </p:nvSpPr>
            <p:spPr bwMode="auto">
              <a:xfrm>
                <a:off x="4512" y="331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3" name="Rectangle 71"/>
              <p:cNvSpPr>
                <a:spLocks noChangeArrowheads="1"/>
              </p:cNvSpPr>
              <p:nvPr/>
            </p:nvSpPr>
            <p:spPr bwMode="auto">
              <a:xfrm>
                <a:off x="3840"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4" name="Rectangle 72"/>
              <p:cNvSpPr>
                <a:spLocks noChangeArrowheads="1"/>
              </p:cNvSpPr>
              <p:nvPr/>
            </p:nvSpPr>
            <p:spPr bwMode="auto">
              <a:xfrm>
                <a:off x="4032"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5" name="Rectangle 73"/>
              <p:cNvSpPr>
                <a:spLocks noChangeArrowheads="1"/>
              </p:cNvSpPr>
              <p:nvPr/>
            </p:nvSpPr>
            <p:spPr bwMode="auto">
              <a:xfrm>
                <a:off x="3264"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6" name="Rectangle 74"/>
              <p:cNvSpPr>
                <a:spLocks noChangeArrowheads="1"/>
              </p:cNvSpPr>
              <p:nvPr/>
            </p:nvSpPr>
            <p:spPr bwMode="auto">
              <a:xfrm>
                <a:off x="3408" y="360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7" name="Rectangle 75"/>
              <p:cNvSpPr>
                <a:spLocks noChangeArrowheads="1"/>
              </p:cNvSpPr>
              <p:nvPr/>
            </p:nvSpPr>
            <p:spPr bwMode="auto">
              <a:xfrm>
                <a:off x="3504" y="369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8" name="Rectangle 76"/>
              <p:cNvSpPr>
                <a:spLocks noChangeArrowheads="1"/>
              </p:cNvSpPr>
              <p:nvPr/>
            </p:nvSpPr>
            <p:spPr bwMode="auto">
              <a:xfrm>
                <a:off x="3600"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aphicFrame>
        <p:nvGraphicFramePr>
          <p:cNvPr id="13389" name="Object 77"/>
          <p:cNvGraphicFramePr>
            <a:graphicFrameLocks noChangeAspect="1"/>
          </p:cNvGraphicFramePr>
          <p:nvPr/>
        </p:nvGraphicFramePr>
        <p:xfrm>
          <a:off x="533400" y="5815013"/>
          <a:ext cx="3352800" cy="357187"/>
        </p:xfrm>
        <a:graphic>
          <a:graphicData uri="http://schemas.openxmlformats.org/presentationml/2006/ole">
            <mc:AlternateContent xmlns:mc="http://schemas.openxmlformats.org/markup-compatibility/2006">
              <mc:Choice xmlns:v="urn:schemas-microsoft-com:vml" Requires="v">
                <p:oleObj name="Equation" r:id="rId3" imgW="1688760" imgH="228600" progId="Equation.3">
                  <p:embed/>
                </p:oleObj>
              </mc:Choice>
              <mc:Fallback>
                <p:oleObj name="Equation" r:id="rId3" imgW="1688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815013"/>
                        <a:ext cx="335280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90" name="Object 78"/>
          <p:cNvGraphicFramePr>
            <a:graphicFrameLocks noChangeAspect="1"/>
          </p:cNvGraphicFramePr>
          <p:nvPr/>
        </p:nvGraphicFramePr>
        <p:xfrm>
          <a:off x="5237163" y="5815013"/>
          <a:ext cx="1563687" cy="357187"/>
        </p:xfrm>
        <a:graphic>
          <a:graphicData uri="http://schemas.openxmlformats.org/presentationml/2006/ole">
            <mc:AlternateContent xmlns:mc="http://schemas.openxmlformats.org/markup-compatibility/2006">
              <mc:Choice xmlns:v="urn:schemas-microsoft-com:vml" Requires="v">
                <p:oleObj name="Equation" r:id="rId5" imgW="787320" imgH="228600" progId="Equation.3">
                  <p:embed/>
                </p:oleObj>
              </mc:Choice>
              <mc:Fallback>
                <p:oleObj name="Equation" r:id="rId5" imgW="7873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7163" y="5815013"/>
                        <a:ext cx="15636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91" name="Text Box 79"/>
          <p:cNvSpPr txBox="1">
            <a:spLocks noChangeArrowheads="1"/>
          </p:cNvSpPr>
          <p:nvPr/>
        </p:nvSpPr>
        <p:spPr bwMode="auto">
          <a:xfrm>
            <a:off x="2846388" y="5195888"/>
            <a:ext cx="5878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800" b="1">
                <a:solidFill>
                  <a:srgbClr val="FF0000"/>
                </a:solidFill>
                <a:latin typeface="Arial Narrow" pitchFamily="34" charset="0"/>
              </a:rPr>
              <a:t>New discriminator in functionally simpler</a:t>
            </a:r>
          </a:p>
        </p:txBody>
      </p:sp>
      <p:sp>
        <p:nvSpPr>
          <p:cNvPr id="82" name="Rectangle 7"/>
          <p:cNvSpPr txBox="1">
            <a:spLocks noChangeArrowheads="1"/>
          </p:cNvSpPr>
          <p:nvPr/>
        </p:nvSpPr>
        <p:spPr>
          <a:xfrm>
            <a:off x="457200" y="274638"/>
            <a:ext cx="8229600" cy="1143000"/>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u="none" dirty="0"/>
              <a:t>Embedding</a:t>
            </a:r>
          </a:p>
        </p:txBody>
      </p:sp>
    </p:spTree>
    <p:extLst>
      <p:ext uri="{BB962C8B-B14F-4D97-AF65-F5344CB8AC3E}">
        <p14:creationId xmlns:p14="http://schemas.microsoft.com/office/powerpoint/2010/main" val="1395171774"/>
      </p:ext>
    </p:extLst>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p:txBody>
          <a:bodyPr/>
          <a:lstStyle/>
          <a:p>
            <a:r>
              <a:rPr lang="en-US"/>
              <a:t>The Kernel Trick(1)</a:t>
            </a:r>
          </a:p>
        </p:txBody>
      </p:sp>
      <p:sp>
        <p:nvSpPr>
          <p:cNvPr id="2" name="Content Placeholder 1"/>
          <p:cNvSpPr>
            <a:spLocks noGrp="1"/>
          </p:cNvSpPr>
          <p:nvPr>
            <p:ph idx="1"/>
          </p:nvPr>
        </p:nvSpPr>
        <p:spPr>
          <a:xfrm>
            <a:off x="1524000" y="3398837"/>
            <a:ext cx="7162800" cy="4525963"/>
          </a:xfrm>
        </p:spPr>
        <p:txBody>
          <a:bodyPr/>
          <a:lstStyle/>
          <a:p>
            <a:r>
              <a:rPr lang="en-US" dirty="0"/>
              <a:t>Consider the value of </a:t>
            </a:r>
            <a:r>
              <a:rPr lang="en-US" dirty="0">
                <a:solidFill>
                  <a:srgbClr val="FF0000"/>
                </a:solidFill>
              </a:rPr>
              <a:t>w</a:t>
            </a:r>
            <a:r>
              <a:rPr lang="en-US" dirty="0"/>
              <a:t> used in the prediction.</a:t>
            </a:r>
          </a:p>
          <a:p>
            <a:r>
              <a:rPr lang="en-US" dirty="0"/>
              <a:t>Each previous mistake, on example </a:t>
            </a:r>
            <a:r>
              <a:rPr lang="en-US" dirty="0">
                <a:solidFill>
                  <a:srgbClr val="FF0000"/>
                </a:solidFill>
              </a:rPr>
              <a:t>z</a:t>
            </a:r>
            <a:r>
              <a:rPr lang="en-US" dirty="0"/>
              <a:t>, makes an additive contribution of +/-1 to </a:t>
            </a:r>
            <a:r>
              <a:rPr lang="en-US" dirty="0">
                <a:solidFill>
                  <a:srgbClr val="FF0000"/>
                </a:solidFill>
              </a:rPr>
              <a:t>w</a:t>
            </a:r>
            <a:r>
              <a:rPr lang="en-US" dirty="0"/>
              <a:t>, </a:t>
            </a:r>
            <a:r>
              <a:rPr lang="en-US" dirty="0" err="1">
                <a:solidFill>
                  <a:srgbClr val="FF0000"/>
                </a:solidFill>
              </a:rPr>
              <a:t>iff</a:t>
            </a:r>
            <a:r>
              <a:rPr lang="en-US" dirty="0">
                <a:solidFill>
                  <a:srgbClr val="FF0000"/>
                </a:solidFill>
              </a:rPr>
              <a:t> t(z) = 1</a:t>
            </a:r>
            <a:r>
              <a:rPr lang="en-US" dirty="0"/>
              <a:t>.</a:t>
            </a:r>
          </a:p>
          <a:p>
            <a:r>
              <a:rPr lang="en-US" dirty="0"/>
              <a:t>The value of </a:t>
            </a:r>
            <a:r>
              <a:rPr lang="en-US" dirty="0">
                <a:solidFill>
                  <a:srgbClr val="FF0000"/>
                </a:solidFill>
              </a:rPr>
              <a:t>w</a:t>
            </a:r>
            <a:r>
              <a:rPr lang="en-US" dirty="0"/>
              <a:t> is determined by the number of mistakes on which </a:t>
            </a:r>
            <a:r>
              <a:rPr lang="en-US" dirty="0">
                <a:solidFill>
                  <a:srgbClr val="FF0000"/>
                </a:solidFill>
              </a:rPr>
              <a:t>t() </a:t>
            </a:r>
            <a:r>
              <a:rPr lang="en-US" dirty="0"/>
              <a:t>was satisfied. </a:t>
            </a:r>
          </a:p>
          <a:p>
            <a:endParaRPr lang="en-US" dirty="0"/>
          </a:p>
        </p:txBody>
      </p:sp>
      <p:sp>
        <p:nvSpPr>
          <p:cNvPr id="3" name="Content Placeholder 2"/>
          <p:cNvSpPr>
            <a:spLocks noGrp="1"/>
          </p:cNvSpPr>
          <p:nvPr>
            <p:ph sz="quarter" idx="13"/>
          </p:nvPr>
        </p:nvSpPr>
        <p:spPr/>
        <p:txBody>
          <a:bodyPr/>
          <a:lstStyle/>
          <a:p>
            <a:r>
              <a:rPr lang="en-US" dirty="0"/>
              <a:t>Kernel Trick</a:t>
            </a:r>
          </a:p>
        </p:txBody>
      </p:sp>
      <p:sp>
        <p:nvSpPr>
          <p:cNvPr id="9" name="Slide Number Placeholder 5"/>
          <p:cNvSpPr>
            <a:spLocks noGrp="1"/>
          </p:cNvSpPr>
          <p:nvPr>
            <p:ph type="sldNum" sz="quarter" idx="14"/>
          </p:nvPr>
        </p:nvSpPr>
        <p:spPr/>
        <p:txBody>
          <a:bodyPr/>
          <a:lstStyle/>
          <a:p>
            <a:fld id="{6C0717C4-20B5-4C74-A87D-FA2D43DC57EE}" type="slidenum">
              <a:rPr lang="en-US"/>
              <a:pPr/>
              <a:t>66</a:t>
            </a:fld>
            <a:endParaRPr lang="en-US"/>
          </a:p>
        </p:txBody>
      </p:sp>
      <p:graphicFrame>
        <p:nvGraphicFramePr>
          <p:cNvPr id="15362" name="Object 2"/>
          <p:cNvGraphicFramePr>
            <a:graphicFrameLocks noChangeAspect="1"/>
          </p:cNvGraphicFramePr>
          <p:nvPr/>
        </p:nvGraphicFramePr>
        <p:xfrm>
          <a:off x="1171575" y="1066800"/>
          <a:ext cx="6900863" cy="430213"/>
        </p:xfrm>
        <a:graphic>
          <a:graphicData uri="http://schemas.openxmlformats.org/presentationml/2006/ole">
            <mc:AlternateContent xmlns:mc="http://schemas.openxmlformats.org/markup-compatibility/2006">
              <mc:Choice xmlns:v="urn:schemas-microsoft-com:vml" Requires="v">
                <p:oleObj name="Equation" r:id="rId3" imgW="3504960" imgH="228600" progId="Equation.3">
                  <p:embed/>
                </p:oleObj>
              </mc:Choice>
              <mc:Fallback>
                <p:oleObj name="Equation" r:id="rId3" imgW="35049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1066800"/>
                        <a:ext cx="69008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228600" y="1371600"/>
          <a:ext cx="6248400" cy="739775"/>
        </p:xfrm>
        <a:graphic>
          <a:graphicData uri="http://schemas.openxmlformats.org/presentationml/2006/ole">
            <mc:AlternateContent xmlns:mc="http://schemas.openxmlformats.org/markup-compatibility/2006">
              <mc:Choice xmlns:v="urn:schemas-microsoft-com:vml" Requires="v">
                <p:oleObj name="Equation" r:id="rId5" imgW="2361960" imgH="291960" progId="Equation.3">
                  <p:embed/>
                </p:oleObj>
              </mc:Choice>
              <mc:Fallback>
                <p:oleObj name="Equation" r:id="rId5" imgW="236196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371600"/>
                        <a:ext cx="6248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p:cNvGraphicFramePr>
            <a:graphicFrameLocks noChangeAspect="1"/>
          </p:cNvGraphicFramePr>
          <p:nvPr/>
        </p:nvGraphicFramePr>
        <p:xfrm>
          <a:off x="30163" y="2286000"/>
          <a:ext cx="9050337" cy="860425"/>
        </p:xfrm>
        <a:graphic>
          <a:graphicData uri="http://schemas.openxmlformats.org/presentationml/2006/ole">
            <mc:AlternateContent xmlns:mc="http://schemas.openxmlformats.org/markup-compatibility/2006">
              <mc:Choice xmlns:v="urn:schemas-microsoft-com:vml" Requires="v">
                <p:oleObj name="Equation" r:id="rId7" imgW="4597200" imgH="457200" progId="Equation.3">
                  <p:embed/>
                </p:oleObj>
              </mc:Choice>
              <mc:Fallback>
                <p:oleObj name="Equation" r:id="rId7" imgW="4597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3" y="2286000"/>
                        <a:ext cx="9050337" cy="860425"/>
                      </a:xfrm>
                      <a:prstGeom prst="rect">
                        <a:avLst/>
                      </a:prstGeom>
                      <a:noFill/>
                      <a:ln w="19050">
                        <a:solidFill>
                          <a:srgbClr val="A5002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1175905"/>
      </p:ext>
    </p:extLst>
  </p:cSld>
  <p:clrMapOvr>
    <a:masterClrMapping/>
  </p:clrMapOvr>
  <p:transition>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2" name="Object 4"/>
          <p:cNvGraphicFramePr>
            <a:graphicFrameLocks noChangeAspect="1"/>
          </p:cNvGraphicFramePr>
          <p:nvPr>
            <p:extLst>
              <p:ext uri="{D42A27DB-BD31-4B8C-83A1-F6EECF244321}">
                <p14:modId xmlns:p14="http://schemas.microsoft.com/office/powerpoint/2010/main" val="681151470"/>
              </p:ext>
            </p:extLst>
          </p:nvPr>
        </p:nvGraphicFramePr>
        <p:xfrm>
          <a:off x="1765300" y="4356100"/>
          <a:ext cx="5626100" cy="2425700"/>
        </p:xfrm>
        <a:graphic>
          <a:graphicData uri="http://schemas.openxmlformats.org/presentationml/2006/ole">
            <mc:AlternateContent xmlns:mc="http://schemas.openxmlformats.org/markup-compatibility/2006">
              <mc:Choice xmlns:v="urn:schemas-microsoft-com:vml" Requires="v">
                <p:oleObj name="Equation" r:id="rId3" imgW="2654280" imgH="1193760" progId="Equation.3">
                  <p:embed/>
                </p:oleObj>
              </mc:Choice>
              <mc:Fallback>
                <p:oleObj name="Equation" r:id="rId3" imgW="2654280" imgH="119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300" y="4356100"/>
                        <a:ext cx="562610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Rectangle 7"/>
          <p:cNvSpPr>
            <a:spLocks noGrp="1" noChangeArrowheads="1"/>
          </p:cNvSpPr>
          <p:nvPr>
            <p:ph type="title"/>
          </p:nvPr>
        </p:nvSpPr>
        <p:spPr/>
        <p:txBody>
          <a:bodyPr/>
          <a:lstStyle/>
          <a:p>
            <a:r>
              <a:rPr lang="en-US"/>
              <a:t>The Kernel Trick(2)</a:t>
            </a:r>
          </a:p>
        </p:txBody>
      </p:sp>
      <p:sp>
        <p:nvSpPr>
          <p:cNvPr id="2" name="Content Placeholder 1"/>
          <p:cNvSpPr>
            <a:spLocks noGrp="1"/>
          </p:cNvSpPr>
          <p:nvPr>
            <p:ph idx="1"/>
          </p:nvPr>
        </p:nvSpPr>
        <p:spPr>
          <a:xfrm>
            <a:off x="1524000" y="3276600"/>
            <a:ext cx="7162800" cy="4525963"/>
          </a:xfrm>
        </p:spPr>
        <p:txBody>
          <a:bodyPr/>
          <a:lstStyle/>
          <a:p>
            <a:r>
              <a:rPr lang="en-US" dirty="0"/>
              <a:t>P – set of examples on which we Promoted</a:t>
            </a:r>
          </a:p>
          <a:p>
            <a:r>
              <a:rPr lang="en-US" dirty="0"/>
              <a:t>D – set of examples on which we Demoted</a:t>
            </a:r>
          </a:p>
          <a:p>
            <a:r>
              <a:rPr lang="en-US" dirty="0"/>
              <a:t>M = P </a:t>
            </a:r>
            <a:r>
              <a:rPr lang="en-US" dirty="0">
                <a:latin typeface="cmsy10"/>
              </a:rPr>
              <a:t>[</a:t>
            </a:r>
            <a:r>
              <a:rPr lang="en-US" dirty="0"/>
              <a:t> D</a:t>
            </a:r>
          </a:p>
          <a:p>
            <a:endParaRPr lang="en-US" dirty="0"/>
          </a:p>
        </p:txBody>
      </p:sp>
      <p:sp>
        <p:nvSpPr>
          <p:cNvPr id="3" name="Content Placeholder 2"/>
          <p:cNvSpPr>
            <a:spLocks noGrp="1"/>
          </p:cNvSpPr>
          <p:nvPr>
            <p:ph sz="quarter" idx="13"/>
          </p:nvPr>
        </p:nvSpPr>
        <p:spPr/>
        <p:txBody>
          <a:bodyPr/>
          <a:lstStyle/>
          <a:p>
            <a:endParaRPr lang="en-US" dirty="0"/>
          </a:p>
        </p:txBody>
      </p:sp>
      <p:sp>
        <p:nvSpPr>
          <p:cNvPr id="10" name="Slide Number Placeholder 5"/>
          <p:cNvSpPr>
            <a:spLocks noGrp="1"/>
          </p:cNvSpPr>
          <p:nvPr>
            <p:ph type="sldNum" sz="quarter" idx="14"/>
          </p:nvPr>
        </p:nvSpPr>
        <p:spPr/>
        <p:txBody>
          <a:bodyPr/>
          <a:lstStyle/>
          <a:p>
            <a:fld id="{5BDE708B-0978-43F5-A447-943F3A589F81}" type="slidenum">
              <a:rPr lang="en-US"/>
              <a:pPr/>
              <a:t>67</a:t>
            </a:fld>
            <a:endParaRPr lang="en-US"/>
          </a:p>
        </p:txBody>
      </p:sp>
      <p:graphicFrame>
        <p:nvGraphicFramePr>
          <p:cNvPr id="17410" name="Object 2"/>
          <p:cNvGraphicFramePr>
            <a:graphicFrameLocks noChangeAspect="1"/>
          </p:cNvGraphicFramePr>
          <p:nvPr/>
        </p:nvGraphicFramePr>
        <p:xfrm>
          <a:off x="1171575" y="1066800"/>
          <a:ext cx="6900863" cy="430213"/>
        </p:xfrm>
        <a:graphic>
          <a:graphicData uri="http://schemas.openxmlformats.org/presentationml/2006/ole">
            <mc:AlternateContent xmlns:mc="http://schemas.openxmlformats.org/markup-compatibility/2006">
              <mc:Choice xmlns:v="urn:schemas-microsoft-com:vml" Requires="v">
                <p:oleObj name="Equation" r:id="rId5" imgW="3504960" imgH="228600" progId="Equation.3">
                  <p:embed/>
                </p:oleObj>
              </mc:Choice>
              <mc:Fallback>
                <p:oleObj name="Equation" r:id="rId5" imgW="3504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1575" y="1066800"/>
                        <a:ext cx="69008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228600" y="1371600"/>
          <a:ext cx="6248400" cy="739775"/>
        </p:xfrm>
        <a:graphic>
          <a:graphicData uri="http://schemas.openxmlformats.org/presentationml/2006/ole">
            <mc:AlternateContent xmlns:mc="http://schemas.openxmlformats.org/markup-compatibility/2006">
              <mc:Choice xmlns:v="urn:schemas-microsoft-com:vml" Requires="v">
                <p:oleObj name="Equation" r:id="rId7" imgW="2361960" imgH="291960" progId="Equation.3">
                  <p:embed/>
                </p:oleObj>
              </mc:Choice>
              <mc:Fallback>
                <p:oleObj name="Equation" r:id="rId7" imgW="236196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371600"/>
                        <a:ext cx="6248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30163" y="2222500"/>
          <a:ext cx="9050337" cy="860425"/>
        </p:xfrm>
        <a:graphic>
          <a:graphicData uri="http://schemas.openxmlformats.org/presentationml/2006/ole">
            <mc:AlternateContent xmlns:mc="http://schemas.openxmlformats.org/markup-compatibility/2006">
              <mc:Choice xmlns:v="urn:schemas-microsoft-com:vml" Requires="v">
                <p:oleObj name="Equation" r:id="rId9" imgW="4597200" imgH="457200" progId="Equation.3">
                  <p:embed/>
                </p:oleObj>
              </mc:Choice>
              <mc:Fallback>
                <p:oleObj name="Equation" r:id="rId9" imgW="45972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3" y="2222500"/>
                        <a:ext cx="9050337" cy="860425"/>
                      </a:xfrm>
                      <a:prstGeom prst="rect">
                        <a:avLst/>
                      </a:prstGeom>
                      <a:noFill/>
                      <a:ln w="19050">
                        <a:solidFill>
                          <a:srgbClr val="A5002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419869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62" name="Object 6"/>
          <p:cNvGraphicFramePr>
            <a:graphicFrameLocks noChangeAspect="1"/>
          </p:cNvGraphicFramePr>
          <p:nvPr>
            <p:extLst>
              <p:ext uri="{D42A27DB-BD31-4B8C-83A1-F6EECF244321}">
                <p14:modId xmlns:p14="http://schemas.microsoft.com/office/powerpoint/2010/main" val="4243906809"/>
              </p:ext>
            </p:extLst>
          </p:nvPr>
        </p:nvGraphicFramePr>
        <p:xfrm>
          <a:off x="1828800" y="5257800"/>
          <a:ext cx="6007100" cy="1455737"/>
        </p:xfrm>
        <a:graphic>
          <a:graphicData uri="http://schemas.openxmlformats.org/presentationml/2006/ole">
            <mc:AlternateContent xmlns:mc="http://schemas.openxmlformats.org/markup-compatibility/2006">
              <mc:Choice xmlns:v="urn:schemas-microsoft-com:vml" Requires="v">
                <p:oleObj name="Equation" r:id="rId3" imgW="2412720" imgH="609480" progId="Equation.3">
                  <p:embed/>
                </p:oleObj>
              </mc:Choice>
              <mc:Fallback>
                <p:oleObj name="Equation" r:id="rId3" imgW="241272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257800"/>
                        <a:ext cx="6007100"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Rectangle 7"/>
          <p:cNvSpPr>
            <a:spLocks noGrp="1" noChangeArrowheads="1"/>
          </p:cNvSpPr>
          <p:nvPr>
            <p:ph type="title"/>
          </p:nvPr>
        </p:nvSpPr>
        <p:spPr/>
        <p:txBody>
          <a:bodyPr/>
          <a:lstStyle/>
          <a:p>
            <a:r>
              <a:rPr lang="en-US"/>
              <a:t>The Kernel Trick(3)</a:t>
            </a:r>
          </a:p>
        </p:txBody>
      </p:sp>
      <p:sp>
        <p:nvSpPr>
          <p:cNvPr id="2" name="Content Placeholder 1"/>
          <p:cNvSpPr>
            <a:spLocks noGrp="1"/>
          </p:cNvSpPr>
          <p:nvPr>
            <p:ph idx="1"/>
          </p:nvPr>
        </p:nvSpPr>
        <p:spPr>
          <a:xfrm>
            <a:off x="1524000" y="1646237"/>
            <a:ext cx="7162800" cy="4525963"/>
          </a:xfrm>
        </p:spPr>
        <p:txBody>
          <a:bodyPr/>
          <a:lstStyle/>
          <a:p>
            <a:r>
              <a:rPr lang="en-US" dirty="0"/>
              <a:t>P – set of examples on which we Promoted</a:t>
            </a:r>
          </a:p>
          <a:p>
            <a:r>
              <a:rPr lang="en-US" dirty="0"/>
              <a:t>D – set of examples on which we Demoted</a:t>
            </a:r>
          </a:p>
          <a:p>
            <a:r>
              <a:rPr lang="en-US" dirty="0"/>
              <a:t>M = P </a:t>
            </a:r>
            <a:r>
              <a:rPr lang="en-US" dirty="0">
                <a:latin typeface="cmsy10"/>
              </a:rPr>
              <a:t>[</a:t>
            </a:r>
            <a:r>
              <a:rPr lang="en-US" dirty="0"/>
              <a:t> D</a:t>
            </a:r>
          </a:p>
          <a:p>
            <a:endParaRPr lang="en-US" dirty="0"/>
          </a:p>
          <a:p>
            <a:endParaRPr lang="en-US" dirty="0"/>
          </a:p>
          <a:p>
            <a:endParaRPr lang="en-US" dirty="0"/>
          </a:p>
          <a:p>
            <a:endParaRPr lang="en-US" dirty="0"/>
          </a:p>
          <a:p>
            <a:r>
              <a:rPr lang="en-US" dirty="0"/>
              <a:t>Where S(z)=1 if z </a:t>
            </a:r>
            <a:r>
              <a:rPr lang="en-US" dirty="0">
                <a:sym typeface="Symbol" pitchFamily="18" charset="2"/>
              </a:rPr>
              <a:t></a:t>
            </a:r>
            <a:r>
              <a:rPr lang="en-US" dirty="0"/>
              <a:t>P and S(z) = -1 if z </a:t>
            </a:r>
            <a:r>
              <a:rPr lang="en-US" dirty="0">
                <a:sym typeface="Symbol" pitchFamily="18" charset="2"/>
              </a:rPr>
              <a:t></a:t>
            </a:r>
            <a:r>
              <a:rPr lang="en-US" dirty="0"/>
              <a:t>D. Reordering: </a:t>
            </a:r>
          </a:p>
          <a:p>
            <a:pPr marL="0" indent="0">
              <a:buNone/>
            </a:pPr>
            <a:endParaRPr lang="en-US" dirty="0"/>
          </a:p>
          <a:p>
            <a:endParaRPr lang="en-US" dirty="0"/>
          </a:p>
        </p:txBody>
      </p:sp>
      <p:sp>
        <p:nvSpPr>
          <p:cNvPr id="3" name="Content Placeholder 2"/>
          <p:cNvSpPr>
            <a:spLocks noGrp="1"/>
          </p:cNvSpPr>
          <p:nvPr>
            <p:ph sz="quarter" idx="13"/>
          </p:nvPr>
        </p:nvSpPr>
        <p:spPr/>
        <p:txBody>
          <a:bodyPr/>
          <a:lstStyle/>
          <a:p>
            <a:endParaRPr lang="en-US" dirty="0"/>
          </a:p>
        </p:txBody>
      </p:sp>
      <p:sp>
        <p:nvSpPr>
          <p:cNvPr id="10" name="Slide Number Placeholder 5"/>
          <p:cNvSpPr>
            <a:spLocks noGrp="1"/>
          </p:cNvSpPr>
          <p:nvPr>
            <p:ph type="sldNum" sz="quarter" idx="14"/>
          </p:nvPr>
        </p:nvSpPr>
        <p:spPr/>
        <p:txBody>
          <a:bodyPr/>
          <a:lstStyle/>
          <a:p>
            <a:fld id="{ACE43875-B986-4A6F-A98A-D6D89B0C25E5}" type="slidenum">
              <a:rPr lang="en-US"/>
              <a:pPr/>
              <a:t>68</a:t>
            </a:fld>
            <a:endParaRPr lang="en-US"/>
          </a:p>
        </p:txBody>
      </p:sp>
      <p:graphicFrame>
        <p:nvGraphicFramePr>
          <p:cNvPr id="19460" name="Object 4"/>
          <p:cNvGraphicFramePr>
            <a:graphicFrameLocks noChangeAspect="1"/>
          </p:cNvGraphicFramePr>
          <p:nvPr/>
        </p:nvGraphicFramePr>
        <p:xfrm>
          <a:off x="228600" y="936625"/>
          <a:ext cx="6248400" cy="739775"/>
        </p:xfrm>
        <a:graphic>
          <a:graphicData uri="http://schemas.openxmlformats.org/presentationml/2006/ole">
            <mc:AlternateContent xmlns:mc="http://schemas.openxmlformats.org/markup-compatibility/2006">
              <mc:Choice xmlns:v="urn:schemas-microsoft-com:vml" Requires="v">
                <p:oleObj name="Equation" r:id="rId5" imgW="2361960" imgH="291960" progId="Equation.3">
                  <p:embed/>
                </p:oleObj>
              </mc:Choice>
              <mc:Fallback>
                <p:oleObj name="Equation" r:id="rId5" imgW="236196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936625"/>
                        <a:ext cx="6248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2298700" y="2590800"/>
          <a:ext cx="5626100" cy="2425700"/>
        </p:xfrm>
        <a:graphic>
          <a:graphicData uri="http://schemas.openxmlformats.org/presentationml/2006/ole">
            <mc:AlternateContent xmlns:mc="http://schemas.openxmlformats.org/markup-compatibility/2006">
              <mc:Choice xmlns:v="urn:schemas-microsoft-com:vml" Requires="v">
                <p:oleObj name="Equation" r:id="rId7" imgW="2654280" imgH="1193760" progId="Equation.3">
                  <p:embed/>
                </p:oleObj>
              </mc:Choice>
              <mc:Fallback>
                <p:oleObj name="Equation" r:id="rId7" imgW="2654280" imgH="1193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8700" y="2590800"/>
                        <a:ext cx="562610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015614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9" name="Object 5"/>
          <p:cNvGraphicFramePr>
            <a:graphicFrameLocks noChangeAspect="1"/>
          </p:cNvGraphicFramePr>
          <p:nvPr>
            <p:extLst>
              <p:ext uri="{D42A27DB-BD31-4B8C-83A1-F6EECF244321}">
                <p14:modId xmlns:p14="http://schemas.microsoft.com/office/powerpoint/2010/main" val="3901148059"/>
              </p:ext>
            </p:extLst>
          </p:nvPr>
        </p:nvGraphicFramePr>
        <p:xfrm>
          <a:off x="1447800" y="5410200"/>
          <a:ext cx="5683250" cy="1328738"/>
        </p:xfrm>
        <a:graphic>
          <a:graphicData uri="http://schemas.openxmlformats.org/presentationml/2006/ole">
            <mc:AlternateContent xmlns:mc="http://schemas.openxmlformats.org/markup-compatibility/2006">
              <mc:Choice xmlns:v="urn:schemas-microsoft-com:vml" Requires="v">
                <p:oleObj name="Equation" r:id="rId3" imgW="2082600" imgH="507960" progId="Equation.3">
                  <p:embed/>
                </p:oleObj>
              </mc:Choice>
              <mc:Fallback>
                <p:oleObj name="Equation" r:id="rId3" imgW="2082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410200"/>
                        <a:ext cx="5683250" cy="132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9"/>
          <p:cNvSpPr>
            <a:spLocks noGrp="1" noChangeArrowheads="1"/>
          </p:cNvSpPr>
          <p:nvPr>
            <p:ph type="title"/>
          </p:nvPr>
        </p:nvSpPr>
        <p:spPr/>
        <p:txBody>
          <a:bodyPr/>
          <a:lstStyle/>
          <a:p>
            <a:r>
              <a:rPr lang="en-US"/>
              <a:t>The Kernel Trick(4)</a:t>
            </a:r>
          </a:p>
        </p:txBody>
      </p:sp>
      <p:sp>
        <p:nvSpPr>
          <p:cNvPr id="2" name="Content Placeholder 1"/>
          <p:cNvSpPr>
            <a:spLocks noGrp="1"/>
          </p:cNvSpPr>
          <p:nvPr>
            <p:ph idx="1"/>
          </p:nvPr>
        </p:nvSpPr>
        <p:spPr>
          <a:xfrm>
            <a:off x="1447800" y="1951037"/>
            <a:ext cx="7162800" cy="4525963"/>
          </a:xfrm>
        </p:spPr>
        <p:txBody>
          <a:bodyPr/>
          <a:lstStyle/>
          <a:p>
            <a:r>
              <a:rPr lang="en-US" dirty="0">
                <a:latin typeface="Arial Narrow" pitchFamily="34" charset="0"/>
              </a:rPr>
              <a:t>S(y)=1 if y </a:t>
            </a:r>
            <a:r>
              <a:rPr lang="en-US" dirty="0">
                <a:latin typeface="Arial Narrow" pitchFamily="34" charset="0"/>
                <a:sym typeface="Symbol" pitchFamily="18" charset="2"/>
              </a:rPr>
              <a:t></a:t>
            </a:r>
            <a:r>
              <a:rPr lang="en-US" dirty="0">
                <a:latin typeface="Arial Narrow" pitchFamily="34" charset="0"/>
              </a:rPr>
              <a:t>P and S(y) = -1 if y </a:t>
            </a:r>
            <a:r>
              <a:rPr lang="en-US" dirty="0">
                <a:latin typeface="Arial Narrow" pitchFamily="34" charset="0"/>
                <a:sym typeface="Symbol" pitchFamily="18" charset="2"/>
              </a:rPr>
              <a:t></a:t>
            </a:r>
            <a:r>
              <a:rPr lang="en-US" dirty="0">
                <a:latin typeface="Arial Narrow" pitchFamily="34" charset="0"/>
              </a:rPr>
              <a:t>D. </a:t>
            </a:r>
          </a:p>
          <a:p>
            <a:endParaRPr lang="en-US" dirty="0">
              <a:latin typeface="Arial Narrow" pitchFamily="34" charset="0"/>
            </a:endParaRPr>
          </a:p>
          <a:p>
            <a:r>
              <a:rPr lang="en-US" dirty="0">
                <a:latin typeface="Arial Narrow" pitchFamily="34" charset="0"/>
              </a:rPr>
              <a:t>A mistake on </a:t>
            </a:r>
            <a:r>
              <a:rPr lang="en-US" dirty="0">
                <a:solidFill>
                  <a:srgbClr val="FF0000"/>
                </a:solidFill>
                <a:latin typeface="Arial Narrow" pitchFamily="34" charset="0"/>
              </a:rPr>
              <a:t>z</a:t>
            </a:r>
            <a:r>
              <a:rPr lang="en-US" dirty="0">
                <a:latin typeface="Arial Narrow" pitchFamily="34" charset="0"/>
              </a:rPr>
              <a:t> contributes the value +/-1 to all monomials satisfied by </a:t>
            </a:r>
            <a:r>
              <a:rPr lang="en-US" dirty="0">
                <a:solidFill>
                  <a:srgbClr val="FF0000"/>
                </a:solidFill>
                <a:latin typeface="Arial Narrow" pitchFamily="34" charset="0"/>
              </a:rPr>
              <a:t>z</a:t>
            </a:r>
            <a:r>
              <a:rPr lang="en-US" dirty="0">
                <a:latin typeface="Arial Narrow" pitchFamily="34" charset="0"/>
              </a:rPr>
              <a:t>. The total contribution of </a:t>
            </a:r>
            <a:r>
              <a:rPr lang="en-US" dirty="0">
                <a:solidFill>
                  <a:srgbClr val="FF0000"/>
                </a:solidFill>
                <a:latin typeface="Arial Narrow" pitchFamily="34" charset="0"/>
              </a:rPr>
              <a:t>z</a:t>
            </a:r>
            <a:r>
              <a:rPr lang="en-US" dirty="0">
                <a:latin typeface="Arial Narrow" pitchFamily="34" charset="0"/>
              </a:rPr>
              <a:t> to the sum is equal to the number of monomials that satisfy both x and z.</a:t>
            </a:r>
          </a:p>
          <a:p>
            <a:r>
              <a:rPr lang="en-US" dirty="0">
                <a:latin typeface="Arial Narrow" pitchFamily="34" charset="0"/>
              </a:rPr>
              <a:t>Define a dot product in the t-space: </a:t>
            </a:r>
            <a:r>
              <a:rPr lang="en-US" sz="2800" dirty="0">
                <a:latin typeface="Arial Narrow" pitchFamily="34" charset="0"/>
              </a:rPr>
              <a:t> </a:t>
            </a:r>
          </a:p>
          <a:p>
            <a:endParaRPr lang="en-US" sz="2800" dirty="0">
              <a:latin typeface="Arial Narrow" pitchFamily="34" charset="0"/>
            </a:endParaRPr>
          </a:p>
          <a:p>
            <a:r>
              <a:rPr lang="en-US" dirty="0">
                <a:latin typeface="Arial Narrow" pitchFamily="34" charset="0"/>
              </a:rPr>
              <a:t>We get the standard notation:</a:t>
            </a:r>
          </a:p>
          <a:p>
            <a:endParaRPr lang="en-US" dirty="0"/>
          </a:p>
        </p:txBody>
      </p:sp>
      <p:sp>
        <p:nvSpPr>
          <p:cNvPr id="3" name="Content Placeholder 2"/>
          <p:cNvSpPr>
            <a:spLocks noGrp="1"/>
          </p:cNvSpPr>
          <p:nvPr>
            <p:ph sz="quarter" idx="13"/>
          </p:nvPr>
        </p:nvSpPr>
        <p:spPr/>
        <p:txBody>
          <a:bodyPr/>
          <a:lstStyle/>
          <a:p>
            <a:endParaRPr lang="en-US"/>
          </a:p>
        </p:txBody>
      </p:sp>
      <p:sp>
        <p:nvSpPr>
          <p:cNvPr id="12" name="Slide Number Placeholder 5"/>
          <p:cNvSpPr>
            <a:spLocks noGrp="1"/>
          </p:cNvSpPr>
          <p:nvPr>
            <p:ph type="sldNum" sz="quarter" idx="14"/>
          </p:nvPr>
        </p:nvSpPr>
        <p:spPr/>
        <p:txBody>
          <a:bodyPr/>
          <a:lstStyle/>
          <a:p>
            <a:fld id="{68124ACD-D81D-4B42-BE23-2C8A2224D9B2}" type="slidenum">
              <a:rPr lang="en-US"/>
              <a:pPr/>
              <a:t>69</a:t>
            </a:fld>
            <a:endParaRPr lang="en-US"/>
          </a:p>
        </p:txBody>
      </p:sp>
      <p:graphicFrame>
        <p:nvGraphicFramePr>
          <p:cNvPr id="21507" name="Object 3"/>
          <p:cNvGraphicFramePr>
            <a:graphicFrameLocks noChangeAspect="1"/>
          </p:cNvGraphicFramePr>
          <p:nvPr>
            <p:extLst>
              <p:ext uri="{D42A27DB-BD31-4B8C-83A1-F6EECF244321}">
                <p14:modId xmlns:p14="http://schemas.microsoft.com/office/powerpoint/2010/main" val="1314704498"/>
              </p:ext>
            </p:extLst>
          </p:nvPr>
        </p:nvGraphicFramePr>
        <p:xfrm>
          <a:off x="1752600" y="2286000"/>
          <a:ext cx="5943600" cy="1214165"/>
        </p:xfrm>
        <a:graphic>
          <a:graphicData uri="http://schemas.openxmlformats.org/presentationml/2006/ole">
            <mc:AlternateContent xmlns:mc="http://schemas.openxmlformats.org/markup-compatibility/2006">
              <mc:Choice xmlns:v="urn:schemas-microsoft-com:vml" Requires="v">
                <p:oleObj name="Equation" r:id="rId5" imgW="2412720" imgH="609480" progId="Equation.3">
                  <p:embed/>
                </p:oleObj>
              </mc:Choice>
              <mc:Fallback>
                <p:oleObj name="Equation" r:id="rId5" imgW="2412720" imgH="609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286000"/>
                        <a:ext cx="5943600" cy="1214165"/>
                      </a:xfrm>
                      <a:prstGeom prst="rect">
                        <a:avLst/>
                      </a:prstGeom>
                      <a:noFill/>
                      <a:ln>
                        <a:noFill/>
                      </a:ln>
                      <a:effectLst/>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1676887746"/>
              </p:ext>
            </p:extLst>
          </p:nvPr>
        </p:nvGraphicFramePr>
        <p:xfrm>
          <a:off x="4267200" y="4610100"/>
          <a:ext cx="3149600" cy="647700"/>
        </p:xfrm>
        <a:graphic>
          <a:graphicData uri="http://schemas.openxmlformats.org/presentationml/2006/ole">
            <mc:AlternateContent xmlns:mc="http://schemas.openxmlformats.org/markup-compatibility/2006">
              <mc:Choice xmlns:v="urn:schemas-microsoft-com:vml" Requires="v">
                <p:oleObj name="Equation" r:id="rId7" imgW="1600200" imgH="342720" progId="Equation.3">
                  <p:embed/>
                </p:oleObj>
              </mc:Choice>
              <mc:Fallback>
                <p:oleObj name="Equation" r:id="rId7" imgW="1600200" imgH="342720" progId="Equation.3">
                  <p:embed/>
                  <p:pic>
                    <p:nvPicPr>
                      <p:cNvPr id="0" name=""/>
                      <p:cNvPicPr>
                        <a:picLocks noChangeAspect="1" noChangeArrowheads="1"/>
                      </p:cNvPicPr>
                      <p:nvPr/>
                    </p:nvPicPr>
                    <p:blipFill>
                      <a:blip r:embed="rId8"/>
                      <a:srcRect/>
                      <a:stretch>
                        <a:fillRect/>
                      </a:stretch>
                    </p:blipFill>
                    <p:spPr bwMode="auto">
                      <a:xfrm>
                        <a:off x="4267200" y="4610100"/>
                        <a:ext cx="3149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1382315475"/>
              </p:ext>
            </p:extLst>
          </p:nvPr>
        </p:nvGraphicFramePr>
        <p:xfrm>
          <a:off x="228600" y="1143000"/>
          <a:ext cx="6248400" cy="739775"/>
        </p:xfrm>
        <a:graphic>
          <a:graphicData uri="http://schemas.openxmlformats.org/presentationml/2006/ole">
            <mc:AlternateContent xmlns:mc="http://schemas.openxmlformats.org/markup-compatibility/2006">
              <mc:Choice xmlns:v="urn:schemas-microsoft-com:vml" Requires="v">
                <p:oleObj name="Equation" r:id="rId9" imgW="2361960" imgH="291960" progId="Equation.3">
                  <p:embed/>
                </p:oleObj>
              </mc:Choice>
              <mc:Fallback>
                <p:oleObj name="Equation" r:id="rId9" imgW="236196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1143000"/>
                        <a:ext cx="6248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2454350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dirty="0"/>
              <a:t>Perceptron learning rule</a:t>
            </a:r>
            <a:endParaRPr lang="en-US" sz="4000" dirty="0"/>
          </a:p>
        </p:txBody>
      </p:sp>
      <p:sp>
        <p:nvSpPr>
          <p:cNvPr id="733187" name="Rectangle 3"/>
          <p:cNvSpPr>
            <a:spLocks noGrp="1" noChangeArrowheads="1"/>
          </p:cNvSpPr>
          <p:nvPr>
            <p:ph idx="1"/>
          </p:nvPr>
        </p:nvSpPr>
        <p:spPr>
          <a:xfrm>
            <a:off x="1524000" y="1371600"/>
            <a:ext cx="7620000" cy="4525963"/>
          </a:xfrm>
          <a:ln/>
        </p:spPr>
        <p:txBody>
          <a:bodyPr/>
          <a:lstStyle/>
          <a:p>
            <a:r>
              <a:rPr lang="en-US" sz="2800" dirty="0"/>
              <a:t>We learn f:X</a:t>
            </a:r>
            <a:r>
              <a:rPr lang="en-US" sz="2800" dirty="0">
                <a:sym typeface="Symbol" pitchFamily="18" charset="2"/>
              </a:rPr>
              <a:t>{-1,+1} represented as f =</a:t>
            </a:r>
            <a:r>
              <a:rPr lang="en-US" sz="2800" dirty="0" err="1">
                <a:sym typeface="Symbol" pitchFamily="18" charset="2"/>
              </a:rPr>
              <a:t>sgn</a:t>
            </a:r>
            <a:r>
              <a:rPr lang="en-US" sz="2800" dirty="0">
                <a:sym typeface="Symbol" pitchFamily="18" charset="2"/>
              </a:rPr>
              <a:t>{</a:t>
            </a:r>
            <a:r>
              <a:rPr lang="en-US" sz="2800" dirty="0" err="1">
                <a:sym typeface="Symbol" pitchFamily="18" charset="2"/>
              </a:rPr>
              <a:t>wx</a:t>
            </a:r>
            <a:r>
              <a:rPr lang="en-US" sz="2800" dirty="0">
                <a:sym typeface="Symbol" pitchFamily="18" charset="2"/>
              </a:rPr>
              <a:t>)</a:t>
            </a:r>
          </a:p>
          <a:p>
            <a:r>
              <a:rPr lang="en-US" sz="2800" dirty="0">
                <a:sym typeface="Symbol" pitchFamily="18" charset="2"/>
              </a:rPr>
              <a:t>Where X=  {</a:t>
            </a:r>
            <a:r>
              <a:rPr lang="en-US" sz="2800" dirty="0">
                <a:latin typeface="Calibri"/>
                <a:sym typeface="Symbol" pitchFamily="18" charset="2"/>
              </a:rPr>
              <a:t>0,1}</a:t>
            </a:r>
            <a:r>
              <a:rPr lang="en-US" sz="2800" baseline="30000" dirty="0">
                <a:latin typeface="Calibri"/>
                <a:sym typeface="Symbol" pitchFamily="18" charset="2"/>
              </a:rPr>
              <a:t>n  </a:t>
            </a:r>
            <a:r>
              <a:rPr lang="en-US" sz="2800" dirty="0">
                <a:sym typeface="Symbol" pitchFamily="18" charset="2"/>
              </a:rPr>
              <a:t>or X= </a:t>
            </a:r>
            <a:r>
              <a:rPr lang="en-US" sz="2800" dirty="0" err="1">
                <a:latin typeface="Calibri"/>
                <a:sym typeface="Symbol" pitchFamily="18" charset="2"/>
              </a:rPr>
              <a:t>R</a:t>
            </a:r>
            <a:r>
              <a:rPr lang="en-US" sz="2800" baseline="30000" dirty="0" err="1">
                <a:latin typeface="Calibri"/>
                <a:sym typeface="Symbol" pitchFamily="18" charset="2"/>
              </a:rPr>
              <a:t>n</a:t>
            </a:r>
            <a:r>
              <a:rPr lang="en-US" sz="2800" dirty="0">
                <a:sym typeface="Symbol" pitchFamily="18" charset="2"/>
              </a:rPr>
              <a:t>    and w </a:t>
            </a:r>
            <a:r>
              <a:rPr lang="en-US" sz="2800" dirty="0" err="1">
                <a:latin typeface="Calibri"/>
                <a:sym typeface="Symbol" pitchFamily="18" charset="2"/>
              </a:rPr>
              <a:t>R</a:t>
            </a:r>
            <a:r>
              <a:rPr lang="en-US" sz="2800" baseline="30000" dirty="0" err="1">
                <a:latin typeface="Calibri"/>
                <a:sym typeface="Symbol" pitchFamily="18" charset="2"/>
              </a:rPr>
              <a:t>n</a:t>
            </a:r>
            <a:endParaRPr lang="en-US" sz="2800" baseline="30000" dirty="0">
              <a:latin typeface="Calibri"/>
              <a:sym typeface="Symbol" pitchFamily="18" charset="2"/>
            </a:endParaRPr>
          </a:p>
          <a:p>
            <a:r>
              <a:rPr lang="en-US" sz="2800" dirty="0">
                <a:sym typeface="Symbol" pitchFamily="18" charset="2"/>
              </a:rPr>
              <a:t>Given Labeled examples</a:t>
            </a:r>
            <a:r>
              <a:rPr lang="en-US" dirty="0">
                <a:solidFill>
                  <a:srgbClr val="000066"/>
                </a:solidFill>
                <a:sym typeface="Symbol" pitchFamily="18" charset="2"/>
              </a:rPr>
              <a:t>:  {(</a:t>
            </a:r>
            <a:r>
              <a:rPr lang="en-US" dirty="0">
                <a:solidFill>
                  <a:srgbClr val="000066"/>
                </a:solidFill>
                <a:latin typeface="Calibri"/>
                <a:sym typeface="Symbol" pitchFamily="18" charset="2"/>
              </a:rPr>
              <a:t>x</a:t>
            </a:r>
            <a:r>
              <a:rPr lang="en-US" baseline="-25000" dirty="0">
                <a:solidFill>
                  <a:srgbClr val="000066"/>
                </a:solidFill>
                <a:latin typeface="Calibri"/>
                <a:sym typeface="Symbol" pitchFamily="18" charset="2"/>
              </a:rPr>
              <a:t>1</a:t>
            </a:r>
            <a:r>
              <a:rPr lang="en-US" dirty="0">
                <a:solidFill>
                  <a:srgbClr val="000066"/>
                </a:solidFill>
                <a:latin typeface="Calibri"/>
                <a:sym typeface="Symbol" pitchFamily="18" charset="2"/>
              </a:rPr>
              <a:t>, y</a:t>
            </a:r>
            <a:r>
              <a:rPr lang="en-US" baseline="-25000" dirty="0">
                <a:solidFill>
                  <a:srgbClr val="000066"/>
                </a:solidFill>
                <a:latin typeface="Calibri"/>
                <a:sym typeface="Symbol" pitchFamily="18" charset="2"/>
              </a:rPr>
              <a:t>1</a:t>
            </a:r>
            <a:r>
              <a:rPr lang="en-US" dirty="0">
                <a:solidFill>
                  <a:srgbClr val="000066"/>
                </a:solidFill>
                <a:sym typeface="Symbol" pitchFamily="18" charset="2"/>
              </a:rPr>
              <a:t>), (</a:t>
            </a:r>
            <a:r>
              <a:rPr lang="en-US" dirty="0">
                <a:solidFill>
                  <a:srgbClr val="000066"/>
                </a:solidFill>
                <a:latin typeface="Calibri"/>
                <a:sym typeface="Symbol" pitchFamily="18" charset="2"/>
              </a:rPr>
              <a:t>x</a:t>
            </a:r>
            <a:r>
              <a:rPr lang="en-US" baseline="-25000" dirty="0">
                <a:solidFill>
                  <a:srgbClr val="000066"/>
                </a:solidFill>
                <a:latin typeface="Calibri"/>
                <a:sym typeface="Symbol" pitchFamily="18" charset="2"/>
              </a:rPr>
              <a:t>2</a:t>
            </a:r>
            <a:r>
              <a:rPr lang="en-US" dirty="0">
                <a:solidFill>
                  <a:srgbClr val="000066"/>
                </a:solidFill>
                <a:sym typeface="Symbol" pitchFamily="18" charset="2"/>
              </a:rPr>
              <a:t>, </a:t>
            </a:r>
            <a:r>
              <a:rPr lang="en-US" dirty="0">
                <a:solidFill>
                  <a:srgbClr val="000066"/>
                </a:solidFill>
                <a:latin typeface="Calibri"/>
                <a:sym typeface="Symbol" pitchFamily="18" charset="2"/>
              </a:rPr>
              <a:t>y</a:t>
            </a:r>
            <a:r>
              <a:rPr lang="en-US" baseline="-25000" dirty="0">
                <a:solidFill>
                  <a:srgbClr val="000066"/>
                </a:solidFill>
                <a:latin typeface="Calibri"/>
                <a:sym typeface="Symbol" pitchFamily="18" charset="2"/>
              </a:rPr>
              <a:t>2</a:t>
            </a:r>
            <a:r>
              <a:rPr lang="en-US" dirty="0">
                <a:solidFill>
                  <a:srgbClr val="000066"/>
                </a:solidFill>
                <a:sym typeface="Symbol" pitchFamily="18" charset="2"/>
              </a:rPr>
              <a:t>),…(</a:t>
            </a:r>
            <a:r>
              <a:rPr lang="en-US" dirty="0" err="1">
                <a:solidFill>
                  <a:srgbClr val="000066"/>
                </a:solidFill>
                <a:latin typeface="Calibri"/>
                <a:sym typeface="Symbol" pitchFamily="18" charset="2"/>
              </a:rPr>
              <a:t>x</a:t>
            </a:r>
            <a:r>
              <a:rPr lang="en-US" baseline="-25000" dirty="0" err="1">
                <a:solidFill>
                  <a:srgbClr val="000066"/>
                </a:solidFill>
                <a:latin typeface="Calibri"/>
                <a:sym typeface="Symbol" pitchFamily="18" charset="2"/>
              </a:rPr>
              <a:t>m</a:t>
            </a:r>
            <a:r>
              <a:rPr lang="en-US" dirty="0">
                <a:solidFill>
                  <a:srgbClr val="000066"/>
                </a:solidFill>
                <a:latin typeface="Calibri"/>
                <a:sym typeface="Symbol" pitchFamily="18" charset="2"/>
              </a:rPr>
              <a:t>, </a:t>
            </a:r>
            <a:r>
              <a:rPr lang="en-US" dirty="0" err="1">
                <a:solidFill>
                  <a:srgbClr val="000066"/>
                </a:solidFill>
                <a:latin typeface="Calibri"/>
                <a:sym typeface="Symbol" pitchFamily="18" charset="2"/>
              </a:rPr>
              <a:t>y</a:t>
            </a:r>
            <a:r>
              <a:rPr lang="en-US" baseline="-25000" dirty="0" err="1">
                <a:solidFill>
                  <a:srgbClr val="000066"/>
                </a:solidFill>
                <a:latin typeface="Calibri"/>
                <a:sym typeface="Symbol" pitchFamily="18" charset="2"/>
              </a:rPr>
              <a:t>m</a:t>
            </a:r>
            <a:r>
              <a:rPr lang="en-US" dirty="0">
                <a:solidFill>
                  <a:srgbClr val="000066"/>
                </a:solidFill>
                <a:latin typeface="Calibri"/>
                <a:sym typeface="Symbol" pitchFamily="18" charset="2"/>
              </a:rPr>
              <a:t>)}</a:t>
            </a:r>
            <a:endParaRPr lang="en-US" dirty="0">
              <a:sym typeface="Symbol" pitchFamily="18" charset="2"/>
            </a:endParaRPr>
          </a:p>
        </p:txBody>
      </p:sp>
      <p:sp>
        <p:nvSpPr>
          <p:cNvPr id="2" name="Content Placeholder 1"/>
          <p:cNvSpPr>
            <a:spLocks noGrp="1"/>
          </p:cNvSpPr>
          <p:nvPr>
            <p:ph sz="quarter" idx="13"/>
          </p:nvPr>
        </p:nvSpPr>
        <p:spPr/>
        <p:txBody>
          <a:bodyPr/>
          <a:lstStyle/>
          <a:p>
            <a:r>
              <a:rPr lang="en-US" dirty="0"/>
              <a:t>Perceptron</a:t>
            </a:r>
          </a:p>
        </p:txBody>
      </p:sp>
      <p:sp>
        <p:nvSpPr>
          <p:cNvPr id="17" name="Slide Number Placeholder 5"/>
          <p:cNvSpPr>
            <a:spLocks noGrp="1"/>
          </p:cNvSpPr>
          <p:nvPr>
            <p:ph type="sldNum" sz="quarter" idx="14"/>
          </p:nvPr>
        </p:nvSpPr>
        <p:spPr/>
        <p:txBody>
          <a:bodyPr/>
          <a:lstStyle/>
          <a:p>
            <a:fld id="{18636BF0-A8AD-4928-B9AC-EE4E1C37C147}" type="slidenum">
              <a:rPr lang="en-US"/>
              <a:pPr/>
              <a:t>7</a:t>
            </a:fld>
            <a:endParaRPr lang="en-US"/>
          </a:p>
        </p:txBody>
      </p:sp>
      <p:sp>
        <p:nvSpPr>
          <p:cNvPr id="733195" name="Line 11"/>
          <p:cNvSpPr>
            <a:spLocks noChangeShapeType="1"/>
          </p:cNvSpPr>
          <p:nvPr/>
        </p:nvSpPr>
        <p:spPr bwMode="auto">
          <a:xfrm>
            <a:off x="0" y="2971800"/>
            <a:ext cx="9144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3196" name="Group 12"/>
          <p:cNvGrpSpPr>
            <a:grpSpLocks/>
          </p:cNvGrpSpPr>
          <p:nvPr/>
        </p:nvGrpSpPr>
        <p:grpSpPr bwMode="auto">
          <a:xfrm>
            <a:off x="1447800" y="3200288"/>
            <a:ext cx="7543800" cy="3037049"/>
            <a:chOff x="501" y="2153"/>
            <a:chExt cx="5280" cy="2147"/>
          </a:xfrm>
        </p:grpSpPr>
        <p:sp>
          <p:nvSpPr>
            <p:cNvPr id="733197" name="Rectangle 13"/>
            <p:cNvSpPr>
              <a:spLocks noChangeArrowheads="1"/>
            </p:cNvSpPr>
            <p:nvPr/>
          </p:nvSpPr>
          <p:spPr bwMode="auto">
            <a:xfrm>
              <a:off x="501" y="2172"/>
              <a:ext cx="5280" cy="2128"/>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914400" lvl="1" indent="-457200">
                <a:lnSpc>
                  <a:spcPct val="90000"/>
                </a:lnSpc>
                <a:spcBef>
                  <a:spcPct val="50000"/>
                </a:spcBef>
                <a:buFontTx/>
                <a:buAutoNum type="arabicPeriod"/>
              </a:pPr>
              <a:r>
                <a:rPr lang="en-US" sz="2400" u="none" dirty="0">
                  <a:latin typeface="+mj-lt"/>
                  <a:sym typeface="Symbol" pitchFamily="18" charset="2"/>
                </a:rPr>
                <a:t>Initialize w=0</a:t>
              </a:r>
            </a:p>
            <a:p>
              <a:pPr marL="457200" indent="-457200">
                <a:lnSpc>
                  <a:spcPct val="90000"/>
                </a:lnSpc>
                <a:spcBef>
                  <a:spcPct val="50000"/>
                </a:spcBef>
              </a:pPr>
              <a:r>
                <a:rPr lang="en-US" sz="2400" u="none" dirty="0">
                  <a:latin typeface="+mj-lt"/>
                  <a:sym typeface="Symbol" pitchFamily="18" charset="2"/>
                </a:rPr>
                <a:t>      2.   Cycle through all examples          </a:t>
              </a:r>
            </a:p>
            <a:p>
              <a:pPr marL="914400" lvl="1" indent="-457200">
                <a:lnSpc>
                  <a:spcPct val="90000"/>
                </a:lnSpc>
                <a:spcBef>
                  <a:spcPct val="50000"/>
                </a:spcBef>
              </a:pPr>
              <a:r>
                <a:rPr lang="en-US" sz="2400" u="none" dirty="0">
                  <a:latin typeface="+mj-lt"/>
                </a:rPr>
                <a:t>      a. Predict the label of instance x to be</a:t>
              </a:r>
              <a:r>
                <a:rPr lang="en-US" sz="2400" u="none" dirty="0">
                  <a:solidFill>
                    <a:srgbClr val="000066"/>
                  </a:solidFill>
                  <a:latin typeface="+mj-lt"/>
                </a:rPr>
                <a:t> </a:t>
              </a:r>
              <a:r>
                <a:rPr lang="en-US" sz="2400" u="none" dirty="0">
                  <a:solidFill>
                    <a:schemeClr val="accent2"/>
                  </a:solidFill>
                  <a:latin typeface="+mj-lt"/>
                </a:rPr>
                <a:t>y’ = </a:t>
              </a:r>
              <a:r>
                <a:rPr lang="en-US" sz="2400" u="none" dirty="0" err="1">
                  <a:solidFill>
                    <a:schemeClr val="accent2"/>
                  </a:solidFill>
                  <a:latin typeface="+mj-lt"/>
                  <a:sym typeface="Symbol" pitchFamily="18" charset="2"/>
                </a:rPr>
                <a:t>sgn</a:t>
              </a:r>
              <a:r>
                <a:rPr lang="en-US" sz="2400" u="none" dirty="0">
                  <a:solidFill>
                    <a:schemeClr val="accent2"/>
                  </a:solidFill>
                  <a:latin typeface="+mj-lt"/>
                  <a:sym typeface="Symbol" pitchFamily="18" charset="2"/>
                </a:rPr>
                <a:t>{</a:t>
              </a:r>
              <a:r>
                <a:rPr lang="en-US" sz="2400" u="none" dirty="0" err="1">
                  <a:solidFill>
                    <a:schemeClr val="accent2"/>
                  </a:solidFill>
                  <a:latin typeface="+mj-lt"/>
                  <a:sym typeface="Symbol" pitchFamily="18" charset="2"/>
                </a:rPr>
                <a:t>wx</a:t>
              </a:r>
              <a:r>
                <a:rPr lang="en-US" sz="2400" u="none" dirty="0">
                  <a:solidFill>
                    <a:schemeClr val="accent2"/>
                  </a:solidFill>
                  <a:latin typeface="+mj-lt"/>
                  <a:sym typeface="Symbol" pitchFamily="18" charset="2"/>
                </a:rPr>
                <a:t>)</a:t>
              </a:r>
            </a:p>
            <a:p>
              <a:pPr marL="914400" lvl="1" indent="-457200">
                <a:lnSpc>
                  <a:spcPct val="90000"/>
                </a:lnSpc>
                <a:spcBef>
                  <a:spcPct val="50000"/>
                </a:spcBef>
              </a:pPr>
              <a:r>
                <a:rPr lang="en-US" sz="2400" u="none" dirty="0">
                  <a:latin typeface="+mj-lt"/>
                  <a:sym typeface="Symbol" pitchFamily="18" charset="2"/>
                </a:rPr>
                <a:t>      b. If </a:t>
              </a:r>
              <a:r>
                <a:rPr lang="en-US" sz="2400" u="none" dirty="0" err="1">
                  <a:solidFill>
                    <a:schemeClr val="accent2"/>
                  </a:solidFill>
                  <a:latin typeface="+mj-lt"/>
                  <a:sym typeface="Symbol" pitchFamily="18" charset="2"/>
                </a:rPr>
                <a:t>y’y</a:t>
              </a:r>
              <a:r>
                <a:rPr lang="en-US" sz="2400" u="none" dirty="0">
                  <a:solidFill>
                    <a:schemeClr val="accent2"/>
                  </a:solidFill>
                  <a:latin typeface="+mj-lt"/>
                  <a:sym typeface="Symbol" pitchFamily="18" charset="2"/>
                </a:rPr>
                <a:t>, </a:t>
              </a:r>
              <a:r>
                <a:rPr lang="en-US" sz="2400" u="none" dirty="0">
                  <a:solidFill>
                    <a:srgbClr val="FF0000"/>
                  </a:solidFill>
                  <a:latin typeface="+mj-lt"/>
                  <a:sym typeface="Symbol" pitchFamily="18" charset="2"/>
                </a:rPr>
                <a:t>update</a:t>
              </a:r>
              <a:r>
                <a:rPr lang="en-US" sz="2400" u="none" dirty="0">
                  <a:latin typeface="+mj-lt"/>
                  <a:sym typeface="Symbol" pitchFamily="18" charset="2"/>
                </a:rPr>
                <a:t> the weight vector: </a:t>
              </a:r>
            </a:p>
            <a:p>
              <a:pPr marL="457200" indent="-457200">
                <a:lnSpc>
                  <a:spcPct val="90000"/>
                </a:lnSpc>
                <a:spcBef>
                  <a:spcPct val="50000"/>
                </a:spcBef>
              </a:pPr>
              <a:r>
                <a:rPr lang="en-US" sz="2400" u="none" dirty="0">
                  <a:solidFill>
                    <a:schemeClr val="accent2"/>
                  </a:solidFill>
                  <a:latin typeface="+mj-lt"/>
                  <a:sym typeface="Symbol" pitchFamily="18" charset="2"/>
                </a:rPr>
                <a:t>                </a:t>
              </a:r>
              <a:r>
                <a:rPr lang="en-US" sz="2400" b="1" u="none" dirty="0">
                  <a:solidFill>
                    <a:srgbClr val="FF0000"/>
                  </a:solidFill>
                  <a:latin typeface="+mj-lt"/>
                  <a:sym typeface="Symbol" pitchFamily="18" charset="2"/>
                </a:rPr>
                <a:t>w = w + r y x</a:t>
              </a:r>
              <a:r>
                <a:rPr lang="en-US" sz="2400" u="none" dirty="0">
                  <a:solidFill>
                    <a:schemeClr val="accent2"/>
                  </a:solidFill>
                  <a:latin typeface="+mj-lt"/>
                  <a:sym typeface="Symbol" pitchFamily="18" charset="2"/>
                </a:rPr>
                <a:t>      </a:t>
              </a:r>
              <a:r>
                <a:rPr lang="en-US" sz="2400" u="none" dirty="0">
                  <a:latin typeface="+mj-lt"/>
                  <a:sym typeface="Symbol" pitchFamily="18" charset="2"/>
                </a:rPr>
                <a:t>(r - a constant, learning rate)</a:t>
              </a:r>
            </a:p>
            <a:p>
              <a:pPr marL="457200" indent="-457200">
                <a:lnSpc>
                  <a:spcPct val="90000"/>
                </a:lnSpc>
                <a:spcBef>
                  <a:spcPct val="50000"/>
                </a:spcBef>
              </a:pPr>
              <a:r>
                <a:rPr lang="en-US" sz="2400" u="none" dirty="0">
                  <a:latin typeface="+mj-lt"/>
                  <a:sym typeface="Symbol" pitchFamily="18" charset="2"/>
                </a:rPr>
                <a:t>                Otherwise, if </a:t>
              </a:r>
              <a:r>
                <a:rPr lang="en-US" sz="2400" u="none" dirty="0">
                  <a:solidFill>
                    <a:schemeClr val="accent2"/>
                  </a:solidFill>
                  <a:latin typeface="+mj-lt"/>
                  <a:sym typeface="Symbol" pitchFamily="18" charset="2"/>
                </a:rPr>
                <a:t>y’=y,</a:t>
              </a:r>
              <a:r>
                <a:rPr lang="en-US" sz="2400" u="none" dirty="0">
                  <a:latin typeface="+mj-lt"/>
                  <a:sym typeface="Symbol" pitchFamily="18" charset="2"/>
                </a:rPr>
                <a:t> leave weights unchanged.</a:t>
              </a:r>
            </a:p>
          </p:txBody>
        </p:sp>
        <p:graphicFrame>
          <p:nvGraphicFramePr>
            <p:cNvPr id="733198" name="Object 14"/>
            <p:cNvGraphicFramePr>
              <a:graphicFrameLocks noChangeAspect="1"/>
            </p:cNvGraphicFramePr>
            <p:nvPr>
              <p:extLst>
                <p:ext uri="{D42A27DB-BD31-4B8C-83A1-F6EECF244321}">
                  <p14:modId xmlns:p14="http://schemas.microsoft.com/office/powerpoint/2010/main" val="87244361"/>
                </p:ext>
              </p:extLst>
            </p:nvPr>
          </p:nvGraphicFramePr>
          <p:xfrm>
            <a:off x="2475" y="2153"/>
            <a:ext cx="323" cy="288"/>
          </p:xfrm>
          <a:graphic>
            <a:graphicData uri="http://schemas.openxmlformats.org/presentationml/2006/ole">
              <mc:AlternateContent xmlns:mc="http://schemas.openxmlformats.org/markup-compatibility/2006">
                <mc:Choice xmlns:v="urn:schemas-microsoft-com:vml" Requires="v">
                  <p:oleObj name="Equation" r:id="rId3" imgW="215640" imgH="190440" progId="Equation.3">
                    <p:embed/>
                  </p:oleObj>
                </mc:Choice>
                <mc:Fallback>
                  <p:oleObj name="Equation" r:id="rId3" imgW="21564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5" y="2153"/>
                          <a:ext cx="3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Rectangle 9"/>
          <p:cNvSpPr/>
          <p:nvPr/>
        </p:nvSpPr>
        <p:spPr>
          <a:xfrm>
            <a:off x="33470" y="304800"/>
            <a:ext cx="1295400" cy="3108543"/>
          </a:xfrm>
          <a:prstGeom prst="rect">
            <a:avLst/>
          </a:prstGeom>
          <a:solidFill>
            <a:srgbClr val="FFFFCC"/>
          </a:solidFill>
          <a:ln>
            <a:solidFill>
              <a:schemeClr val="accent1"/>
            </a:solidFill>
          </a:ln>
        </p:spPr>
        <p:txBody>
          <a:bodyPr wrap="square">
            <a:spAutoFit/>
          </a:bodyPr>
          <a:lstStyle/>
          <a:p>
            <a:r>
              <a:rPr lang="en-US" u="none" dirty="0">
                <a:latin typeface="+mj-lt"/>
              </a:rPr>
              <a:t>Mistake driven algorithms</a:t>
            </a:r>
          </a:p>
          <a:p>
            <a:endParaRPr lang="en-US" u="none" dirty="0">
              <a:latin typeface="+mj-lt"/>
            </a:endParaRPr>
          </a:p>
          <a:p>
            <a:r>
              <a:rPr lang="en-US" u="none" dirty="0">
                <a:latin typeface="+mj-lt"/>
              </a:rPr>
              <a:t>Analysis via mistake bound</a:t>
            </a:r>
          </a:p>
          <a:p>
            <a:endParaRPr lang="en-US" u="none" dirty="0">
              <a:latin typeface="+mj-lt"/>
            </a:endParaRPr>
          </a:p>
          <a:p>
            <a:r>
              <a:rPr lang="en-US" u="none" dirty="0">
                <a:latin typeface="+mj-lt"/>
              </a:rPr>
              <a:t>Can mistakes be bounded in the non-finite case?</a:t>
            </a:r>
          </a:p>
          <a:p>
            <a:endParaRPr lang="en-US" u="none" dirty="0">
              <a:latin typeface="+mj-lt"/>
            </a:endParaRPr>
          </a:p>
          <a:p>
            <a:r>
              <a:rPr lang="en-US" u="none" dirty="0">
                <a:latin typeface="+mj-lt"/>
              </a:rPr>
              <a:t>Can we achieve good bounds?</a:t>
            </a:r>
          </a:p>
        </p:txBody>
      </p:sp>
    </p:spTree>
    <p:extLst>
      <p:ext uri="{BB962C8B-B14F-4D97-AF65-F5344CB8AC3E}">
        <p14:creationId xmlns:p14="http://schemas.microsoft.com/office/powerpoint/2010/main" val="278403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3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33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5"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p:txBody>
          <a:bodyPr/>
          <a:lstStyle/>
          <a:p>
            <a:r>
              <a:rPr lang="en-US"/>
              <a:t>Kernel Based Methods</a:t>
            </a:r>
          </a:p>
        </p:txBody>
      </p:sp>
      <p:sp>
        <p:nvSpPr>
          <p:cNvPr id="23554" name="Rectangle 2"/>
          <p:cNvSpPr>
            <a:spLocks noGrp="1" noChangeArrowheads="1"/>
          </p:cNvSpPr>
          <p:nvPr>
            <p:ph idx="1"/>
          </p:nvPr>
        </p:nvSpPr>
        <p:spPr>
          <a:xfrm>
            <a:off x="1524000" y="1798637"/>
            <a:ext cx="7162800" cy="4525963"/>
          </a:xfrm>
        </p:spPr>
        <p:txBody>
          <a:bodyPr/>
          <a:lstStyle/>
          <a:p>
            <a:pPr>
              <a:lnSpc>
                <a:spcPct val="110000"/>
              </a:lnSpc>
            </a:pPr>
            <a:r>
              <a:rPr lang="en-US" sz="2400" dirty="0"/>
              <a:t>What does this representation give us?</a:t>
            </a:r>
          </a:p>
          <a:p>
            <a:pPr>
              <a:lnSpc>
                <a:spcPct val="110000"/>
              </a:lnSpc>
            </a:pPr>
            <a:endParaRPr lang="en-US" sz="2400" dirty="0"/>
          </a:p>
          <a:p>
            <a:pPr>
              <a:lnSpc>
                <a:spcPct val="110000"/>
              </a:lnSpc>
            </a:pPr>
            <a:endParaRPr lang="en-US" sz="2400" dirty="0"/>
          </a:p>
          <a:p>
            <a:pPr>
              <a:lnSpc>
                <a:spcPct val="110000"/>
              </a:lnSpc>
            </a:pPr>
            <a:r>
              <a:rPr lang="en-US" sz="2400" dirty="0"/>
              <a:t>We can view this Kernel as the distance between </a:t>
            </a:r>
            <a:r>
              <a:rPr lang="en-US" sz="2400" dirty="0" err="1"/>
              <a:t>x,z</a:t>
            </a:r>
            <a:r>
              <a:rPr lang="en-US" sz="2400" dirty="0"/>
              <a:t> in the t-space. </a:t>
            </a:r>
          </a:p>
          <a:p>
            <a:pPr>
              <a:lnSpc>
                <a:spcPct val="110000"/>
              </a:lnSpc>
              <a:buFontTx/>
              <a:buNone/>
            </a:pPr>
            <a:endParaRPr lang="en-US" sz="2400" dirty="0"/>
          </a:p>
          <a:p>
            <a:pPr>
              <a:lnSpc>
                <a:spcPct val="110000"/>
              </a:lnSpc>
            </a:pPr>
            <a:r>
              <a:rPr lang="en-US" sz="2400" dirty="0">
                <a:solidFill>
                  <a:srgbClr val="FF0000"/>
                </a:solidFill>
              </a:rPr>
              <a:t>But</a:t>
            </a:r>
            <a:r>
              <a:rPr lang="en-US" sz="2400" dirty="0"/>
              <a:t>, K(</a:t>
            </a:r>
            <a:r>
              <a:rPr lang="en-US" sz="2400" dirty="0" err="1"/>
              <a:t>x,z</a:t>
            </a:r>
            <a:r>
              <a:rPr lang="en-US" sz="2400" dirty="0"/>
              <a:t>) can be measured in the  original space, without </a:t>
            </a:r>
            <a:r>
              <a:rPr lang="en-US" sz="2400" dirty="0">
                <a:solidFill>
                  <a:srgbClr val="FF0000"/>
                </a:solidFill>
              </a:rPr>
              <a:t>explicitly</a:t>
            </a:r>
            <a:r>
              <a:rPr lang="en-US" sz="2400" dirty="0"/>
              <a:t> writing the t-representation of x, z </a:t>
            </a:r>
          </a:p>
        </p:txBody>
      </p:sp>
      <p:sp>
        <p:nvSpPr>
          <p:cNvPr id="2" name="Content Placeholder 1"/>
          <p:cNvSpPr>
            <a:spLocks noGrp="1"/>
          </p:cNvSpPr>
          <p:nvPr>
            <p:ph sz="quarter" idx="13"/>
          </p:nvPr>
        </p:nvSpPr>
        <p:spPr/>
        <p:txBody>
          <a:bodyPr/>
          <a:lstStyle/>
          <a:p>
            <a:r>
              <a:rPr lang="en-US" dirty="0"/>
              <a:t>Kernel Trick</a:t>
            </a:r>
          </a:p>
        </p:txBody>
      </p:sp>
      <p:sp>
        <p:nvSpPr>
          <p:cNvPr id="8" name="Slide Number Placeholder 5"/>
          <p:cNvSpPr>
            <a:spLocks noGrp="1"/>
          </p:cNvSpPr>
          <p:nvPr>
            <p:ph type="sldNum" sz="quarter" idx="14"/>
          </p:nvPr>
        </p:nvSpPr>
        <p:spPr/>
        <p:txBody>
          <a:bodyPr/>
          <a:lstStyle/>
          <a:p>
            <a:fld id="{1F3F1C0D-D072-4439-BC78-FAF08E22DFAB}" type="slidenum">
              <a:rPr lang="en-US"/>
              <a:pPr/>
              <a:t>70</a:t>
            </a:fld>
            <a:endParaRPr lang="en-US"/>
          </a:p>
        </p:txBody>
      </p:sp>
      <p:graphicFrame>
        <p:nvGraphicFramePr>
          <p:cNvPr id="23555" name="Object 3"/>
          <p:cNvGraphicFramePr>
            <a:graphicFrameLocks noChangeAspect="1"/>
          </p:cNvGraphicFramePr>
          <p:nvPr/>
        </p:nvGraphicFramePr>
        <p:xfrm>
          <a:off x="1905000" y="1171575"/>
          <a:ext cx="4768850" cy="1114425"/>
        </p:xfrm>
        <a:graphic>
          <a:graphicData uri="http://schemas.openxmlformats.org/presentationml/2006/ole">
            <mc:AlternateContent xmlns:mc="http://schemas.openxmlformats.org/markup-compatibility/2006">
              <mc:Choice xmlns:v="urn:schemas-microsoft-com:vml" Requires="v">
                <p:oleObj name="Equation" r:id="rId3" imgW="2082600" imgH="507960" progId="Equation.3">
                  <p:embed/>
                </p:oleObj>
              </mc:Choice>
              <mc:Fallback>
                <p:oleObj name="Equation" r:id="rId3" imgW="2082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71575"/>
                        <a:ext cx="47688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2590800" y="2514600"/>
          <a:ext cx="3149600" cy="647700"/>
        </p:xfrm>
        <a:graphic>
          <a:graphicData uri="http://schemas.openxmlformats.org/presentationml/2006/ole">
            <mc:AlternateContent xmlns:mc="http://schemas.openxmlformats.org/markup-compatibility/2006">
              <mc:Choice xmlns:v="urn:schemas-microsoft-com:vml" Requires="v">
                <p:oleObj name="Equation" r:id="rId5" imgW="1600200" imgH="342720" progId="Equation.3">
                  <p:embed/>
                </p:oleObj>
              </mc:Choice>
              <mc:Fallback>
                <p:oleObj name="Equation" r:id="rId5" imgW="16002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514600"/>
                        <a:ext cx="3149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906467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uiExpand="1"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0"/>
          <p:cNvSpPr>
            <a:spLocks noChangeArrowheads="1"/>
          </p:cNvSpPr>
          <p:nvPr/>
        </p:nvSpPr>
        <p:spPr bwMode="auto">
          <a:xfrm>
            <a:off x="-10160" y="132716"/>
            <a:ext cx="3733800" cy="1066800"/>
          </a:xfrm>
          <a:prstGeom prst="wedgeRectCallout">
            <a:avLst>
              <a:gd name="adj1" fmla="val 7894"/>
              <a:gd name="adj2" fmla="val 433180"/>
            </a:avLst>
          </a:prstGeom>
          <a:solidFill>
            <a:srgbClr val="FFFFCC"/>
          </a:solidFill>
          <a:ln w="9525">
            <a:solidFill>
              <a:schemeClr val="accent1"/>
            </a:solidFill>
            <a:miter lim="800000"/>
            <a:headEnd/>
            <a:tailEnd/>
          </a:ln>
          <a:effectLst/>
        </p:spPr>
        <p:txBody>
          <a:bodyPr/>
          <a:lstStyle/>
          <a:p>
            <a:pPr algn="ctr"/>
            <a:r>
              <a:rPr lang="en-US" sz="1200" u="none" dirty="0">
                <a:solidFill>
                  <a:srgbClr val="FF0000"/>
                </a:solidFill>
                <a:latin typeface="Calibri"/>
              </a:rPr>
              <a:t>x</a:t>
            </a:r>
            <a:r>
              <a:rPr lang="en-US" sz="1200" u="none" baseline="-25000" dirty="0">
                <a:solidFill>
                  <a:srgbClr val="FF0000"/>
                </a:solidFill>
                <a:latin typeface="Calibri"/>
              </a:rPr>
              <a:t>1</a:t>
            </a:r>
            <a:r>
              <a:rPr lang="en-US" sz="1200" u="none" dirty="0">
                <a:latin typeface="Calibri"/>
              </a:rPr>
              <a:t>x</a:t>
            </a:r>
            <a:r>
              <a:rPr lang="en-US" sz="1200" u="none" baseline="-25000" dirty="0">
                <a:latin typeface="Calibri"/>
              </a:rPr>
              <a:t>3</a:t>
            </a:r>
            <a:r>
              <a:rPr lang="en-US" sz="1200" u="none" dirty="0">
                <a:latin typeface="+mj-lt"/>
              </a:rPr>
              <a:t> (001) = </a:t>
            </a:r>
            <a:r>
              <a:rPr lang="en-US" sz="1200" u="none" dirty="0">
                <a:solidFill>
                  <a:srgbClr val="FF0000"/>
                </a:solidFill>
                <a:latin typeface="Calibri"/>
              </a:rPr>
              <a:t>x</a:t>
            </a:r>
            <a:r>
              <a:rPr lang="en-US" sz="1200" u="none" baseline="-25000" dirty="0">
                <a:solidFill>
                  <a:srgbClr val="FF0000"/>
                </a:solidFill>
                <a:latin typeface="Calibri"/>
              </a:rPr>
              <a:t>1</a:t>
            </a:r>
            <a:r>
              <a:rPr lang="en-US" sz="1200" u="none" dirty="0">
                <a:latin typeface="Calibri"/>
              </a:rPr>
              <a:t>x</a:t>
            </a:r>
            <a:r>
              <a:rPr lang="en-US" sz="1200" u="none" baseline="-25000" dirty="0">
                <a:latin typeface="Calibri"/>
              </a:rPr>
              <a:t>3</a:t>
            </a:r>
            <a:r>
              <a:rPr lang="en-US" sz="1200" u="none" dirty="0"/>
              <a:t> (011) = 1             </a:t>
            </a:r>
          </a:p>
          <a:p>
            <a:pPr algn="ctr"/>
            <a:r>
              <a:rPr lang="en-US" sz="1200" u="none" dirty="0">
                <a:solidFill>
                  <a:srgbClr val="FF0000"/>
                </a:solidFill>
                <a:latin typeface="Calibri"/>
              </a:rPr>
              <a:t>x</a:t>
            </a:r>
            <a:r>
              <a:rPr lang="en-US" sz="1200" u="none" baseline="-25000" dirty="0">
                <a:solidFill>
                  <a:srgbClr val="FF0000"/>
                </a:solidFill>
                <a:latin typeface="Calibri"/>
              </a:rPr>
              <a:t>1</a:t>
            </a:r>
            <a:r>
              <a:rPr lang="en-US" sz="1200" u="none" dirty="0"/>
              <a:t> (001) = </a:t>
            </a:r>
            <a:r>
              <a:rPr lang="en-US" sz="1200" u="none" dirty="0">
                <a:solidFill>
                  <a:srgbClr val="FF0000"/>
                </a:solidFill>
                <a:latin typeface="Calibri"/>
              </a:rPr>
              <a:t> x</a:t>
            </a:r>
            <a:r>
              <a:rPr lang="en-US" sz="1200" u="none" baseline="-25000" dirty="0">
                <a:solidFill>
                  <a:srgbClr val="FF0000"/>
                </a:solidFill>
                <a:latin typeface="Calibri"/>
              </a:rPr>
              <a:t>1</a:t>
            </a:r>
            <a:r>
              <a:rPr lang="en-US" sz="1200" u="none" dirty="0"/>
              <a:t> (011) = 1 ;    </a:t>
            </a:r>
            <a:r>
              <a:rPr lang="en-US" sz="1200" u="none" dirty="0">
                <a:latin typeface="Calibri"/>
              </a:rPr>
              <a:t>x</a:t>
            </a:r>
            <a:r>
              <a:rPr lang="en-US" sz="1200" u="none" baseline="-25000" dirty="0">
                <a:latin typeface="Calibri"/>
              </a:rPr>
              <a:t>3</a:t>
            </a:r>
            <a:r>
              <a:rPr lang="en-US" sz="1200" u="none" dirty="0"/>
              <a:t> (001) = </a:t>
            </a:r>
            <a:r>
              <a:rPr lang="en-US" sz="1200" u="none" dirty="0">
                <a:latin typeface="Calibri"/>
              </a:rPr>
              <a:t>x</a:t>
            </a:r>
            <a:r>
              <a:rPr lang="en-US" sz="1200" u="none" baseline="-25000" dirty="0">
                <a:latin typeface="Calibri"/>
              </a:rPr>
              <a:t>3</a:t>
            </a:r>
            <a:r>
              <a:rPr lang="en-US" sz="1200" u="none" dirty="0"/>
              <a:t> (011) = 1</a:t>
            </a:r>
          </a:p>
          <a:p>
            <a:pPr algn="ctr"/>
            <a:r>
              <a:rPr lang="en-US" sz="1200" u="none" dirty="0">
                <a:latin typeface="cmmi10"/>
              </a:rPr>
              <a:t>Á</a:t>
            </a:r>
            <a:r>
              <a:rPr lang="en-US" sz="1200" u="none" dirty="0">
                <a:latin typeface="Calibri"/>
              </a:rPr>
              <a:t> </a:t>
            </a:r>
            <a:r>
              <a:rPr lang="en-US" sz="1200" u="none" dirty="0"/>
              <a:t>(001) = </a:t>
            </a:r>
            <a:r>
              <a:rPr lang="en-US" sz="1200" u="none" dirty="0">
                <a:latin typeface="cmmi10"/>
              </a:rPr>
              <a:t>Á</a:t>
            </a:r>
            <a:r>
              <a:rPr lang="en-US" sz="1200" u="none" dirty="0">
                <a:latin typeface="Calibri"/>
              </a:rPr>
              <a:t> </a:t>
            </a:r>
            <a:r>
              <a:rPr lang="en-US" sz="1200" u="none" dirty="0"/>
              <a:t>(011) = 1</a:t>
            </a:r>
          </a:p>
          <a:p>
            <a:pPr algn="ctr"/>
            <a:r>
              <a:rPr lang="en-US" u="none" dirty="0">
                <a:latin typeface="+mj-lt"/>
              </a:rPr>
              <a:t>If any other variables appears in the monomial, it’s evaluation on x, z will be different.</a:t>
            </a:r>
          </a:p>
          <a:p>
            <a:pPr algn="ctr"/>
            <a:endParaRPr lang="en-US" u="none" dirty="0"/>
          </a:p>
          <a:p>
            <a:pPr algn="ctr"/>
            <a:endParaRPr lang="en-US" u="none" dirty="0"/>
          </a:p>
        </p:txBody>
      </p:sp>
      <p:sp>
        <p:nvSpPr>
          <p:cNvPr id="95239" name="Rectangle 7"/>
          <p:cNvSpPr>
            <a:spLocks noGrp="1" noChangeArrowheads="1"/>
          </p:cNvSpPr>
          <p:nvPr>
            <p:ph type="title"/>
          </p:nvPr>
        </p:nvSpPr>
        <p:spPr/>
        <p:txBody>
          <a:bodyPr/>
          <a:lstStyle/>
          <a:p>
            <a:r>
              <a:rPr lang="en-US" dirty="0"/>
              <a:t>Kernel Trick</a:t>
            </a:r>
          </a:p>
        </p:txBody>
      </p:sp>
      <p:sp>
        <p:nvSpPr>
          <p:cNvPr id="2" name="Content Placeholder 1"/>
          <p:cNvSpPr>
            <a:spLocks noGrp="1"/>
          </p:cNvSpPr>
          <p:nvPr>
            <p:ph idx="1"/>
          </p:nvPr>
        </p:nvSpPr>
        <p:spPr>
          <a:xfrm>
            <a:off x="1524000" y="1874837"/>
            <a:ext cx="7162800" cy="4525963"/>
          </a:xfrm>
        </p:spPr>
        <p:txBody>
          <a:bodyPr/>
          <a:lstStyle/>
          <a:p>
            <a:r>
              <a:rPr lang="en-US" dirty="0"/>
              <a:t>Consider the space of all </a:t>
            </a:r>
            <a:r>
              <a:rPr lang="en-US" dirty="0">
                <a:latin typeface="Calibri"/>
              </a:rPr>
              <a:t>3</a:t>
            </a:r>
            <a:r>
              <a:rPr lang="en-US" baseline="30000" dirty="0">
                <a:latin typeface="Calibri"/>
              </a:rPr>
              <a:t>n</a:t>
            </a:r>
            <a:r>
              <a:rPr lang="en-US" dirty="0"/>
              <a:t> monomials (allowing both positive and negative literals). Then, </a:t>
            </a:r>
          </a:p>
          <a:p>
            <a:endParaRPr lang="en-US" dirty="0"/>
          </a:p>
          <a:p>
            <a:r>
              <a:rPr lang="en-US" dirty="0"/>
              <a:t>When  </a:t>
            </a:r>
            <a:r>
              <a:rPr lang="en-US" dirty="0">
                <a:solidFill>
                  <a:schemeClr val="accent1"/>
                </a:solidFill>
              </a:rPr>
              <a:t>same(</a:t>
            </a:r>
            <a:r>
              <a:rPr lang="en-US" dirty="0" err="1">
                <a:solidFill>
                  <a:schemeClr val="accent1"/>
                </a:solidFill>
              </a:rPr>
              <a:t>x,z</a:t>
            </a:r>
            <a:r>
              <a:rPr lang="en-US" dirty="0">
                <a:solidFill>
                  <a:schemeClr val="accent1"/>
                </a:solidFill>
              </a:rPr>
              <a:t>)</a:t>
            </a:r>
            <a:r>
              <a:rPr lang="en-US" dirty="0"/>
              <a:t> is the number of features that have the same value for both x and z. </a:t>
            </a:r>
          </a:p>
          <a:p>
            <a:r>
              <a:rPr lang="en-US" dirty="0"/>
              <a:t>We get: </a:t>
            </a:r>
          </a:p>
          <a:p>
            <a:endParaRPr lang="en-US" dirty="0"/>
          </a:p>
          <a:p>
            <a:r>
              <a:rPr lang="en-US" sz="2000" dirty="0"/>
              <a:t>Example: Take n=3; x=(001), z=(011), monomials of size 0,1,2,3</a:t>
            </a:r>
          </a:p>
          <a:p>
            <a:r>
              <a:rPr lang="en-US" sz="2000" b="1" dirty="0">
                <a:solidFill>
                  <a:schemeClr val="accent1"/>
                </a:solidFill>
              </a:rPr>
              <a:t>Proof:</a:t>
            </a:r>
            <a:r>
              <a:rPr lang="en-US" sz="2000" dirty="0"/>
              <a:t> let k=same(</a:t>
            </a:r>
            <a:r>
              <a:rPr lang="en-US" sz="2000" dirty="0" err="1"/>
              <a:t>x,z</a:t>
            </a:r>
            <a:r>
              <a:rPr lang="en-US" sz="2000" dirty="0"/>
              <a:t>); construct a “surviving” monomials by: (1) choosing to include one of these k literals with the right polarity in the monomial, or (2) choosing to not include it at all. Monomials with literals outside this set disappear. </a:t>
            </a:r>
          </a:p>
          <a:p>
            <a:endParaRPr lang="en-US" sz="2000" dirty="0"/>
          </a:p>
          <a:p>
            <a:endParaRPr lang="en-US" dirty="0"/>
          </a:p>
          <a:p>
            <a:endParaRPr lang="en-US" dirty="0"/>
          </a:p>
          <a:p>
            <a:endParaRPr lang="en-US" dirty="0"/>
          </a:p>
        </p:txBody>
      </p:sp>
      <p:sp>
        <p:nvSpPr>
          <p:cNvPr id="3" name="Content Placeholder 2"/>
          <p:cNvSpPr>
            <a:spLocks noGrp="1"/>
          </p:cNvSpPr>
          <p:nvPr>
            <p:ph sz="quarter" idx="13"/>
          </p:nvPr>
        </p:nvSpPr>
        <p:spPr/>
        <p:txBody>
          <a:bodyPr/>
          <a:lstStyle/>
          <a:p>
            <a:endParaRPr lang="en-US" dirty="0"/>
          </a:p>
          <a:p>
            <a:endParaRPr lang="en-US" dirty="0"/>
          </a:p>
        </p:txBody>
      </p:sp>
      <p:sp>
        <p:nvSpPr>
          <p:cNvPr id="10" name="Slide Number Placeholder 5"/>
          <p:cNvSpPr>
            <a:spLocks noGrp="1"/>
          </p:cNvSpPr>
          <p:nvPr>
            <p:ph type="sldNum" sz="quarter" idx="14"/>
          </p:nvPr>
        </p:nvSpPr>
        <p:spPr/>
        <p:txBody>
          <a:bodyPr/>
          <a:lstStyle/>
          <a:p>
            <a:fld id="{4336DC0A-BD2E-4893-8DA9-17AA858F858A}" type="slidenum">
              <a:rPr lang="en-US"/>
              <a:pPr/>
              <a:t>71</a:t>
            </a:fld>
            <a:endParaRPr lang="en-US"/>
          </a:p>
        </p:txBody>
      </p:sp>
      <p:graphicFrame>
        <p:nvGraphicFramePr>
          <p:cNvPr id="95234" name="Object 2"/>
          <p:cNvGraphicFramePr>
            <a:graphicFrameLocks noChangeAspect="1"/>
          </p:cNvGraphicFramePr>
          <p:nvPr>
            <p:extLst>
              <p:ext uri="{D42A27DB-BD31-4B8C-83A1-F6EECF244321}">
                <p14:modId xmlns:p14="http://schemas.microsoft.com/office/powerpoint/2010/main" val="3497493968"/>
              </p:ext>
            </p:extLst>
          </p:nvPr>
        </p:nvGraphicFramePr>
        <p:xfrm>
          <a:off x="1327150" y="1171575"/>
          <a:ext cx="4768850" cy="1114425"/>
        </p:xfrm>
        <a:graphic>
          <a:graphicData uri="http://schemas.openxmlformats.org/presentationml/2006/ole">
            <mc:AlternateContent xmlns:mc="http://schemas.openxmlformats.org/markup-compatibility/2006">
              <mc:Choice xmlns:v="urn:schemas-microsoft-com:vml" Requires="v">
                <p:oleObj name="Equation" r:id="rId3" imgW="2082600" imgH="507960" progId="Equation.3">
                  <p:embed/>
                </p:oleObj>
              </mc:Choice>
              <mc:Fallback>
                <p:oleObj name="Equation" r:id="rId3" imgW="2082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1171575"/>
                        <a:ext cx="47688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5" name="Object 3"/>
          <p:cNvGraphicFramePr>
            <a:graphicFrameLocks noChangeAspect="1"/>
          </p:cNvGraphicFramePr>
          <p:nvPr>
            <p:extLst>
              <p:ext uri="{D42A27DB-BD31-4B8C-83A1-F6EECF244321}">
                <p14:modId xmlns:p14="http://schemas.microsoft.com/office/powerpoint/2010/main" val="4234671076"/>
              </p:ext>
            </p:extLst>
          </p:nvPr>
        </p:nvGraphicFramePr>
        <p:xfrm>
          <a:off x="5842000" y="1295400"/>
          <a:ext cx="3149600" cy="647700"/>
        </p:xfrm>
        <a:graphic>
          <a:graphicData uri="http://schemas.openxmlformats.org/presentationml/2006/ole">
            <mc:AlternateContent xmlns:mc="http://schemas.openxmlformats.org/markup-compatibility/2006">
              <mc:Choice xmlns:v="urn:schemas-microsoft-com:vml" Requires="v">
                <p:oleObj name="Equation" r:id="rId5" imgW="1600200" imgH="342720" progId="Equation.3">
                  <p:embed/>
                </p:oleObj>
              </mc:Choice>
              <mc:Fallback>
                <p:oleObj name="Equation" r:id="rId5" imgW="16002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0" y="1295400"/>
                        <a:ext cx="3149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p:cNvGraphicFramePr>
            <a:graphicFrameLocks noChangeAspect="1"/>
          </p:cNvGraphicFramePr>
          <p:nvPr>
            <p:extLst>
              <p:ext uri="{D42A27DB-BD31-4B8C-83A1-F6EECF244321}">
                <p14:modId xmlns:p14="http://schemas.microsoft.com/office/powerpoint/2010/main" val="1805013565"/>
              </p:ext>
            </p:extLst>
          </p:nvPr>
        </p:nvGraphicFramePr>
        <p:xfrm>
          <a:off x="2468563" y="2667000"/>
          <a:ext cx="4249737" cy="647700"/>
        </p:xfrm>
        <a:graphic>
          <a:graphicData uri="http://schemas.openxmlformats.org/presentationml/2006/ole">
            <mc:AlternateContent xmlns:mc="http://schemas.openxmlformats.org/markup-compatibility/2006">
              <mc:Choice xmlns:v="urn:schemas-microsoft-com:vml" Requires="v">
                <p:oleObj name="Equation" r:id="rId7" imgW="2158920" imgH="342720" progId="Equation.3">
                  <p:embed/>
                </p:oleObj>
              </mc:Choice>
              <mc:Fallback>
                <p:oleObj name="Equation" r:id="rId7" imgW="2158920" imgH="342720" progId="Equation.3">
                  <p:embed/>
                  <p:pic>
                    <p:nvPicPr>
                      <p:cNvPr id="0" name=""/>
                      <p:cNvPicPr>
                        <a:picLocks noChangeAspect="1" noChangeArrowheads="1"/>
                      </p:cNvPicPr>
                      <p:nvPr/>
                    </p:nvPicPr>
                    <p:blipFill>
                      <a:blip r:embed="rId8"/>
                      <a:srcRect/>
                      <a:stretch>
                        <a:fillRect/>
                      </a:stretch>
                    </p:blipFill>
                    <p:spPr bwMode="auto">
                      <a:xfrm>
                        <a:off x="2468563" y="2667000"/>
                        <a:ext cx="424973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8" name="Object 6"/>
          <p:cNvGraphicFramePr>
            <a:graphicFrameLocks noChangeAspect="1"/>
          </p:cNvGraphicFramePr>
          <p:nvPr>
            <p:extLst>
              <p:ext uri="{D42A27DB-BD31-4B8C-83A1-F6EECF244321}">
                <p14:modId xmlns:p14="http://schemas.microsoft.com/office/powerpoint/2010/main" val="1632983633"/>
              </p:ext>
            </p:extLst>
          </p:nvPr>
        </p:nvGraphicFramePr>
        <p:xfrm>
          <a:off x="2098675" y="4237038"/>
          <a:ext cx="5087938" cy="639762"/>
        </p:xfrm>
        <a:graphic>
          <a:graphicData uri="http://schemas.openxmlformats.org/presentationml/2006/ole">
            <mc:AlternateContent xmlns:mc="http://schemas.openxmlformats.org/markup-compatibility/2006">
              <mc:Choice xmlns:v="urn:schemas-microsoft-com:vml" Requires="v">
                <p:oleObj name="Equation" r:id="rId9" imgW="2222280" imgH="291960" progId="Equation.3">
                  <p:embed/>
                </p:oleObj>
              </mc:Choice>
              <mc:Fallback>
                <p:oleObj name="Equation" r:id="rId9" imgW="222228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8675" y="4237038"/>
                        <a:ext cx="508793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Content Placeholder 1"/>
          <p:cNvSpPr txBox="1">
            <a:spLocks/>
          </p:cNvSpPr>
          <p:nvPr/>
        </p:nvSpPr>
        <p:spPr bwMode="auto">
          <a:xfrm rot="18627426">
            <a:off x="209759" y="3833597"/>
            <a:ext cx="2183449" cy="1558925"/>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SzPct val="75000"/>
              <a:buFontTx/>
              <a:buNone/>
              <a:defRPr sz="2000" b="1" kern="1200">
                <a:solidFill>
                  <a:schemeClr val="tx1">
                    <a:lumMod val="50000"/>
                    <a:lumOff val="50000"/>
                  </a:schemeClr>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1600" kern="1200" baseline="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600" kern="1200" baseline="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baseline="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u="none" dirty="0"/>
              <a:t>Kernel Trick</a:t>
            </a:r>
          </a:p>
        </p:txBody>
      </p:sp>
    </p:spTree>
    <p:extLst>
      <p:ext uri="{BB962C8B-B14F-4D97-AF65-F5344CB8AC3E}">
        <p14:creationId xmlns:p14="http://schemas.microsoft.com/office/powerpoint/2010/main" val="18045240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5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2" presetClass="entr" presetSubtype="8" fill="hold" nodeType="withEffect">
                                  <p:stCondLst>
                                    <p:cond delay="0"/>
                                  </p:stCondLst>
                                  <p:childTnLst>
                                    <p:set>
                                      <p:cBhvr>
                                        <p:cTn id="20" dur="1" fill="hold">
                                          <p:stCondLst>
                                            <p:cond delay="0"/>
                                          </p:stCondLst>
                                        </p:cTn>
                                        <p:tgtEl>
                                          <p:spTgt spid="95238"/>
                                        </p:tgtEl>
                                        <p:attrNameLst>
                                          <p:attrName>style.visibility</p:attrName>
                                        </p:attrNameLst>
                                      </p:cBhvr>
                                      <p:to>
                                        <p:strVal val="visible"/>
                                      </p:to>
                                    </p:set>
                                    <p:anim calcmode="lin" valueType="num">
                                      <p:cBhvr additive="base">
                                        <p:cTn id="21" dur="500" fill="hold"/>
                                        <p:tgtEl>
                                          <p:spTgt spid="95238"/>
                                        </p:tgtEl>
                                        <p:attrNameLst>
                                          <p:attrName>ppt_x</p:attrName>
                                        </p:attrNameLst>
                                      </p:cBhvr>
                                      <p:tavLst>
                                        <p:tav tm="0">
                                          <p:val>
                                            <p:strVal val="0-#ppt_w/2"/>
                                          </p:val>
                                        </p:tav>
                                        <p:tav tm="100000">
                                          <p:val>
                                            <p:strVal val="#ppt_x"/>
                                          </p:val>
                                        </p:tav>
                                      </p:tavLst>
                                    </p:anim>
                                    <p:anim calcmode="lin" valueType="num">
                                      <p:cBhvr additive="base">
                                        <p:cTn id="22" dur="500" fill="hold"/>
                                        <p:tgtEl>
                                          <p:spTgt spid="952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p:txBody>
          <a:bodyPr/>
          <a:lstStyle/>
          <a:p>
            <a:r>
              <a:rPr lang="en-US" dirty="0"/>
              <a:t>Example </a:t>
            </a:r>
          </a:p>
        </p:txBody>
      </p:sp>
      <p:sp>
        <p:nvSpPr>
          <p:cNvPr id="2" name="Content Placeholder 1"/>
          <p:cNvSpPr>
            <a:spLocks noGrp="1"/>
          </p:cNvSpPr>
          <p:nvPr>
            <p:ph idx="1"/>
          </p:nvPr>
        </p:nvSpPr>
        <p:spPr>
          <a:xfrm>
            <a:off x="1524000" y="1874837"/>
            <a:ext cx="7391400" cy="4525963"/>
          </a:xfrm>
        </p:spPr>
        <p:txBody>
          <a:bodyPr/>
          <a:lstStyle/>
          <a:p>
            <a:r>
              <a:rPr lang="en-US" dirty="0"/>
              <a:t>Take </a:t>
            </a:r>
            <a:r>
              <a:rPr lang="en-US" dirty="0">
                <a:solidFill>
                  <a:schemeClr val="accent1"/>
                </a:solidFill>
              </a:rPr>
              <a:t>X</a:t>
            </a:r>
            <a:r>
              <a:rPr lang="en-US" dirty="0"/>
              <a:t>={</a:t>
            </a:r>
            <a:r>
              <a:rPr lang="en-US" dirty="0">
                <a:latin typeface="Calibri"/>
              </a:rPr>
              <a:t>x</a:t>
            </a:r>
            <a:r>
              <a:rPr lang="en-US" baseline="-25000" dirty="0">
                <a:latin typeface="Calibri"/>
              </a:rPr>
              <a:t>1</a:t>
            </a:r>
            <a:r>
              <a:rPr lang="en-US" dirty="0">
                <a:latin typeface="Calibri"/>
              </a:rPr>
              <a:t>, x</a:t>
            </a:r>
            <a:r>
              <a:rPr lang="en-US" baseline="-25000" dirty="0">
                <a:latin typeface="Calibri"/>
              </a:rPr>
              <a:t>2</a:t>
            </a:r>
            <a:r>
              <a:rPr lang="en-US" dirty="0">
                <a:latin typeface="Calibri"/>
              </a:rPr>
              <a:t>, x</a:t>
            </a:r>
            <a:r>
              <a:rPr lang="en-US" baseline="-25000" dirty="0">
                <a:latin typeface="Calibri"/>
              </a:rPr>
              <a:t>3</a:t>
            </a:r>
            <a:r>
              <a:rPr lang="en-US" dirty="0">
                <a:latin typeface="Calibri"/>
              </a:rPr>
              <a:t>, x</a:t>
            </a:r>
            <a:r>
              <a:rPr lang="en-US" baseline="-25000" dirty="0">
                <a:latin typeface="Calibri"/>
              </a:rPr>
              <a:t>4</a:t>
            </a:r>
            <a:r>
              <a:rPr lang="en-US" dirty="0"/>
              <a:t>}</a:t>
            </a:r>
          </a:p>
          <a:p>
            <a:r>
              <a:rPr lang="en-US" dirty="0">
                <a:solidFill>
                  <a:schemeClr val="accent1"/>
                </a:solidFill>
              </a:rPr>
              <a:t>I</a:t>
            </a:r>
            <a:r>
              <a:rPr lang="en-US" dirty="0"/>
              <a:t> = The space of all </a:t>
            </a:r>
            <a:r>
              <a:rPr lang="en-US" dirty="0">
                <a:latin typeface="Calibri"/>
              </a:rPr>
              <a:t>3</a:t>
            </a:r>
            <a:r>
              <a:rPr lang="en-US" baseline="30000" dirty="0">
                <a:latin typeface="Calibri"/>
              </a:rPr>
              <a:t>n</a:t>
            </a:r>
            <a:r>
              <a:rPr lang="en-US" dirty="0"/>
              <a:t> monomials; | I |= 81</a:t>
            </a:r>
          </a:p>
          <a:p>
            <a:r>
              <a:rPr lang="en-US" dirty="0"/>
              <a:t>Consider </a:t>
            </a:r>
            <a:r>
              <a:rPr lang="en-US" dirty="0">
                <a:solidFill>
                  <a:schemeClr val="accent1"/>
                </a:solidFill>
              </a:rPr>
              <a:t>x</a:t>
            </a:r>
            <a:r>
              <a:rPr lang="en-US" dirty="0"/>
              <a:t>=(1100), </a:t>
            </a:r>
            <a:r>
              <a:rPr lang="en-US" dirty="0">
                <a:solidFill>
                  <a:schemeClr val="accent1"/>
                </a:solidFill>
              </a:rPr>
              <a:t>z</a:t>
            </a:r>
            <a:r>
              <a:rPr lang="en-US" dirty="0"/>
              <a:t>=(1101)</a:t>
            </a:r>
          </a:p>
          <a:p>
            <a:r>
              <a:rPr lang="en-US" sz="2000" dirty="0"/>
              <a:t>Write down </a:t>
            </a:r>
            <a:r>
              <a:rPr lang="en-US" sz="2000" dirty="0">
                <a:solidFill>
                  <a:schemeClr val="accent1"/>
                </a:solidFill>
              </a:rPr>
              <a:t>I(x)</a:t>
            </a:r>
            <a:r>
              <a:rPr lang="en-US" sz="2000" dirty="0"/>
              <a:t>, </a:t>
            </a:r>
            <a:r>
              <a:rPr lang="en-US" sz="2000" dirty="0">
                <a:solidFill>
                  <a:schemeClr val="accent1"/>
                </a:solidFill>
              </a:rPr>
              <a:t>I(z)</a:t>
            </a:r>
            <a:r>
              <a:rPr lang="en-US" sz="2000" dirty="0"/>
              <a:t>, the representation of x, z in the I space.</a:t>
            </a:r>
          </a:p>
          <a:p>
            <a:r>
              <a:rPr lang="en-US" dirty="0"/>
              <a:t>Compute I(x) </a:t>
            </a:r>
            <a:r>
              <a:rPr lang="en-US" dirty="0">
                <a:latin typeface="cmsy10"/>
              </a:rPr>
              <a:t>¢</a:t>
            </a:r>
            <a:r>
              <a:rPr lang="en-US" dirty="0"/>
              <a:t> I(z).</a:t>
            </a:r>
          </a:p>
          <a:p>
            <a:r>
              <a:rPr lang="en-US" dirty="0"/>
              <a:t>Show that </a:t>
            </a:r>
          </a:p>
          <a:p>
            <a:r>
              <a:rPr lang="en-US" dirty="0"/>
              <a:t>K(</a:t>
            </a:r>
            <a:r>
              <a:rPr lang="en-US" dirty="0" err="1"/>
              <a:t>x,z</a:t>
            </a:r>
            <a:r>
              <a:rPr lang="en-US" dirty="0"/>
              <a:t>) =I(x) </a:t>
            </a:r>
            <a:r>
              <a:rPr lang="en-US" dirty="0">
                <a:latin typeface="cmsy10"/>
              </a:rPr>
              <a:t>¢</a:t>
            </a:r>
            <a:r>
              <a:rPr lang="en-US" dirty="0"/>
              <a:t> I(z) = </a:t>
            </a:r>
            <a:r>
              <a:rPr lang="en-US" dirty="0">
                <a:latin typeface="Symbol"/>
                <a:sym typeface="Symbol"/>
              </a:rPr>
              <a:t></a:t>
            </a:r>
            <a:r>
              <a:rPr lang="en-US" baseline="-25000" dirty="0">
                <a:latin typeface="Symbol"/>
                <a:sym typeface="Symbol"/>
              </a:rPr>
              <a:t>I</a:t>
            </a:r>
            <a:r>
              <a:rPr lang="en-US" dirty="0"/>
              <a:t> </a:t>
            </a:r>
            <a:r>
              <a:rPr lang="en-US" dirty="0" err="1">
                <a:latin typeface="Calibri"/>
              </a:rPr>
              <a:t>t</a:t>
            </a:r>
            <a:r>
              <a:rPr lang="en-US" baseline="-25000" dirty="0" err="1">
                <a:latin typeface="Calibri"/>
              </a:rPr>
              <a:t>i</a:t>
            </a:r>
            <a:r>
              <a:rPr lang="en-US" dirty="0">
                <a:latin typeface="Calibri"/>
              </a:rPr>
              <a:t>(z</a:t>
            </a:r>
            <a:r>
              <a:rPr lang="en-US" dirty="0"/>
              <a:t>) </a:t>
            </a:r>
            <a:r>
              <a:rPr lang="en-US" dirty="0" err="1">
                <a:latin typeface="Calibri"/>
              </a:rPr>
              <a:t>t</a:t>
            </a:r>
            <a:r>
              <a:rPr lang="en-US" baseline="-25000" dirty="0" err="1">
                <a:latin typeface="Calibri"/>
              </a:rPr>
              <a:t>i</a:t>
            </a:r>
            <a:r>
              <a:rPr lang="en-US" dirty="0">
                <a:latin typeface="Calibri"/>
              </a:rPr>
              <a:t>(x</a:t>
            </a:r>
            <a:r>
              <a:rPr lang="en-US" dirty="0"/>
              <a:t>) = </a:t>
            </a:r>
            <a:r>
              <a:rPr lang="en-US" dirty="0">
                <a:latin typeface="Calibri"/>
              </a:rPr>
              <a:t>2</a:t>
            </a:r>
            <a:r>
              <a:rPr lang="en-US" baseline="30000" dirty="0">
                <a:latin typeface="Calibri"/>
              </a:rPr>
              <a:t>same(</a:t>
            </a:r>
            <a:r>
              <a:rPr lang="en-US" baseline="30000" dirty="0" err="1">
                <a:latin typeface="Calibri"/>
              </a:rPr>
              <a:t>x,z</a:t>
            </a:r>
            <a:r>
              <a:rPr lang="en-US" baseline="30000" dirty="0"/>
              <a:t>)</a:t>
            </a:r>
            <a:r>
              <a:rPr lang="en-US" dirty="0"/>
              <a:t> = 8</a:t>
            </a:r>
          </a:p>
          <a:p>
            <a:r>
              <a:rPr lang="en-US" dirty="0"/>
              <a:t>Try to develop another kernel, e.g., where I is the space of all conjunctions of size 3 (exactly). </a:t>
            </a:r>
          </a:p>
          <a:p>
            <a:endParaRPr lang="en-US" dirty="0"/>
          </a:p>
        </p:txBody>
      </p:sp>
      <p:sp>
        <p:nvSpPr>
          <p:cNvPr id="3" name="Content Placeholder 2"/>
          <p:cNvSpPr>
            <a:spLocks noGrp="1"/>
          </p:cNvSpPr>
          <p:nvPr>
            <p:ph sz="quarter" idx="13"/>
          </p:nvPr>
        </p:nvSpPr>
        <p:spPr/>
        <p:txBody>
          <a:bodyPr/>
          <a:lstStyle/>
          <a:p>
            <a:r>
              <a:rPr lang="en-US" dirty="0"/>
              <a:t>Kernel trick</a:t>
            </a:r>
          </a:p>
        </p:txBody>
      </p:sp>
      <p:sp>
        <p:nvSpPr>
          <p:cNvPr id="8" name="Slide Number Placeholder 5"/>
          <p:cNvSpPr>
            <a:spLocks noGrp="1"/>
          </p:cNvSpPr>
          <p:nvPr>
            <p:ph type="sldNum" sz="quarter" idx="14"/>
          </p:nvPr>
        </p:nvSpPr>
        <p:spPr/>
        <p:txBody>
          <a:bodyPr/>
          <a:lstStyle/>
          <a:p>
            <a:fld id="{A2905493-6D67-4EF5-97A2-470791B466C1}" type="slidenum">
              <a:rPr lang="en-US"/>
              <a:pPr/>
              <a:t>72</a:t>
            </a:fld>
            <a:endParaRPr lang="en-US"/>
          </a:p>
        </p:txBody>
      </p:sp>
      <p:graphicFrame>
        <p:nvGraphicFramePr>
          <p:cNvPr id="27650" name="Object 2"/>
          <p:cNvGraphicFramePr>
            <a:graphicFrameLocks noChangeAspect="1"/>
          </p:cNvGraphicFramePr>
          <p:nvPr>
            <p:extLst>
              <p:ext uri="{D42A27DB-BD31-4B8C-83A1-F6EECF244321}">
                <p14:modId xmlns:p14="http://schemas.microsoft.com/office/powerpoint/2010/main" val="293154358"/>
              </p:ext>
            </p:extLst>
          </p:nvPr>
        </p:nvGraphicFramePr>
        <p:xfrm>
          <a:off x="1327150" y="1197213"/>
          <a:ext cx="4768850" cy="1114425"/>
        </p:xfrm>
        <a:graphic>
          <a:graphicData uri="http://schemas.openxmlformats.org/presentationml/2006/ole">
            <mc:AlternateContent xmlns:mc="http://schemas.openxmlformats.org/markup-compatibility/2006">
              <mc:Choice xmlns:v="urn:schemas-microsoft-com:vml" Requires="v">
                <p:oleObj name="Equation" r:id="rId3" imgW="2082600" imgH="507960" progId="Equation.3">
                  <p:embed/>
                </p:oleObj>
              </mc:Choice>
              <mc:Fallback>
                <p:oleObj name="Equation" r:id="rId3" imgW="2082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1197213"/>
                        <a:ext cx="47688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3"/>
          <p:cNvGraphicFramePr>
            <a:graphicFrameLocks noChangeAspect="1"/>
          </p:cNvGraphicFramePr>
          <p:nvPr>
            <p:extLst>
              <p:ext uri="{D42A27DB-BD31-4B8C-83A1-F6EECF244321}">
                <p14:modId xmlns:p14="http://schemas.microsoft.com/office/powerpoint/2010/main" val="1233684267"/>
              </p:ext>
            </p:extLst>
          </p:nvPr>
        </p:nvGraphicFramePr>
        <p:xfrm>
          <a:off x="5842000" y="1295400"/>
          <a:ext cx="3149600" cy="647700"/>
        </p:xfrm>
        <a:graphic>
          <a:graphicData uri="http://schemas.openxmlformats.org/presentationml/2006/ole">
            <mc:AlternateContent xmlns:mc="http://schemas.openxmlformats.org/markup-compatibility/2006">
              <mc:Choice xmlns:v="urn:schemas-microsoft-com:vml" Requires="v">
                <p:oleObj name="Equation" r:id="rId5" imgW="1600200" imgH="342720" progId="Equation.3">
                  <p:embed/>
                </p:oleObj>
              </mc:Choice>
              <mc:Fallback>
                <p:oleObj name="Equation" r:id="rId5" imgW="16002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0" y="1295400"/>
                        <a:ext cx="3149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4679161"/>
      </p:ext>
    </p:extLst>
  </p:cSld>
  <p:clrMapOvr>
    <a:masterClrMapping/>
  </p:clrMapOvr>
  <p:transition>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7"/>
          <p:cNvSpPr>
            <a:spLocks noGrp="1" noChangeArrowheads="1"/>
          </p:cNvSpPr>
          <p:nvPr>
            <p:ph type="title"/>
          </p:nvPr>
        </p:nvSpPr>
        <p:spPr/>
        <p:txBody>
          <a:bodyPr/>
          <a:lstStyle/>
          <a:p>
            <a:r>
              <a:rPr lang="en-US" sz="4000" dirty="0"/>
              <a:t>Implementation: Dual Perceptron</a:t>
            </a:r>
          </a:p>
        </p:txBody>
      </p:sp>
      <p:sp>
        <p:nvSpPr>
          <p:cNvPr id="2" name="Content Placeholder 1"/>
          <p:cNvSpPr>
            <a:spLocks noGrp="1"/>
          </p:cNvSpPr>
          <p:nvPr>
            <p:ph idx="1"/>
          </p:nvPr>
        </p:nvSpPr>
        <p:spPr>
          <a:xfrm>
            <a:off x="1524000" y="2255837"/>
            <a:ext cx="7162800" cy="4525963"/>
          </a:xfrm>
        </p:spPr>
        <p:txBody>
          <a:bodyPr/>
          <a:lstStyle/>
          <a:p>
            <a:r>
              <a:rPr lang="en-US" dirty="0"/>
              <a:t>Simply run Perceptron in an on-line mode, but keep track of the set </a:t>
            </a:r>
            <a:r>
              <a:rPr lang="en-US" dirty="0">
                <a:solidFill>
                  <a:schemeClr val="accent1"/>
                </a:solidFill>
              </a:rPr>
              <a:t>M</a:t>
            </a:r>
            <a:r>
              <a:rPr lang="en-US" dirty="0"/>
              <a:t>.</a:t>
            </a:r>
          </a:p>
          <a:p>
            <a:r>
              <a:rPr lang="en-US" dirty="0"/>
              <a:t>Keeping the set </a:t>
            </a:r>
            <a:r>
              <a:rPr lang="en-US" dirty="0">
                <a:solidFill>
                  <a:schemeClr val="accent1"/>
                </a:solidFill>
              </a:rPr>
              <a:t>M</a:t>
            </a:r>
            <a:r>
              <a:rPr lang="en-US" dirty="0"/>
              <a:t> allows us to keep track of </a:t>
            </a:r>
            <a:r>
              <a:rPr lang="en-US" dirty="0">
                <a:solidFill>
                  <a:schemeClr val="accent1"/>
                </a:solidFill>
              </a:rPr>
              <a:t>S(z)</a:t>
            </a:r>
            <a:r>
              <a:rPr lang="en-US" dirty="0"/>
              <a:t>.</a:t>
            </a:r>
          </a:p>
          <a:p>
            <a:r>
              <a:rPr lang="en-US" dirty="0"/>
              <a:t>Rather than remembering the weight vector </a:t>
            </a:r>
            <a:r>
              <a:rPr lang="en-US" dirty="0">
                <a:solidFill>
                  <a:schemeClr val="accent1"/>
                </a:solidFill>
              </a:rPr>
              <a:t>w</a:t>
            </a:r>
            <a:r>
              <a:rPr lang="en-US" dirty="0"/>
              <a:t>,    </a:t>
            </a:r>
            <a:r>
              <a:rPr lang="en-US" dirty="0">
                <a:solidFill>
                  <a:schemeClr val="accent1">
                    <a:lumMod val="75000"/>
                  </a:schemeClr>
                </a:solidFill>
              </a:rPr>
              <a:t>remember the set M </a:t>
            </a:r>
            <a:r>
              <a:rPr lang="en-US" dirty="0"/>
              <a:t>(P and D) – all those examples on which we made mistakes.</a:t>
            </a:r>
          </a:p>
          <a:p>
            <a:endParaRPr lang="en-US" dirty="0"/>
          </a:p>
          <a:p>
            <a:r>
              <a:rPr lang="en-US" dirty="0"/>
              <a:t>Dual Representation</a:t>
            </a:r>
          </a:p>
          <a:p>
            <a:endParaRPr lang="en-US" dirty="0"/>
          </a:p>
          <a:p>
            <a:endParaRPr lang="en-US" dirty="0"/>
          </a:p>
          <a:p>
            <a:endParaRPr lang="en-US" dirty="0"/>
          </a:p>
        </p:txBody>
      </p:sp>
      <p:sp>
        <p:nvSpPr>
          <p:cNvPr id="3" name="Content Placeholder 2"/>
          <p:cNvSpPr>
            <a:spLocks noGrp="1"/>
          </p:cNvSpPr>
          <p:nvPr>
            <p:ph sz="quarter" idx="13"/>
          </p:nvPr>
        </p:nvSpPr>
        <p:spPr/>
        <p:txBody>
          <a:bodyPr/>
          <a:lstStyle/>
          <a:p>
            <a:endParaRPr lang="en-US" dirty="0"/>
          </a:p>
        </p:txBody>
      </p:sp>
      <p:sp>
        <p:nvSpPr>
          <p:cNvPr id="10" name="Slide Number Placeholder 5"/>
          <p:cNvSpPr>
            <a:spLocks noGrp="1"/>
          </p:cNvSpPr>
          <p:nvPr>
            <p:ph type="sldNum" sz="quarter" idx="14"/>
          </p:nvPr>
        </p:nvSpPr>
        <p:spPr/>
        <p:txBody>
          <a:bodyPr/>
          <a:lstStyle/>
          <a:p>
            <a:fld id="{15A90D03-51A7-4C00-A282-7D15522C187F}" type="slidenum">
              <a:rPr lang="en-US"/>
              <a:pPr/>
              <a:t>73</a:t>
            </a:fld>
            <a:endParaRPr lang="en-US"/>
          </a:p>
        </p:txBody>
      </p:sp>
      <p:graphicFrame>
        <p:nvGraphicFramePr>
          <p:cNvPr id="29698" name="Object 2"/>
          <p:cNvGraphicFramePr>
            <a:graphicFrameLocks noChangeAspect="1"/>
          </p:cNvGraphicFramePr>
          <p:nvPr>
            <p:extLst>
              <p:ext uri="{D42A27DB-BD31-4B8C-83A1-F6EECF244321}">
                <p14:modId xmlns:p14="http://schemas.microsoft.com/office/powerpoint/2010/main" val="4279201246"/>
              </p:ext>
            </p:extLst>
          </p:nvPr>
        </p:nvGraphicFramePr>
        <p:xfrm>
          <a:off x="1905000" y="1219200"/>
          <a:ext cx="4768850" cy="1114425"/>
        </p:xfrm>
        <a:graphic>
          <a:graphicData uri="http://schemas.openxmlformats.org/presentationml/2006/ole">
            <mc:AlternateContent xmlns:mc="http://schemas.openxmlformats.org/markup-compatibility/2006">
              <mc:Choice xmlns:v="urn:schemas-microsoft-com:vml" Requires="v">
                <p:oleObj name="Equation" r:id="rId3" imgW="2082600" imgH="507960" progId="Equation.3">
                  <p:embed/>
                </p:oleObj>
              </mc:Choice>
              <mc:Fallback>
                <p:oleObj name="Equation" r:id="rId3" imgW="2082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19200"/>
                        <a:ext cx="47688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2590800" y="1866900"/>
          <a:ext cx="3149600" cy="647700"/>
        </p:xfrm>
        <a:graphic>
          <a:graphicData uri="http://schemas.openxmlformats.org/presentationml/2006/ole">
            <mc:AlternateContent xmlns:mc="http://schemas.openxmlformats.org/markup-compatibility/2006">
              <mc:Choice xmlns:v="urn:schemas-microsoft-com:vml" Requires="v">
                <p:oleObj name="Equation" r:id="rId5" imgW="1600200" imgH="342720" progId="Equation.3">
                  <p:embed/>
                </p:oleObj>
              </mc:Choice>
              <mc:Fallback>
                <p:oleObj name="Equation" r:id="rId5" imgW="160020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866900"/>
                        <a:ext cx="3149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70728346"/>
      </p:ext>
    </p:extLst>
  </p:cSld>
  <p:clrMapOvr>
    <a:masterClrMapping/>
  </p:clrMapOvr>
  <p:transition>
    <p:zoom dir="in"/>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Administration </a:t>
            </a:r>
          </a:p>
        </p:txBody>
      </p:sp>
      <p:sp>
        <p:nvSpPr>
          <p:cNvPr id="3" name="Content Placeholder 2"/>
          <p:cNvSpPr>
            <a:spLocks noGrp="1"/>
          </p:cNvSpPr>
          <p:nvPr>
            <p:ph idx="1"/>
          </p:nvPr>
        </p:nvSpPr>
        <p:spPr>
          <a:xfrm>
            <a:off x="1524000" y="1447800"/>
            <a:ext cx="7162800" cy="4525963"/>
          </a:xfrm>
        </p:spPr>
        <p:txBody>
          <a:bodyPr/>
          <a:lstStyle/>
          <a:p>
            <a:r>
              <a:rPr lang="en-US" dirty="0">
                <a:hlinkClick r:id="rId2"/>
              </a:rPr>
              <a:t>Hw3</a:t>
            </a:r>
            <a:r>
              <a:rPr lang="en-US" dirty="0"/>
              <a:t> is out. </a:t>
            </a:r>
          </a:p>
          <a:p>
            <a:r>
              <a:rPr lang="en-US" dirty="0"/>
              <a:t>Projects:</a:t>
            </a:r>
          </a:p>
          <a:p>
            <a:pPr lvl="1"/>
            <a:r>
              <a:rPr lang="en-US" dirty="0"/>
              <a:t>Some of you are thinking about the Fake News Challenge. </a:t>
            </a:r>
          </a:p>
          <a:p>
            <a:pPr lvl="1"/>
            <a:r>
              <a:rPr lang="en-US" dirty="0"/>
              <a:t>Hard, but interesting. </a:t>
            </a:r>
          </a:p>
          <a:p>
            <a:r>
              <a:rPr lang="en-US" dirty="0"/>
              <a:t>Quizzes:</a:t>
            </a:r>
          </a:p>
          <a:p>
            <a:pPr lvl="1"/>
            <a:r>
              <a:rPr lang="en-US" dirty="0"/>
              <a:t>Most of you are doing it.</a:t>
            </a:r>
          </a:p>
          <a:p>
            <a:pPr lvl="1"/>
            <a:r>
              <a:rPr lang="en-US" dirty="0"/>
              <a:t>Scores are ~95%</a:t>
            </a:r>
          </a:p>
          <a:p>
            <a:pPr lvl="1"/>
            <a:r>
              <a:rPr lang="en-US" dirty="0"/>
              <a:t>Questions indicate that you are thinking about it…</a:t>
            </a:r>
          </a:p>
          <a:p>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
        <p:nvSpPr>
          <p:cNvPr id="6" name="Content Placeholder 5"/>
          <p:cNvSpPr>
            <a:spLocks noGrp="1"/>
          </p:cNvSpPr>
          <p:nvPr>
            <p:ph sz="quarter" idx="13"/>
          </p:nvPr>
        </p:nvSpPr>
        <p:spPr/>
        <p:txBody>
          <a:bodyPr/>
          <a:lstStyle/>
          <a:p>
            <a:endParaRPr lang="en-US"/>
          </a:p>
        </p:txBody>
      </p:sp>
      <p:sp>
        <p:nvSpPr>
          <p:cNvPr id="7" name="Slide Number Placeholder 6"/>
          <p:cNvSpPr>
            <a:spLocks noGrp="1"/>
          </p:cNvSpPr>
          <p:nvPr>
            <p:ph type="sldNum" sz="quarter" idx="4"/>
          </p:nvPr>
        </p:nvSpPr>
        <p:spPr/>
        <p:txBody>
          <a:bodyPr/>
          <a:lstStyle/>
          <a:p>
            <a:fld id="{0C921938-476A-4922-BE24-3B8F6A2854D9}" type="slidenum">
              <a:rPr lang="en-US" smtClean="0"/>
              <a:pPr/>
              <a:t>74</a:t>
            </a:fld>
            <a:endParaRPr lang="en-US" dirty="0"/>
          </a:p>
        </p:txBody>
      </p:sp>
      <p:sp>
        <p:nvSpPr>
          <p:cNvPr id="9" name="Text Box 4"/>
          <p:cNvSpPr txBox="1">
            <a:spLocks noChangeArrowheads="1"/>
          </p:cNvSpPr>
          <p:nvPr/>
        </p:nvSpPr>
        <p:spPr bwMode="auto">
          <a:xfrm>
            <a:off x="5562600" y="1371600"/>
            <a:ext cx="3200400" cy="415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a:t>Questions</a:t>
            </a:r>
          </a:p>
        </p:txBody>
      </p:sp>
    </p:spTree>
    <p:extLst>
      <p:ext uri="{BB962C8B-B14F-4D97-AF65-F5344CB8AC3E}">
        <p14:creationId xmlns:p14="http://schemas.microsoft.com/office/powerpoint/2010/main" val="57713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Grp="1" noChangeArrowheads="1"/>
          </p:cNvSpPr>
          <p:nvPr>
            <p:ph type="title"/>
          </p:nvPr>
        </p:nvSpPr>
        <p:spPr/>
        <p:txBody>
          <a:bodyPr/>
          <a:lstStyle/>
          <a:p>
            <a:pPr eaLnBrk="1" hangingPunct="1"/>
            <a:r>
              <a:rPr lang="en-US" dirty="0"/>
              <a:t>Example: Polynomial Kernel</a:t>
            </a:r>
          </a:p>
        </p:txBody>
      </p:sp>
      <p:sp>
        <p:nvSpPr>
          <p:cNvPr id="2" name="Content Placeholder 1"/>
          <p:cNvSpPr>
            <a:spLocks noGrp="1"/>
          </p:cNvSpPr>
          <p:nvPr>
            <p:ph idx="1"/>
          </p:nvPr>
        </p:nvSpPr>
        <p:spPr>
          <a:xfrm>
            <a:off x="1524000" y="1371600"/>
            <a:ext cx="7391400" cy="4525963"/>
          </a:xfrm>
        </p:spPr>
        <p:txBody>
          <a:bodyPr/>
          <a:lstStyle/>
          <a:p>
            <a:pPr lvl="0"/>
            <a:r>
              <a:rPr lang="en-US" sz="2000" dirty="0"/>
              <a:t>Prediction with respect to a separating hyper planes (produced by Perceptron, SVM) can be computed as a function of </a:t>
            </a:r>
            <a:r>
              <a:rPr lang="en-US" sz="2000" dirty="0">
                <a:solidFill>
                  <a:srgbClr val="FF0000"/>
                </a:solidFill>
              </a:rPr>
              <a:t>dot products </a:t>
            </a:r>
            <a:r>
              <a:rPr lang="en-US" sz="2000" dirty="0"/>
              <a:t>of  feature based representation of examples. </a:t>
            </a:r>
          </a:p>
          <a:p>
            <a:pPr lvl="0"/>
            <a:r>
              <a:rPr lang="en-US" sz="2000" dirty="0"/>
              <a:t>We want to define a dot product in a </a:t>
            </a:r>
            <a:r>
              <a:rPr lang="en-US" sz="2000" dirty="0">
                <a:solidFill>
                  <a:srgbClr val="FF0000"/>
                </a:solidFill>
              </a:rPr>
              <a:t>high</a:t>
            </a:r>
            <a:r>
              <a:rPr lang="en-US" sz="2000" dirty="0"/>
              <a:t> dimensional space. </a:t>
            </a:r>
          </a:p>
          <a:p>
            <a:pPr lvl="0"/>
            <a:r>
              <a:rPr lang="en-US" sz="2000" dirty="0"/>
              <a:t>Given two examples  </a:t>
            </a:r>
            <a:r>
              <a:rPr lang="en-US" sz="2000" dirty="0">
                <a:solidFill>
                  <a:srgbClr val="FF0000"/>
                </a:solidFill>
              </a:rPr>
              <a:t>x = (x</a:t>
            </a:r>
            <a:r>
              <a:rPr lang="en-US" sz="2000" baseline="-25000" dirty="0">
                <a:solidFill>
                  <a:srgbClr val="FF0000"/>
                </a:solidFill>
              </a:rPr>
              <a:t>1</a:t>
            </a:r>
            <a:r>
              <a:rPr lang="en-US" sz="2000" dirty="0">
                <a:solidFill>
                  <a:srgbClr val="FF0000"/>
                </a:solidFill>
              </a:rPr>
              <a:t>, x</a:t>
            </a:r>
            <a:r>
              <a:rPr lang="en-US" sz="2000" baseline="-25000" dirty="0">
                <a:solidFill>
                  <a:srgbClr val="FF0000"/>
                </a:solidFill>
              </a:rPr>
              <a:t>2</a:t>
            </a:r>
            <a:r>
              <a:rPr lang="en-US" sz="2000" dirty="0">
                <a:solidFill>
                  <a:srgbClr val="FF0000"/>
                </a:solidFill>
              </a:rPr>
              <a:t>, …</a:t>
            </a:r>
            <a:r>
              <a:rPr lang="en-US" sz="2000" dirty="0" err="1">
                <a:solidFill>
                  <a:srgbClr val="FF0000"/>
                </a:solidFill>
              </a:rPr>
              <a:t>x</a:t>
            </a:r>
            <a:r>
              <a:rPr lang="en-US" sz="2000" baseline="-25000" dirty="0" err="1">
                <a:solidFill>
                  <a:srgbClr val="FF0000"/>
                </a:solidFill>
              </a:rPr>
              <a:t>n</a:t>
            </a:r>
            <a:r>
              <a:rPr lang="en-US" sz="2000" dirty="0">
                <a:solidFill>
                  <a:srgbClr val="FF0000"/>
                </a:solidFill>
              </a:rPr>
              <a:t>)</a:t>
            </a:r>
            <a:r>
              <a:rPr lang="en-US" sz="2000" dirty="0"/>
              <a:t> and y = </a:t>
            </a:r>
            <a:r>
              <a:rPr lang="en-US" sz="2000" dirty="0">
                <a:solidFill>
                  <a:srgbClr val="FF0000"/>
                </a:solidFill>
              </a:rPr>
              <a:t>(y</a:t>
            </a:r>
            <a:r>
              <a:rPr lang="en-US" sz="2000" baseline="-25000" dirty="0">
                <a:solidFill>
                  <a:srgbClr val="FF0000"/>
                </a:solidFill>
              </a:rPr>
              <a:t>1</a:t>
            </a:r>
            <a:r>
              <a:rPr lang="en-US" sz="2000" dirty="0">
                <a:solidFill>
                  <a:srgbClr val="FF0000"/>
                </a:solidFill>
              </a:rPr>
              <a:t>,y</a:t>
            </a:r>
            <a:r>
              <a:rPr lang="en-US" sz="2000" baseline="-25000" dirty="0">
                <a:solidFill>
                  <a:srgbClr val="FF0000"/>
                </a:solidFill>
              </a:rPr>
              <a:t>2</a:t>
            </a:r>
            <a:r>
              <a:rPr lang="en-US" sz="2000" dirty="0">
                <a:solidFill>
                  <a:srgbClr val="FF0000"/>
                </a:solidFill>
              </a:rPr>
              <a:t>, …</a:t>
            </a:r>
            <a:r>
              <a:rPr lang="en-US" sz="2000" dirty="0" err="1">
                <a:solidFill>
                  <a:srgbClr val="FF0000"/>
                </a:solidFill>
              </a:rPr>
              <a:t>y</a:t>
            </a:r>
            <a:r>
              <a:rPr lang="en-US" sz="2000" baseline="-25000" dirty="0" err="1">
                <a:solidFill>
                  <a:srgbClr val="FF0000"/>
                </a:solidFill>
              </a:rPr>
              <a:t>n</a:t>
            </a:r>
            <a:r>
              <a:rPr lang="en-US" sz="2000" dirty="0">
                <a:solidFill>
                  <a:srgbClr val="FF0000"/>
                </a:solidFill>
              </a:rPr>
              <a:t>)</a:t>
            </a:r>
            <a:r>
              <a:rPr lang="en-US" sz="2000" dirty="0"/>
              <a:t>  we want to map them to a </a:t>
            </a:r>
            <a:r>
              <a:rPr lang="en-US" sz="2000" dirty="0">
                <a:solidFill>
                  <a:srgbClr val="FF0000"/>
                </a:solidFill>
              </a:rPr>
              <a:t>high dimensional space</a:t>
            </a:r>
            <a:r>
              <a:rPr lang="en-US" sz="2000" dirty="0">
                <a:solidFill>
                  <a:schemeClr val="folHlink"/>
                </a:solidFill>
              </a:rPr>
              <a:t> </a:t>
            </a:r>
            <a:r>
              <a:rPr lang="en-US" sz="2000" dirty="0"/>
              <a:t>[example- quadratic]: </a:t>
            </a:r>
          </a:p>
          <a:p>
            <a:pPr algn="ctr" eaLnBrk="0" hangingPunct="0">
              <a:lnSpc>
                <a:spcPct val="110000"/>
              </a:lnSpc>
            </a:pPr>
            <a:r>
              <a:rPr lang="en-US" sz="2000" dirty="0">
                <a:latin typeface="Tahoma" pitchFamily="34" charset="0"/>
              </a:rPr>
              <a:t> </a:t>
            </a:r>
            <a:r>
              <a:rPr lang="en-US" sz="2000" dirty="0">
                <a:sym typeface="Symbol" pitchFamily="18" charset="2"/>
              </a:rPr>
              <a:t></a:t>
            </a:r>
            <a:r>
              <a:rPr lang="en-US" sz="2000" dirty="0"/>
              <a:t>(</a:t>
            </a:r>
            <a:r>
              <a:rPr lang="en-US" sz="2000" b="1" dirty="0"/>
              <a:t>x</a:t>
            </a:r>
            <a:r>
              <a:rPr lang="en-US" sz="2000" b="1" baseline="-25000" dirty="0"/>
              <a:t>1</a:t>
            </a:r>
            <a:r>
              <a:rPr lang="en-US" sz="2000" b="1" dirty="0"/>
              <a:t>,x</a:t>
            </a:r>
            <a:r>
              <a:rPr lang="en-US" sz="2000" b="1" baseline="-25000" dirty="0"/>
              <a:t>2</a:t>
            </a:r>
            <a:r>
              <a:rPr lang="en-US" sz="2000" b="1" dirty="0"/>
              <a:t>,…,</a:t>
            </a:r>
            <a:r>
              <a:rPr lang="en-US" sz="2000" b="1" dirty="0" err="1"/>
              <a:t>x</a:t>
            </a:r>
            <a:r>
              <a:rPr lang="en-US" sz="2000" b="1" baseline="-25000" dirty="0" err="1"/>
              <a:t>n</a:t>
            </a:r>
            <a:r>
              <a:rPr lang="en-US" sz="2000" b="1" dirty="0"/>
              <a:t>) = (1, x</a:t>
            </a:r>
            <a:r>
              <a:rPr lang="en-US" sz="2000" b="1" baseline="-25000" dirty="0"/>
              <a:t>1</a:t>
            </a:r>
            <a:r>
              <a:rPr lang="en-US" sz="2000" b="1" dirty="0"/>
              <a:t>,…,</a:t>
            </a:r>
            <a:r>
              <a:rPr lang="en-US" sz="2000" b="1" dirty="0" err="1"/>
              <a:t>x</a:t>
            </a:r>
            <a:r>
              <a:rPr lang="en-US" sz="2000" b="1" baseline="-25000" dirty="0" err="1"/>
              <a:t>n</a:t>
            </a:r>
            <a:r>
              <a:rPr lang="en-US" sz="2000" b="1" dirty="0"/>
              <a:t>, x</a:t>
            </a:r>
            <a:r>
              <a:rPr lang="en-US" sz="2000" b="1" baseline="-25000" dirty="0"/>
              <a:t>1</a:t>
            </a:r>
            <a:r>
              <a:rPr lang="en-US" sz="2000" b="1" baseline="30000" dirty="0"/>
              <a:t>2</a:t>
            </a:r>
            <a:r>
              <a:rPr lang="en-US" sz="2000" b="1" dirty="0"/>
              <a:t>,…,x</a:t>
            </a:r>
            <a:r>
              <a:rPr lang="en-US" sz="2000" b="1" baseline="-25000" dirty="0"/>
              <a:t>n</a:t>
            </a:r>
            <a:r>
              <a:rPr lang="en-US" sz="2000" b="1" baseline="30000" dirty="0"/>
              <a:t>2</a:t>
            </a:r>
            <a:r>
              <a:rPr lang="en-US" sz="2000" b="1" dirty="0"/>
              <a:t>, x</a:t>
            </a:r>
            <a:r>
              <a:rPr lang="en-US" sz="2000" b="1" baseline="-25000" dirty="0"/>
              <a:t>1</a:t>
            </a:r>
            <a:r>
              <a:rPr lang="en-US" sz="2000" b="1" dirty="0"/>
              <a:t>x</a:t>
            </a:r>
            <a:r>
              <a:rPr lang="en-US" sz="2000" b="1" baseline="-25000" dirty="0"/>
              <a:t>2</a:t>
            </a:r>
            <a:r>
              <a:rPr lang="en-US" sz="2000" b="1" dirty="0"/>
              <a:t>,…,x</a:t>
            </a:r>
            <a:r>
              <a:rPr lang="en-US" sz="2000" b="1" baseline="-25000" dirty="0"/>
              <a:t>n-1</a:t>
            </a:r>
            <a:r>
              <a:rPr lang="en-US" sz="2000" b="1" dirty="0"/>
              <a:t>x</a:t>
            </a:r>
            <a:r>
              <a:rPr lang="en-US" sz="2000" b="1" baseline="-25000" dirty="0"/>
              <a:t>n</a:t>
            </a:r>
            <a:r>
              <a:rPr lang="en-US" sz="2000" b="1" dirty="0"/>
              <a:t>) </a:t>
            </a:r>
          </a:p>
          <a:p>
            <a:pPr algn="ctr" eaLnBrk="0" hangingPunct="0">
              <a:lnSpc>
                <a:spcPct val="110000"/>
              </a:lnSpc>
            </a:pPr>
            <a:r>
              <a:rPr lang="en-US" sz="2000" dirty="0"/>
              <a:t> </a:t>
            </a:r>
            <a:r>
              <a:rPr lang="en-US" sz="2000" dirty="0">
                <a:sym typeface="Symbol" pitchFamily="18" charset="2"/>
              </a:rPr>
              <a:t></a:t>
            </a:r>
            <a:r>
              <a:rPr lang="en-US" sz="2000" dirty="0"/>
              <a:t>(</a:t>
            </a:r>
            <a:r>
              <a:rPr lang="en-US" sz="2000" b="1" dirty="0"/>
              <a:t>y</a:t>
            </a:r>
            <a:r>
              <a:rPr lang="en-US" sz="2000" b="1" baseline="-25000" dirty="0"/>
              <a:t>1</a:t>
            </a:r>
            <a:r>
              <a:rPr lang="en-US" sz="2000" b="1" dirty="0"/>
              <a:t>,y</a:t>
            </a:r>
            <a:r>
              <a:rPr lang="en-US" sz="2000" b="1" baseline="-25000" dirty="0"/>
              <a:t>2</a:t>
            </a:r>
            <a:r>
              <a:rPr lang="en-US" sz="2000" b="1" dirty="0"/>
              <a:t>,…,</a:t>
            </a:r>
            <a:r>
              <a:rPr lang="en-US" sz="2000" b="1" dirty="0" err="1"/>
              <a:t>y</a:t>
            </a:r>
            <a:r>
              <a:rPr lang="en-US" sz="2000" b="1" baseline="-25000" dirty="0" err="1"/>
              <a:t>n</a:t>
            </a:r>
            <a:r>
              <a:rPr lang="en-US" sz="2000" b="1" dirty="0"/>
              <a:t>) = (1, y</a:t>
            </a:r>
            <a:r>
              <a:rPr lang="en-US" sz="2000" b="1" baseline="-25000" dirty="0"/>
              <a:t>1</a:t>
            </a:r>
            <a:r>
              <a:rPr lang="en-US" sz="2000" b="1" dirty="0"/>
              <a:t>,…,</a:t>
            </a:r>
            <a:r>
              <a:rPr lang="en-US" sz="2000" b="1" dirty="0" err="1"/>
              <a:t>y</a:t>
            </a:r>
            <a:r>
              <a:rPr lang="en-US" sz="2000" b="1" baseline="-25000" dirty="0" err="1"/>
              <a:t>n</a:t>
            </a:r>
            <a:r>
              <a:rPr lang="en-US" sz="2000" b="1" dirty="0"/>
              <a:t> ,y</a:t>
            </a:r>
            <a:r>
              <a:rPr lang="en-US" sz="2000" b="1" baseline="-25000" dirty="0"/>
              <a:t>1</a:t>
            </a:r>
            <a:r>
              <a:rPr lang="en-US" sz="2000" b="1" baseline="30000" dirty="0"/>
              <a:t>2</a:t>
            </a:r>
            <a:r>
              <a:rPr lang="en-US" sz="2000" b="1" dirty="0"/>
              <a:t>,…,y</a:t>
            </a:r>
            <a:r>
              <a:rPr lang="en-US" sz="2000" b="1" baseline="-25000" dirty="0"/>
              <a:t>n</a:t>
            </a:r>
            <a:r>
              <a:rPr lang="en-US" sz="2000" b="1" baseline="30000" dirty="0"/>
              <a:t>2</a:t>
            </a:r>
            <a:r>
              <a:rPr lang="en-US" sz="2000" b="1" dirty="0"/>
              <a:t>, y</a:t>
            </a:r>
            <a:r>
              <a:rPr lang="en-US" sz="2000" baseline="-25000" dirty="0"/>
              <a:t>1</a:t>
            </a:r>
            <a:r>
              <a:rPr lang="en-US" sz="2000" b="1" dirty="0"/>
              <a:t>y</a:t>
            </a:r>
            <a:r>
              <a:rPr lang="en-US" sz="2000" b="1" baseline="-25000" dirty="0"/>
              <a:t>2</a:t>
            </a:r>
            <a:r>
              <a:rPr lang="en-US" sz="2000" b="1" dirty="0"/>
              <a:t>,…,y</a:t>
            </a:r>
            <a:r>
              <a:rPr lang="en-US" sz="2000" b="1" baseline="-25000" dirty="0"/>
              <a:t>n-1</a:t>
            </a:r>
            <a:r>
              <a:rPr lang="en-US" sz="2000" b="1" dirty="0"/>
              <a:t>y</a:t>
            </a:r>
            <a:r>
              <a:rPr lang="en-US" sz="2000" b="1" baseline="-25000" dirty="0"/>
              <a:t>n</a:t>
            </a:r>
            <a:r>
              <a:rPr lang="en-US" sz="2000" b="1" dirty="0"/>
              <a:t>)</a:t>
            </a:r>
            <a:r>
              <a:rPr lang="en-US" sz="2000" dirty="0"/>
              <a:t> </a:t>
            </a:r>
          </a:p>
          <a:p>
            <a:pPr marL="0" indent="0" algn="ctr" eaLnBrk="0" hangingPunct="0">
              <a:lnSpc>
                <a:spcPct val="110000"/>
              </a:lnSpc>
              <a:buNone/>
            </a:pPr>
            <a:r>
              <a:rPr lang="en-US" sz="2000" dirty="0"/>
              <a:t>and compute the dot product </a:t>
            </a:r>
            <a:r>
              <a:rPr lang="en-US" sz="2000" dirty="0">
                <a:solidFill>
                  <a:srgbClr val="FF0000"/>
                </a:solidFill>
              </a:rPr>
              <a:t>A  = </a:t>
            </a:r>
            <a:r>
              <a:rPr lang="en-US" sz="2000" dirty="0">
                <a:solidFill>
                  <a:srgbClr val="FF0000"/>
                </a:solidFill>
                <a:sym typeface="Symbol" pitchFamily="18" charset="2"/>
              </a:rPr>
              <a:t></a:t>
            </a:r>
            <a:r>
              <a:rPr lang="en-US" sz="2000" dirty="0">
                <a:solidFill>
                  <a:srgbClr val="FF0000"/>
                </a:solidFill>
              </a:rPr>
              <a:t>(x)</a:t>
            </a:r>
            <a:r>
              <a:rPr lang="en-US" sz="2000" baseline="30000" dirty="0">
                <a:solidFill>
                  <a:srgbClr val="FF0000"/>
                </a:solidFill>
              </a:rPr>
              <a:t>T</a:t>
            </a:r>
            <a:r>
              <a:rPr lang="en-US" sz="2000" dirty="0">
                <a:solidFill>
                  <a:srgbClr val="FF0000"/>
                </a:solidFill>
                <a:sym typeface="Symbol" pitchFamily="18" charset="2"/>
              </a:rPr>
              <a:t></a:t>
            </a:r>
            <a:r>
              <a:rPr lang="en-US" sz="2000" dirty="0">
                <a:solidFill>
                  <a:srgbClr val="FF0000"/>
                </a:solidFill>
              </a:rPr>
              <a:t>(y)</a:t>
            </a:r>
            <a:r>
              <a:rPr lang="en-US" sz="2000" dirty="0">
                <a:solidFill>
                  <a:schemeClr val="hlink"/>
                </a:solidFill>
              </a:rPr>
              <a:t>          </a:t>
            </a:r>
            <a:r>
              <a:rPr lang="en-US" sz="2000" dirty="0"/>
              <a:t>[takes time ]</a:t>
            </a:r>
          </a:p>
          <a:p>
            <a:pPr eaLnBrk="0" hangingPunct="0">
              <a:lnSpc>
                <a:spcPct val="110000"/>
              </a:lnSpc>
            </a:pPr>
            <a:r>
              <a:rPr lang="en-US" sz="2000" dirty="0"/>
              <a:t>Instead, in the original space, compute </a:t>
            </a:r>
          </a:p>
          <a:p>
            <a:pPr algn="ctr" eaLnBrk="0" hangingPunct="0">
              <a:lnSpc>
                <a:spcPct val="110000"/>
              </a:lnSpc>
            </a:pPr>
            <a:r>
              <a:rPr lang="en-US" sz="2000" dirty="0">
                <a:solidFill>
                  <a:srgbClr val="FF0000"/>
                </a:solidFill>
              </a:rPr>
              <a:t>B = k(x , y)=</a:t>
            </a:r>
            <a:r>
              <a:rPr lang="en-US" sz="2000" dirty="0"/>
              <a:t> [1+ (x</a:t>
            </a:r>
            <a:r>
              <a:rPr lang="en-US" sz="2000" baseline="-25000" dirty="0"/>
              <a:t>1</a:t>
            </a:r>
            <a:r>
              <a:rPr lang="en-US" sz="2000" dirty="0"/>
              <a:t>,x</a:t>
            </a:r>
            <a:r>
              <a:rPr lang="en-US" sz="2000" baseline="-25000" dirty="0"/>
              <a:t>2</a:t>
            </a:r>
            <a:r>
              <a:rPr lang="en-US" sz="2000" dirty="0"/>
              <a:t>, …</a:t>
            </a:r>
            <a:r>
              <a:rPr lang="en-US" sz="2000" dirty="0" err="1">
                <a:latin typeface="Calibri"/>
              </a:rPr>
              <a:t>x</a:t>
            </a:r>
            <a:r>
              <a:rPr lang="en-US" sz="2000" baseline="-25000" dirty="0" err="1">
                <a:latin typeface="Calibri"/>
              </a:rPr>
              <a:t>n</a:t>
            </a:r>
            <a:r>
              <a:rPr lang="en-US" sz="2000" baseline="-25000" dirty="0">
                <a:latin typeface="Calibri"/>
              </a:rPr>
              <a:t> </a:t>
            </a:r>
            <a:r>
              <a:rPr lang="en-US" sz="2000" dirty="0">
                <a:latin typeface="Calibri"/>
              </a:rPr>
              <a:t>)</a:t>
            </a:r>
            <a:r>
              <a:rPr lang="en-US" sz="2000" baseline="30000" dirty="0">
                <a:latin typeface="Calibri"/>
              </a:rPr>
              <a:t>T</a:t>
            </a:r>
            <a:r>
              <a:rPr lang="en-US" sz="2000" dirty="0"/>
              <a:t> (y</a:t>
            </a:r>
            <a:r>
              <a:rPr lang="en-US" sz="2000" baseline="-25000" dirty="0"/>
              <a:t>1</a:t>
            </a:r>
            <a:r>
              <a:rPr lang="en-US" sz="2000" dirty="0"/>
              <a:t>,y</a:t>
            </a:r>
            <a:r>
              <a:rPr lang="en-US" sz="2000" baseline="-25000" dirty="0"/>
              <a:t>2</a:t>
            </a:r>
            <a:r>
              <a:rPr lang="en-US" sz="2000" dirty="0"/>
              <a:t>, …</a:t>
            </a:r>
            <a:r>
              <a:rPr lang="en-US" sz="2000" dirty="0" err="1"/>
              <a:t>y</a:t>
            </a:r>
            <a:r>
              <a:rPr lang="en-US" sz="2000" baseline="-25000" dirty="0" err="1"/>
              <a:t>n</a:t>
            </a:r>
            <a:r>
              <a:rPr lang="en-US" sz="2000" dirty="0"/>
              <a:t>)]</a:t>
            </a:r>
            <a:r>
              <a:rPr lang="en-US" sz="2000" baseline="30000" dirty="0"/>
              <a:t>2</a:t>
            </a:r>
            <a:r>
              <a:rPr lang="en-US" sz="2000" dirty="0"/>
              <a:t> </a:t>
            </a:r>
          </a:p>
          <a:p>
            <a:pPr algn="ctr" eaLnBrk="0" hangingPunct="0">
              <a:lnSpc>
                <a:spcPct val="110000"/>
              </a:lnSpc>
            </a:pPr>
            <a:r>
              <a:rPr lang="en-US" sz="2000" dirty="0">
                <a:solidFill>
                  <a:srgbClr val="FF0000"/>
                </a:solidFill>
              </a:rPr>
              <a:t>Theorem: A = B                              </a:t>
            </a:r>
            <a:r>
              <a:rPr lang="en-US" sz="2000" dirty="0"/>
              <a:t>(Coefficients do not really matter)</a:t>
            </a:r>
          </a:p>
          <a:p>
            <a:endParaRPr lang="en-US" dirty="0">
              <a:solidFill>
                <a:srgbClr val="FFC000"/>
              </a:solidFill>
            </a:endParaRPr>
          </a:p>
        </p:txBody>
      </p:sp>
      <p:sp>
        <p:nvSpPr>
          <p:cNvPr id="3" name="Content Placeholder 2"/>
          <p:cNvSpPr>
            <a:spLocks noGrp="1"/>
          </p:cNvSpPr>
          <p:nvPr>
            <p:ph sz="quarter" idx="13"/>
          </p:nvPr>
        </p:nvSpPr>
        <p:spPr/>
        <p:txBody>
          <a:bodyPr/>
          <a:lstStyle/>
          <a:p>
            <a:r>
              <a:rPr lang="en-US" dirty="0"/>
              <a:t>Kernel: Example</a:t>
            </a:r>
          </a:p>
        </p:txBody>
      </p:sp>
      <p:sp>
        <p:nvSpPr>
          <p:cNvPr id="7" name="Slide Number Placeholder 5"/>
          <p:cNvSpPr>
            <a:spLocks noGrp="1"/>
          </p:cNvSpPr>
          <p:nvPr>
            <p:ph type="sldNum" sz="quarter" idx="14"/>
          </p:nvPr>
        </p:nvSpPr>
        <p:spPr/>
        <p:txBody>
          <a:bodyPr/>
          <a:lstStyle/>
          <a:p>
            <a:pPr>
              <a:defRPr/>
            </a:pPr>
            <a:fld id="{40113967-CDEE-4E13-AB66-09108F4EB24B}" type="slidenum">
              <a:rPr lang="en-US"/>
              <a:pPr>
                <a:defRPr/>
              </a:pPr>
              <a:t>75</a:t>
            </a:fld>
            <a:endParaRPr lang="en-US"/>
          </a:p>
        </p:txBody>
      </p:sp>
      <p:sp>
        <p:nvSpPr>
          <p:cNvPr id="6" name="AutoShape 10"/>
          <p:cNvSpPr>
            <a:spLocks noChangeArrowheads="1"/>
          </p:cNvSpPr>
          <p:nvPr/>
        </p:nvSpPr>
        <p:spPr bwMode="auto">
          <a:xfrm>
            <a:off x="8077200" y="2057400"/>
            <a:ext cx="838200" cy="381000"/>
          </a:xfrm>
          <a:prstGeom prst="wedgeRectCallout">
            <a:avLst>
              <a:gd name="adj1" fmla="val -134079"/>
              <a:gd name="adj2" fmla="val 349537"/>
            </a:avLst>
          </a:prstGeom>
          <a:solidFill>
            <a:srgbClr val="FFFFCC"/>
          </a:solidFill>
          <a:ln w="9525">
            <a:solidFill>
              <a:schemeClr val="accent1"/>
            </a:solidFill>
            <a:miter lim="800000"/>
            <a:headEnd/>
            <a:tailEnd/>
          </a:ln>
          <a:effectLst/>
        </p:spPr>
        <p:txBody>
          <a:bodyPr/>
          <a:lstStyle/>
          <a:p>
            <a:pPr algn="ctr"/>
            <a:r>
              <a:rPr lang="en-US" u="none" dirty="0" err="1"/>
              <a:t>Sq</a:t>
            </a:r>
            <a:r>
              <a:rPr lang="en-US" u="none" dirty="0"/>
              <a:t>(2)</a:t>
            </a:r>
          </a:p>
        </p:txBody>
      </p:sp>
    </p:spTree>
    <p:extLst>
      <p:ext uri="{BB962C8B-B14F-4D97-AF65-F5344CB8AC3E}">
        <p14:creationId xmlns:p14="http://schemas.microsoft.com/office/powerpoint/2010/main" val="30163021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0"/>
          <p:cNvSpPr>
            <a:spLocks noChangeArrowheads="1"/>
          </p:cNvSpPr>
          <p:nvPr/>
        </p:nvSpPr>
        <p:spPr bwMode="auto">
          <a:xfrm>
            <a:off x="6019799" y="3474216"/>
            <a:ext cx="3048001" cy="457200"/>
          </a:xfrm>
          <a:prstGeom prst="wedgeRectCallout">
            <a:avLst>
              <a:gd name="adj1" fmla="val 10317"/>
              <a:gd name="adj2" fmla="val 287998"/>
            </a:avLst>
          </a:prstGeom>
          <a:solidFill>
            <a:srgbClr val="FFFFCC"/>
          </a:solidFill>
          <a:ln w="9525">
            <a:solidFill>
              <a:schemeClr val="accent1"/>
            </a:solidFill>
            <a:miter lim="800000"/>
            <a:headEnd/>
            <a:tailEnd/>
          </a:ln>
          <a:effectLst/>
        </p:spPr>
        <p:txBody>
          <a:bodyPr/>
          <a:lstStyle/>
          <a:p>
            <a:r>
              <a:rPr lang="en-US" sz="1200" u="none" dirty="0">
                <a:latin typeface="+mn-lt"/>
              </a:rPr>
              <a:t>We proved that K is a valid kernel by explicitly showing that it corresponds to a dot product. </a:t>
            </a:r>
          </a:p>
        </p:txBody>
      </p:sp>
      <p:sp>
        <p:nvSpPr>
          <p:cNvPr id="4" name="Rectangle 3"/>
          <p:cNvSpPr/>
          <p:nvPr/>
        </p:nvSpPr>
        <p:spPr>
          <a:xfrm>
            <a:off x="1524000" y="1295400"/>
            <a:ext cx="7391400" cy="1219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1" name="Rectangle 4"/>
          <p:cNvSpPr>
            <a:spLocks noGrp="1" noChangeArrowheads="1"/>
          </p:cNvSpPr>
          <p:nvPr>
            <p:ph type="title"/>
          </p:nvPr>
        </p:nvSpPr>
        <p:spPr/>
        <p:txBody>
          <a:bodyPr/>
          <a:lstStyle/>
          <a:p>
            <a:pPr eaLnBrk="1" hangingPunct="1"/>
            <a:r>
              <a:rPr lang="en-US" dirty="0"/>
              <a:t>Kernels – General Conditions</a:t>
            </a:r>
          </a:p>
        </p:txBody>
      </p:sp>
      <p:sp>
        <p:nvSpPr>
          <p:cNvPr id="2" name="Content Placeholder 1"/>
          <p:cNvSpPr>
            <a:spLocks noGrp="1"/>
          </p:cNvSpPr>
          <p:nvPr>
            <p:ph idx="1"/>
          </p:nvPr>
        </p:nvSpPr>
        <p:spPr>
          <a:xfrm>
            <a:off x="1524000" y="1371600"/>
            <a:ext cx="7391400" cy="5105400"/>
          </a:xfrm>
        </p:spPr>
        <p:txBody>
          <a:bodyPr/>
          <a:lstStyle/>
          <a:p>
            <a:r>
              <a:rPr lang="en-US" sz="1800" dirty="0">
                <a:solidFill>
                  <a:srgbClr val="FF0000"/>
                </a:solidFill>
              </a:rPr>
              <a:t>Kernel Trick: </a:t>
            </a:r>
            <a:r>
              <a:rPr lang="en-US" sz="1800" dirty="0"/>
              <a:t>You want to work with degree 2 polynomial features, </a:t>
            </a:r>
            <a:r>
              <a:rPr lang="en-US" sz="1800" dirty="0">
                <a:latin typeface="cmmi10"/>
              </a:rPr>
              <a:t>Á</a:t>
            </a:r>
            <a:r>
              <a:rPr lang="en-US" sz="1800" dirty="0"/>
              <a:t>(x). Then, your dot product will be in a space of dimensionality </a:t>
            </a:r>
            <a:r>
              <a:rPr lang="en-US" sz="1800" dirty="0">
                <a:solidFill>
                  <a:srgbClr val="FF0000"/>
                </a:solidFill>
              </a:rPr>
              <a:t>n(n+1)/2</a:t>
            </a:r>
            <a:r>
              <a:rPr lang="en-US" sz="1800" dirty="0"/>
              <a:t>. The kernel trick allows you to save and compute dot products in an </a:t>
            </a:r>
            <a:r>
              <a:rPr lang="en-US" sz="1800" dirty="0">
                <a:solidFill>
                  <a:srgbClr val="FF0000"/>
                </a:solidFill>
              </a:rPr>
              <a:t>n </a:t>
            </a:r>
            <a:r>
              <a:rPr lang="en-US" sz="1800" dirty="0"/>
              <a:t>dimensional space. </a:t>
            </a:r>
            <a:r>
              <a:rPr lang="en-US" sz="1800" baseline="30000" dirty="0"/>
              <a:t> </a:t>
            </a:r>
          </a:p>
          <a:p>
            <a:r>
              <a:rPr lang="en-US" sz="2000" dirty="0">
                <a:solidFill>
                  <a:srgbClr val="FF0000"/>
                </a:solidFill>
              </a:rPr>
              <a:t>Can we use any K(.,.)? </a:t>
            </a:r>
          </a:p>
          <a:p>
            <a:pPr lvl="1"/>
            <a:r>
              <a:rPr lang="en-US" sz="1600" dirty="0"/>
              <a:t>A function K(</a:t>
            </a:r>
            <a:r>
              <a:rPr lang="en-US" sz="1600" dirty="0" err="1"/>
              <a:t>x,z</a:t>
            </a:r>
            <a:r>
              <a:rPr lang="en-US" sz="1600" dirty="0"/>
              <a:t>) is a valid kernel </a:t>
            </a:r>
            <a:r>
              <a:rPr lang="en-US" sz="1600" dirty="0">
                <a:solidFill>
                  <a:srgbClr val="FF0000"/>
                </a:solidFill>
              </a:rPr>
              <a:t>if</a:t>
            </a:r>
            <a:r>
              <a:rPr lang="en-US" sz="1600" dirty="0"/>
              <a:t> it corresponds to an inner product in some (perhaps infinite dimensional) feature space. </a:t>
            </a:r>
          </a:p>
          <a:p>
            <a:r>
              <a:rPr lang="en-US" sz="2000" dirty="0"/>
              <a:t>Take the </a:t>
            </a:r>
            <a:r>
              <a:rPr lang="en-US" sz="2000" dirty="0">
                <a:solidFill>
                  <a:srgbClr val="FF0000"/>
                </a:solidFill>
              </a:rPr>
              <a:t>quadratic kernel: </a:t>
            </a:r>
            <a:r>
              <a:rPr lang="en-US" sz="2000" dirty="0"/>
              <a:t>k(</a:t>
            </a:r>
            <a:r>
              <a:rPr lang="en-US" sz="2000" dirty="0" err="1"/>
              <a:t>x,z</a:t>
            </a:r>
            <a:r>
              <a:rPr lang="en-US" sz="2000" dirty="0"/>
              <a:t>) = (</a:t>
            </a:r>
            <a:r>
              <a:rPr lang="en-US" sz="2000" dirty="0" err="1">
                <a:latin typeface="Calibri"/>
              </a:rPr>
              <a:t>x</a:t>
            </a:r>
            <a:r>
              <a:rPr lang="en-US" sz="2000" baseline="30000" dirty="0" err="1">
                <a:latin typeface="Calibri"/>
              </a:rPr>
              <a:t>T</a:t>
            </a:r>
            <a:r>
              <a:rPr lang="en-US" sz="2000" dirty="0" err="1">
                <a:latin typeface="Calibri"/>
              </a:rPr>
              <a:t>z</a:t>
            </a:r>
            <a:r>
              <a:rPr lang="en-US" sz="2000" dirty="0">
                <a:latin typeface="Calibri"/>
              </a:rPr>
              <a:t>)</a:t>
            </a:r>
            <a:r>
              <a:rPr lang="en-US" sz="2000" baseline="30000" dirty="0">
                <a:latin typeface="Calibri"/>
              </a:rPr>
              <a:t>2</a:t>
            </a:r>
            <a:r>
              <a:rPr lang="en-US" sz="2000" dirty="0"/>
              <a:t> </a:t>
            </a:r>
          </a:p>
          <a:p>
            <a:r>
              <a:rPr lang="en-US" sz="2000" dirty="0">
                <a:solidFill>
                  <a:schemeClr val="accent1">
                    <a:lumMod val="75000"/>
                  </a:schemeClr>
                </a:solidFill>
              </a:rPr>
              <a:t>Example: Direct construction  (2 dimensional, for simplicity): </a:t>
            </a:r>
          </a:p>
          <a:p>
            <a:r>
              <a:rPr lang="en-US" sz="2000" b="1" dirty="0"/>
              <a:t>K(</a:t>
            </a:r>
            <a:r>
              <a:rPr lang="en-US" sz="2000" b="1" dirty="0" err="1"/>
              <a:t>x,z</a:t>
            </a:r>
            <a:r>
              <a:rPr lang="en-US" sz="2000" b="1" dirty="0"/>
              <a:t>) = (x</a:t>
            </a:r>
            <a:r>
              <a:rPr lang="en-US" sz="2000" b="1" baseline="-25000" dirty="0"/>
              <a:t>1</a:t>
            </a:r>
            <a:r>
              <a:rPr lang="en-US" sz="2000" b="1" dirty="0"/>
              <a:t> z</a:t>
            </a:r>
            <a:r>
              <a:rPr lang="en-US" sz="2000" b="1" baseline="-25000" dirty="0"/>
              <a:t>1</a:t>
            </a:r>
            <a:r>
              <a:rPr lang="en-US" sz="2000" b="1" dirty="0"/>
              <a:t> + x</a:t>
            </a:r>
            <a:r>
              <a:rPr lang="en-US" sz="2000" b="1" baseline="-25000" dirty="0"/>
              <a:t>2</a:t>
            </a:r>
            <a:r>
              <a:rPr lang="en-US" sz="2000" b="1" dirty="0"/>
              <a:t> z</a:t>
            </a:r>
            <a:r>
              <a:rPr lang="en-US" sz="2000" b="1" baseline="-25000" dirty="0"/>
              <a:t>2</a:t>
            </a:r>
            <a:r>
              <a:rPr lang="en-US" sz="2000" b="1" dirty="0"/>
              <a:t>)</a:t>
            </a:r>
            <a:r>
              <a:rPr lang="en-US" sz="2000" b="1" baseline="30000" dirty="0"/>
              <a:t>2</a:t>
            </a:r>
            <a:r>
              <a:rPr lang="en-US" sz="2000" b="1" dirty="0"/>
              <a:t> = x</a:t>
            </a:r>
            <a:r>
              <a:rPr lang="en-US" sz="2000" b="1" baseline="-25000" dirty="0"/>
              <a:t>1</a:t>
            </a:r>
            <a:r>
              <a:rPr lang="en-US" sz="2000" b="1" baseline="15000" dirty="0"/>
              <a:t>2</a:t>
            </a:r>
            <a:r>
              <a:rPr lang="en-US" sz="2000" b="1" dirty="0"/>
              <a:t> z</a:t>
            </a:r>
            <a:r>
              <a:rPr lang="en-US" sz="2000" b="1" baseline="-25000" dirty="0"/>
              <a:t>1</a:t>
            </a:r>
            <a:r>
              <a:rPr lang="en-US" sz="2000" b="1" baseline="15000" dirty="0"/>
              <a:t>2</a:t>
            </a:r>
            <a:r>
              <a:rPr lang="en-US" sz="2000" b="1" dirty="0"/>
              <a:t> +2x</a:t>
            </a:r>
            <a:r>
              <a:rPr lang="en-US" sz="2000" b="1" baseline="-25000" dirty="0"/>
              <a:t>1</a:t>
            </a:r>
            <a:r>
              <a:rPr lang="en-US" sz="2000" b="1" dirty="0"/>
              <a:t> z</a:t>
            </a:r>
            <a:r>
              <a:rPr lang="en-US" sz="2000" b="1" baseline="-25000" dirty="0"/>
              <a:t>1</a:t>
            </a:r>
            <a:r>
              <a:rPr lang="en-US" sz="2000" b="1" dirty="0"/>
              <a:t> x</a:t>
            </a:r>
            <a:r>
              <a:rPr lang="en-US" sz="2000" b="1" baseline="-25000" dirty="0"/>
              <a:t>2</a:t>
            </a:r>
            <a:r>
              <a:rPr lang="en-US" sz="2000" b="1" dirty="0"/>
              <a:t> z</a:t>
            </a:r>
            <a:r>
              <a:rPr lang="en-US" sz="2000" b="1" baseline="-25000" dirty="0"/>
              <a:t>2</a:t>
            </a:r>
            <a:r>
              <a:rPr lang="en-US" sz="2000" b="1" dirty="0"/>
              <a:t> + x</a:t>
            </a:r>
            <a:r>
              <a:rPr lang="en-US" sz="2000" b="1" baseline="-25000" dirty="0"/>
              <a:t>2</a:t>
            </a:r>
            <a:r>
              <a:rPr lang="en-US" sz="2000" b="1" baseline="15000" dirty="0"/>
              <a:t>2</a:t>
            </a:r>
            <a:r>
              <a:rPr lang="en-US" sz="2000" b="1" dirty="0"/>
              <a:t> z</a:t>
            </a:r>
            <a:r>
              <a:rPr lang="en-US" sz="2000" b="1" baseline="-25000" dirty="0"/>
              <a:t>2</a:t>
            </a:r>
            <a:r>
              <a:rPr lang="en-US" sz="2000" b="1" baseline="15000" dirty="0"/>
              <a:t>2</a:t>
            </a:r>
            <a:r>
              <a:rPr lang="en-US" sz="2000" b="1" dirty="0"/>
              <a:t> </a:t>
            </a:r>
          </a:p>
          <a:p>
            <a:pPr eaLnBrk="0" hangingPunct="0">
              <a:lnSpc>
                <a:spcPct val="110000"/>
              </a:lnSpc>
            </a:pPr>
            <a:r>
              <a:rPr lang="en-US" sz="2000" b="1" dirty="0"/>
              <a:t>               = (x</a:t>
            </a:r>
            <a:r>
              <a:rPr lang="en-US" sz="2000" b="1" baseline="-25000" dirty="0"/>
              <a:t>1</a:t>
            </a:r>
            <a:r>
              <a:rPr lang="en-US" sz="2000" b="1" baseline="15000" dirty="0"/>
              <a:t>2</a:t>
            </a:r>
            <a:r>
              <a:rPr lang="en-US" sz="2000" b="1" dirty="0"/>
              <a:t>, </a:t>
            </a:r>
            <a:r>
              <a:rPr lang="en-US" sz="2000" b="1" dirty="0" err="1"/>
              <a:t>sqrt</a:t>
            </a:r>
            <a:r>
              <a:rPr lang="en-US" sz="2000" b="1" dirty="0"/>
              <a:t>{2} x</a:t>
            </a:r>
            <a:r>
              <a:rPr lang="en-US" sz="2000" b="1" baseline="-25000" dirty="0"/>
              <a:t>1</a:t>
            </a:r>
            <a:r>
              <a:rPr lang="en-US" sz="2000" b="1" dirty="0"/>
              <a:t>x</a:t>
            </a:r>
            <a:r>
              <a:rPr lang="en-US" sz="2000" b="1" baseline="-25000" dirty="0"/>
              <a:t>2</a:t>
            </a:r>
            <a:r>
              <a:rPr lang="en-US" sz="2000" b="1" dirty="0"/>
              <a:t>, x</a:t>
            </a:r>
            <a:r>
              <a:rPr lang="en-US" sz="2000" b="1" baseline="-25000" dirty="0"/>
              <a:t>2</a:t>
            </a:r>
            <a:r>
              <a:rPr lang="en-US" sz="2000" b="1" baseline="15000" dirty="0"/>
              <a:t>2</a:t>
            </a:r>
            <a:r>
              <a:rPr lang="en-US" sz="2000" b="1" dirty="0"/>
              <a:t>) (z</a:t>
            </a:r>
            <a:r>
              <a:rPr lang="en-US" sz="2000" b="1" baseline="-25000" dirty="0"/>
              <a:t>1</a:t>
            </a:r>
            <a:r>
              <a:rPr lang="en-US" sz="2000" b="1" baseline="15000" dirty="0"/>
              <a:t>2</a:t>
            </a:r>
            <a:r>
              <a:rPr lang="en-US" sz="2000" b="1" dirty="0"/>
              <a:t>, </a:t>
            </a:r>
            <a:r>
              <a:rPr lang="en-US" sz="2000" b="1" dirty="0" err="1"/>
              <a:t>sqrt</a:t>
            </a:r>
            <a:r>
              <a:rPr lang="en-US" sz="2000" b="1" dirty="0"/>
              <a:t>{2} z</a:t>
            </a:r>
            <a:r>
              <a:rPr lang="en-US" sz="2000" b="1" baseline="-25000" dirty="0"/>
              <a:t>1</a:t>
            </a:r>
            <a:r>
              <a:rPr lang="en-US" sz="2000" b="1" dirty="0"/>
              <a:t>z</a:t>
            </a:r>
            <a:r>
              <a:rPr lang="en-US" sz="2000" b="1" baseline="-25000" dirty="0"/>
              <a:t>2</a:t>
            </a:r>
            <a:r>
              <a:rPr lang="en-US" sz="2000" b="1" dirty="0"/>
              <a:t>, z</a:t>
            </a:r>
            <a:r>
              <a:rPr lang="en-US" sz="2000" b="1" baseline="-25000" dirty="0"/>
              <a:t>2</a:t>
            </a:r>
            <a:r>
              <a:rPr lang="en-US" sz="2000" b="1" baseline="15000" dirty="0"/>
              <a:t>2</a:t>
            </a:r>
            <a:r>
              <a:rPr lang="en-US" sz="2000" b="1" dirty="0"/>
              <a:t>)  </a:t>
            </a:r>
          </a:p>
          <a:p>
            <a:pPr eaLnBrk="0" hangingPunct="0">
              <a:lnSpc>
                <a:spcPct val="110000"/>
              </a:lnSpc>
            </a:pPr>
            <a:r>
              <a:rPr lang="en-US" sz="2000" b="1" dirty="0"/>
              <a:t>               = </a:t>
            </a:r>
            <a:r>
              <a:rPr lang="en-US" sz="2000" b="1" dirty="0">
                <a:latin typeface="cmmi10"/>
              </a:rPr>
              <a:t>©</a:t>
            </a:r>
            <a:r>
              <a:rPr lang="en-US" sz="2000" b="1" dirty="0"/>
              <a:t>(x)</a:t>
            </a:r>
            <a:r>
              <a:rPr lang="en-US" sz="2000" b="1" baseline="30000" dirty="0"/>
              <a:t>T</a:t>
            </a:r>
            <a:r>
              <a:rPr lang="en-US" sz="2000" b="1" dirty="0"/>
              <a:t> </a:t>
            </a:r>
            <a:r>
              <a:rPr lang="en-US" sz="2000" b="1" dirty="0">
                <a:latin typeface="cmmi10"/>
              </a:rPr>
              <a:t>©</a:t>
            </a:r>
            <a:r>
              <a:rPr lang="en-US" sz="2000" b="1" dirty="0"/>
              <a:t>(z) </a:t>
            </a:r>
            <a:r>
              <a:rPr lang="en-US" sz="2000" b="1" dirty="0">
                <a:sym typeface="Wingdings" panose="05000000000000000000" pitchFamily="2" charset="2"/>
              </a:rPr>
              <a:t> A dot product in an expanded space.</a:t>
            </a:r>
            <a:endParaRPr lang="en-US" sz="2000" b="1" dirty="0"/>
          </a:p>
          <a:p>
            <a:pPr eaLnBrk="0" hangingPunct="0">
              <a:lnSpc>
                <a:spcPct val="110000"/>
              </a:lnSpc>
            </a:pPr>
            <a:r>
              <a:rPr lang="en-US" sz="1800" dirty="0"/>
              <a:t>It is not necessary to explicitly show the feature function </a:t>
            </a:r>
            <a:r>
              <a:rPr lang="en-US" sz="1800" dirty="0">
                <a:latin typeface="cmmi10"/>
              </a:rPr>
              <a:t>Á</a:t>
            </a:r>
            <a:r>
              <a:rPr lang="en-US" sz="1800" dirty="0"/>
              <a:t>.</a:t>
            </a:r>
          </a:p>
          <a:p>
            <a:pPr eaLnBrk="0" hangingPunct="0">
              <a:lnSpc>
                <a:spcPct val="110000"/>
              </a:lnSpc>
            </a:pPr>
            <a:r>
              <a:rPr lang="en-US" sz="1800" dirty="0">
                <a:solidFill>
                  <a:schemeClr val="accent1">
                    <a:lumMod val="75000"/>
                  </a:schemeClr>
                </a:solidFill>
              </a:rPr>
              <a:t>General condition: </a:t>
            </a:r>
            <a:r>
              <a:rPr lang="en-US" sz="1800" dirty="0"/>
              <a:t>construct the kernel matrix {</a:t>
            </a:r>
            <a:r>
              <a:rPr lang="en-US" sz="1800" dirty="0">
                <a:latin typeface="Calibri"/>
              </a:rPr>
              <a:t>k(x</a:t>
            </a:r>
            <a:r>
              <a:rPr lang="en-US" sz="1800" baseline="-25000" dirty="0">
                <a:latin typeface="Calibri"/>
              </a:rPr>
              <a:t>i</a:t>
            </a:r>
            <a:r>
              <a:rPr lang="en-US" sz="1800" dirty="0">
                <a:latin typeface="Calibri"/>
              </a:rPr>
              <a:t> ,</a:t>
            </a:r>
            <a:r>
              <a:rPr lang="en-US" sz="1800" dirty="0" err="1">
                <a:latin typeface="Calibri"/>
              </a:rPr>
              <a:t>z</a:t>
            </a:r>
            <a:r>
              <a:rPr lang="en-US" sz="1800" baseline="-25000" dirty="0" err="1">
                <a:latin typeface="Calibri"/>
              </a:rPr>
              <a:t>j</a:t>
            </a:r>
            <a:r>
              <a:rPr lang="en-US" sz="1800" dirty="0"/>
              <a:t>)}; check that it’s positive semi definite.  </a:t>
            </a:r>
          </a:p>
          <a:p>
            <a:endParaRPr lang="en-US" dirty="0">
              <a:solidFill>
                <a:srgbClr val="FFC000"/>
              </a:solidFill>
            </a:endParaRPr>
          </a:p>
        </p:txBody>
      </p:sp>
      <p:sp>
        <p:nvSpPr>
          <p:cNvPr id="3" name="Content Placeholder 2"/>
          <p:cNvSpPr>
            <a:spLocks noGrp="1"/>
          </p:cNvSpPr>
          <p:nvPr>
            <p:ph sz="quarter" idx="13"/>
          </p:nvPr>
        </p:nvSpPr>
        <p:spPr/>
        <p:txBody>
          <a:bodyPr/>
          <a:lstStyle/>
          <a:p>
            <a:r>
              <a:rPr lang="en-US" dirty="0"/>
              <a:t>Kernel: Example</a:t>
            </a:r>
          </a:p>
        </p:txBody>
      </p:sp>
      <p:sp>
        <p:nvSpPr>
          <p:cNvPr id="7" name="Slide Number Placeholder 5"/>
          <p:cNvSpPr>
            <a:spLocks noGrp="1"/>
          </p:cNvSpPr>
          <p:nvPr>
            <p:ph type="sldNum" sz="quarter" idx="14"/>
          </p:nvPr>
        </p:nvSpPr>
        <p:spPr/>
        <p:txBody>
          <a:bodyPr/>
          <a:lstStyle/>
          <a:p>
            <a:pPr>
              <a:defRPr/>
            </a:pPr>
            <a:fld id="{40113967-CDEE-4E13-AB66-09108F4EB24B}" type="slidenum">
              <a:rPr lang="en-US"/>
              <a:pPr>
                <a:defRPr/>
              </a:pPr>
              <a:t>76</a:t>
            </a:fld>
            <a:endParaRPr lang="en-US"/>
          </a:p>
        </p:txBody>
      </p:sp>
      <p:pic>
        <p:nvPicPr>
          <p:cNvPr id="8" name="Picture 7" descr="Circl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79" y="-228600"/>
            <a:ext cx="2460627" cy="1722438"/>
          </a:xfrm>
          <a:prstGeom prst="rect">
            <a:avLst/>
          </a:prstGeom>
        </p:spPr>
      </p:pic>
      <p:graphicFrame>
        <p:nvGraphicFramePr>
          <p:cNvPr id="9" name="Object 2"/>
          <p:cNvGraphicFramePr>
            <a:graphicFrameLocks noChangeAspect="1"/>
          </p:cNvGraphicFramePr>
          <p:nvPr>
            <p:extLst>
              <p:ext uri="{D42A27DB-BD31-4B8C-83A1-F6EECF244321}">
                <p14:modId xmlns:p14="http://schemas.microsoft.com/office/powerpoint/2010/main" val="793597367"/>
              </p:ext>
            </p:extLst>
          </p:nvPr>
        </p:nvGraphicFramePr>
        <p:xfrm>
          <a:off x="4267200" y="2570704"/>
          <a:ext cx="3886200" cy="609600"/>
        </p:xfrm>
        <a:graphic>
          <a:graphicData uri="http://schemas.openxmlformats.org/presentationml/2006/ole">
            <mc:AlternateContent xmlns:mc="http://schemas.openxmlformats.org/markup-compatibility/2006">
              <mc:Choice xmlns:v="urn:schemas-microsoft-com:vml" Requires="v">
                <p:oleObj name="Equation" r:id="rId4" imgW="2082600" imgH="507960" progId="Equation.3">
                  <p:embed/>
                </p:oleObj>
              </mc:Choice>
              <mc:Fallback>
                <p:oleObj name="Equation" r:id="rId4" imgW="2082600" imgH="507960" progId="Equation.3">
                  <p:embed/>
                  <p:pic>
                    <p:nvPicPr>
                      <p:cNvPr id="29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570704"/>
                        <a:ext cx="3886200" cy="609600"/>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3015431281"/>
              </p:ext>
            </p:extLst>
          </p:nvPr>
        </p:nvGraphicFramePr>
        <p:xfrm>
          <a:off x="5842000" y="3195484"/>
          <a:ext cx="2844800" cy="309716"/>
        </p:xfrm>
        <a:graphic>
          <a:graphicData uri="http://schemas.openxmlformats.org/presentationml/2006/ole">
            <mc:AlternateContent xmlns:mc="http://schemas.openxmlformats.org/markup-compatibility/2006">
              <mc:Choice xmlns:v="urn:schemas-microsoft-com:vml" Requires="v">
                <p:oleObj name="Equation" r:id="rId6" imgW="1600200" imgH="342720" progId="Equation.3">
                  <p:embed/>
                </p:oleObj>
              </mc:Choice>
              <mc:Fallback>
                <p:oleObj name="Equation" r:id="rId6" imgW="1600200" imgH="342720" progId="Equation.3">
                  <p:embed/>
                  <p:pic>
                    <p:nvPicPr>
                      <p:cNvPr id="952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000" y="3195484"/>
                        <a:ext cx="2844800" cy="3097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3060759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Kernel Matrix</a:t>
            </a:r>
          </a:p>
        </p:txBody>
      </p:sp>
      <p:sp>
        <p:nvSpPr>
          <p:cNvPr id="4" name="Content Placeholder 3"/>
          <p:cNvSpPr>
            <a:spLocks noGrp="1"/>
          </p:cNvSpPr>
          <p:nvPr>
            <p:ph idx="1"/>
          </p:nvPr>
        </p:nvSpPr>
        <p:spPr/>
        <p:txBody>
          <a:bodyPr>
            <a:noAutofit/>
          </a:bodyPr>
          <a:lstStyle/>
          <a:p>
            <a:r>
              <a:rPr lang="en-US" dirty="0"/>
              <a:t>The </a:t>
            </a:r>
            <a:r>
              <a:rPr lang="en-US" dirty="0">
                <a:solidFill>
                  <a:schemeClr val="accent1">
                    <a:lumMod val="75000"/>
                  </a:schemeClr>
                </a:solidFill>
              </a:rPr>
              <a:t>Gram matrix </a:t>
            </a:r>
            <a:r>
              <a:rPr lang="en-US" dirty="0"/>
              <a:t>of a set of </a:t>
            </a:r>
            <a:r>
              <a:rPr lang="en-US" i="1" dirty="0"/>
              <a:t>n </a:t>
            </a:r>
            <a:r>
              <a:rPr lang="en-US" dirty="0"/>
              <a:t>vectors S = {</a:t>
            </a:r>
            <a:r>
              <a:rPr lang="en-US" b="1" dirty="0"/>
              <a:t>x</a:t>
            </a:r>
            <a:r>
              <a:rPr lang="en-US" baseline="-25000" dirty="0"/>
              <a:t>1</a:t>
            </a:r>
            <a:r>
              <a:rPr lang="en-US" dirty="0"/>
              <a:t>…</a:t>
            </a:r>
            <a:r>
              <a:rPr lang="en-US" b="1" dirty="0"/>
              <a:t>x</a:t>
            </a:r>
            <a:r>
              <a:rPr lang="en-US" i="1" baseline="-25000" dirty="0"/>
              <a:t>n</a:t>
            </a:r>
            <a:r>
              <a:rPr lang="en-US" dirty="0"/>
              <a:t>} is the </a:t>
            </a:r>
            <a:r>
              <a:rPr lang="en-US" i="1" dirty="0" err="1"/>
              <a:t>n</a:t>
            </a:r>
            <a:r>
              <a:rPr lang="en-US" dirty="0" err="1"/>
              <a:t>×</a:t>
            </a:r>
            <a:r>
              <a:rPr lang="en-US" i="1" dirty="0" err="1"/>
              <a:t>n</a:t>
            </a:r>
            <a:r>
              <a:rPr lang="en-US" dirty="0"/>
              <a:t> matrix </a:t>
            </a:r>
            <a:r>
              <a:rPr lang="en-US" b="1" dirty="0"/>
              <a:t>G</a:t>
            </a:r>
            <a:r>
              <a:rPr lang="en-US" dirty="0"/>
              <a:t> with </a:t>
            </a:r>
            <a:r>
              <a:rPr lang="en-US" b="1" dirty="0" err="1"/>
              <a:t>G</a:t>
            </a:r>
            <a:r>
              <a:rPr lang="en-US" baseline="-25000" dirty="0" err="1"/>
              <a:t>ij</a:t>
            </a:r>
            <a:r>
              <a:rPr lang="en-US" dirty="0"/>
              <a:t> = </a:t>
            </a:r>
            <a:r>
              <a:rPr lang="en-US" b="1" dirty="0" err="1"/>
              <a:t>x</a:t>
            </a:r>
            <a:r>
              <a:rPr lang="en-US" baseline="-25000" dirty="0" err="1"/>
              <a:t>i</a:t>
            </a:r>
            <a:r>
              <a:rPr lang="en-US" b="1" dirty="0" err="1"/>
              <a:t>x</a:t>
            </a:r>
            <a:r>
              <a:rPr lang="en-US" baseline="-25000" dirty="0" err="1"/>
              <a:t>j</a:t>
            </a:r>
            <a:r>
              <a:rPr lang="en-US" dirty="0"/>
              <a:t> </a:t>
            </a:r>
          </a:p>
          <a:p>
            <a:pPr lvl="1"/>
            <a:r>
              <a:rPr lang="en-US" dirty="0"/>
              <a:t>The kernel matrix is the Gram matrix of {φ(</a:t>
            </a:r>
            <a:r>
              <a:rPr lang="en-US" b="1" dirty="0"/>
              <a:t>x</a:t>
            </a:r>
            <a:r>
              <a:rPr lang="en-US" baseline="-25000" dirty="0"/>
              <a:t>1</a:t>
            </a:r>
            <a:r>
              <a:rPr lang="en-US" dirty="0"/>
              <a:t>), …,φ(</a:t>
            </a:r>
            <a:r>
              <a:rPr lang="en-US" b="1" dirty="0"/>
              <a:t>x</a:t>
            </a:r>
            <a:r>
              <a:rPr lang="en-US" i="1" baseline="-25000" dirty="0"/>
              <a:t>n</a:t>
            </a:r>
            <a:r>
              <a:rPr lang="en-US" dirty="0"/>
              <a:t>)} </a:t>
            </a:r>
          </a:p>
          <a:p>
            <a:pPr lvl="1"/>
            <a:r>
              <a:rPr lang="en-US" dirty="0"/>
              <a:t>(size depends on the # of examples, not dimensionality) </a:t>
            </a:r>
          </a:p>
          <a:p>
            <a:endParaRPr lang="en-US" sz="2800" dirty="0"/>
          </a:p>
          <a:p>
            <a:r>
              <a:rPr lang="en-US" dirty="0"/>
              <a:t>Direct option: </a:t>
            </a:r>
          </a:p>
          <a:p>
            <a:pPr lvl="1"/>
            <a:r>
              <a:rPr lang="en-US" dirty="0"/>
              <a:t>If you have the φ(</a:t>
            </a:r>
            <a:r>
              <a:rPr lang="en-US" b="1" dirty="0"/>
              <a:t>x</a:t>
            </a:r>
            <a:r>
              <a:rPr lang="en-US" baseline="-25000" dirty="0"/>
              <a:t>i</a:t>
            </a:r>
            <a:r>
              <a:rPr lang="en-US" dirty="0"/>
              <a:t>), you have the Gram matrix (and it’s easy to see that it will be positive semi-definite)</a:t>
            </a:r>
          </a:p>
          <a:p>
            <a:r>
              <a:rPr lang="en-US" dirty="0"/>
              <a:t>Indirect:</a:t>
            </a:r>
          </a:p>
          <a:p>
            <a:pPr lvl="1"/>
            <a:r>
              <a:rPr lang="en-US" dirty="0"/>
              <a:t>If you have the Kernel, write down the Kernel matrix </a:t>
            </a:r>
            <a:r>
              <a:rPr lang="en-US" dirty="0" err="1">
                <a:latin typeface="Calibri"/>
              </a:rPr>
              <a:t>K</a:t>
            </a:r>
            <a:r>
              <a:rPr lang="en-US" baseline="-25000" dirty="0" err="1">
                <a:latin typeface="Calibri"/>
              </a:rPr>
              <a:t>ij</a:t>
            </a:r>
            <a:r>
              <a:rPr lang="en-US" dirty="0"/>
              <a:t>, and show that it is a legitimate kernel, without an explicit construction of φ(</a:t>
            </a:r>
            <a:r>
              <a:rPr lang="en-US" b="1" dirty="0"/>
              <a:t>x</a:t>
            </a:r>
            <a:r>
              <a:rPr lang="en-US" baseline="-25000" dirty="0"/>
              <a:t>i</a:t>
            </a:r>
            <a:r>
              <a:rPr lang="en-US" dirty="0"/>
              <a:t>)</a:t>
            </a:r>
            <a:br>
              <a:rPr lang="en-US" dirty="0"/>
            </a:br>
            <a:endParaRPr lang="en-US" dirty="0"/>
          </a:p>
        </p:txBody>
      </p:sp>
      <p:sp>
        <p:nvSpPr>
          <p:cNvPr id="6" name="Content Placeholder 5"/>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2066355A-084C-D24E-9AD2-7E4FC41EA627}" type="slidenum">
              <a:rPr lang="en-US" smtClean="0"/>
              <a:t>77</a:t>
            </a:fld>
            <a:endParaRPr lang="en-US" dirty="0"/>
          </a:p>
        </p:txBody>
      </p:sp>
    </p:spTree>
    <p:extLst>
      <p:ext uri="{BB962C8B-B14F-4D97-AF65-F5344CB8AC3E}">
        <p14:creationId xmlns:p14="http://schemas.microsoft.com/office/powerpoint/2010/main" val="1758090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4D663512-C6DA-4A71-A53A-F670B830F07B}" type="slidenum">
              <a:rPr lang="en-US"/>
              <a:pPr>
                <a:defRPr/>
              </a:pPr>
              <a:t>78</a:t>
            </a:fld>
            <a:endParaRPr lang="en-US"/>
          </a:p>
        </p:txBody>
      </p:sp>
      <p:pic>
        <p:nvPicPr>
          <p:cNvPr id="15365" name="Picture 8" descr="kern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736362"/>
            <a:ext cx="8458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7"/>
          <p:cNvSpPr>
            <a:spLocks noGrp="1" noChangeArrowheads="1"/>
          </p:cNvSpPr>
          <p:nvPr>
            <p:ph type="title"/>
          </p:nvPr>
        </p:nvSpPr>
        <p:spPr>
          <a:xfrm>
            <a:off x="685800" y="76200"/>
            <a:ext cx="7772400" cy="762000"/>
          </a:xfrm>
        </p:spPr>
        <p:txBody>
          <a:bodyPr/>
          <a:lstStyle/>
          <a:p>
            <a:pPr eaLnBrk="1" hangingPunct="1"/>
            <a:r>
              <a:rPr lang="en-US"/>
              <a:t>Kernels – General Conditions</a:t>
            </a:r>
          </a:p>
        </p:txBody>
      </p:sp>
      <p:sp>
        <p:nvSpPr>
          <p:cNvPr id="101385" name="AutoShape 9"/>
          <p:cNvSpPr>
            <a:spLocks noChangeArrowheads="1"/>
          </p:cNvSpPr>
          <p:nvPr/>
        </p:nvSpPr>
        <p:spPr bwMode="auto">
          <a:xfrm>
            <a:off x="6053138" y="2895600"/>
            <a:ext cx="3090862" cy="762000"/>
          </a:xfrm>
          <a:prstGeom prst="wedgeRectCallout">
            <a:avLst>
              <a:gd name="adj1" fmla="val -27691"/>
              <a:gd name="adj2" fmla="val -170019"/>
            </a:avLst>
          </a:prstGeom>
          <a:solidFill>
            <a:srgbClr val="FFFFCC"/>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u="none" dirty="0">
                <a:latin typeface="+mn-lt"/>
              </a:rPr>
              <a:t>Called the Gram Matrix.</a:t>
            </a:r>
          </a:p>
          <a:p>
            <a:r>
              <a:rPr lang="en-US" sz="1600" u="none" dirty="0">
                <a:latin typeface="+mn-lt"/>
              </a:rPr>
              <a:t>A is positive semidefinite if </a:t>
            </a:r>
            <a:r>
              <a:rPr lang="en-US" sz="1600" u="none" dirty="0" err="1">
                <a:latin typeface="+mn-lt"/>
              </a:rPr>
              <a:t>zAz</a:t>
            </a:r>
            <a:r>
              <a:rPr lang="en-US" sz="1600" u="none" baseline="30000" dirty="0" err="1">
                <a:latin typeface="+mn-lt"/>
              </a:rPr>
              <a:t>T</a:t>
            </a:r>
            <a:r>
              <a:rPr lang="en-US" sz="1600" u="none" dirty="0">
                <a:latin typeface="+mn-lt"/>
              </a:rPr>
              <a:t> &gt;0 for all nonzero z </a:t>
            </a:r>
            <a:r>
              <a:rPr lang="en-US" sz="1600" u="none" dirty="0">
                <a:latin typeface="cmsy10"/>
              </a:rPr>
              <a:t>2</a:t>
            </a:r>
            <a:r>
              <a:rPr lang="en-US" sz="1600" u="none" dirty="0">
                <a:latin typeface="+mn-lt"/>
              </a:rPr>
              <a:t> R</a:t>
            </a:r>
            <a:r>
              <a:rPr lang="en-US" sz="1600" u="none" baseline="30000" dirty="0">
                <a:latin typeface="+mn-lt"/>
              </a:rPr>
              <a:t>n </a:t>
            </a:r>
          </a:p>
        </p:txBody>
      </p:sp>
      <p:sp>
        <p:nvSpPr>
          <p:cNvPr id="2" name="TextBox 1"/>
          <p:cNvSpPr txBox="1"/>
          <p:nvPr/>
        </p:nvSpPr>
        <p:spPr>
          <a:xfrm>
            <a:off x="546652" y="3903534"/>
            <a:ext cx="8077200" cy="400110"/>
          </a:xfrm>
          <a:prstGeom prst="rect">
            <a:avLst/>
          </a:prstGeom>
          <a:solidFill>
            <a:srgbClr val="FFFFCC"/>
          </a:solidFill>
          <a:ln w="28575">
            <a:solidFill>
              <a:schemeClr val="accent1"/>
            </a:solidFill>
          </a:ln>
        </p:spPr>
        <p:txBody>
          <a:bodyPr wrap="square" rtlCol="0">
            <a:spAutoFit/>
          </a:bodyPr>
          <a:lstStyle/>
          <a:p>
            <a:r>
              <a:rPr lang="en-US" sz="2000" u="none" dirty="0">
                <a:latin typeface="+mn-lt"/>
              </a:rPr>
              <a:t>In fact, no need to have an explicit representation of </a:t>
            </a:r>
            <a:r>
              <a:rPr lang="en-US" sz="2000" u="none" dirty="0">
                <a:latin typeface="cmmi10"/>
              </a:rPr>
              <a:t>Á</a:t>
            </a:r>
            <a:r>
              <a:rPr lang="en-US" sz="2000" u="none" dirty="0">
                <a:latin typeface="+mn-lt"/>
              </a:rPr>
              <a:t>, only that K satisfies: </a:t>
            </a:r>
          </a:p>
        </p:txBody>
      </p:sp>
    </p:spTree>
    <p:extLst>
      <p:ext uri="{BB962C8B-B14F-4D97-AF65-F5344CB8AC3E}">
        <p14:creationId xmlns:p14="http://schemas.microsoft.com/office/powerpoint/2010/main" val="213057509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kernel trick</a:t>
            </a:r>
            <a:endParaRPr lang="en-US" dirty="0"/>
          </a:p>
        </p:txBody>
      </p:sp>
      <p:sp>
        <p:nvSpPr>
          <p:cNvPr id="4" name="Content Placeholder 3"/>
          <p:cNvSpPr>
            <a:spLocks noGrp="1"/>
          </p:cNvSpPr>
          <p:nvPr>
            <p:ph idx="1"/>
          </p:nvPr>
        </p:nvSpPr>
        <p:spPr/>
        <p:txBody>
          <a:bodyPr/>
          <a:lstStyle/>
          <a:p>
            <a:r>
              <a:rPr lang="en-US" sz="2000" dirty="0"/>
              <a:t>Define a </a:t>
            </a:r>
            <a:r>
              <a:rPr lang="en-US" sz="2000" dirty="0">
                <a:solidFill>
                  <a:schemeClr val="accent1">
                    <a:lumMod val="75000"/>
                  </a:schemeClr>
                </a:solidFill>
              </a:rPr>
              <a:t>feature function φ(x) </a:t>
            </a:r>
            <a:r>
              <a:rPr lang="en-US" sz="2000" dirty="0"/>
              <a:t>which maps items x into a higher-dimensional space.</a:t>
            </a:r>
          </a:p>
          <a:p>
            <a:r>
              <a:rPr lang="en-US" sz="2000" dirty="0"/>
              <a:t>We can then write a linear function in this space in its </a:t>
            </a:r>
            <a:r>
              <a:rPr lang="en-US" sz="2000" dirty="0">
                <a:solidFill>
                  <a:srgbClr val="0000FF"/>
                </a:solidFill>
              </a:rPr>
              <a:t>dual form:</a:t>
            </a:r>
          </a:p>
          <a:p>
            <a:pPr lvl="1"/>
            <a:r>
              <a:rPr lang="en-US" dirty="0">
                <a:solidFill>
                  <a:schemeClr val="accent1">
                    <a:lumMod val="75000"/>
                  </a:schemeClr>
                </a:solidFill>
              </a:rPr>
              <a:t>f(</a:t>
            </a:r>
            <a:r>
              <a:rPr lang="en-US" b="1" dirty="0">
                <a:solidFill>
                  <a:schemeClr val="accent1">
                    <a:lumMod val="75000"/>
                  </a:schemeClr>
                </a:solidFill>
              </a:rPr>
              <a:t>x</a:t>
            </a:r>
            <a:r>
              <a:rPr lang="en-US" dirty="0">
                <a:solidFill>
                  <a:schemeClr val="accent1">
                    <a:lumMod val="75000"/>
                  </a:schemeClr>
                </a:solidFill>
              </a:rPr>
              <a:t>) =  ∑</a:t>
            </a:r>
            <a:r>
              <a:rPr lang="en-US" baseline="-25000" dirty="0">
                <a:solidFill>
                  <a:schemeClr val="accent1">
                    <a:lumMod val="75000"/>
                  </a:schemeClr>
                </a:solidFill>
              </a:rPr>
              <a:t>d </a:t>
            </a:r>
            <a:r>
              <a:rPr lang="en-US" dirty="0">
                <a:solidFill>
                  <a:schemeClr val="accent1">
                    <a:lumMod val="75000"/>
                  </a:schemeClr>
                </a:solidFill>
              </a:rPr>
              <a:t>α</a:t>
            </a:r>
            <a:r>
              <a:rPr lang="en-US" baseline="-25000" dirty="0">
                <a:solidFill>
                  <a:schemeClr val="accent1">
                    <a:lumMod val="75000"/>
                  </a:schemeClr>
                </a:solidFill>
              </a:rPr>
              <a:t>d </a:t>
            </a:r>
            <a:r>
              <a:rPr lang="en-US" dirty="0">
                <a:solidFill>
                  <a:schemeClr val="accent1">
                    <a:lumMod val="75000"/>
                  </a:schemeClr>
                </a:solidFill>
              </a:rPr>
              <a:t>φ(</a:t>
            </a:r>
            <a:r>
              <a:rPr lang="en-US" b="1" dirty="0" err="1">
                <a:solidFill>
                  <a:schemeClr val="accent1">
                    <a:lumMod val="75000"/>
                  </a:schemeClr>
                </a:solidFill>
              </a:rPr>
              <a:t>x</a:t>
            </a:r>
            <a:r>
              <a:rPr lang="en-US" baseline="-25000" dirty="0" err="1">
                <a:solidFill>
                  <a:schemeClr val="accent1">
                    <a:lumMod val="75000"/>
                  </a:schemeClr>
                </a:solidFill>
              </a:rPr>
              <a:t>d</a:t>
            </a:r>
            <a:r>
              <a:rPr lang="en-US" dirty="0">
                <a:solidFill>
                  <a:schemeClr val="accent1">
                    <a:lumMod val="75000"/>
                  </a:schemeClr>
                </a:solidFill>
              </a:rPr>
              <a:t>)∙φ(</a:t>
            </a:r>
            <a:r>
              <a:rPr lang="en-US" b="1" dirty="0">
                <a:solidFill>
                  <a:schemeClr val="accent1">
                    <a:lumMod val="75000"/>
                  </a:schemeClr>
                </a:solidFill>
              </a:rPr>
              <a:t>x</a:t>
            </a:r>
            <a:r>
              <a:rPr lang="en-US" dirty="0">
                <a:solidFill>
                  <a:schemeClr val="accent1">
                    <a:lumMod val="75000"/>
                  </a:schemeClr>
                </a:solidFill>
              </a:rPr>
              <a:t>) =  ∑</a:t>
            </a:r>
            <a:r>
              <a:rPr lang="en-US" baseline="-25000" dirty="0">
                <a:solidFill>
                  <a:schemeClr val="accent1">
                    <a:lumMod val="75000"/>
                  </a:schemeClr>
                </a:solidFill>
              </a:rPr>
              <a:t>d </a:t>
            </a:r>
            <a:r>
              <a:rPr lang="en-US" dirty="0">
                <a:solidFill>
                  <a:schemeClr val="accent1">
                    <a:lumMod val="75000"/>
                  </a:schemeClr>
                </a:solidFill>
              </a:rPr>
              <a:t>α</a:t>
            </a:r>
            <a:r>
              <a:rPr lang="en-US" baseline="-25000" dirty="0">
                <a:solidFill>
                  <a:schemeClr val="accent1">
                    <a:lumMod val="75000"/>
                  </a:schemeClr>
                </a:solidFill>
              </a:rPr>
              <a:t>d  </a:t>
            </a:r>
            <a:r>
              <a:rPr lang="en-US" dirty="0">
                <a:solidFill>
                  <a:schemeClr val="accent1">
                    <a:lumMod val="75000"/>
                  </a:schemeClr>
                </a:solidFill>
              </a:rPr>
              <a:t>K(</a:t>
            </a:r>
            <a:r>
              <a:rPr lang="en-US" b="1" dirty="0" err="1">
                <a:solidFill>
                  <a:schemeClr val="accent1">
                    <a:lumMod val="75000"/>
                  </a:schemeClr>
                </a:solidFill>
              </a:rPr>
              <a:t>x</a:t>
            </a:r>
            <a:r>
              <a:rPr lang="en-US" baseline="-25000" dirty="0" err="1">
                <a:solidFill>
                  <a:schemeClr val="accent1">
                    <a:lumMod val="75000"/>
                  </a:schemeClr>
                </a:solidFill>
              </a:rPr>
              <a:t>d</a:t>
            </a:r>
            <a:r>
              <a:rPr lang="en-US" dirty="0" err="1">
                <a:solidFill>
                  <a:schemeClr val="accent1">
                    <a:lumMod val="75000"/>
                  </a:schemeClr>
                </a:solidFill>
              </a:rPr>
              <a:t>∙</a:t>
            </a:r>
            <a:r>
              <a:rPr lang="en-US" b="1" dirty="0" err="1">
                <a:solidFill>
                  <a:schemeClr val="accent1">
                    <a:lumMod val="75000"/>
                  </a:schemeClr>
                </a:solidFill>
              </a:rPr>
              <a:t>x</a:t>
            </a:r>
            <a:r>
              <a:rPr lang="en-US" dirty="0">
                <a:solidFill>
                  <a:schemeClr val="accent1">
                    <a:lumMod val="75000"/>
                  </a:schemeClr>
                </a:solidFill>
              </a:rPr>
              <a:t>)  </a:t>
            </a:r>
          </a:p>
          <a:p>
            <a:r>
              <a:rPr lang="en-US" sz="2000" dirty="0">
                <a:solidFill>
                  <a:srgbClr val="0000FF"/>
                </a:solidFill>
              </a:rPr>
              <a:t>Dual representation: </a:t>
            </a:r>
            <a:r>
              <a:rPr lang="en-US" sz="2000" dirty="0"/>
              <a:t>We don’t need to learn </a:t>
            </a:r>
            <a:r>
              <a:rPr lang="en-US" sz="2000" dirty="0">
                <a:solidFill>
                  <a:schemeClr val="accent1">
                    <a:lumMod val="75000"/>
                  </a:schemeClr>
                </a:solidFill>
              </a:rPr>
              <a:t>w</a:t>
            </a:r>
            <a:r>
              <a:rPr lang="en-US" sz="2000" dirty="0"/>
              <a:t> in this higher-dimensional space. It is sufficient to evaluate </a:t>
            </a:r>
            <a:r>
              <a:rPr lang="en-US" sz="2000" dirty="0">
                <a:solidFill>
                  <a:schemeClr val="accent1">
                    <a:lumMod val="75000"/>
                  </a:schemeClr>
                </a:solidFill>
              </a:rPr>
              <a:t>K(x</a:t>
            </a:r>
            <a:r>
              <a:rPr lang="en-US" sz="2000" baseline="-25000" dirty="0">
                <a:solidFill>
                  <a:schemeClr val="accent1">
                    <a:lumMod val="75000"/>
                  </a:schemeClr>
                </a:solidFill>
              </a:rPr>
              <a:t>i</a:t>
            </a:r>
            <a:r>
              <a:rPr lang="en-US" sz="2000" dirty="0">
                <a:solidFill>
                  <a:schemeClr val="accent1">
                    <a:lumMod val="75000"/>
                  </a:schemeClr>
                </a:solidFill>
              </a:rPr>
              <a:t>, </a:t>
            </a:r>
            <a:r>
              <a:rPr lang="en-US" sz="2000" dirty="0" err="1">
                <a:solidFill>
                  <a:schemeClr val="accent1">
                    <a:lumMod val="75000"/>
                  </a:schemeClr>
                </a:solidFill>
              </a:rPr>
              <a:t>x</a:t>
            </a:r>
            <a:r>
              <a:rPr lang="en-US" sz="2000" baseline="-25000" dirty="0" err="1">
                <a:solidFill>
                  <a:schemeClr val="accent1">
                    <a:lumMod val="75000"/>
                  </a:schemeClr>
                </a:solidFill>
              </a:rPr>
              <a:t>j</a:t>
            </a:r>
            <a:r>
              <a:rPr lang="en-US" sz="2000" dirty="0">
                <a:solidFill>
                  <a:schemeClr val="accent1">
                    <a:lumMod val="75000"/>
                  </a:schemeClr>
                </a:solidFill>
              </a:rPr>
              <a:t>)</a:t>
            </a:r>
          </a:p>
          <a:p>
            <a:r>
              <a:rPr lang="en-US" sz="2000" dirty="0"/>
              <a:t>The kernel function </a:t>
            </a:r>
            <a:r>
              <a:rPr lang="el-GR" sz="2000" dirty="0">
                <a:solidFill>
                  <a:schemeClr val="accent1">
                    <a:lumMod val="75000"/>
                  </a:schemeClr>
                </a:solidFill>
              </a:rPr>
              <a:t>K(x</a:t>
            </a:r>
            <a:r>
              <a:rPr lang="en-US" sz="2000" baseline="-25000" dirty="0" err="1">
                <a:solidFill>
                  <a:schemeClr val="accent1">
                    <a:lumMod val="75000"/>
                  </a:schemeClr>
                </a:solidFill>
              </a:rPr>
              <a:t>i</a:t>
            </a:r>
            <a:r>
              <a:rPr lang="el-GR" sz="2000" dirty="0">
                <a:solidFill>
                  <a:schemeClr val="accent1">
                    <a:lumMod val="75000"/>
                  </a:schemeClr>
                </a:solidFill>
              </a:rPr>
              <a:t>, x</a:t>
            </a:r>
            <a:r>
              <a:rPr lang="en-US" sz="2000" baseline="-25000" dirty="0">
                <a:solidFill>
                  <a:schemeClr val="accent1">
                    <a:lumMod val="75000"/>
                  </a:schemeClr>
                </a:solidFill>
              </a:rPr>
              <a:t>j</a:t>
            </a:r>
            <a:r>
              <a:rPr lang="el-GR" sz="2000" dirty="0">
                <a:solidFill>
                  <a:schemeClr val="accent1">
                    <a:lumMod val="75000"/>
                  </a:schemeClr>
                </a:solidFill>
              </a:rPr>
              <a:t>) = φ(x</a:t>
            </a:r>
            <a:r>
              <a:rPr lang="en-US" sz="2000" baseline="-25000" dirty="0" err="1">
                <a:solidFill>
                  <a:schemeClr val="accent1">
                    <a:lumMod val="75000"/>
                  </a:schemeClr>
                </a:solidFill>
              </a:rPr>
              <a:t>i</a:t>
            </a:r>
            <a:r>
              <a:rPr lang="el-GR" sz="2000" dirty="0">
                <a:solidFill>
                  <a:schemeClr val="accent1">
                    <a:lumMod val="75000"/>
                  </a:schemeClr>
                </a:solidFill>
              </a:rPr>
              <a:t>)φ(x</a:t>
            </a:r>
            <a:r>
              <a:rPr lang="en-US" sz="2000" baseline="-25000" dirty="0">
                <a:solidFill>
                  <a:schemeClr val="accent1">
                    <a:lumMod val="75000"/>
                  </a:schemeClr>
                </a:solidFill>
              </a:rPr>
              <a:t>j</a:t>
            </a:r>
            <a:r>
              <a:rPr lang="el-GR" sz="2000" dirty="0">
                <a:solidFill>
                  <a:schemeClr val="accent1">
                    <a:lumMod val="75000"/>
                  </a:schemeClr>
                </a:solidFill>
              </a:rPr>
              <a:t>)</a:t>
            </a:r>
            <a:r>
              <a:rPr lang="en-US" sz="2000" dirty="0">
                <a:solidFill>
                  <a:schemeClr val="accent1">
                    <a:lumMod val="75000"/>
                  </a:schemeClr>
                </a:solidFill>
              </a:rPr>
              <a:t> </a:t>
            </a:r>
            <a:r>
              <a:rPr lang="en-US" sz="2000" dirty="0"/>
              <a:t>computes the inner product between the </a:t>
            </a:r>
            <a:r>
              <a:rPr lang="en-US" sz="2000" dirty="0">
                <a:solidFill>
                  <a:schemeClr val="accent1">
                    <a:lumMod val="75000"/>
                  </a:schemeClr>
                </a:solidFill>
                <a:latin typeface="Calibri"/>
              </a:rPr>
              <a:t>φ(x</a:t>
            </a:r>
            <a:r>
              <a:rPr lang="en-US" sz="2000" baseline="-25000" dirty="0">
                <a:solidFill>
                  <a:schemeClr val="accent1">
                    <a:lumMod val="75000"/>
                  </a:schemeClr>
                </a:solidFill>
                <a:latin typeface="Calibri"/>
              </a:rPr>
              <a:t>i</a:t>
            </a:r>
            <a:r>
              <a:rPr lang="en-US" sz="2000" dirty="0">
                <a:solidFill>
                  <a:schemeClr val="accent1">
                    <a:lumMod val="75000"/>
                  </a:schemeClr>
                </a:solidFill>
              </a:rPr>
              <a:t>)</a:t>
            </a:r>
            <a:r>
              <a:rPr lang="en-US" sz="2000" dirty="0"/>
              <a:t> and </a:t>
            </a:r>
            <a:r>
              <a:rPr lang="en-US" sz="2000" dirty="0">
                <a:solidFill>
                  <a:schemeClr val="accent1">
                    <a:lumMod val="75000"/>
                  </a:schemeClr>
                </a:solidFill>
                <a:latin typeface="Calibri"/>
              </a:rPr>
              <a:t>φ(</a:t>
            </a:r>
            <a:r>
              <a:rPr lang="en-US" sz="2000" dirty="0" err="1">
                <a:solidFill>
                  <a:schemeClr val="accent1">
                    <a:lumMod val="75000"/>
                  </a:schemeClr>
                </a:solidFill>
                <a:latin typeface="Calibri"/>
              </a:rPr>
              <a:t>x</a:t>
            </a:r>
            <a:r>
              <a:rPr lang="en-US" sz="2000" baseline="-25000" dirty="0" err="1">
                <a:solidFill>
                  <a:schemeClr val="accent1">
                    <a:lumMod val="75000"/>
                  </a:schemeClr>
                </a:solidFill>
                <a:latin typeface="Calibri"/>
              </a:rPr>
              <a:t>j</a:t>
            </a:r>
            <a:r>
              <a:rPr lang="en-US" sz="2000" dirty="0">
                <a:solidFill>
                  <a:schemeClr val="accent1">
                    <a:lumMod val="75000"/>
                  </a:schemeClr>
                </a:solidFill>
              </a:rPr>
              <a:t>)</a:t>
            </a:r>
          </a:p>
          <a:p>
            <a:r>
              <a:rPr lang="en-US" sz="2000" dirty="0">
                <a:solidFill>
                  <a:srgbClr val="0000FF"/>
                </a:solidFill>
              </a:rPr>
              <a:t>Kernel Trick: </a:t>
            </a:r>
            <a:r>
              <a:rPr lang="en-US" sz="2000" dirty="0"/>
              <a:t>it is possible to compute </a:t>
            </a:r>
            <a:r>
              <a:rPr lang="el-GR" sz="2000" dirty="0">
                <a:solidFill>
                  <a:schemeClr val="accent1">
                    <a:lumMod val="75000"/>
                  </a:schemeClr>
                </a:solidFill>
              </a:rPr>
              <a:t>K(x</a:t>
            </a:r>
            <a:r>
              <a:rPr lang="en-US" sz="2000" baseline="-25000" dirty="0" err="1">
                <a:solidFill>
                  <a:schemeClr val="accent1">
                    <a:lumMod val="75000"/>
                  </a:schemeClr>
                </a:solidFill>
              </a:rPr>
              <a:t>i</a:t>
            </a:r>
            <a:r>
              <a:rPr lang="el-GR" sz="2000" dirty="0">
                <a:solidFill>
                  <a:schemeClr val="accent1">
                    <a:lumMod val="75000"/>
                  </a:schemeClr>
                </a:solidFill>
              </a:rPr>
              <a:t>, x</a:t>
            </a:r>
            <a:r>
              <a:rPr lang="en-US" sz="2000" baseline="-25000" dirty="0">
                <a:solidFill>
                  <a:schemeClr val="accent1">
                    <a:lumMod val="75000"/>
                  </a:schemeClr>
                </a:solidFill>
              </a:rPr>
              <a:t>j</a:t>
            </a:r>
            <a:r>
              <a:rPr lang="el-GR" sz="2000" dirty="0">
                <a:solidFill>
                  <a:schemeClr val="accent1">
                    <a:lumMod val="75000"/>
                  </a:schemeClr>
                </a:solidFill>
              </a:rPr>
              <a:t>) = φ(x</a:t>
            </a:r>
            <a:r>
              <a:rPr lang="en-US" sz="2000" baseline="-25000" dirty="0" err="1">
                <a:solidFill>
                  <a:schemeClr val="accent1">
                    <a:lumMod val="75000"/>
                  </a:schemeClr>
                </a:solidFill>
              </a:rPr>
              <a:t>i</a:t>
            </a:r>
            <a:r>
              <a:rPr lang="el-GR" sz="2000" dirty="0">
                <a:solidFill>
                  <a:schemeClr val="accent1">
                    <a:lumMod val="75000"/>
                  </a:schemeClr>
                </a:solidFill>
              </a:rPr>
              <a:t>)φ(x</a:t>
            </a:r>
            <a:r>
              <a:rPr lang="en-US" sz="2000" baseline="-25000" dirty="0">
                <a:solidFill>
                  <a:schemeClr val="accent1">
                    <a:lumMod val="75000"/>
                  </a:schemeClr>
                </a:solidFill>
              </a:rPr>
              <a:t>j</a:t>
            </a:r>
            <a:r>
              <a:rPr lang="el-GR" sz="2000" dirty="0">
                <a:solidFill>
                  <a:schemeClr val="accent1">
                    <a:lumMod val="75000"/>
                  </a:schemeClr>
                </a:solidFill>
              </a:rPr>
              <a:t>)</a:t>
            </a:r>
            <a:r>
              <a:rPr lang="en-US" sz="2000" dirty="0">
                <a:solidFill>
                  <a:schemeClr val="accent1">
                    <a:lumMod val="75000"/>
                  </a:schemeClr>
                </a:solidFill>
              </a:rPr>
              <a:t> in the original space. </a:t>
            </a:r>
            <a:endParaRPr lang="en-US" sz="2000" dirty="0"/>
          </a:p>
          <a:p>
            <a:pPr marL="0" indent="0">
              <a:buNone/>
            </a:pPr>
            <a:endParaRPr lang="en-US" dirty="0"/>
          </a:p>
        </p:txBody>
      </p:sp>
      <p:sp>
        <p:nvSpPr>
          <p:cNvPr id="10" name="Content Placeholder 9"/>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2066355A-084C-D24E-9AD2-7E4FC41EA627}" type="slidenum">
              <a:rPr lang="en-US" smtClean="0"/>
              <a:pPr/>
              <a:t>79</a:t>
            </a:fld>
            <a:endParaRPr lang="en-US" dirty="0"/>
          </a:p>
        </p:txBody>
      </p:sp>
    </p:spTree>
    <p:extLst>
      <p:ext uri="{BB962C8B-B14F-4D97-AF65-F5344CB8AC3E}">
        <p14:creationId xmlns:p14="http://schemas.microsoft.com/office/powerpoint/2010/main" val="222189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Perceptron rule</a:t>
            </a:r>
            <a:endParaRPr lang="en-US" dirty="0"/>
          </a:p>
        </p:txBody>
      </p:sp>
      <p:sp>
        <p:nvSpPr>
          <p:cNvPr id="7" name="Content Placeholder 6"/>
          <p:cNvSpPr>
            <a:spLocks noGrp="1"/>
          </p:cNvSpPr>
          <p:nvPr>
            <p:ph idx="1"/>
          </p:nvPr>
        </p:nvSpPr>
        <p:spPr/>
        <p:txBody>
          <a:bodyPr>
            <a:normAutofit/>
          </a:bodyPr>
          <a:lstStyle/>
          <a:p>
            <a:pPr marL="0" lvl="2"/>
            <a:r>
              <a:rPr lang="en-US" dirty="0">
                <a:solidFill>
                  <a:schemeClr val="accent6"/>
                </a:solidFill>
              </a:rPr>
              <a:t>If  y = +1:  </a:t>
            </a:r>
            <a:r>
              <a:rPr lang="en-US" b="1" dirty="0">
                <a:solidFill>
                  <a:srgbClr val="000000"/>
                </a:solidFill>
              </a:rPr>
              <a:t>x </a:t>
            </a:r>
            <a:r>
              <a:rPr lang="en-US" dirty="0">
                <a:solidFill>
                  <a:srgbClr val="000000"/>
                </a:solidFill>
              </a:rPr>
              <a:t>should be </a:t>
            </a:r>
            <a:r>
              <a:rPr lang="en-US" dirty="0">
                <a:solidFill>
                  <a:srgbClr val="C00000"/>
                </a:solidFill>
              </a:rPr>
              <a:t>above</a:t>
            </a:r>
            <a:r>
              <a:rPr lang="en-US" dirty="0">
                <a:solidFill>
                  <a:srgbClr val="000000"/>
                </a:solidFill>
              </a:rPr>
              <a:t> the decision boundary</a:t>
            </a:r>
            <a:endParaRPr lang="en-US" dirty="0">
              <a:solidFill>
                <a:schemeClr val="accent6"/>
              </a:solidFill>
            </a:endParaRPr>
          </a:p>
          <a:p>
            <a:pPr marL="0" lvl="2"/>
            <a:r>
              <a:rPr lang="en-US" b="1" dirty="0">
                <a:solidFill>
                  <a:schemeClr val="accent6"/>
                </a:solidFill>
              </a:rPr>
              <a:t>	</a:t>
            </a:r>
            <a:r>
              <a:rPr lang="en-US" dirty="0">
                <a:solidFill>
                  <a:srgbClr val="000000"/>
                </a:solidFill>
              </a:rPr>
              <a:t>Raise the decision boundary’s slope: </a:t>
            </a:r>
            <a:r>
              <a:rPr lang="en-US" b="1" dirty="0">
                <a:solidFill>
                  <a:srgbClr val="C00000"/>
                </a:solidFill>
              </a:rPr>
              <a:t>w</a:t>
            </a:r>
            <a:r>
              <a:rPr lang="en-US" baseline="30000" dirty="0">
                <a:solidFill>
                  <a:srgbClr val="C00000"/>
                </a:solidFill>
              </a:rPr>
              <a:t>i+1  </a:t>
            </a:r>
            <a:r>
              <a:rPr lang="en-US" dirty="0">
                <a:solidFill>
                  <a:srgbClr val="C00000"/>
                </a:solidFill>
              </a:rPr>
              <a:t>:=  </a:t>
            </a:r>
            <a:r>
              <a:rPr lang="en-US" b="1" dirty="0" err="1">
                <a:solidFill>
                  <a:srgbClr val="C00000"/>
                </a:solidFill>
              </a:rPr>
              <a:t>w</a:t>
            </a:r>
            <a:r>
              <a:rPr lang="en-US" baseline="30000" dirty="0" err="1">
                <a:solidFill>
                  <a:srgbClr val="C00000"/>
                </a:solidFill>
              </a:rPr>
              <a:t>i</a:t>
            </a:r>
            <a:r>
              <a:rPr lang="en-US" dirty="0">
                <a:solidFill>
                  <a:srgbClr val="C00000"/>
                </a:solidFill>
              </a:rPr>
              <a:t> + </a:t>
            </a:r>
            <a:r>
              <a:rPr lang="en-US" b="1" dirty="0">
                <a:solidFill>
                  <a:srgbClr val="C00000"/>
                </a:solidFill>
              </a:rPr>
              <a:t>x</a:t>
            </a:r>
          </a:p>
          <a:p>
            <a:pPr marL="0" lvl="2"/>
            <a:endParaRPr lang="en-US" b="1" dirty="0">
              <a:solidFill>
                <a:srgbClr val="C00000"/>
              </a:solidFill>
            </a:endParaRPr>
          </a:p>
          <a:p>
            <a:pPr marL="0" lvl="2"/>
            <a:br>
              <a:rPr lang="en-US" dirty="0">
                <a:solidFill>
                  <a:srgbClr val="000000"/>
                </a:solidFill>
              </a:rPr>
            </a:br>
            <a:br>
              <a:rPr lang="en-US" dirty="0">
                <a:solidFill>
                  <a:srgbClr val="000000"/>
                </a:solidFill>
              </a:rPr>
            </a:br>
            <a:br>
              <a:rPr lang="en-US" dirty="0">
                <a:solidFill>
                  <a:srgbClr val="000000"/>
                </a:solidFill>
              </a:rPr>
            </a:br>
            <a:br>
              <a:rPr lang="en-US" dirty="0">
                <a:solidFill>
                  <a:srgbClr val="000000"/>
                </a:solidFill>
              </a:rPr>
            </a:br>
            <a:endParaRPr lang="en-US" dirty="0">
              <a:solidFill>
                <a:srgbClr val="000000"/>
              </a:solidFill>
            </a:endParaRPr>
          </a:p>
          <a:p>
            <a:pPr marL="0" lvl="2"/>
            <a:r>
              <a:rPr lang="en-US" dirty="0">
                <a:solidFill>
                  <a:schemeClr val="accent6"/>
                </a:solidFill>
              </a:rPr>
              <a:t>If y = -1: </a:t>
            </a:r>
            <a:r>
              <a:rPr lang="en-US" b="1" dirty="0">
                <a:solidFill>
                  <a:srgbClr val="000000"/>
                </a:solidFill>
              </a:rPr>
              <a:t>x </a:t>
            </a:r>
            <a:r>
              <a:rPr lang="en-US" dirty="0">
                <a:solidFill>
                  <a:srgbClr val="000000"/>
                </a:solidFill>
              </a:rPr>
              <a:t>should be </a:t>
            </a:r>
            <a:r>
              <a:rPr lang="en-US" dirty="0">
                <a:solidFill>
                  <a:srgbClr val="C00000"/>
                </a:solidFill>
              </a:rPr>
              <a:t>below</a:t>
            </a:r>
            <a:r>
              <a:rPr lang="en-US" dirty="0">
                <a:solidFill>
                  <a:srgbClr val="000000"/>
                </a:solidFill>
              </a:rPr>
              <a:t> the decision boundary</a:t>
            </a:r>
            <a:br>
              <a:rPr lang="en-US" dirty="0">
                <a:solidFill>
                  <a:srgbClr val="000000"/>
                </a:solidFill>
              </a:rPr>
            </a:br>
            <a:r>
              <a:rPr lang="en-US" dirty="0">
                <a:solidFill>
                  <a:srgbClr val="000000"/>
                </a:solidFill>
              </a:rPr>
              <a:t>	Lower the decision boundary’s slope: </a:t>
            </a:r>
            <a:r>
              <a:rPr lang="en-US" b="1" dirty="0">
                <a:solidFill>
                  <a:srgbClr val="C00000"/>
                </a:solidFill>
              </a:rPr>
              <a:t>w</a:t>
            </a:r>
            <a:r>
              <a:rPr lang="en-US" baseline="30000" dirty="0">
                <a:solidFill>
                  <a:srgbClr val="C00000"/>
                </a:solidFill>
              </a:rPr>
              <a:t>i+1  </a:t>
            </a:r>
            <a:r>
              <a:rPr lang="en-US" dirty="0">
                <a:solidFill>
                  <a:srgbClr val="C00000"/>
                </a:solidFill>
              </a:rPr>
              <a:t>:= </a:t>
            </a:r>
            <a:r>
              <a:rPr lang="en-US" b="1" dirty="0" err="1">
                <a:solidFill>
                  <a:srgbClr val="C00000"/>
                </a:solidFill>
              </a:rPr>
              <a:t>w</a:t>
            </a:r>
            <a:r>
              <a:rPr lang="en-US" baseline="30000" dirty="0" err="1">
                <a:solidFill>
                  <a:srgbClr val="C00000"/>
                </a:solidFill>
              </a:rPr>
              <a:t>i</a:t>
            </a:r>
            <a:r>
              <a:rPr lang="en-US" dirty="0">
                <a:solidFill>
                  <a:srgbClr val="C00000"/>
                </a:solidFill>
              </a:rPr>
              <a:t> – </a:t>
            </a:r>
            <a:r>
              <a:rPr lang="en-US" b="1" dirty="0">
                <a:solidFill>
                  <a:srgbClr val="C00000"/>
                </a:solidFill>
              </a:rPr>
              <a:t>x</a:t>
            </a:r>
          </a:p>
        </p:txBody>
      </p:sp>
      <p:sp>
        <p:nvSpPr>
          <p:cNvPr id="3" name="Slide Number Placeholder 2"/>
          <p:cNvSpPr>
            <a:spLocks noGrp="1"/>
          </p:cNvSpPr>
          <p:nvPr>
            <p:ph type="sldNum" sz="quarter" idx="12"/>
          </p:nvPr>
        </p:nvSpPr>
        <p:spPr/>
        <p:txBody>
          <a:bodyPr/>
          <a:lstStyle/>
          <a:p>
            <a:fld id="{2066355A-084C-D24E-9AD2-7E4FC41EA627}" type="slidenum">
              <a:rPr lang="en-US" smtClean="0"/>
              <a:pPr/>
              <a:t>8</a:t>
            </a:fld>
            <a:endParaRPr lang="en-US"/>
          </a:p>
        </p:txBody>
      </p:sp>
      <p:grpSp>
        <p:nvGrpSpPr>
          <p:cNvPr id="25" name="Group 24"/>
          <p:cNvGrpSpPr/>
          <p:nvPr/>
        </p:nvGrpSpPr>
        <p:grpSpPr>
          <a:xfrm>
            <a:off x="1970290" y="2557109"/>
            <a:ext cx="1874831" cy="1329091"/>
            <a:chOff x="3386790" y="3010296"/>
            <a:chExt cx="1874831" cy="1652975"/>
          </a:xfrm>
        </p:grpSpPr>
        <p:sp>
          <p:nvSpPr>
            <p:cNvPr id="8" name="Rectangle 7"/>
            <p:cNvSpPr/>
            <p:nvPr/>
          </p:nvSpPr>
          <p:spPr>
            <a:xfrm>
              <a:off x="3386790" y="3010296"/>
              <a:ext cx="1874831" cy="1652975"/>
            </a:xfrm>
            <a:prstGeom prst="rect">
              <a:avLst/>
            </a:prstGeom>
            <a:solidFill>
              <a:srgbClr val="FFF0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Target</a:t>
              </a:r>
            </a:p>
          </p:txBody>
        </p:sp>
        <p:grpSp>
          <p:nvGrpSpPr>
            <p:cNvPr id="12" name="Group 11"/>
            <p:cNvGrpSpPr/>
            <p:nvPr/>
          </p:nvGrpSpPr>
          <p:grpSpPr>
            <a:xfrm>
              <a:off x="3749662" y="3419622"/>
              <a:ext cx="914400" cy="914400"/>
              <a:chOff x="3749662" y="3419622"/>
              <a:chExt cx="914400" cy="914400"/>
            </a:xfrm>
          </p:grpSpPr>
          <p:cxnSp>
            <p:nvCxnSpPr>
              <p:cNvPr id="10" name="Straight Arrow Connector 9"/>
              <p:cNvCxnSpPr/>
              <p:nvPr/>
            </p:nvCxnSpPr>
            <p:spPr>
              <a:xfrm>
                <a:off x="3749662" y="43340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a:off x="3299183" y="38768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3951256" y="3433060"/>
              <a:ext cx="325730" cy="369332"/>
            </a:xfrm>
            <a:prstGeom prst="rect">
              <a:avLst/>
            </a:prstGeom>
            <a:noFill/>
          </p:spPr>
          <p:txBody>
            <a:bodyPr wrap="none" rtlCol="0">
              <a:spAutoFit/>
            </a:bodyPr>
            <a:lstStyle/>
            <a:p>
              <a:r>
                <a:rPr lang="en-US" b="1" dirty="0"/>
                <a:t>x</a:t>
              </a:r>
            </a:p>
          </p:txBody>
        </p:sp>
        <p:cxnSp>
          <p:nvCxnSpPr>
            <p:cNvPr id="15" name="Straight Connector 14"/>
            <p:cNvCxnSpPr/>
            <p:nvPr/>
          </p:nvCxnSpPr>
          <p:spPr>
            <a:xfrm flipV="1">
              <a:off x="3742942" y="3513694"/>
              <a:ext cx="1135650" cy="8203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4048230" y="2557109"/>
            <a:ext cx="1874831" cy="1329091"/>
            <a:chOff x="3386790" y="3010296"/>
            <a:chExt cx="1874831" cy="1652975"/>
          </a:xfrm>
        </p:grpSpPr>
        <p:sp>
          <p:nvSpPr>
            <p:cNvPr id="27" name="Rectangle 26"/>
            <p:cNvSpPr/>
            <p:nvPr/>
          </p:nvSpPr>
          <p:spPr>
            <a:xfrm>
              <a:off x="3386790" y="3010296"/>
              <a:ext cx="1874831" cy="1652975"/>
            </a:xfrm>
            <a:prstGeom prst="rect">
              <a:avLst/>
            </a:prstGeom>
            <a:solidFill>
              <a:srgbClr val="FFF0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Previous Model</a:t>
              </a:r>
            </a:p>
          </p:txBody>
        </p:sp>
        <p:grpSp>
          <p:nvGrpSpPr>
            <p:cNvPr id="28" name="Group 27"/>
            <p:cNvGrpSpPr/>
            <p:nvPr/>
          </p:nvGrpSpPr>
          <p:grpSpPr>
            <a:xfrm>
              <a:off x="3749662" y="3419622"/>
              <a:ext cx="914400" cy="914400"/>
              <a:chOff x="3749662" y="3419622"/>
              <a:chExt cx="914400" cy="914400"/>
            </a:xfrm>
          </p:grpSpPr>
          <p:cxnSp>
            <p:nvCxnSpPr>
              <p:cNvPr id="31" name="Straight Arrow Connector 30"/>
              <p:cNvCxnSpPr/>
              <p:nvPr/>
            </p:nvCxnSpPr>
            <p:spPr>
              <a:xfrm>
                <a:off x="3749662" y="43340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16200000">
                <a:off x="3299183" y="38768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3951256" y="3433060"/>
              <a:ext cx="325730" cy="369332"/>
            </a:xfrm>
            <a:prstGeom prst="rect">
              <a:avLst/>
            </a:prstGeom>
            <a:noFill/>
          </p:spPr>
          <p:txBody>
            <a:bodyPr wrap="none" rtlCol="0">
              <a:spAutoFit/>
            </a:bodyPr>
            <a:lstStyle/>
            <a:p>
              <a:r>
                <a:rPr lang="en-US" b="1" dirty="0"/>
                <a:t>x</a:t>
              </a:r>
            </a:p>
          </p:txBody>
        </p:sp>
        <p:cxnSp>
          <p:nvCxnSpPr>
            <p:cNvPr id="33" name="Straight Connector 32"/>
            <p:cNvCxnSpPr/>
            <p:nvPr/>
          </p:nvCxnSpPr>
          <p:spPr>
            <a:xfrm flipV="1">
              <a:off x="3756383" y="3438027"/>
              <a:ext cx="194873" cy="895995"/>
            </a:xfrm>
            <a:prstGeom prst="line">
              <a:avLst/>
            </a:prstGeom>
            <a:ln>
              <a:solidFill>
                <a:schemeClr val="accent6"/>
              </a:solidFill>
              <a:prstDash val="solid"/>
            </a:ln>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6126169" y="2557109"/>
            <a:ext cx="1874831" cy="1323726"/>
            <a:chOff x="3275183" y="3010296"/>
            <a:chExt cx="1874831" cy="1652975"/>
          </a:xfrm>
        </p:grpSpPr>
        <p:sp>
          <p:nvSpPr>
            <p:cNvPr id="37" name="Rectangle 36"/>
            <p:cNvSpPr/>
            <p:nvPr/>
          </p:nvSpPr>
          <p:spPr>
            <a:xfrm>
              <a:off x="3275183" y="3010296"/>
              <a:ext cx="1874831" cy="1652975"/>
            </a:xfrm>
            <a:prstGeom prst="rect">
              <a:avLst/>
            </a:prstGeom>
            <a:solidFill>
              <a:srgbClr val="FFF0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New Model</a:t>
              </a:r>
            </a:p>
          </p:txBody>
        </p:sp>
        <p:grpSp>
          <p:nvGrpSpPr>
            <p:cNvPr id="38" name="Group 37"/>
            <p:cNvGrpSpPr/>
            <p:nvPr/>
          </p:nvGrpSpPr>
          <p:grpSpPr>
            <a:xfrm>
              <a:off x="3749662" y="3419622"/>
              <a:ext cx="914400" cy="914400"/>
              <a:chOff x="3749662" y="3419622"/>
              <a:chExt cx="914400" cy="914400"/>
            </a:xfrm>
          </p:grpSpPr>
          <p:cxnSp>
            <p:nvCxnSpPr>
              <p:cNvPr id="42" name="Straight Arrow Connector 41"/>
              <p:cNvCxnSpPr/>
              <p:nvPr/>
            </p:nvCxnSpPr>
            <p:spPr>
              <a:xfrm>
                <a:off x="3749662" y="43340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16200000">
                <a:off x="3299183" y="38768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3951256" y="3433060"/>
              <a:ext cx="325730" cy="369332"/>
            </a:xfrm>
            <a:prstGeom prst="rect">
              <a:avLst/>
            </a:prstGeom>
            <a:noFill/>
          </p:spPr>
          <p:txBody>
            <a:bodyPr wrap="none" rtlCol="0">
              <a:spAutoFit/>
            </a:bodyPr>
            <a:lstStyle/>
            <a:p>
              <a:r>
                <a:rPr lang="en-US" b="1" dirty="0"/>
                <a:t>x</a:t>
              </a:r>
            </a:p>
          </p:txBody>
        </p:sp>
        <p:cxnSp>
          <p:nvCxnSpPr>
            <p:cNvPr id="41" name="Straight Connector 40"/>
            <p:cNvCxnSpPr/>
            <p:nvPr/>
          </p:nvCxnSpPr>
          <p:spPr>
            <a:xfrm flipV="1">
              <a:off x="3756383" y="3419622"/>
              <a:ext cx="194873" cy="914401"/>
            </a:xfrm>
            <a:prstGeom prst="line">
              <a:avLst/>
            </a:prstGeom>
            <a:ln w="12700" cmpd="sng">
              <a:solidFill>
                <a:schemeClr val="accent6"/>
              </a:solidFill>
              <a:prstDash val="sysDash"/>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endCxn id="39" idx="0"/>
            </p:cNvCxnSpPr>
            <p:nvPr/>
          </p:nvCxnSpPr>
          <p:spPr>
            <a:xfrm flipV="1">
              <a:off x="3756383" y="3433059"/>
              <a:ext cx="357738" cy="900963"/>
            </a:xfrm>
            <a:prstGeom prst="line">
              <a:avLst/>
            </a:prstGeom>
            <a:ln>
              <a:solidFill>
                <a:schemeClr val="accent6"/>
              </a:solidFill>
              <a:prstDash val="solid"/>
            </a:ln>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70290" y="4756888"/>
            <a:ext cx="1874831" cy="1353312"/>
            <a:chOff x="3480868" y="4873806"/>
            <a:chExt cx="1874831" cy="1656585"/>
          </a:xfrm>
        </p:grpSpPr>
        <p:sp>
          <p:nvSpPr>
            <p:cNvPr id="64" name="Rectangle 63"/>
            <p:cNvSpPr/>
            <p:nvPr/>
          </p:nvSpPr>
          <p:spPr>
            <a:xfrm>
              <a:off x="3480868" y="4873806"/>
              <a:ext cx="1874831" cy="1656585"/>
            </a:xfrm>
            <a:prstGeom prst="rect">
              <a:avLst/>
            </a:prstGeom>
            <a:solidFill>
              <a:srgbClr val="FFF0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Target</a:t>
              </a:r>
            </a:p>
          </p:txBody>
        </p:sp>
        <p:grpSp>
          <p:nvGrpSpPr>
            <p:cNvPr id="65" name="Group 64"/>
            <p:cNvGrpSpPr/>
            <p:nvPr/>
          </p:nvGrpSpPr>
          <p:grpSpPr>
            <a:xfrm>
              <a:off x="3843740" y="5283133"/>
              <a:ext cx="914400" cy="914400"/>
              <a:chOff x="3749662" y="3419622"/>
              <a:chExt cx="914400" cy="914400"/>
            </a:xfrm>
          </p:grpSpPr>
          <p:cxnSp>
            <p:nvCxnSpPr>
              <p:cNvPr id="68" name="Straight Arrow Connector 67"/>
              <p:cNvCxnSpPr/>
              <p:nvPr/>
            </p:nvCxnSpPr>
            <p:spPr>
              <a:xfrm>
                <a:off x="3749662" y="43340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rot="16200000">
                <a:off x="3299183" y="38768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4371932" y="5680377"/>
              <a:ext cx="325730" cy="369332"/>
            </a:xfrm>
            <a:prstGeom prst="rect">
              <a:avLst/>
            </a:prstGeom>
            <a:noFill/>
          </p:spPr>
          <p:txBody>
            <a:bodyPr wrap="none" rtlCol="0">
              <a:spAutoFit/>
            </a:bodyPr>
            <a:lstStyle/>
            <a:p>
              <a:r>
                <a:rPr lang="en-US" b="1" dirty="0"/>
                <a:t>x</a:t>
              </a:r>
            </a:p>
          </p:txBody>
        </p:sp>
        <p:cxnSp>
          <p:nvCxnSpPr>
            <p:cNvPr id="67" name="Straight Connector 66"/>
            <p:cNvCxnSpPr/>
            <p:nvPr/>
          </p:nvCxnSpPr>
          <p:spPr>
            <a:xfrm flipV="1">
              <a:off x="3850461" y="5377205"/>
              <a:ext cx="1135650" cy="8203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6126169" y="4756888"/>
            <a:ext cx="1874831" cy="1350363"/>
            <a:chOff x="7421569" y="4858457"/>
            <a:chExt cx="1874831" cy="1652975"/>
          </a:xfrm>
        </p:grpSpPr>
        <p:grpSp>
          <p:nvGrpSpPr>
            <p:cNvPr id="80" name="Group 79"/>
            <p:cNvGrpSpPr/>
            <p:nvPr/>
          </p:nvGrpSpPr>
          <p:grpSpPr>
            <a:xfrm>
              <a:off x="7421569" y="4858457"/>
              <a:ext cx="1874831" cy="1652975"/>
              <a:chOff x="3480868" y="4873807"/>
              <a:chExt cx="1874831" cy="1652975"/>
            </a:xfrm>
          </p:grpSpPr>
          <p:sp>
            <p:nvSpPr>
              <p:cNvPr id="81" name="Rectangle 80"/>
              <p:cNvSpPr/>
              <p:nvPr/>
            </p:nvSpPr>
            <p:spPr>
              <a:xfrm>
                <a:off x="3480868" y="4873807"/>
                <a:ext cx="1874831" cy="1652975"/>
              </a:xfrm>
              <a:prstGeom prst="rect">
                <a:avLst/>
              </a:prstGeom>
              <a:solidFill>
                <a:srgbClr val="FFF0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New Model</a:t>
                </a:r>
              </a:p>
            </p:txBody>
          </p:sp>
          <p:grpSp>
            <p:nvGrpSpPr>
              <p:cNvPr id="82" name="Group 81"/>
              <p:cNvGrpSpPr/>
              <p:nvPr/>
            </p:nvGrpSpPr>
            <p:grpSpPr>
              <a:xfrm>
                <a:off x="3843740" y="5283133"/>
                <a:ext cx="914400" cy="914400"/>
                <a:chOff x="3749662" y="3419622"/>
                <a:chExt cx="914400" cy="914400"/>
              </a:xfrm>
            </p:grpSpPr>
            <p:cxnSp>
              <p:nvCxnSpPr>
                <p:cNvPr id="85" name="Straight Arrow Connector 84"/>
                <p:cNvCxnSpPr/>
                <p:nvPr/>
              </p:nvCxnSpPr>
              <p:spPr>
                <a:xfrm>
                  <a:off x="3749662" y="43340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rot="16200000">
                  <a:off x="3299183" y="38768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83" name="TextBox 82"/>
              <p:cNvSpPr txBox="1"/>
              <p:nvPr/>
            </p:nvSpPr>
            <p:spPr>
              <a:xfrm>
                <a:off x="4371932" y="5680377"/>
                <a:ext cx="325730" cy="369332"/>
              </a:xfrm>
              <a:prstGeom prst="rect">
                <a:avLst/>
              </a:prstGeom>
              <a:noFill/>
            </p:spPr>
            <p:txBody>
              <a:bodyPr wrap="none" rtlCol="0">
                <a:spAutoFit/>
              </a:bodyPr>
              <a:lstStyle/>
              <a:p>
                <a:r>
                  <a:rPr lang="en-US" b="1" dirty="0"/>
                  <a:t>x</a:t>
                </a:r>
              </a:p>
            </p:txBody>
          </p:sp>
        </p:grpSp>
        <p:cxnSp>
          <p:nvCxnSpPr>
            <p:cNvPr id="87" name="Straight Connector 86"/>
            <p:cNvCxnSpPr/>
            <p:nvPr/>
          </p:nvCxnSpPr>
          <p:spPr>
            <a:xfrm flipV="1">
              <a:off x="7816879" y="5886205"/>
              <a:ext cx="1259447" cy="295978"/>
            </a:xfrm>
            <a:prstGeom prst="line">
              <a:avLst/>
            </a:prstGeom>
            <a:ln w="12700" cmpd="sng">
              <a:solidFill>
                <a:schemeClr val="accent6"/>
              </a:solidFill>
              <a:prstDash val="sysDash"/>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7784441" y="5509918"/>
              <a:ext cx="1259447" cy="672265"/>
            </a:xfrm>
            <a:prstGeom prst="line">
              <a:avLst/>
            </a:prstGeom>
            <a:ln>
              <a:solidFill>
                <a:schemeClr val="accent6"/>
              </a:solidFill>
              <a:prstDash val="solid"/>
            </a:ln>
          </p:spPr>
          <p:style>
            <a:lnRef idx="2">
              <a:schemeClr val="accent1"/>
            </a:lnRef>
            <a:fillRef idx="0">
              <a:schemeClr val="accent1"/>
            </a:fillRef>
            <a:effectRef idx="1">
              <a:schemeClr val="accent1"/>
            </a:effectRef>
            <a:fontRef idx="minor">
              <a:schemeClr val="tx1"/>
            </a:fontRef>
          </p:style>
        </p:cxnSp>
      </p:grpSp>
      <p:grpSp>
        <p:nvGrpSpPr>
          <p:cNvPr id="95" name="Group 94"/>
          <p:cNvGrpSpPr/>
          <p:nvPr/>
        </p:nvGrpSpPr>
        <p:grpSpPr>
          <a:xfrm>
            <a:off x="4048230" y="4756888"/>
            <a:ext cx="1874831" cy="1350363"/>
            <a:chOff x="3189836" y="4831820"/>
            <a:chExt cx="1874831" cy="1350363"/>
          </a:xfrm>
        </p:grpSpPr>
        <p:grpSp>
          <p:nvGrpSpPr>
            <p:cNvPr id="23" name="Group 22"/>
            <p:cNvGrpSpPr/>
            <p:nvPr/>
          </p:nvGrpSpPr>
          <p:grpSpPr>
            <a:xfrm>
              <a:off x="3189836" y="4831820"/>
              <a:ext cx="1874831" cy="1350363"/>
              <a:chOff x="3480868" y="4873807"/>
              <a:chExt cx="1874831" cy="1652975"/>
            </a:xfrm>
          </p:grpSpPr>
          <p:sp>
            <p:nvSpPr>
              <p:cNvPr id="17" name="Rectangle 16"/>
              <p:cNvSpPr/>
              <p:nvPr/>
            </p:nvSpPr>
            <p:spPr>
              <a:xfrm>
                <a:off x="3480868" y="4873807"/>
                <a:ext cx="1874831" cy="1652975"/>
              </a:xfrm>
              <a:prstGeom prst="rect">
                <a:avLst/>
              </a:prstGeom>
              <a:solidFill>
                <a:srgbClr val="FFF0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Previous Model</a:t>
                </a:r>
              </a:p>
            </p:txBody>
          </p:sp>
          <p:grpSp>
            <p:nvGrpSpPr>
              <p:cNvPr id="18" name="Group 17"/>
              <p:cNvGrpSpPr/>
              <p:nvPr/>
            </p:nvGrpSpPr>
            <p:grpSpPr>
              <a:xfrm>
                <a:off x="3843740" y="5283133"/>
                <a:ext cx="914400" cy="914400"/>
                <a:chOff x="3749662" y="3419622"/>
                <a:chExt cx="914400" cy="914400"/>
              </a:xfrm>
            </p:grpSpPr>
            <p:cxnSp>
              <p:nvCxnSpPr>
                <p:cNvPr id="19" name="Straight Arrow Connector 18"/>
                <p:cNvCxnSpPr/>
                <p:nvPr/>
              </p:nvCxnSpPr>
              <p:spPr>
                <a:xfrm>
                  <a:off x="3749662" y="43340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6200000">
                  <a:off x="3299183" y="3876822"/>
                  <a:ext cx="914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4371932" y="5680377"/>
                <a:ext cx="325730" cy="369332"/>
              </a:xfrm>
              <a:prstGeom prst="rect">
                <a:avLst/>
              </a:prstGeom>
              <a:noFill/>
            </p:spPr>
            <p:txBody>
              <a:bodyPr wrap="none" rtlCol="0">
                <a:spAutoFit/>
              </a:bodyPr>
              <a:lstStyle/>
              <a:p>
                <a:r>
                  <a:rPr lang="en-US" b="1" dirty="0"/>
                  <a:t>x</a:t>
                </a:r>
              </a:p>
            </p:txBody>
          </p:sp>
        </p:grpSp>
        <p:cxnSp>
          <p:nvCxnSpPr>
            <p:cNvPr id="94" name="Straight Connector 93"/>
            <p:cNvCxnSpPr/>
            <p:nvPr/>
          </p:nvCxnSpPr>
          <p:spPr>
            <a:xfrm flipV="1">
              <a:off x="3552708" y="5671417"/>
              <a:ext cx="1259447" cy="241793"/>
            </a:xfrm>
            <a:prstGeom prst="line">
              <a:avLst/>
            </a:prstGeom>
            <a:ln>
              <a:solidFill>
                <a:schemeClr val="accent1"/>
              </a:solidFill>
              <a:prstDash val="soli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7886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Properties of the kernel matrix </a:t>
            </a:r>
            <a:r>
              <a:rPr lang="en-US" b="1" dirty="0"/>
              <a:t>K</a:t>
            </a:r>
          </a:p>
        </p:txBody>
      </p:sp>
      <p:sp>
        <p:nvSpPr>
          <p:cNvPr id="4" name="Content Placeholder 3"/>
          <p:cNvSpPr>
            <a:spLocks noGrp="1"/>
          </p:cNvSpPr>
          <p:nvPr>
            <p:ph idx="1"/>
          </p:nvPr>
        </p:nvSpPr>
        <p:spPr>
          <a:xfrm>
            <a:off x="457200" y="1600200"/>
            <a:ext cx="8358094" cy="4525963"/>
          </a:xfrm>
        </p:spPr>
        <p:txBody>
          <a:bodyPr>
            <a:normAutofit/>
          </a:bodyPr>
          <a:lstStyle/>
          <a:p>
            <a:r>
              <a:rPr lang="en-US" sz="2800" b="1" dirty="0">
                <a:solidFill>
                  <a:schemeClr val="accent6"/>
                </a:solidFill>
              </a:rPr>
              <a:t>K</a:t>
            </a:r>
            <a:r>
              <a:rPr lang="en-US" sz="2800" dirty="0">
                <a:solidFill>
                  <a:schemeClr val="accent6"/>
                </a:solidFill>
              </a:rPr>
              <a:t> is symmetric: </a:t>
            </a:r>
          </a:p>
          <a:p>
            <a:r>
              <a:rPr lang="en-US" sz="2800" b="1" dirty="0" err="1"/>
              <a:t>K</a:t>
            </a:r>
            <a:r>
              <a:rPr lang="en-US" sz="2800" baseline="-25000" dirty="0" err="1"/>
              <a:t>ij</a:t>
            </a:r>
            <a:r>
              <a:rPr lang="en-US" sz="2800" dirty="0"/>
              <a:t> = </a:t>
            </a:r>
            <a:r>
              <a:rPr lang="en-US" sz="2800" i="1" dirty="0"/>
              <a:t>k</a:t>
            </a:r>
            <a:r>
              <a:rPr lang="en-US" sz="2800" dirty="0"/>
              <a:t>(</a:t>
            </a:r>
            <a:r>
              <a:rPr lang="en-US" sz="2800" b="1" dirty="0"/>
              <a:t>x</a:t>
            </a:r>
            <a:r>
              <a:rPr lang="en-US" sz="2800" baseline="-25000" dirty="0"/>
              <a:t>i</a:t>
            </a:r>
            <a:r>
              <a:rPr lang="en-US" sz="2800" dirty="0"/>
              <a:t>, </a:t>
            </a:r>
            <a:r>
              <a:rPr lang="en-US" sz="2800" b="1" dirty="0" err="1"/>
              <a:t>x</a:t>
            </a:r>
            <a:r>
              <a:rPr lang="en-US" sz="2800" baseline="-25000" dirty="0" err="1"/>
              <a:t>j</a:t>
            </a:r>
            <a:r>
              <a:rPr lang="en-US" sz="2800" dirty="0"/>
              <a:t>) = </a:t>
            </a:r>
            <a:r>
              <a:rPr lang="en-US" sz="2800" dirty="0" err="1"/>
              <a:t>φ</a:t>
            </a:r>
            <a:r>
              <a:rPr lang="en-US" sz="2800" dirty="0"/>
              <a:t>(</a:t>
            </a:r>
            <a:r>
              <a:rPr lang="en-US" sz="2800" b="1" dirty="0"/>
              <a:t>x</a:t>
            </a:r>
            <a:r>
              <a:rPr lang="en-US" sz="2800" baseline="-25000" dirty="0"/>
              <a:t>i</a:t>
            </a:r>
            <a:r>
              <a:rPr lang="en-US" sz="2800" dirty="0"/>
              <a:t>)</a:t>
            </a:r>
            <a:r>
              <a:rPr lang="en-US" sz="2800" dirty="0" err="1"/>
              <a:t>φ</a:t>
            </a:r>
            <a:r>
              <a:rPr lang="en-US" sz="2800" dirty="0"/>
              <a:t>(</a:t>
            </a:r>
            <a:r>
              <a:rPr lang="en-US" sz="2800" b="1" dirty="0" err="1"/>
              <a:t>x</a:t>
            </a:r>
            <a:r>
              <a:rPr lang="en-US" sz="2800" baseline="-25000" dirty="0" err="1"/>
              <a:t>j</a:t>
            </a:r>
            <a:r>
              <a:rPr lang="en-US" sz="2800" dirty="0"/>
              <a:t>) = </a:t>
            </a:r>
            <a:r>
              <a:rPr lang="en-US" sz="2800" i="1" dirty="0"/>
              <a:t>k</a:t>
            </a:r>
            <a:r>
              <a:rPr lang="en-US" sz="2800" dirty="0"/>
              <a:t>(</a:t>
            </a:r>
            <a:r>
              <a:rPr lang="en-US" sz="2800" b="1" dirty="0" err="1"/>
              <a:t>x</a:t>
            </a:r>
            <a:r>
              <a:rPr lang="en-US" sz="2800" baseline="-25000" dirty="0" err="1"/>
              <a:t>j</a:t>
            </a:r>
            <a:r>
              <a:rPr lang="en-US" sz="2800" dirty="0"/>
              <a:t>, </a:t>
            </a:r>
            <a:r>
              <a:rPr lang="en-US" sz="2800" b="1" dirty="0"/>
              <a:t>x</a:t>
            </a:r>
            <a:r>
              <a:rPr lang="en-US" sz="2800" baseline="-25000" dirty="0"/>
              <a:t>i</a:t>
            </a:r>
            <a:r>
              <a:rPr lang="en-US" sz="2800" dirty="0"/>
              <a:t>) = </a:t>
            </a:r>
            <a:r>
              <a:rPr lang="en-US" sz="2800" b="1" dirty="0" err="1"/>
              <a:t>K</a:t>
            </a:r>
            <a:r>
              <a:rPr lang="en-US" sz="2800" baseline="-25000" dirty="0" err="1"/>
              <a:t>ji</a:t>
            </a:r>
            <a:br>
              <a:rPr lang="en-US" sz="2800" baseline="-25000" dirty="0"/>
            </a:br>
            <a:endParaRPr lang="en-US" sz="2800" dirty="0"/>
          </a:p>
          <a:p>
            <a:r>
              <a:rPr lang="en-US" sz="2800" b="1" dirty="0">
                <a:solidFill>
                  <a:srgbClr val="C00000"/>
                </a:solidFill>
              </a:rPr>
              <a:t>K</a:t>
            </a:r>
            <a:r>
              <a:rPr lang="en-US" sz="2800" dirty="0">
                <a:solidFill>
                  <a:srgbClr val="C00000"/>
                </a:solidFill>
              </a:rPr>
              <a:t> is positive semi-definite </a:t>
            </a:r>
            <a:r>
              <a:rPr lang="en-US" sz="2800" dirty="0"/>
              <a:t>(∀ vectors </a:t>
            </a:r>
            <a:r>
              <a:rPr lang="en-US" sz="2800" b="1" dirty="0"/>
              <a:t>v</a:t>
            </a:r>
            <a:r>
              <a:rPr lang="en-US" sz="2800" dirty="0"/>
              <a:t>:  </a:t>
            </a:r>
            <a:r>
              <a:rPr lang="en-US" sz="2800" b="1" dirty="0" err="1"/>
              <a:t>v</a:t>
            </a:r>
            <a:r>
              <a:rPr lang="en-US" sz="2800" baseline="30000" dirty="0" err="1"/>
              <a:t>T</a:t>
            </a:r>
            <a:r>
              <a:rPr lang="en-US" sz="2800" b="1" dirty="0" err="1"/>
              <a:t>Kv</a:t>
            </a:r>
            <a:r>
              <a:rPr lang="en-US" sz="2800" dirty="0"/>
              <a:t> ≥0):</a:t>
            </a:r>
          </a:p>
          <a:p>
            <a:r>
              <a:rPr lang="en-US" sz="2800" dirty="0"/>
              <a:t>Proof:</a:t>
            </a:r>
          </a:p>
          <a:p>
            <a:endParaRPr lang="en-US" sz="2800" dirty="0"/>
          </a:p>
        </p:txBody>
      </p:sp>
      <p:sp>
        <p:nvSpPr>
          <p:cNvPr id="5" name="Slide Number Placeholder 4"/>
          <p:cNvSpPr>
            <a:spLocks noGrp="1"/>
          </p:cNvSpPr>
          <p:nvPr>
            <p:ph type="sldNum" sz="quarter" idx="12"/>
          </p:nvPr>
        </p:nvSpPr>
        <p:spPr/>
        <p:txBody>
          <a:bodyPr/>
          <a:lstStyle/>
          <a:p>
            <a:fld id="{2066355A-084C-D24E-9AD2-7E4FC41EA627}" type="slidenum">
              <a:rPr lang="en-US" smtClean="0"/>
              <a:t>80</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0939057"/>
              </p:ext>
            </p:extLst>
          </p:nvPr>
        </p:nvGraphicFramePr>
        <p:xfrm>
          <a:off x="1601320" y="3733800"/>
          <a:ext cx="7213974" cy="2767810"/>
        </p:xfrm>
        <a:graphic>
          <a:graphicData uri="http://schemas.openxmlformats.org/presentationml/2006/ole">
            <mc:AlternateContent xmlns:mc="http://schemas.openxmlformats.org/markup-compatibility/2006">
              <mc:Choice xmlns:v="urn:schemas-microsoft-com:vml" Requires="v">
                <p:oleObj name="Equation" r:id="rId2" imgW="9423400" imgH="3619500" progId="Equation.3">
                  <p:embed/>
                </p:oleObj>
              </mc:Choice>
              <mc:Fallback>
                <p:oleObj name="Equation" r:id="rId2" imgW="9423400" imgH="3619500" progId="Equation.3">
                  <p:embed/>
                  <p:pic>
                    <p:nvPicPr>
                      <p:cNvPr id="0" name=""/>
                      <p:cNvPicPr/>
                      <p:nvPr/>
                    </p:nvPicPr>
                    <p:blipFill>
                      <a:blip r:embed="rId3"/>
                      <a:stretch>
                        <a:fillRect/>
                      </a:stretch>
                    </p:blipFill>
                    <p:spPr>
                      <a:xfrm>
                        <a:off x="1601320" y="3733800"/>
                        <a:ext cx="7213974" cy="2767810"/>
                      </a:xfrm>
                      <a:prstGeom prst="rect">
                        <a:avLst/>
                      </a:prstGeom>
                    </p:spPr>
                  </p:pic>
                </p:oleObj>
              </mc:Fallback>
            </mc:AlternateContent>
          </a:graphicData>
        </a:graphic>
      </p:graphicFrame>
    </p:spTree>
    <p:extLst>
      <p:ext uri="{BB962C8B-B14F-4D97-AF65-F5344CB8AC3E}">
        <p14:creationId xmlns:p14="http://schemas.microsoft.com/office/powerpoint/2010/main" val="3077723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Polynomial kernels</a:t>
            </a:r>
          </a:p>
        </p:txBody>
      </p:sp>
      <p:sp>
        <p:nvSpPr>
          <p:cNvPr id="4" name="Content Placeholder 3"/>
          <p:cNvSpPr>
            <a:spLocks noGrp="1"/>
          </p:cNvSpPr>
          <p:nvPr>
            <p:ph idx="1"/>
          </p:nvPr>
        </p:nvSpPr>
        <p:spPr>
          <a:xfrm>
            <a:off x="1524000" y="1371600"/>
            <a:ext cx="7543800" cy="4525963"/>
          </a:xfrm>
        </p:spPr>
        <p:txBody>
          <a:bodyPr>
            <a:normAutofit/>
          </a:bodyPr>
          <a:lstStyle/>
          <a:p>
            <a:r>
              <a:rPr lang="en-US" dirty="0"/>
              <a:t>Linear kernel: </a:t>
            </a:r>
            <a:r>
              <a:rPr lang="en-US" dirty="0">
                <a:solidFill>
                  <a:schemeClr val="accent1">
                    <a:lumMod val="75000"/>
                  </a:schemeClr>
                </a:solidFill>
              </a:rPr>
              <a:t>k(</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z</a:t>
            </a:r>
            <a:r>
              <a:rPr lang="en-US" dirty="0">
                <a:solidFill>
                  <a:schemeClr val="accent1">
                    <a:lumMod val="75000"/>
                  </a:schemeClr>
                </a:solidFill>
              </a:rPr>
              <a:t>) = </a:t>
            </a:r>
            <a:r>
              <a:rPr lang="en-US" b="1" dirty="0" err="1">
                <a:solidFill>
                  <a:schemeClr val="accent1">
                    <a:lumMod val="75000"/>
                  </a:schemeClr>
                </a:solidFill>
              </a:rPr>
              <a:t>xz</a:t>
            </a:r>
            <a:br>
              <a:rPr lang="en-US" b="1" dirty="0">
                <a:solidFill>
                  <a:schemeClr val="accent1">
                    <a:lumMod val="75000"/>
                  </a:schemeClr>
                </a:solidFill>
              </a:rPr>
            </a:br>
            <a:endParaRPr lang="en-US" dirty="0">
              <a:solidFill>
                <a:schemeClr val="accent1">
                  <a:lumMod val="75000"/>
                </a:schemeClr>
              </a:solidFill>
            </a:endParaRPr>
          </a:p>
          <a:p>
            <a:r>
              <a:rPr lang="en-US" dirty="0"/>
              <a:t>Polynomial kernel of degree </a:t>
            </a:r>
            <a:r>
              <a:rPr lang="en-US" i="1" dirty="0"/>
              <a:t>d</a:t>
            </a:r>
            <a:r>
              <a:rPr lang="en-US" dirty="0"/>
              <a:t>: </a:t>
            </a:r>
            <a:r>
              <a:rPr lang="en-US" dirty="0">
                <a:solidFill>
                  <a:schemeClr val="accent1">
                    <a:lumMod val="75000"/>
                  </a:schemeClr>
                </a:solidFill>
              </a:rPr>
              <a:t>k(</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z</a:t>
            </a:r>
            <a:r>
              <a:rPr lang="en-US" dirty="0">
                <a:solidFill>
                  <a:schemeClr val="accent1">
                    <a:lumMod val="75000"/>
                  </a:schemeClr>
                </a:solidFill>
              </a:rPr>
              <a:t>) = (</a:t>
            </a:r>
            <a:r>
              <a:rPr lang="en-US" b="1" dirty="0" err="1">
                <a:solidFill>
                  <a:schemeClr val="accent1">
                    <a:lumMod val="75000"/>
                  </a:schemeClr>
                </a:solidFill>
              </a:rPr>
              <a:t>xz</a:t>
            </a:r>
            <a:r>
              <a:rPr lang="en-US" dirty="0">
                <a:solidFill>
                  <a:schemeClr val="accent1">
                    <a:lumMod val="75000"/>
                  </a:schemeClr>
                </a:solidFill>
              </a:rPr>
              <a:t>)</a:t>
            </a:r>
            <a:r>
              <a:rPr lang="en-US" i="1" baseline="30000" dirty="0">
                <a:solidFill>
                  <a:schemeClr val="accent1">
                    <a:lumMod val="75000"/>
                  </a:schemeClr>
                </a:solidFill>
              </a:rPr>
              <a:t>d</a:t>
            </a:r>
            <a:r>
              <a:rPr lang="en-US" dirty="0">
                <a:solidFill>
                  <a:schemeClr val="accent1">
                    <a:lumMod val="75000"/>
                  </a:schemeClr>
                </a:solidFill>
              </a:rPr>
              <a:t> </a:t>
            </a:r>
            <a:br>
              <a:rPr lang="en-US" dirty="0">
                <a:solidFill>
                  <a:srgbClr val="C00000"/>
                </a:solidFill>
              </a:rPr>
            </a:br>
            <a:r>
              <a:rPr lang="en-US" dirty="0"/>
              <a:t>(only </a:t>
            </a:r>
            <a:r>
              <a:rPr lang="en-US" i="1" dirty="0" err="1"/>
              <a:t>d</a:t>
            </a:r>
            <a:r>
              <a:rPr lang="en-US" dirty="0" err="1"/>
              <a:t>th</a:t>
            </a:r>
            <a:r>
              <a:rPr lang="en-US" dirty="0"/>
              <a:t>-order interactions) </a:t>
            </a:r>
            <a:br>
              <a:rPr lang="en-US" dirty="0"/>
            </a:br>
            <a:br>
              <a:rPr lang="en-US" dirty="0"/>
            </a:br>
            <a:endParaRPr lang="en-US" dirty="0"/>
          </a:p>
          <a:p>
            <a:r>
              <a:rPr lang="en-US" dirty="0"/>
              <a:t>Polynomial kernel up to degree </a:t>
            </a:r>
            <a:r>
              <a:rPr lang="en-US" i="1" dirty="0"/>
              <a:t>d</a:t>
            </a:r>
            <a:r>
              <a:rPr lang="en-US" dirty="0"/>
              <a:t>: </a:t>
            </a:r>
            <a:r>
              <a:rPr lang="en-US" dirty="0">
                <a:solidFill>
                  <a:schemeClr val="accent1">
                    <a:lumMod val="75000"/>
                  </a:schemeClr>
                </a:solidFill>
              </a:rPr>
              <a:t>k(</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z</a:t>
            </a:r>
            <a:r>
              <a:rPr lang="en-US" dirty="0">
                <a:solidFill>
                  <a:schemeClr val="accent1">
                    <a:lumMod val="75000"/>
                  </a:schemeClr>
                </a:solidFill>
              </a:rPr>
              <a:t>) = (</a:t>
            </a:r>
            <a:r>
              <a:rPr lang="en-US" b="1" dirty="0" err="1">
                <a:solidFill>
                  <a:schemeClr val="accent1">
                    <a:lumMod val="75000"/>
                  </a:schemeClr>
                </a:solidFill>
              </a:rPr>
              <a:t>xz</a:t>
            </a:r>
            <a:r>
              <a:rPr lang="en-US" b="1" dirty="0">
                <a:solidFill>
                  <a:schemeClr val="accent1">
                    <a:lumMod val="75000"/>
                  </a:schemeClr>
                </a:solidFill>
              </a:rPr>
              <a:t> </a:t>
            </a:r>
            <a:r>
              <a:rPr lang="en-US" dirty="0">
                <a:solidFill>
                  <a:schemeClr val="accent1">
                    <a:lumMod val="75000"/>
                  </a:schemeClr>
                </a:solidFill>
              </a:rPr>
              <a:t>+ c)</a:t>
            </a:r>
            <a:r>
              <a:rPr lang="en-US" i="1" baseline="30000" dirty="0">
                <a:solidFill>
                  <a:schemeClr val="accent1">
                    <a:lumMod val="75000"/>
                  </a:schemeClr>
                </a:solidFill>
              </a:rPr>
              <a:t>d</a:t>
            </a:r>
            <a:r>
              <a:rPr lang="en-US" dirty="0">
                <a:solidFill>
                  <a:schemeClr val="accent1">
                    <a:lumMod val="75000"/>
                  </a:schemeClr>
                </a:solidFill>
              </a:rPr>
              <a:t>  </a:t>
            </a:r>
            <a:r>
              <a:rPr lang="en-US" dirty="0"/>
              <a:t>(c&gt;0)</a:t>
            </a:r>
            <a:br>
              <a:rPr lang="en-US" dirty="0">
                <a:solidFill>
                  <a:srgbClr val="C00000"/>
                </a:solidFill>
              </a:rPr>
            </a:br>
            <a:r>
              <a:rPr lang="en-US" dirty="0"/>
              <a:t>(all interactions of order </a:t>
            </a:r>
            <a:r>
              <a:rPr lang="en-US" i="1" dirty="0"/>
              <a:t>d </a:t>
            </a:r>
            <a:r>
              <a:rPr lang="en-US" dirty="0"/>
              <a:t>or lower)</a:t>
            </a:r>
            <a:br>
              <a:rPr lang="en-US" dirty="0"/>
            </a:br>
            <a:r>
              <a:rPr lang="en-US" dirty="0"/>
              <a:t>			</a:t>
            </a:r>
          </a:p>
        </p:txBody>
      </p:sp>
      <p:sp>
        <p:nvSpPr>
          <p:cNvPr id="6" name="Content Placeholder 5"/>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2066355A-084C-D24E-9AD2-7E4FC41EA627}" type="slidenum">
              <a:rPr lang="en-US" smtClean="0"/>
              <a:t>81</a:t>
            </a:fld>
            <a:endParaRPr lang="en-US" dirty="0"/>
          </a:p>
        </p:txBody>
      </p:sp>
    </p:spTree>
    <p:extLst>
      <p:ext uri="{BB962C8B-B14F-4D97-AF65-F5344CB8AC3E}">
        <p14:creationId xmlns:p14="http://schemas.microsoft.com/office/powerpoint/2010/main" val="14763875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Constructing New Kernels</a:t>
            </a:r>
          </a:p>
        </p:txBody>
      </p:sp>
      <p:sp>
        <p:nvSpPr>
          <p:cNvPr id="7" name="Content Placeholder 6"/>
          <p:cNvSpPr>
            <a:spLocks noGrp="1"/>
          </p:cNvSpPr>
          <p:nvPr>
            <p:ph idx="1"/>
          </p:nvPr>
        </p:nvSpPr>
        <p:spPr/>
        <p:txBody>
          <a:bodyPr>
            <a:normAutofit/>
          </a:bodyPr>
          <a:lstStyle/>
          <a:p>
            <a:pPr>
              <a:spcBef>
                <a:spcPts val="0"/>
              </a:spcBef>
              <a:spcAft>
                <a:spcPts val="1200"/>
              </a:spcAft>
            </a:pPr>
            <a:r>
              <a:rPr lang="en-US" sz="2600" dirty="0"/>
              <a:t>You can construct new kernels </a:t>
            </a:r>
            <a:r>
              <a:rPr lang="en-US" sz="2600" i="1" dirty="0"/>
              <a:t>k’</a:t>
            </a:r>
            <a:r>
              <a:rPr lang="en-US" sz="2600" dirty="0"/>
              <a:t>(</a:t>
            </a:r>
            <a:r>
              <a:rPr lang="en-US" sz="2600" b="1" dirty="0"/>
              <a:t>x</a:t>
            </a:r>
            <a:r>
              <a:rPr lang="en-US" sz="2600" dirty="0"/>
              <a:t>, </a:t>
            </a:r>
            <a:r>
              <a:rPr lang="en-US" sz="2600" b="1" dirty="0"/>
              <a:t>x’</a:t>
            </a:r>
            <a:r>
              <a:rPr lang="en-US" sz="2600" dirty="0"/>
              <a:t>) from existing ones:</a:t>
            </a:r>
          </a:p>
          <a:p>
            <a:pPr lvl="1">
              <a:spcBef>
                <a:spcPts val="0"/>
              </a:spcBef>
              <a:spcAft>
                <a:spcPts val="1200"/>
              </a:spcAft>
            </a:pPr>
            <a:r>
              <a:rPr lang="en-US" dirty="0">
                <a:solidFill>
                  <a:schemeClr val="tx1"/>
                </a:solidFill>
              </a:rPr>
              <a:t>Multiplying </a:t>
            </a:r>
            <a:r>
              <a:rPr lang="en-US" i="1" dirty="0">
                <a:solidFill>
                  <a:schemeClr val="tx1"/>
                </a:solidFill>
              </a:rPr>
              <a:t>k</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 by a constant </a:t>
            </a:r>
            <a:r>
              <a:rPr lang="en-US" i="1" dirty="0">
                <a:solidFill>
                  <a:schemeClr val="tx1"/>
                </a:solidFill>
              </a:rPr>
              <a:t>c</a:t>
            </a:r>
            <a:r>
              <a:rPr lang="en-US" dirty="0">
                <a:solidFill>
                  <a:schemeClr val="tx1"/>
                </a:solidFill>
              </a:rPr>
              <a:t>:</a:t>
            </a:r>
            <a:r>
              <a:rPr lang="en-US" i="1" dirty="0">
                <a:solidFill>
                  <a:schemeClr val="tx1"/>
                </a:solidFill>
              </a:rPr>
              <a:t> </a:t>
            </a:r>
            <a:br>
              <a:rPr lang="en-US" i="1" dirty="0">
                <a:solidFill>
                  <a:schemeClr val="tx1"/>
                </a:solidFill>
              </a:rPr>
            </a:b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a:t>
            </a:r>
            <a:r>
              <a:rPr lang="en-US" i="1" dirty="0" err="1">
                <a:solidFill>
                  <a:schemeClr val="accent1">
                    <a:lumMod val="75000"/>
                  </a:schemeClr>
                </a:solidFill>
              </a:rPr>
              <a:t>ck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a:t>
            </a:r>
          </a:p>
          <a:p>
            <a:pPr lvl="1">
              <a:spcBef>
                <a:spcPts val="0"/>
              </a:spcBef>
              <a:spcAft>
                <a:spcPts val="1200"/>
              </a:spcAft>
            </a:pPr>
            <a:r>
              <a:rPr lang="en-US" dirty="0">
                <a:solidFill>
                  <a:schemeClr val="tx1"/>
                </a:solidFill>
              </a:rPr>
              <a:t>Multiplying </a:t>
            </a:r>
            <a:r>
              <a:rPr lang="en-US" i="1" dirty="0">
                <a:solidFill>
                  <a:schemeClr val="tx1"/>
                </a:solidFill>
              </a:rPr>
              <a:t>k</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 by a function </a:t>
            </a:r>
            <a:r>
              <a:rPr lang="en-US" i="1" dirty="0">
                <a:solidFill>
                  <a:schemeClr val="tx1"/>
                </a:solidFill>
              </a:rPr>
              <a:t>f </a:t>
            </a:r>
            <a:r>
              <a:rPr lang="en-US" dirty="0">
                <a:solidFill>
                  <a:schemeClr val="tx1"/>
                </a:solidFill>
              </a:rPr>
              <a:t>applied to </a:t>
            </a:r>
            <a:r>
              <a:rPr lang="en-US" b="1" dirty="0">
                <a:solidFill>
                  <a:schemeClr val="tx1"/>
                </a:solidFill>
              </a:rPr>
              <a:t>x</a:t>
            </a:r>
            <a:r>
              <a:rPr lang="en-US" i="1" dirty="0">
                <a:solidFill>
                  <a:schemeClr val="tx1"/>
                </a:solidFill>
              </a:rPr>
              <a:t> </a:t>
            </a:r>
            <a:r>
              <a:rPr lang="en-US" dirty="0">
                <a:solidFill>
                  <a:schemeClr val="tx1"/>
                </a:solidFill>
              </a:rPr>
              <a:t>and</a:t>
            </a:r>
            <a:r>
              <a:rPr lang="en-US" i="1" dirty="0">
                <a:solidFill>
                  <a:schemeClr val="tx1"/>
                </a:solidFill>
              </a:rPr>
              <a:t> </a:t>
            </a:r>
            <a:r>
              <a:rPr lang="en-US" b="1" dirty="0">
                <a:solidFill>
                  <a:schemeClr val="tx1"/>
                </a:solidFill>
              </a:rPr>
              <a:t>x’</a:t>
            </a:r>
            <a:r>
              <a:rPr lang="en-US" dirty="0">
                <a:solidFill>
                  <a:schemeClr val="tx1"/>
                </a:solidFill>
              </a:rPr>
              <a:t>: </a:t>
            </a:r>
            <a:br>
              <a:rPr lang="en-US" dirty="0">
                <a:solidFill>
                  <a:schemeClr val="tx1"/>
                </a:solidFill>
              </a:rPr>
            </a:b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a:t>
            </a:r>
            <a:r>
              <a:rPr lang="en-US" i="1" dirty="0">
                <a:solidFill>
                  <a:schemeClr val="accent1">
                    <a:lumMod val="75000"/>
                  </a:schemeClr>
                </a:solidFill>
              </a:rPr>
              <a:t>f</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a:t>
            </a: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a:t>
            </a:r>
            <a:r>
              <a:rPr lang="en-US" i="1" dirty="0">
                <a:solidFill>
                  <a:schemeClr val="accent1">
                    <a:lumMod val="75000"/>
                  </a:schemeClr>
                </a:solidFill>
              </a:rPr>
              <a:t>f</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a:t>
            </a:r>
          </a:p>
          <a:p>
            <a:pPr lvl="1">
              <a:spcBef>
                <a:spcPts val="0"/>
              </a:spcBef>
              <a:spcAft>
                <a:spcPts val="1200"/>
              </a:spcAft>
            </a:pPr>
            <a:r>
              <a:rPr lang="en-US" dirty="0">
                <a:solidFill>
                  <a:schemeClr val="tx1"/>
                </a:solidFill>
              </a:rPr>
              <a:t>Applying a polynomial (with non-negative coefficients) to </a:t>
            </a:r>
            <a:r>
              <a:rPr lang="en-US" i="1" dirty="0">
                <a:solidFill>
                  <a:schemeClr val="tx1"/>
                </a:solidFill>
              </a:rPr>
              <a:t>k</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 </a:t>
            </a:r>
            <a:br>
              <a:rPr lang="en-US" dirty="0">
                <a:solidFill>
                  <a:schemeClr val="tx1"/>
                </a:solidFill>
              </a:rPr>
            </a:b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a:t>
            </a:r>
            <a:r>
              <a:rPr lang="en-US" i="1" dirty="0">
                <a:solidFill>
                  <a:schemeClr val="accent1">
                    <a:lumMod val="75000"/>
                  </a:schemeClr>
                </a:solidFill>
              </a:rPr>
              <a:t>P</a:t>
            </a:r>
            <a:r>
              <a:rPr lang="en-US" dirty="0">
                <a:solidFill>
                  <a:schemeClr val="accent1">
                    <a:lumMod val="75000"/>
                  </a:schemeClr>
                </a:solidFill>
              </a:rPr>
              <a:t>( </a:t>
            </a: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with </a:t>
            </a:r>
            <a:r>
              <a:rPr lang="en-US" i="1" dirty="0">
                <a:solidFill>
                  <a:schemeClr val="accent1">
                    <a:lumMod val="75000"/>
                  </a:schemeClr>
                </a:solidFill>
              </a:rPr>
              <a:t>P</a:t>
            </a:r>
            <a:r>
              <a:rPr lang="en-US" dirty="0">
                <a:solidFill>
                  <a:schemeClr val="accent1">
                    <a:lumMod val="75000"/>
                  </a:schemeClr>
                </a:solidFill>
              </a:rPr>
              <a:t>(</a:t>
            </a:r>
            <a:r>
              <a:rPr lang="en-US" i="1" dirty="0">
                <a:solidFill>
                  <a:schemeClr val="accent1">
                    <a:lumMod val="75000"/>
                  </a:schemeClr>
                </a:solidFill>
              </a:rPr>
              <a:t>z</a:t>
            </a:r>
            <a:r>
              <a:rPr lang="en-US" dirty="0">
                <a:solidFill>
                  <a:schemeClr val="accent1">
                    <a:lumMod val="75000"/>
                  </a:schemeClr>
                </a:solidFill>
              </a:rPr>
              <a:t>) = ∑</a:t>
            </a:r>
            <a:r>
              <a:rPr lang="en-US" i="1" baseline="-25000" dirty="0">
                <a:solidFill>
                  <a:schemeClr val="accent1">
                    <a:lumMod val="75000"/>
                  </a:schemeClr>
                </a:solidFill>
              </a:rPr>
              <a:t>i </a:t>
            </a:r>
            <a:r>
              <a:rPr lang="en-US" i="1" dirty="0" err="1">
                <a:solidFill>
                  <a:schemeClr val="accent1">
                    <a:lumMod val="75000"/>
                  </a:schemeClr>
                </a:solidFill>
              </a:rPr>
              <a:t>a</a:t>
            </a:r>
            <a:r>
              <a:rPr lang="en-US" i="1" baseline="-25000" dirty="0" err="1">
                <a:solidFill>
                  <a:schemeClr val="accent1">
                    <a:lumMod val="75000"/>
                  </a:schemeClr>
                </a:solidFill>
              </a:rPr>
              <a:t>i</a:t>
            </a:r>
            <a:r>
              <a:rPr lang="en-US" i="1" dirty="0" err="1">
                <a:solidFill>
                  <a:schemeClr val="accent1">
                    <a:lumMod val="75000"/>
                  </a:schemeClr>
                </a:solidFill>
              </a:rPr>
              <a:t>z</a:t>
            </a:r>
            <a:r>
              <a:rPr lang="en-US" i="1" baseline="30000" dirty="0" err="1">
                <a:solidFill>
                  <a:schemeClr val="accent1">
                    <a:lumMod val="75000"/>
                  </a:schemeClr>
                </a:solidFill>
              </a:rPr>
              <a:t>i</a:t>
            </a:r>
            <a:r>
              <a:rPr lang="en-US" i="1" baseline="30000" dirty="0">
                <a:solidFill>
                  <a:schemeClr val="accent1">
                    <a:lumMod val="75000"/>
                  </a:schemeClr>
                </a:solidFill>
              </a:rPr>
              <a:t> </a:t>
            </a:r>
            <a:r>
              <a:rPr lang="en-US" i="1" dirty="0">
                <a:solidFill>
                  <a:schemeClr val="accent1">
                    <a:lumMod val="75000"/>
                  </a:schemeClr>
                </a:solidFill>
              </a:rPr>
              <a:t> </a:t>
            </a:r>
            <a:r>
              <a:rPr lang="en-US" dirty="0">
                <a:solidFill>
                  <a:schemeClr val="accent1">
                    <a:lumMod val="75000"/>
                  </a:schemeClr>
                </a:solidFill>
              </a:rPr>
              <a:t>and</a:t>
            </a:r>
            <a:r>
              <a:rPr lang="en-US" i="1" dirty="0">
                <a:solidFill>
                  <a:schemeClr val="accent1">
                    <a:lumMod val="75000"/>
                  </a:schemeClr>
                </a:solidFill>
              </a:rPr>
              <a:t> a</a:t>
            </a:r>
            <a:r>
              <a:rPr lang="en-US" i="1" baseline="-25000" dirty="0">
                <a:solidFill>
                  <a:schemeClr val="accent1">
                    <a:lumMod val="75000"/>
                  </a:schemeClr>
                </a:solidFill>
              </a:rPr>
              <a:t>i</a:t>
            </a:r>
            <a:r>
              <a:rPr lang="en-US" dirty="0">
                <a:solidFill>
                  <a:schemeClr val="accent1">
                    <a:lumMod val="75000"/>
                  </a:schemeClr>
                </a:solidFill>
              </a:rPr>
              <a:t>≥0</a:t>
            </a:r>
          </a:p>
          <a:p>
            <a:pPr lvl="1">
              <a:spcBef>
                <a:spcPts val="0"/>
              </a:spcBef>
              <a:spcAft>
                <a:spcPts val="1200"/>
              </a:spcAft>
            </a:pPr>
            <a:r>
              <a:rPr lang="en-US" dirty="0">
                <a:solidFill>
                  <a:schemeClr val="tx1"/>
                </a:solidFill>
              </a:rPr>
              <a:t>Exponentiating </a:t>
            </a:r>
            <a:r>
              <a:rPr lang="en-US" i="1" dirty="0">
                <a:solidFill>
                  <a:schemeClr val="tx1"/>
                </a:solidFill>
              </a:rPr>
              <a:t>k</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a:t>
            </a:r>
            <a:br>
              <a:rPr lang="en-US" dirty="0">
                <a:solidFill>
                  <a:schemeClr val="tx1"/>
                </a:solidFill>
              </a:rPr>
            </a:b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exp(</a:t>
            </a: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a:t>
            </a:r>
          </a:p>
          <a:p>
            <a:pPr lvl="1">
              <a:spcBef>
                <a:spcPts val="0"/>
              </a:spcBef>
              <a:spcAft>
                <a:spcPts val="1200"/>
              </a:spcAft>
            </a:pPr>
            <a:endParaRPr lang="en-US" sz="2400" dirty="0"/>
          </a:p>
          <a:p>
            <a:pPr lvl="1">
              <a:spcBef>
                <a:spcPts val="0"/>
              </a:spcBef>
              <a:spcAft>
                <a:spcPts val="1200"/>
              </a:spcAft>
            </a:pPr>
            <a:endParaRPr lang="en-US" sz="2400" dirty="0"/>
          </a:p>
        </p:txBody>
      </p:sp>
      <p:sp>
        <p:nvSpPr>
          <p:cNvPr id="3" name="Content Placeholder 2"/>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2066355A-084C-D24E-9AD2-7E4FC41EA627}" type="slidenum">
              <a:rPr lang="en-US" smtClean="0"/>
              <a:t>82</a:t>
            </a:fld>
            <a:endParaRPr lang="en-US" dirty="0"/>
          </a:p>
        </p:txBody>
      </p:sp>
    </p:spTree>
    <p:extLst>
      <p:ext uri="{BB962C8B-B14F-4D97-AF65-F5344CB8AC3E}">
        <p14:creationId xmlns:p14="http://schemas.microsoft.com/office/powerpoint/2010/main" val="3492089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a:t>Constructing New Kernels (2)</a:t>
            </a:r>
          </a:p>
        </p:txBody>
      </p:sp>
      <p:sp>
        <p:nvSpPr>
          <p:cNvPr id="7" name="Content Placeholder 6"/>
          <p:cNvSpPr>
            <a:spLocks noGrp="1"/>
          </p:cNvSpPr>
          <p:nvPr>
            <p:ph idx="1"/>
          </p:nvPr>
        </p:nvSpPr>
        <p:spPr/>
        <p:txBody>
          <a:bodyPr>
            <a:normAutofit fontScale="85000" lnSpcReduction="10000"/>
          </a:bodyPr>
          <a:lstStyle/>
          <a:p>
            <a:pPr>
              <a:spcBef>
                <a:spcPts val="0"/>
              </a:spcBef>
              <a:spcAft>
                <a:spcPts val="1200"/>
              </a:spcAft>
            </a:pPr>
            <a:r>
              <a:rPr lang="en-US" dirty="0"/>
              <a:t>You can construct </a:t>
            </a:r>
            <a:r>
              <a:rPr lang="en-US" i="1" dirty="0"/>
              <a:t>k’</a:t>
            </a:r>
            <a:r>
              <a:rPr lang="en-US" dirty="0"/>
              <a:t>(</a:t>
            </a:r>
            <a:r>
              <a:rPr lang="en-US" b="1" dirty="0"/>
              <a:t>x</a:t>
            </a:r>
            <a:r>
              <a:rPr lang="en-US" dirty="0"/>
              <a:t>, </a:t>
            </a:r>
            <a:r>
              <a:rPr lang="en-US" b="1" dirty="0"/>
              <a:t>x’</a:t>
            </a:r>
            <a:r>
              <a:rPr lang="en-US" dirty="0"/>
              <a:t>) from </a:t>
            </a:r>
            <a:r>
              <a:rPr lang="en-US" i="1" dirty="0"/>
              <a:t>k</a:t>
            </a:r>
            <a:r>
              <a:rPr lang="en-US" baseline="-25000" dirty="0"/>
              <a:t>1</a:t>
            </a:r>
            <a:r>
              <a:rPr lang="en-US" dirty="0"/>
              <a:t>(</a:t>
            </a:r>
            <a:r>
              <a:rPr lang="en-US" b="1" dirty="0"/>
              <a:t>x</a:t>
            </a:r>
            <a:r>
              <a:rPr lang="en-US" dirty="0"/>
              <a:t>, </a:t>
            </a:r>
            <a:r>
              <a:rPr lang="en-US" b="1" dirty="0"/>
              <a:t>x’</a:t>
            </a:r>
            <a:r>
              <a:rPr lang="en-US" dirty="0"/>
              <a:t>), </a:t>
            </a:r>
            <a:r>
              <a:rPr lang="en-US" i="1" dirty="0"/>
              <a:t>k</a:t>
            </a:r>
            <a:r>
              <a:rPr lang="en-US" baseline="-25000" dirty="0"/>
              <a:t>2</a:t>
            </a:r>
            <a:r>
              <a:rPr lang="en-US" dirty="0"/>
              <a:t>(</a:t>
            </a:r>
            <a:r>
              <a:rPr lang="en-US" b="1" dirty="0"/>
              <a:t>x</a:t>
            </a:r>
            <a:r>
              <a:rPr lang="en-US" dirty="0"/>
              <a:t>, </a:t>
            </a:r>
            <a:r>
              <a:rPr lang="en-US" b="1" dirty="0"/>
              <a:t>x’</a:t>
            </a:r>
            <a:r>
              <a:rPr lang="en-US" dirty="0"/>
              <a:t>) by:</a:t>
            </a:r>
          </a:p>
          <a:p>
            <a:pPr lvl="1">
              <a:spcBef>
                <a:spcPts val="0"/>
              </a:spcBef>
              <a:spcAft>
                <a:spcPts val="1200"/>
              </a:spcAft>
            </a:pPr>
            <a:r>
              <a:rPr lang="en-US" dirty="0">
                <a:solidFill>
                  <a:schemeClr val="tx1"/>
                </a:solidFill>
              </a:rPr>
              <a:t>Adding </a:t>
            </a:r>
            <a:r>
              <a:rPr lang="en-US" i="1" dirty="0">
                <a:solidFill>
                  <a:schemeClr val="tx1"/>
                </a:solidFill>
              </a:rPr>
              <a:t>k</a:t>
            </a:r>
            <a:r>
              <a:rPr lang="en-US" baseline="-25000" dirty="0">
                <a:solidFill>
                  <a:schemeClr val="tx1"/>
                </a:solidFill>
              </a:rPr>
              <a:t>1</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 and </a:t>
            </a:r>
            <a:r>
              <a:rPr lang="en-US" i="1" dirty="0">
                <a:solidFill>
                  <a:schemeClr val="tx1"/>
                </a:solidFill>
              </a:rPr>
              <a:t>k</a:t>
            </a:r>
            <a:r>
              <a:rPr lang="en-US" baseline="-25000" dirty="0">
                <a:solidFill>
                  <a:schemeClr val="tx1"/>
                </a:solidFill>
              </a:rPr>
              <a:t>2</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a:t>
            </a:r>
            <a:r>
              <a:rPr lang="en-US" i="1" dirty="0">
                <a:solidFill>
                  <a:schemeClr val="tx1"/>
                </a:solidFill>
              </a:rPr>
              <a:t> </a:t>
            </a:r>
            <a:br>
              <a:rPr lang="en-US" i="1" dirty="0">
                <a:solidFill>
                  <a:srgbClr val="C00000"/>
                </a:solidFill>
              </a:rPr>
            </a:b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a:t>
            </a:r>
            <a:r>
              <a:rPr lang="en-US" i="1" dirty="0">
                <a:solidFill>
                  <a:schemeClr val="accent1">
                    <a:lumMod val="75000"/>
                  </a:schemeClr>
                </a:solidFill>
              </a:rPr>
              <a:t>k</a:t>
            </a:r>
            <a:r>
              <a:rPr lang="en-US" baseline="-25000" dirty="0">
                <a:solidFill>
                  <a:schemeClr val="accent1">
                    <a:lumMod val="75000"/>
                  </a:schemeClr>
                </a:solidFill>
              </a:rPr>
              <a:t>1</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a:t>
            </a:r>
            <a:r>
              <a:rPr lang="en-US" i="1" dirty="0">
                <a:solidFill>
                  <a:schemeClr val="accent1">
                    <a:lumMod val="75000"/>
                  </a:schemeClr>
                </a:solidFill>
              </a:rPr>
              <a:t>k</a:t>
            </a:r>
            <a:r>
              <a:rPr lang="en-US" baseline="-25000" dirty="0">
                <a:solidFill>
                  <a:schemeClr val="accent1">
                    <a:lumMod val="75000"/>
                  </a:schemeClr>
                </a:solidFill>
              </a:rPr>
              <a:t>2</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a:t>
            </a:r>
            <a:br>
              <a:rPr lang="en-US" dirty="0">
                <a:solidFill>
                  <a:schemeClr val="accent1">
                    <a:lumMod val="75000"/>
                  </a:schemeClr>
                </a:solidFill>
              </a:rPr>
            </a:br>
            <a:endParaRPr lang="en-US" dirty="0">
              <a:solidFill>
                <a:schemeClr val="accent1">
                  <a:lumMod val="75000"/>
                </a:schemeClr>
              </a:solidFill>
            </a:endParaRPr>
          </a:p>
          <a:p>
            <a:pPr lvl="1">
              <a:spcBef>
                <a:spcPts val="0"/>
              </a:spcBef>
              <a:spcAft>
                <a:spcPts val="1200"/>
              </a:spcAft>
            </a:pPr>
            <a:r>
              <a:rPr lang="en-US" dirty="0">
                <a:solidFill>
                  <a:schemeClr val="tx1"/>
                </a:solidFill>
              </a:rPr>
              <a:t>Multiplying </a:t>
            </a:r>
            <a:r>
              <a:rPr lang="en-US" i="1" dirty="0">
                <a:solidFill>
                  <a:schemeClr val="tx1"/>
                </a:solidFill>
              </a:rPr>
              <a:t>k</a:t>
            </a:r>
            <a:r>
              <a:rPr lang="en-US" baseline="-25000" dirty="0">
                <a:solidFill>
                  <a:schemeClr val="tx1"/>
                </a:solidFill>
              </a:rPr>
              <a:t>1</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 and </a:t>
            </a:r>
            <a:r>
              <a:rPr lang="en-US" i="1" dirty="0">
                <a:solidFill>
                  <a:schemeClr val="tx1"/>
                </a:solidFill>
              </a:rPr>
              <a:t>k</a:t>
            </a:r>
            <a:r>
              <a:rPr lang="en-US" baseline="-25000" dirty="0">
                <a:solidFill>
                  <a:schemeClr val="tx1"/>
                </a:solidFill>
              </a:rPr>
              <a:t>2</a:t>
            </a:r>
            <a:r>
              <a:rPr lang="en-US" dirty="0">
                <a:solidFill>
                  <a:schemeClr val="tx1"/>
                </a:solidFill>
              </a:rPr>
              <a:t>(</a:t>
            </a:r>
            <a:r>
              <a:rPr lang="en-US" b="1" dirty="0">
                <a:solidFill>
                  <a:schemeClr val="tx1"/>
                </a:solidFill>
              </a:rPr>
              <a:t>x</a:t>
            </a:r>
            <a:r>
              <a:rPr lang="en-US" dirty="0">
                <a:solidFill>
                  <a:schemeClr val="tx1"/>
                </a:solidFill>
              </a:rPr>
              <a:t>, </a:t>
            </a:r>
            <a:r>
              <a:rPr lang="en-US" b="1" dirty="0">
                <a:solidFill>
                  <a:schemeClr val="tx1"/>
                </a:solidFill>
              </a:rPr>
              <a:t>x’</a:t>
            </a:r>
            <a:r>
              <a:rPr lang="en-US" dirty="0">
                <a:solidFill>
                  <a:schemeClr val="tx1"/>
                </a:solidFill>
              </a:rPr>
              <a:t>):</a:t>
            </a:r>
            <a:r>
              <a:rPr lang="en-US" i="1" dirty="0">
                <a:solidFill>
                  <a:schemeClr val="tx1"/>
                </a:solidFill>
              </a:rPr>
              <a:t> </a:t>
            </a:r>
            <a:br>
              <a:rPr lang="en-US" i="1" dirty="0">
                <a:solidFill>
                  <a:srgbClr val="C00000"/>
                </a:solidFill>
              </a:rPr>
            </a:br>
            <a:r>
              <a:rPr lang="en-US" i="1" dirty="0">
                <a:solidFill>
                  <a:schemeClr val="accent1">
                    <a:lumMod val="75000"/>
                  </a:schemeClr>
                </a:solidFill>
              </a:rPr>
              <a:t>k’</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 = </a:t>
            </a:r>
            <a:r>
              <a:rPr lang="en-US" i="1" dirty="0">
                <a:solidFill>
                  <a:schemeClr val="accent1">
                    <a:lumMod val="75000"/>
                  </a:schemeClr>
                </a:solidFill>
              </a:rPr>
              <a:t>k</a:t>
            </a:r>
            <a:r>
              <a:rPr lang="en-US" baseline="-25000" dirty="0">
                <a:solidFill>
                  <a:schemeClr val="accent1">
                    <a:lumMod val="75000"/>
                  </a:schemeClr>
                </a:solidFill>
              </a:rPr>
              <a:t>1</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a:t>
            </a:r>
            <a:r>
              <a:rPr lang="en-US" i="1" dirty="0">
                <a:solidFill>
                  <a:schemeClr val="accent1">
                    <a:lumMod val="75000"/>
                  </a:schemeClr>
                </a:solidFill>
              </a:rPr>
              <a:t>k</a:t>
            </a:r>
            <a:r>
              <a:rPr lang="en-US" baseline="-25000" dirty="0">
                <a:solidFill>
                  <a:schemeClr val="accent1">
                    <a:lumMod val="75000"/>
                  </a:schemeClr>
                </a:solidFill>
              </a:rPr>
              <a:t>2</a:t>
            </a:r>
            <a:r>
              <a:rPr lang="en-US" dirty="0">
                <a:solidFill>
                  <a:schemeClr val="accent1">
                    <a:lumMod val="75000"/>
                  </a:schemeClr>
                </a:solidFill>
              </a:rPr>
              <a:t>(</a:t>
            </a:r>
            <a:r>
              <a:rPr lang="en-US" b="1" dirty="0">
                <a:solidFill>
                  <a:schemeClr val="accent1">
                    <a:lumMod val="75000"/>
                  </a:schemeClr>
                </a:solidFill>
              </a:rPr>
              <a:t>x</a:t>
            </a:r>
            <a:r>
              <a:rPr lang="en-US" dirty="0">
                <a:solidFill>
                  <a:schemeClr val="accent1">
                    <a:lumMod val="75000"/>
                  </a:schemeClr>
                </a:solidFill>
              </a:rPr>
              <a:t>, </a:t>
            </a:r>
            <a:r>
              <a:rPr lang="en-US" b="1" dirty="0">
                <a:solidFill>
                  <a:schemeClr val="accent1">
                    <a:lumMod val="75000"/>
                  </a:schemeClr>
                </a:solidFill>
              </a:rPr>
              <a:t>x’</a:t>
            </a:r>
            <a:r>
              <a:rPr lang="en-US" dirty="0">
                <a:solidFill>
                  <a:schemeClr val="accent1">
                    <a:lumMod val="75000"/>
                  </a:schemeClr>
                </a:solidFill>
              </a:rPr>
              <a:t>)</a:t>
            </a:r>
          </a:p>
          <a:p>
            <a:pPr>
              <a:spcBef>
                <a:spcPts val="0"/>
              </a:spcBef>
              <a:spcAft>
                <a:spcPts val="1200"/>
              </a:spcAft>
            </a:pPr>
            <a:r>
              <a:rPr lang="en-US" dirty="0"/>
              <a:t>Also: </a:t>
            </a:r>
          </a:p>
          <a:p>
            <a:pPr lvl="1"/>
            <a:r>
              <a:rPr lang="en-US" dirty="0"/>
              <a:t>If φ(</a:t>
            </a:r>
            <a:r>
              <a:rPr lang="en-US" b="1" dirty="0"/>
              <a:t>x</a:t>
            </a:r>
            <a:r>
              <a:rPr lang="en-US" dirty="0"/>
              <a:t>) ∈ R</a:t>
            </a:r>
            <a:r>
              <a:rPr lang="en-US" baseline="30000" dirty="0"/>
              <a:t>m</a:t>
            </a:r>
            <a:r>
              <a:rPr lang="en-US" dirty="0"/>
              <a:t> and </a:t>
            </a:r>
            <a:r>
              <a:rPr lang="en-US" baseline="30000" dirty="0"/>
              <a:t> </a:t>
            </a:r>
            <a:r>
              <a:rPr lang="en-US" dirty="0"/>
              <a:t>k</a:t>
            </a:r>
            <a:r>
              <a:rPr lang="en-US" baseline="-25000" dirty="0"/>
              <a:t>m</a:t>
            </a:r>
            <a:r>
              <a:rPr lang="en-US" dirty="0"/>
              <a:t>(</a:t>
            </a:r>
            <a:r>
              <a:rPr lang="en-US" b="1" dirty="0"/>
              <a:t>z</a:t>
            </a:r>
            <a:r>
              <a:rPr lang="en-US" dirty="0"/>
              <a:t>, </a:t>
            </a:r>
            <a:r>
              <a:rPr lang="en-US" b="1" dirty="0"/>
              <a:t>z’</a:t>
            </a:r>
            <a:r>
              <a:rPr lang="en-US" dirty="0"/>
              <a:t>) a valid kernel in R</a:t>
            </a:r>
            <a:r>
              <a:rPr lang="en-US" baseline="30000" dirty="0"/>
              <a:t>m</a:t>
            </a:r>
            <a:r>
              <a:rPr lang="en-US" dirty="0"/>
              <a:t>, </a:t>
            </a:r>
            <a:br>
              <a:rPr lang="en-US" dirty="0"/>
            </a:br>
            <a:r>
              <a:rPr lang="en-US" dirty="0">
                <a:solidFill>
                  <a:schemeClr val="accent1">
                    <a:lumMod val="75000"/>
                  </a:schemeClr>
                </a:solidFill>
              </a:rPr>
              <a:t>k(</a:t>
            </a:r>
            <a:r>
              <a:rPr lang="en-US" b="1" dirty="0">
                <a:solidFill>
                  <a:schemeClr val="accent1">
                    <a:lumMod val="75000"/>
                  </a:schemeClr>
                </a:solidFill>
              </a:rPr>
              <a:t>x, x</a:t>
            </a:r>
            <a:r>
              <a:rPr lang="en-US" dirty="0">
                <a:solidFill>
                  <a:schemeClr val="accent1">
                    <a:lumMod val="75000"/>
                  </a:schemeClr>
                </a:solidFill>
              </a:rPr>
              <a:t>’)</a:t>
            </a:r>
            <a:r>
              <a:rPr lang="en-US" b="1" dirty="0">
                <a:solidFill>
                  <a:schemeClr val="accent1">
                    <a:lumMod val="75000"/>
                  </a:schemeClr>
                </a:solidFill>
              </a:rPr>
              <a:t> = </a:t>
            </a:r>
            <a:r>
              <a:rPr lang="en-US" dirty="0">
                <a:solidFill>
                  <a:schemeClr val="accent1">
                    <a:lumMod val="75000"/>
                  </a:schemeClr>
                </a:solidFill>
              </a:rPr>
              <a:t>k</a:t>
            </a:r>
            <a:r>
              <a:rPr lang="en-US" baseline="-25000" dirty="0">
                <a:solidFill>
                  <a:schemeClr val="accent1">
                    <a:lumMod val="75000"/>
                  </a:schemeClr>
                </a:solidFill>
              </a:rPr>
              <a:t>m</a:t>
            </a:r>
            <a:r>
              <a:rPr lang="en-US" dirty="0">
                <a:solidFill>
                  <a:schemeClr val="accent1">
                    <a:lumMod val="75000"/>
                  </a:schemeClr>
                </a:solidFill>
              </a:rPr>
              <a:t>(φ(</a:t>
            </a:r>
            <a:r>
              <a:rPr lang="en-US" b="1" dirty="0">
                <a:solidFill>
                  <a:schemeClr val="accent1">
                    <a:lumMod val="75000"/>
                  </a:schemeClr>
                </a:solidFill>
              </a:rPr>
              <a:t>x</a:t>
            </a:r>
            <a:r>
              <a:rPr lang="en-US" dirty="0">
                <a:solidFill>
                  <a:schemeClr val="accent1">
                    <a:lumMod val="75000"/>
                  </a:schemeClr>
                </a:solidFill>
              </a:rPr>
              <a:t>), φ(</a:t>
            </a:r>
            <a:r>
              <a:rPr lang="en-US" b="1" dirty="0">
                <a:solidFill>
                  <a:schemeClr val="accent1">
                    <a:lumMod val="75000"/>
                  </a:schemeClr>
                </a:solidFill>
              </a:rPr>
              <a:t>x</a:t>
            </a:r>
            <a:r>
              <a:rPr lang="en-US" dirty="0">
                <a:solidFill>
                  <a:schemeClr val="accent1">
                    <a:lumMod val="75000"/>
                  </a:schemeClr>
                </a:solidFill>
              </a:rPr>
              <a:t>’)) </a:t>
            </a:r>
            <a:r>
              <a:rPr lang="en-US" dirty="0"/>
              <a:t>is also a valid kernel</a:t>
            </a:r>
          </a:p>
          <a:p>
            <a:pPr marL="0" lvl="1" indent="0">
              <a:buNone/>
            </a:pPr>
            <a:endParaRPr lang="en-US" dirty="0"/>
          </a:p>
          <a:p>
            <a:pPr lvl="1"/>
            <a:r>
              <a:rPr lang="en-US" dirty="0"/>
              <a:t>If </a:t>
            </a:r>
            <a:r>
              <a:rPr lang="en-US" b="1" dirty="0"/>
              <a:t>A</a:t>
            </a:r>
            <a:r>
              <a:rPr lang="en-US" dirty="0"/>
              <a:t> is a symmetric positive semi-definite matrix, </a:t>
            </a:r>
            <a:br>
              <a:rPr lang="en-US" dirty="0"/>
            </a:br>
            <a:r>
              <a:rPr lang="en-US" dirty="0">
                <a:solidFill>
                  <a:schemeClr val="accent1">
                    <a:lumMod val="75000"/>
                  </a:schemeClr>
                </a:solidFill>
              </a:rPr>
              <a:t>k(</a:t>
            </a:r>
            <a:r>
              <a:rPr lang="en-US" b="1" dirty="0">
                <a:solidFill>
                  <a:schemeClr val="accent1">
                    <a:lumMod val="75000"/>
                  </a:schemeClr>
                </a:solidFill>
              </a:rPr>
              <a:t>x, x</a:t>
            </a:r>
            <a:r>
              <a:rPr lang="en-US" dirty="0">
                <a:solidFill>
                  <a:schemeClr val="accent1">
                    <a:lumMod val="75000"/>
                  </a:schemeClr>
                </a:solidFill>
              </a:rPr>
              <a:t>’)</a:t>
            </a:r>
            <a:r>
              <a:rPr lang="en-US" b="1" dirty="0">
                <a:solidFill>
                  <a:schemeClr val="accent1">
                    <a:lumMod val="75000"/>
                  </a:schemeClr>
                </a:solidFill>
              </a:rPr>
              <a:t> = </a:t>
            </a:r>
            <a:r>
              <a:rPr lang="en-US" b="1" dirty="0" err="1">
                <a:solidFill>
                  <a:schemeClr val="accent1">
                    <a:lumMod val="75000"/>
                  </a:schemeClr>
                </a:solidFill>
              </a:rPr>
              <a:t>xAx</a:t>
            </a:r>
            <a:r>
              <a:rPr lang="en-US" dirty="0">
                <a:solidFill>
                  <a:schemeClr val="accent1">
                    <a:lumMod val="75000"/>
                  </a:schemeClr>
                </a:solidFill>
              </a:rPr>
              <a:t>’ </a:t>
            </a:r>
            <a:r>
              <a:rPr lang="en-US" dirty="0"/>
              <a:t>is also a valid kernel</a:t>
            </a:r>
          </a:p>
          <a:p>
            <a:pPr lvl="1"/>
            <a:endParaRPr lang="en-US" dirty="0"/>
          </a:p>
          <a:p>
            <a:r>
              <a:rPr lang="en-US" dirty="0"/>
              <a:t>In all cases, it is easy to prove these directly by construction. </a:t>
            </a:r>
          </a:p>
          <a:p>
            <a:pPr lvl="1">
              <a:spcBef>
                <a:spcPts val="0"/>
              </a:spcBef>
              <a:spcAft>
                <a:spcPts val="1200"/>
              </a:spcAft>
            </a:pPr>
            <a:endParaRPr lang="en-US" dirty="0">
              <a:solidFill>
                <a:schemeClr val="accent1">
                  <a:lumMod val="75000"/>
                </a:schemeClr>
              </a:solidFill>
            </a:endParaRPr>
          </a:p>
        </p:txBody>
      </p:sp>
      <p:sp>
        <p:nvSpPr>
          <p:cNvPr id="3" name="Content Placeholder 2"/>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2066355A-084C-D24E-9AD2-7E4FC41EA627}" type="slidenum">
              <a:rPr lang="en-US" smtClean="0"/>
              <a:t>83</a:t>
            </a:fld>
            <a:endParaRPr lang="en-US" dirty="0"/>
          </a:p>
        </p:txBody>
      </p:sp>
    </p:spTree>
    <p:extLst>
      <p:ext uri="{BB962C8B-B14F-4D97-AF65-F5344CB8AC3E}">
        <p14:creationId xmlns:p14="http://schemas.microsoft.com/office/powerpoint/2010/main" val="353584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a:bodyPr>
          <a:lstStyle/>
          <a:p>
            <a:r>
              <a:rPr lang="en-US" dirty="0"/>
              <a:t>Gaussian Kernel </a:t>
            </a:r>
            <a:br>
              <a:rPr lang="en-US" sz="2200" dirty="0"/>
            </a:br>
            <a:r>
              <a:rPr lang="en-US" sz="2200" dirty="0"/>
              <a:t>(aka radial basis function kernel)</a:t>
            </a:r>
          </a:p>
        </p:txBody>
      </p:sp>
      <p:sp>
        <p:nvSpPr>
          <p:cNvPr id="4" name="Content Placeholder 3"/>
          <p:cNvSpPr>
            <a:spLocks noGrp="1"/>
          </p:cNvSpPr>
          <p:nvPr>
            <p:ph idx="1"/>
          </p:nvPr>
        </p:nvSpPr>
        <p:spPr/>
        <p:txBody>
          <a:bodyPr>
            <a:noAutofit/>
          </a:bodyPr>
          <a:lstStyle/>
          <a:p>
            <a:r>
              <a:rPr lang="en-US" dirty="0">
                <a:solidFill>
                  <a:srgbClr val="C00000"/>
                </a:solidFill>
              </a:rPr>
              <a:t>k(x, z) = </a:t>
            </a:r>
            <a:r>
              <a:rPr lang="en-US" dirty="0" err="1">
                <a:solidFill>
                  <a:srgbClr val="C00000"/>
                </a:solidFill>
              </a:rPr>
              <a:t>exp</a:t>
            </a:r>
            <a:r>
              <a:rPr lang="en-US" dirty="0">
                <a:solidFill>
                  <a:srgbClr val="C00000"/>
                </a:solidFill>
              </a:rPr>
              <a:t>(−(x − </a:t>
            </a:r>
            <a:r>
              <a:rPr lang="en-US" dirty="0">
                <a:solidFill>
                  <a:srgbClr val="C00000"/>
                </a:solidFill>
                <a:latin typeface="Calibri"/>
              </a:rPr>
              <a:t>z)</a:t>
            </a:r>
            <a:r>
              <a:rPr lang="en-US" baseline="30000" dirty="0">
                <a:solidFill>
                  <a:srgbClr val="C00000"/>
                </a:solidFill>
                <a:latin typeface="Calibri"/>
              </a:rPr>
              <a:t>2/c</a:t>
            </a:r>
            <a:r>
              <a:rPr lang="en-US" dirty="0">
                <a:solidFill>
                  <a:srgbClr val="C00000"/>
                </a:solidFill>
              </a:rPr>
              <a:t>）</a:t>
            </a:r>
          </a:p>
          <a:p>
            <a:pPr lvl="1"/>
            <a:r>
              <a:rPr lang="en-US" dirty="0">
                <a:solidFill>
                  <a:srgbClr val="000000"/>
                </a:solidFill>
              </a:rPr>
              <a:t>(x − z)</a:t>
            </a:r>
            <a:r>
              <a:rPr lang="en-US" baseline="30000" dirty="0">
                <a:solidFill>
                  <a:srgbClr val="000000"/>
                </a:solidFill>
              </a:rPr>
              <a:t>2</a:t>
            </a:r>
            <a:r>
              <a:rPr lang="en-US" dirty="0">
                <a:solidFill>
                  <a:srgbClr val="000000"/>
                </a:solidFill>
              </a:rPr>
              <a:t>: squared Euclidean distance between </a:t>
            </a:r>
            <a:r>
              <a:rPr lang="en-US" b="1" dirty="0">
                <a:solidFill>
                  <a:srgbClr val="000000"/>
                </a:solidFill>
              </a:rPr>
              <a:t>x</a:t>
            </a:r>
            <a:r>
              <a:rPr lang="en-US" dirty="0">
                <a:solidFill>
                  <a:srgbClr val="000000"/>
                </a:solidFill>
              </a:rPr>
              <a:t> and </a:t>
            </a:r>
            <a:r>
              <a:rPr lang="en-US" b="1" dirty="0">
                <a:solidFill>
                  <a:srgbClr val="000000"/>
                </a:solidFill>
              </a:rPr>
              <a:t>z </a:t>
            </a:r>
          </a:p>
          <a:p>
            <a:pPr lvl="1"/>
            <a:r>
              <a:rPr lang="en-US" dirty="0">
                <a:solidFill>
                  <a:srgbClr val="000000"/>
                </a:solidFill>
              </a:rPr>
              <a:t>c = σ</a:t>
            </a:r>
            <a:r>
              <a:rPr lang="en-US" baseline="30000" dirty="0">
                <a:solidFill>
                  <a:srgbClr val="000000"/>
                </a:solidFill>
              </a:rPr>
              <a:t>2</a:t>
            </a:r>
            <a:r>
              <a:rPr lang="en-US" dirty="0">
                <a:solidFill>
                  <a:srgbClr val="000000"/>
                </a:solidFill>
              </a:rPr>
              <a:t>: a free parameter </a:t>
            </a:r>
          </a:p>
          <a:p>
            <a:pPr lvl="1"/>
            <a:r>
              <a:rPr lang="en-US" dirty="0">
                <a:solidFill>
                  <a:srgbClr val="000000"/>
                </a:solidFill>
              </a:rPr>
              <a:t>very small c: K ≈ identity matrix  (every item is different) </a:t>
            </a:r>
          </a:p>
          <a:p>
            <a:pPr lvl="1"/>
            <a:r>
              <a:rPr lang="en-US" dirty="0">
                <a:solidFill>
                  <a:srgbClr val="000000"/>
                </a:solidFill>
              </a:rPr>
              <a:t>very large c:  K ≈ unit matrix  (all items are the same)</a:t>
            </a:r>
            <a:endParaRPr lang="en-US" b="1" dirty="0">
              <a:solidFill>
                <a:srgbClr val="000000"/>
              </a:solidFill>
            </a:endParaRPr>
          </a:p>
          <a:p>
            <a:pPr lvl="1"/>
            <a:endParaRPr lang="en-US" sz="2400" dirty="0"/>
          </a:p>
          <a:p>
            <a:pPr lvl="1"/>
            <a:r>
              <a:rPr lang="en-US" sz="2400" dirty="0"/>
              <a:t>k(</a:t>
            </a:r>
            <a:r>
              <a:rPr lang="en-US" sz="2400" b="1" dirty="0"/>
              <a:t>x</a:t>
            </a:r>
            <a:r>
              <a:rPr lang="en-US" sz="2400" dirty="0"/>
              <a:t>, </a:t>
            </a:r>
            <a:r>
              <a:rPr lang="en-US" sz="2400" b="1" dirty="0"/>
              <a:t>z</a:t>
            </a:r>
            <a:r>
              <a:rPr lang="en-US" sz="2400" dirty="0"/>
              <a:t>) ≈ 1 when </a:t>
            </a:r>
            <a:r>
              <a:rPr lang="en-US" sz="2400" b="1" dirty="0"/>
              <a:t>x</a:t>
            </a:r>
            <a:r>
              <a:rPr lang="en-US" sz="2400" dirty="0"/>
              <a:t>, </a:t>
            </a:r>
            <a:r>
              <a:rPr lang="en-US" sz="2400" b="1" dirty="0"/>
              <a:t>z </a:t>
            </a:r>
            <a:r>
              <a:rPr lang="en-US" sz="2400" dirty="0"/>
              <a:t>close</a:t>
            </a:r>
          </a:p>
          <a:p>
            <a:pPr lvl="1"/>
            <a:r>
              <a:rPr lang="en-US" sz="2400" dirty="0"/>
              <a:t>k(</a:t>
            </a:r>
            <a:r>
              <a:rPr lang="en-US" sz="2400" b="1" dirty="0"/>
              <a:t>x</a:t>
            </a:r>
            <a:r>
              <a:rPr lang="en-US" sz="2400" dirty="0"/>
              <a:t>, </a:t>
            </a:r>
            <a:r>
              <a:rPr lang="en-US" sz="2400" b="1" dirty="0"/>
              <a:t>z</a:t>
            </a:r>
            <a:r>
              <a:rPr lang="en-US" sz="2400" dirty="0"/>
              <a:t>) ≈ 0 when </a:t>
            </a:r>
            <a:r>
              <a:rPr lang="en-US" sz="2400" b="1" dirty="0"/>
              <a:t>x</a:t>
            </a:r>
            <a:r>
              <a:rPr lang="en-US" sz="2400" dirty="0"/>
              <a:t>, </a:t>
            </a:r>
            <a:r>
              <a:rPr lang="en-US" sz="2400" b="1" dirty="0"/>
              <a:t>z </a:t>
            </a:r>
            <a:r>
              <a:rPr lang="en-US" sz="2400" dirty="0"/>
              <a:t>dissimilar </a:t>
            </a:r>
          </a:p>
          <a:p>
            <a:pPr marL="0" lvl="1" indent="0">
              <a:buNone/>
            </a:pPr>
            <a:endParaRPr lang="en-US" sz="2000" dirty="0"/>
          </a:p>
          <a:p>
            <a:pPr marL="0" lvl="1" indent="0">
              <a:buNone/>
            </a:pPr>
            <a:endParaRPr lang="en-US" sz="2400" dirty="0"/>
          </a:p>
          <a:p>
            <a:pPr marL="0" lvl="1" indent="0">
              <a:buNone/>
            </a:pPr>
            <a:endParaRPr lang="en-US" sz="2400" dirty="0"/>
          </a:p>
        </p:txBody>
      </p:sp>
      <p:sp>
        <p:nvSpPr>
          <p:cNvPr id="5" name="Slide Number Placeholder 4"/>
          <p:cNvSpPr>
            <a:spLocks noGrp="1"/>
          </p:cNvSpPr>
          <p:nvPr>
            <p:ph type="sldNum" sz="quarter" idx="12"/>
          </p:nvPr>
        </p:nvSpPr>
        <p:spPr/>
        <p:txBody>
          <a:bodyPr/>
          <a:lstStyle/>
          <a:p>
            <a:fld id="{2066355A-084C-D24E-9AD2-7E4FC41EA627}" type="slidenum">
              <a:rPr lang="en-US" smtClean="0"/>
              <a:t>84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079193"/>
            <a:ext cx="2667000" cy="1714500"/>
          </a:xfrm>
          <a:prstGeom prst="rect">
            <a:avLst/>
          </a:prstGeom>
        </p:spPr>
      </p:pic>
    </p:spTree>
    <p:extLst>
      <p:ext uri="{BB962C8B-B14F-4D97-AF65-F5344CB8AC3E}">
        <p14:creationId xmlns:p14="http://schemas.microsoft.com/office/powerpoint/2010/main" val="418962069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Gaussian Kernel</a:t>
            </a:r>
          </a:p>
        </p:txBody>
      </p:sp>
      <p:sp>
        <p:nvSpPr>
          <p:cNvPr id="4" name="Content Placeholder 3"/>
          <p:cNvSpPr>
            <a:spLocks noGrp="1"/>
          </p:cNvSpPr>
          <p:nvPr>
            <p:ph idx="1"/>
          </p:nvPr>
        </p:nvSpPr>
        <p:spPr>
          <a:xfrm>
            <a:off x="1524000" y="1371600"/>
            <a:ext cx="7467600" cy="4525963"/>
          </a:xfrm>
        </p:spPr>
        <p:txBody>
          <a:bodyPr>
            <a:noAutofit/>
          </a:bodyPr>
          <a:lstStyle/>
          <a:p>
            <a:r>
              <a:rPr lang="en-US" dirty="0">
                <a:solidFill>
                  <a:srgbClr val="C00000"/>
                </a:solidFill>
              </a:rPr>
              <a:t>k(x, z) = </a:t>
            </a:r>
            <a:r>
              <a:rPr lang="en-US" dirty="0" err="1">
                <a:solidFill>
                  <a:srgbClr val="C00000"/>
                </a:solidFill>
              </a:rPr>
              <a:t>exp</a:t>
            </a:r>
            <a:r>
              <a:rPr lang="en-US" dirty="0">
                <a:solidFill>
                  <a:srgbClr val="C00000"/>
                </a:solidFill>
              </a:rPr>
              <a:t>(−(x − z)</a:t>
            </a:r>
            <a:r>
              <a:rPr lang="en-US" baseline="30000" dirty="0">
                <a:solidFill>
                  <a:srgbClr val="C00000"/>
                </a:solidFill>
              </a:rPr>
              <a:t>2/c</a:t>
            </a:r>
            <a:r>
              <a:rPr lang="en-US" dirty="0">
                <a:solidFill>
                  <a:srgbClr val="C00000"/>
                </a:solidFill>
              </a:rPr>
              <a:t>）</a:t>
            </a:r>
          </a:p>
          <a:p>
            <a:r>
              <a:rPr lang="en-US" dirty="0">
                <a:solidFill>
                  <a:srgbClr val="C00000"/>
                </a:solidFill>
              </a:rPr>
              <a:t>Is this a kernel?</a:t>
            </a:r>
          </a:p>
          <a:p>
            <a:r>
              <a:rPr lang="en-US" sz="2400" dirty="0"/>
              <a:t>k(</a:t>
            </a:r>
            <a:r>
              <a:rPr lang="en-US" sz="2400" b="1" dirty="0"/>
              <a:t>x</a:t>
            </a:r>
            <a:r>
              <a:rPr lang="en-US" sz="2400" dirty="0"/>
              <a:t>, </a:t>
            </a:r>
            <a:r>
              <a:rPr lang="en-US" sz="2400" b="1" dirty="0"/>
              <a:t>z</a:t>
            </a:r>
            <a:r>
              <a:rPr lang="en-US" sz="2400" dirty="0"/>
              <a:t>)	= </a:t>
            </a:r>
            <a:r>
              <a:rPr lang="en-US" sz="2400" dirty="0" err="1"/>
              <a:t>exp</a:t>
            </a:r>
            <a:r>
              <a:rPr lang="en-US" sz="2400" dirty="0"/>
              <a:t>(−(</a:t>
            </a:r>
            <a:r>
              <a:rPr lang="en-US" sz="2400" b="1" dirty="0"/>
              <a:t>x</a:t>
            </a:r>
            <a:r>
              <a:rPr lang="en-US" sz="2400" dirty="0"/>
              <a:t> − </a:t>
            </a:r>
            <a:r>
              <a:rPr lang="en-US" sz="2400" b="1" dirty="0"/>
              <a:t>z)</a:t>
            </a:r>
            <a:r>
              <a:rPr lang="en-US" sz="2400" baseline="30000" dirty="0"/>
              <a:t>2</a:t>
            </a:r>
            <a:r>
              <a:rPr lang="en-US" sz="2400" dirty="0"/>
              <a:t>/2σ</a:t>
            </a:r>
            <a:r>
              <a:rPr lang="en-US" sz="2400" baseline="30000" dirty="0"/>
              <a:t>2</a:t>
            </a:r>
            <a:r>
              <a:rPr lang="en-US" sz="2400" dirty="0"/>
              <a:t>）</a:t>
            </a:r>
          </a:p>
          <a:p>
            <a:pPr marL="0" lvl="1" indent="0">
              <a:buNone/>
            </a:pPr>
            <a:r>
              <a:rPr lang="en-US" sz="2400" dirty="0"/>
              <a:t> 		= </a:t>
            </a:r>
            <a:r>
              <a:rPr lang="en-US" sz="2400" dirty="0" err="1"/>
              <a:t>exp</a:t>
            </a:r>
            <a:r>
              <a:rPr lang="en-US" sz="2400" dirty="0"/>
              <a:t>(−(</a:t>
            </a:r>
            <a:r>
              <a:rPr lang="en-US" sz="2400" b="1" dirty="0"/>
              <a:t>xx</a:t>
            </a:r>
            <a:r>
              <a:rPr lang="en-US" sz="2400" dirty="0"/>
              <a:t>  + </a:t>
            </a:r>
            <a:r>
              <a:rPr lang="en-US" sz="2400" b="1" dirty="0" err="1"/>
              <a:t>zz</a:t>
            </a:r>
            <a:r>
              <a:rPr lang="en-US" sz="2400" b="1" dirty="0"/>
              <a:t> </a:t>
            </a:r>
            <a:r>
              <a:rPr lang="en-US" sz="2400" dirty="0"/>
              <a:t>− 2</a:t>
            </a:r>
            <a:r>
              <a:rPr lang="en-US" sz="2400" b="1" dirty="0"/>
              <a:t>xz</a:t>
            </a:r>
            <a:r>
              <a:rPr lang="en-US" sz="2400" dirty="0"/>
              <a:t>)/2σ</a:t>
            </a:r>
            <a:r>
              <a:rPr lang="en-US" sz="2400" baseline="30000" dirty="0"/>
              <a:t>2</a:t>
            </a:r>
            <a:r>
              <a:rPr lang="en-US" sz="2400" dirty="0"/>
              <a:t>）</a:t>
            </a:r>
          </a:p>
          <a:p>
            <a:pPr marL="0" lvl="1" indent="0">
              <a:buNone/>
            </a:pPr>
            <a:r>
              <a:rPr lang="en-US" sz="2400" dirty="0"/>
              <a:t>		= exp(−</a:t>
            </a:r>
            <a:r>
              <a:rPr lang="en-US" sz="2400" b="1" dirty="0"/>
              <a:t>xx</a:t>
            </a:r>
            <a:r>
              <a:rPr lang="en-US" sz="2400" dirty="0"/>
              <a:t>/2σ</a:t>
            </a:r>
            <a:r>
              <a:rPr lang="en-US" sz="2400" baseline="30000" dirty="0"/>
              <a:t>2</a:t>
            </a:r>
            <a:r>
              <a:rPr lang="en-US" sz="2400" dirty="0"/>
              <a:t>）exp(</a:t>
            </a:r>
            <a:r>
              <a:rPr lang="en-US" sz="2400" b="1" dirty="0" err="1"/>
              <a:t>xz</a:t>
            </a:r>
            <a:r>
              <a:rPr lang="en-US" sz="2400" dirty="0"/>
              <a:t>/σ</a:t>
            </a:r>
            <a:r>
              <a:rPr lang="en-US" sz="2400" baseline="30000" dirty="0"/>
              <a:t>2</a:t>
            </a:r>
            <a:r>
              <a:rPr lang="en-US" sz="2400" dirty="0"/>
              <a:t>) exp(−</a:t>
            </a:r>
            <a:r>
              <a:rPr lang="en-US" sz="2400" b="1" dirty="0" err="1"/>
              <a:t>zz</a:t>
            </a:r>
            <a:r>
              <a:rPr lang="en-US" sz="2400" dirty="0"/>
              <a:t>/2σ</a:t>
            </a:r>
            <a:r>
              <a:rPr lang="en-US" sz="2400" baseline="30000" dirty="0"/>
              <a:t>2</a:t>
            </a:r>
            <a:r>
              <a:rPr lang="en-US" sz="2400" dirty="0"/>
              <a:t>）</a:t>
            </a:r>
          </a:p>
          <a:p>
            <a:pPr marL="0" lvl="1" indent="0">
              <a:buNone/>
            </a:pPr>
            <a:r>
              <a:rPr lang="en-US" sz="2400" dirty="0"/>
              <a:t>		= f(</a:t>
            </a:r>
            <a:r>
              <a:rPr lang="en-US" sz="2400" b="1" dirty="0"/>
              <a:t>x</a:t>
            </a:r>
            <a:r>
              <a:rPr lang="en-US" sz="2400" dirty="0"/>
              <a:t>) exp(</a:t>
            </a:r>
            <a:r>
              <a:rPr lang="en-US" sz="2400" b="1" dirty="0" err="1"/>
              <a:t>xz</a:t>
            </a:r>
            <a:r>
              <a:rPr lang="en-US" sz="2400" dirty="0"/>
              <a:t>/σ</a:t>
            </a:r>
            <a:r>
              <a:rPr lang="en-US" sz="2400" baseline="30000" dirty="0"/>
              <a:t>2</a:t>
            </a:r>
            <a:r>
              <a:rPr lang="en-US" sz="2400" dirty="0"/>
              <a:t>) f(</a:t>
            </a:r>
            <a:r>
              <a:rPr lang="en-US" sz="2400" b="1" dirty="0"/>
              <a:t>z</a:t>
            </a:r>
            <a:r>
              <a:rPr lang="en-US" sz="2400" dirty="0"/>
              <a:t>)  </a:t>
            </a:r>
          </a:p>
          <a:p>
            <a:pPr marL="0" indent="-685800"/>
            <a:r>
              <a:rPr lang="en-US" dirty="0" err="1"/>
              <a:t>exp</a:t>
            </a:r>
            <a:r>
              <a:rPr lang="en-US" dirty="0"/>
              <a:t>(</a:t>
            </a:r>
            <a:r>
              <a:rPr lang="en-US" b="1" dirty="0" err="1"/>
              <a:t>xz</a:t>
            </a:r>
            <a:r>
              <a:rPr lang="en-US" dirty="0"/>
              <a:t>/σ</a:t>
            </a:r>
            <a:r>
              <a:rPr lang="en-US" baseline="30000" dirty="0"/>
              <a:t>2</a:t>
            </a:r>
            <a:r>
              <a:rPr lang="en-US" dirty="0"/>
              <a:t>)  is a valid kernel: </a:t>
            </a:r>
          </a:p>
          <a:p>
            <a:pPr marL="400050" lvl="1" indent="-685800"/>
            <a:r>
              <a:rPr lang="en-US" sz="1800" b="1" dirty="0" err="1"/>
              <a:t>xz</a:t>
            </a:r>
            <a:r>
              <a:rPr lang="en-US" sz="1800" b="1" dirty="0"/>
              <a:t> </a:t>
            </a:r>
            <a:r>
              <a:rPr lang="en-US" sz="1800" dirty="0"/>
              <a:t>is the linear kernel; </a:t>
            </a:r>
          </a:p>
          <a:p>
            <a:pPr marL="400050" lvl="1" indent="-685800"/>
            <a:r>
              <a:rPr lang="en-US" sz="1800" dirty="0"/>
              <a:t>we can multiply kernels by constants (1/σ</a:t>
            </a:r>
            <a:r>
              <a:rPr lang="en-US" sz="1800" baseline="30000" dirty="0"/>
              <a:t>2</a:t>
            </a:r>
            <a:r>
              <a:rPr lang="en-US" sz="1800" dirty="0"/>
              <a:t>) </a:t>
            </a:r>
          </a:p>
          <a:p>
            <a:pPr marL="400050" lvl="1" indent="-685800"/>
            <a:r>
              <a:rPr lang="en-US" sz="1800" dirty="0"/>
              <a:t>we can exponentiate kernels </a:t>
            </a:r>
          </a:p>
          <a:p>
            <a:pPr marL="0" indent="0">
              <a:buNone/>
            </a:pPr>
            <a:r>
              <a:rPr lang="en-US" sz="2000" dirty="0"/>
              <a:t>Unlike the discrete kernels discussed earlier, here you cannot easily explicitly blow up the feature space to get an identical representation.</a:t>
            </a:r>
          </a:p>
          <a:p>
            <a:pPr marL="0" lvl="1" indent="0">
              <a:buNone/>
            </a:pPr>
            <a:endParaRPr lang="en-US" sz="2000" dirty="0"/>
          </a:p>
          <a:p>
            <a:pPr marL="0" lvl="1" indent="0">
              <a:buNone/>
            </a:pPr>
            <a:endParaRPr lang="en-US" sz="2400" dirty="0"/>
          </a:p>
          <a:p>
            <a:pPr marL="0" lvl="1" indent="0">
              <a:buNone/>
            </a:pPr>
            <a:endParaRPr lang="en-US" sz="2400" dirty="0"/>
          </a:p>
        </p:txBody>
      </p:sp>
      <p:sp>
        <p:nvSpPr>
          <p:cNvPr id="6" name="Content Placeholder 5"/>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2066355A-084C-D24E-9AD2-7E4FC41EA627}" type="slidenum">
              <a:rPr lang="en-US" smtClean="0"/>
              <a:t>85</a:t>
            </a:fld>
            <a:endParaRPr lang="en-US" dirty="0"/>
          </a:p>
        </p:txBody>
      </p:sp>
    </p:spTree>
    <p:extLst>
      <p:ext uri="{BB962C8B-B14F-4D97-AF65-F5344CB8AC3E}">
        <p14:creationId xmlns:p14="http://schemas.microsoft.com/office/powerpoint/2010/main" val="156627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Kernels Over (Finite) Sets</a:t>
            </a:r>
          </a:p>
        </p:txBody>
      </p:sp>
      <p:sp>
        <p:nvSpPr>
          <p:cNvPr id="4" name="Content Placeholder 3"/>
          <p:cNvSpPr>
            <a:spLocks noGrp="1"/>
          </p:cNvSpPr>
          <p:nvPr>
            <p:ph idx="1"/>
          </p:nvPr>
        </p:nvSpPr>
        <p:spPr/>
        <p:txBody>
          <a:bodyPr>
            <a:noAutofit/>
          </a:bodyPr>
          <a:lstStyle/>
          <a:p>
            <a:r>
              <a:rPr lang="en-US" sz="2400" dirty="0">
                <a:solidFill>
                  <a:srgbClr val="000000"/>
                </a:solidFill>
              </a:rPr>
              <a:t>X, Z: subsets of </a:t>
            </a:r>
            <a:r>
              <a:rPr lang="en-US" sz="2400" dirty="0"/>
              <a:t>a finite set </a:t>
            </a:r>
            <a:r>
              <a:rPr lang="en-US" sz="2400" dirty="0">
                <a:solidFill>
                  <a:srgbClr val="000000"/>
                </a:solidFill>
              </a:rPr>
              <a:t>D </a:t>
            </a:r>
            <a:r>
              <a:rPr lang="en-US" sz="2400" dirty="0"/>
              <a:t>with |D| elements</a:t>
            </a:r>
          </a:p>
          <a:p>
            <a:endParaRPr lang="en-US" i="1" dirty="0">
              <a:solidFill>
                <a:srgbClr val="000000"/>
              </a:solidFill>
            </a:endParaRPr>
          </a:p>
          <a:p>
            <a:r>
              <a:rPr lang="en-US" sz="2400" i="1" dirty="0">
                <a:solidFill>
                  <a:srgbClr val="000000"/>
                </a:solidFill>
              </a:rPr>
              <a:t>k</a:t>
            </a:r>
            <a:r>
              <a:rPr lang="en-US" sz="2400" dirty="0">
                <a:solidFill>
                  <a:srgbClr val="000000"/>
                </a:solidFill>
              </a:rPr>
              <a:t>(X, Z) = |X∩Z| (the number of elements in X and Z) </a:t>
            </a:r>
            <a:br>
              <a:rPr lang="en-US" sz="2400" dirty="0">
                <a:solidFill>
                  <a:srgbClr val="000000"/>
                </a:solidFill>
              </a:rPr>
            </a:br>
            <a:r>
              <a:rPr lang="en-US" sz="2400" dirty="0"/>
              <a:t>is a valid kernel:</a:t>
            </a:r>
          </a:p>
          <a:p>
            <a:pPr lvl="2"/>
            <a:r>
              <a:rPr lang="en-US" sz="2000" i="1" dirty="0">
                <a:solidFill>
                  <a:srgbClr val="000000"/>
                </a:solidFill>
              </a:rPr>
              <a:t>k</a:t>
            </a:r>
            <a:r>
              <a:rPr lang="en-US" sz="2000" dirty="0">
                <a:solidFill>
                  <a:srgbClr val="000000"/>
                </a:solidFill>
              </a:rPr>
              <a:t>(X, Z) = φ(X)φ(Z) where φ(X) maps X to a bit vector of length |D|</a:t>
            </a:r>
          </a:p>
          <a:p>
            <a:pPr lvl="2"/>
            <a:r>
              <a:rPr lang="en-US" sz="2000" dirty="0">
                <a:solidFill>
                  <a:srgbClr val="000000"/>
                </a:solidFill>
              </a:rPr>
              <a:t>(</a:t>
            </a:r>
            <a:r>
              <a:rPr lang="en-US" sz="2000" i="1" dirty="0" err="1"/>
              <a:t>i</a:t>
            </a:r>
            <a:r>
              <a:rPr lang="en-US" sz="2000" dirty="0" err="1"/>
              <a:t>th</a:t>
            </a:r>
            <a:r>
              <a:rPr lang="en-US" sz="2000" dirty="0"/>
              <a:t> bit: does X contains the </a:t>
            </a:r>
            <a:r>
              <a:rPr lang="en-US" sz="2000" i="1" dirty="0" err="1"/>
              <a:t>i-</a:t>
            </a:r>
            <a:r>
              <a:rPr lang="en-US" sz="2000" dirty="0" err="1"/>
              <a:t>th</a:t>
            </a:r>
            <a:r>
              <a:rPr lang="en-US" sz="2000" dirty="0"/>
              <a:t> element of D?). </a:t>
            </a:r>
          </a:p>
          <a:p>
            <a:r>
              <a:rPr lang="en-US" i="1" dirty="0">
                <a:solidFill>
                  <a:srgbClr val="000000"/>
                </a:solidFill>
              </a:rPr>
              <a:t>k</a:t>
            </a:r>
            <a:r>
              <a:rPr lang="en-US" dirty="0">
                <a:solidFill>
                  <a:srgbClr val="000000"/>
                </a:solidFill>
              </a:rPr>
              <a:t>(X, Z) = 2</a:t>
            </a:r>
            <a:r>
              <a:rPr lang="en-US" baseline="30000" dirty="0">
                <a:solidFill>
                  <a:srgbClr val="000000"/>
                </a:solidFill>
              </a:rPr>
              <a:t>|X∩Z| </a:t>
            </a:r>
            <a:r>
              <a:rPr lang="en-US" dirty="0"/>
              <a:t>(the number of subsets shared by X and Z) is a valid kernel: </a:t>
            </a:r>
          </a:p>
          <a:p>
            <a:pPr lvl="2"/>
            <a:r>
              <a:rPr lang="en-US" sz="2000" dirty="0"/>
              <a:t>φ(X)  maps X to a bit vector of length 2</a:t>
            </a:r>
            <a:r>
              <a:rPr lang="en-US" sz="2000" baseline="30000" dirty="0"/>
              <a:t>|D| </a:t>
            </a:r>
          </a:p>
          <a:p>
            <a:pPr lvl="2"/>
            <a:r>
              <a:rPr lang="en-US" sz="2000" dirty="0"/>
              <a:t>(</a:t>
            </a:r>
            <a:r>
              <a:rPr lang="en-US" sz="2000" i="1" dirty="0" err="1"/>
              <a:t>i-</a:t>
            </a:r>
            <a:r>
              <a:rPr lang="en-US" sz="2000" dirty="0" err="1"/>
              <a:t>th</a:t>
            </a:r>
            <a:r>
              <a:rPr lang="en-US" sz="2000" dirty="0"/>
              <a:t> bit: does X contains the </a:t>
            </a:r>
            <a:r>
              <a:rPr lang="en-US" sz="2000" i="1" dirty="0" err="1"/>
              <a:t>i-</a:t>
            </a:r>
            <a:r>
              <a:rPr lang="en-US" sz="2000" dirty="0" err="1"/>
              <a:t>th</a:t>
            </a:r>
            <a:r>
              <a:rPr lang="en-US" sz="2000" dirty="0"/>
              <a:t> subset of D?) </a:t>
            </a:r>
          </a:p>
        </p:txBody>
      </p:sp>
      <p:sp>
        <p:nvSpPr>
          <p:cNvPr id="6" name="Content Placeholder 5"/>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2066355A-084C-D24E-9AD2-7E4FC41EA627}" type="slidenum">
              <a:rPr lang="en-US" smtClean="0"/>
              <a:t>86</a:t>
            </a:fld>
            <a:endParaRPr lang="en-US" dirty="0"/>
          </a:p>
        </p:txBody>
      </p:sp>
    </p:spTree>
    <p:extLst>
      <p:ext uri="{BB962C8B-B14F-4D97-AF65-F5344CB8AC3E}">
        <p14:creationId xmlns:p14="http://schemas.microsoft.com/office/powerpoint/2010/main" val="39947028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A46ED1E-4D44-4B7C-9567-12BAA6F94DB7}" type="slidenum">
              <a:rPr lang="en-US"/>
              <a:pPr>
                <a:defRPr/>
              </a:pPr>
              <a:t>87</a:t>
            </a:fld>
            <a:endParaRPr lang="en-US"/>
          </a:p>
        </p:txBody>
      </p:sp>
      <p:sp>
        <p:nvSpPr>
          <p:cNvPr id="19461" name="Rectangle 2"/>
          <p:cNvSpPr>
            <a:spLocks noGrp="1" noChangeArrowheads="1"/>
          </p:cNvSpPr>
          <p:nvPr>
            <p:ph type="body" idx="1"/>
          </p:nvPr>
        </p:nvSpPr>
        <p:spPr>
          <a:xfrm>
            <a:off x="381000" y="1676400"/>
            <a:ext cx="8458200" cy="4343400"/>
          </a:xfrm>
        </p:spPr>
        <p:txBody>
          <a:bodyPr/>
          <a:lstStyle/>
          <a:p>
            <a:pPr eaLnBrk="1" hangingPunct="1">
              <a:lnSpc>
                <a:spcPct val="90000"/>
              </a:lnSpc>
              <a:spcBef>
                <a:spcPct val="0"/>
              </a:spcBef>
              <a:buFontTx/>
              <a:buNone/>
            </a:pPr>
            <a:endParaRPr lang="en-US" sz="2400" dirty="0"/>
          </a:p>
          <a:p>
            <a:pPr eaLnBrk="1" hangingPunct="1">
              <a:lnSpc>
                <a:spcPct val="90000"/>
              </a:lnSpc>
              <a:spcBef>
                <a:spcPct val="0"/>
              </a:spcBef>
            </a:pPr>
            <a:r>
              <a:rPr lang="en-US" dirty="0"/>
              <a:t>A method to  run Perceptron on a very large feature set, without incurring the cost of keeping a very large weight vector. </a:t>
            </a:r>
          </a:p>
          <a:p>
            <a:pPr eaLnBrk="1" hangingPunct="1">
              <a:lnSpc>
                <a:spcPct val="90000"/>
              </a:lnSpc>
              <a:spcBef>
                <a:spcPct val="0"/>
              </a:spcBef>
            </a:pPr>
            <a:endParaRPr lang="en-US" dirty="0"/>
          </a:p>
          <a:p>
            <a:pPr eaLnBrk="1" hangingPunct="1">
              <a:lnSpc>
                <a:spcPct val="90000"/>
              </a:lnSpc>
              <a:spcBef>
                <a:spcPct val="0"/>
              </a:spcBef>
            </a:pPr>
            <a:r>
              <a:rPr lang="en-US" dirty="0"/>
              <a:t>Computing the weight vector can be done in the original feature space.</a:t>
            </a:r>
          </a:p>
          <a:p>
            <a:pPr eaLnBrk="1" hangingPunct="1">
              <a:lnSpc>
                <a:spcPct val="90000"/>
              </a:lnSpc>
              <a:spcBef>
                <a:spcPct val="0"/>
              </a:spcBef>
            </a:pPr>
            <a:endParaRPr lang="en-US" dirty="0"/>
          </a:p>
          <a:p>
            <a:pPr eaLnBrk="1" hangingPunct="1">
              <a:lnSpc>
                <a:spcPct val="90000"/>
              </a:lnSpc>
              <a:spcBef>
                <a:spcPct val="0"/>
              </a:spcBef>
            </a:pPr>
            <a:r>
              <a:rPr lang="en-US" dirty="0">
                <a:solidFill>
                  <a:schemeClr val="accent1"/>
                </a:solidFill>
              </a:rPr>
              <a:t>Notice:</a:t>
            </a:r>
            <a:r>
              <a:rPr lang="en-US" dirty="0">
                <a:solidFill>
                  <a:srgbClr val="FFC000"/>
                </a:solidFill>
              </a:rPr>
              <a:t> </a:t>
            </a:r>
            <a:r>
              <a:rPr lang="en-US" dirty="0"/>
              <a:t>this pertains only to </a:t>
            </a:r>
            <a:r>
              <a:rPr lang="en-US" dirty="0">
                <a:solidFill>
                  <a:schemeClr val="accent1"/>
                </a:solidFill>
              </a:rPr>
              <a:t>efficiency:</a:t>
            </a:r>
            <a:r>
              <a:rPr lang="en-US" dirty="0"/>
              <a:t> the classifier is identical to the one you get by blowing up the feature space.</a:t>
            </a:r>
          </a:p>
          <a:p>
            <a:pPr eaLnBrk="1" hangingPunct="1">
              <a:lnSpc>
                <a:spcPct val="90000"/>
              </a:lnSpc>
              <a:spcBef>
                <a:spcPct val="0"/>
              </a:spcBef>
            </a:pPr>
            <a:r>
              <a:rPr lang="en-US" dirty="0">
                <a:solidFill>
                  <a:schemeClr val="accent1"/>
                </a:solidFill>
              </a:rPr>
              <a:t>Generalization</a:t>
            </a:r>
            <a:r>
              <a:rPr lang="en-US" dirty="0"/>
              <a:t> is still relative to the real dimensionality (or, related properties).</a:t>
            </a:r>
          </a:p>
          <a:p>
            <a:pPr eaLnBrk="1" hangingPunct="1">
              <a:lnSpc>
                <a:spcPct val="90000"/>
              </a:lnSpc>
              <a:spcBef>
                <a:spcPct val="0"/>
              </a:spcBef>
            </a:pPr>
            <a:r>
              <a:rPr lang="en-US" dirty="0"/>
              <a:t>Kernels were popularized by SVMs but apply to a range of models, Perceptron, Gaussian Models, PCAs, etc. </a:t>
            </a:r>
          </a:p>
          <a:p>
            <a:pPr algn="ctr" eaLnBrk="1" hangingPunct="1">
              <a:lnSpc>
                <a:spcPct val="90000"/>
              </a:lnSpc>
              <a:spcBef>
                <a:spcPct val="0"/>
              </a:spcBef>
              <a:buFontTx/>
              <a:buNone/>
            </a:pPr>
            <a:endParaRPr lang="en-US" sz="2400" dirty="0">
              <a:solidFill>
                <a:srgbClr val="FF0000"/>
              </a:solidFill>
            </a:endParaRPr>
          </a:p>
        </p:txBody>
      </p:sp>
      <p:sp>
        <p:nvSpPr>
          <p:cNvPr id="19462" name="Rectangle 3"/>
          <p:cNvSpPr>
            <a:spLocks noGrp="1" noChangeArrowheads="1"/>
          </p:cNvSpPr>
          <p:nvPr>
            <p:ph type="title"/>
          </p:nvPr>
        </p:nvSpPr>
        <p:spPr>
          <a:xfrm>
            <a:off x="457200" y="152400"/>
            <a:ext cx="8229600" cy="1143000"/>
          </a:xfrm>
        </p:spPr>
        <p:txBody>
          <a:bodyPr/>
          <a:lstStyle/>
          <a:p>
            <a:pPr eaLnBrk="1" hangingPunct="1"/>
            <a:r>
              <a:rPr lang="en-US" dirty="0"/>
              <a:t>Summary – Kernel Based Methods</a:t>
            </a:r>
          </a:p>
        </p:txBody>
      </p:sp>
      <p:graphicFrame>
        <p:nvGraphicFramePr>
          <p:cNvPr id="2" name="Object 1"/>
          <p:cNvGraphicFramePr>
            <a:graphicFrameLocks noChangeAspect="1"/>
          </p:cNvGraphicFramePr>
          <p:nvPr/>
        </p:nvGraphicFramePr>
        <p:xfrm>
          <a:off x="1905000" y="1171575"/>
          <a:ext cx="4768850" cy="1114425"/>
        </p:xfrm>
        <a:graphic>
          <a:graphicData uri="http://schemas.openxmlformats.org/presentationml/2006/ole">
            <mc:AlternateContent xmlns:mc="http://schemas.openxmlformats.org/markup-compatibility/2006">
              <mc:Choice xmlns:v="urn:schemas-microsoft-com:vml" Requires="v">
                <p:oleObj name="Equation" r:id="rId3" imgW="2754720" imgH="647640" progId="Equation.3">
                  <p:embed/>
                </p:oleObj>
              </mc:Choice>
              <mc:Fallback>
                <p:oleObj name="Equation" r:id="rId3" imgW="2754720" imgH="647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71575"/>
                        <a:ext cx="47688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5329411"/>
      </p:ext>
    </p:extLst>
  </p:cSld>
  <p:clrMapOvr>
    <a:masterClrMapping/>
  </p:clrMapOvr>
  <p:transition>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p:cNvSpPr>
            <a:spLocks noGrp="1" noChangeArrowheads="1"/>
          </p:cNvSpPr>
          <p:nvPr>
            <p:ph type="title"/>
          </p:nvPr>
        </p:nvSpPr>
        <p:spPr/>
        <p:txBody>
          <a:bodyPr/>
          <a:lstStyle/>
          <a:p>
            <a:pPr eaLnBrk="1" hangingPunct="1"/>
            <a:r>
              <a:rPr lang="en-US"/>
              <a:t>Efficiency-Generalization Tradeoff</a:t>
            </a:r>
          </a:p>
        </p:txBody>
      </p:sp>
      <p:sp>
        <p:nvSpPr>
          <p:cNvPr id="19461" name="Rectangle 2"/>
          <p:cNvSpPr>
            <a:spLocks noGrp="1" noChangeArrowheads="1"/>
          </p:cNvSpPr>
          <p:nvPr>
            <p:ph idx="1"/>
          </p:nvPr>
        </p:nvSpPr>
        <p:spPr/>
        <p:txBody>
          <a:bodyPr/>
          <a:lstStyle/>
          <a:p>
            <a:pPr eaLnBrk="1" hangingPunct="1">
              <a:lnSpc>
                <a:spcPct val="90000"/>
              </a:lnSpc>
              <a:spcBef>
                <a:spcPct val="0"/>
              </a:spcBef>
            </a:pPr>
            <a:r>
              <a:rPr lang="en-US" sz="2400" dirty="0"/>
              <a:t>There is a </a:t>
            </a:r>
            <a:r>
              <a:rPr lang="en-US" sz="2400" dirty="0">
                <a:solidFill>
                  <a:srgbClr val="FF0000"/>
                </a:solidFill>
              </a:rPr>
              <a:t>tradeoff between the computational</a:t>
            </a:r>
            <a:r>
              <a:rPr lang="en-US" sz="2400" u="sng" dirty="0">
                <a:solidFill>
                  <a:srgbClr val="FF0000"/>
                </a:solidFill>
              </a:rPr>
              <a:t> </a:t>
            </a:r>
            <a:r>
              <a:rPr lang="en-US" sz="2400" dirty="0">
                <a:solidFill>
                  <a:srgbClr val="FF0000"/>
                </a:solidFill>
              </a:rPr>
              <a:t>efficiency</a:t>
            </a:r>
            <a:r>
              <a:rPr lang="en-US" sz="2400" dirty="0"/>
              <a:t> with which these kernels can be computed </a:t>
            </a:r>
            <a:r>
              <a:rPr lang="en-US" sz="2400" dirty="0">
                <a:solidFill>
                  <a:srgbClr val="FF0000"/>
                </a:solidFill>
              </a:rPr>
              <a:t>and the generalization ability</a:t>
            </a:r>
            <a:r>
              <a:rPr lang="en-US" sz="2400" dirty="0"/>
              <a:t> of the classifier.  </a:t>
            </a:r>
          </a:p>
          <a:p>
            <a:pPr eaLnBrk="1" hangingPunct="1">
              <a:lnSpc>
                <a:spcPct val="90000"/>
              </a:lnSpc>
              <a:spcBef>
                <a:spcPct val="0"/>
              </a:spcBef>
              <a:buFontTx/>
              <a:buNone/>
            </a:pPr>
            <a:endParaRPr lang="en-US" sz="2400" dirty="0"/>
          </a:p>
          <a:p>
            <a:pPr eaLnBrk="1" hangingPunct="1">
              <a:lnSpc>
                <a:spcPct val="90000"/>
              </a:lnSpc>
              <a:spcBef>
                <a:spcPct val="0"/>
              </a:spcBef>
              <a:buFontTx/>
              <a:buNone/>
            </a:pPr>
            <a:endParaRPr lang="en-US" sz="2400" dirty="0"/>
          </a:p>
          <a:p>
            <a:pPr algn="just" eaLnBrk="1" hangingPunct="1">
              <a:lnSpc>
                <a:spcPct val="90000"/>
              </a:lnSpc>
              <a:spcBef>
                <a:spcPct val="0"/>
              </a:spcBef>
            </a:pPr>
            <a:r>
              <a:rPr lang="en-US" sz="2400" dirty="0"/>
              <a:t>For example, using such kernels the </a:t>
            </a:r>
            <a:r>
              <a:rPr lang="en-US" sz="2400" dirty="0">
                <a:solidFill>
                  <a:srgbClr val="FF0000"/>
                </a:solidFill>
              </a:rPr>
              <a:t>Perceptron algorithm can make an exponential number of mistakes</a:t>
            </a:r>
            <a:r>
              <a:rPr lang="en-US" sz="2400" dirty="0"/>
              <a:t> even when learning simple functions. </a:t>
            </a:r>
            <a:r>
              <a:rPr lang="en-US" sz="1800" dirty="0"/>
              <a:t>[Khardon,Roth,Servedio,NIPS’01; Ben David et al.]</a:t>
            </a:r>
          </a:p>
          <a:p>
            <a:pPr algn="just" eaLnBrk="1" hangingPunct="1">
              <a:lnSpc>
                <a:spcPct val="90000"/>
              </a:lnSpc>
              <a:spcBef>
                <a:spcPct val="0"/>
              </a:spcBef>
            </a:pPr>
            <a:endParaRPr lang="en-US" sz="1800" dirty="0"/>
          </a:p>
          <a:p>
            <a:pPr algn="just" eaLnBrk="1" hangingPunct="1">
              <a:lnSpc>
                <a:spcPct val="90000"/>
              </a:lnSpc>
              <a:spcBef>
                <a:spcPct val="0"/>
              </a:spcBef>
            </a:pPr>
            <a:endParaRPr lang="en-US" sz="2400" dirty="0"/>
          </a:p>
          <a:p>
            <a:pPr algn="just" eaLnBrk="1" hangingPunct="1">
              <a:lnSpc>
                <a:spcPct val="90000"/>
              </a:lnSpc>
              <a:spcBef>
                <a:spcPct val="0"/>
              </a:spcBef>
            </a:pPr>
            <a:r>
              <a:rPr lang="en-US" sz="2400" dirty="0"/>
              <a:t>In addition, computing with kernels depends strongly on the number of examples. It turns out that </a:t>
            </a:r>
            <a:r>
              <a:rPr lang="en-US" sz="2400" dirty="0">
                <a:solidFill>
                  <a:srgbClr val="FF0000"/>
                </a:solidFill>
              </a:rPr>
              <a:t>sometimes working in the blown up space is more efficient than using kernels. </a:t>
            </a:r>
            <a:r>
              <a:rPr lang="en-US" sz="1800" dirty="0"/>
              <a:t>[Cumby,Roth,ICML’03]</a:t>
            </a:r>
          </a:p>
          <a:p>
            <a:pPr algn="ctr" eaLnBrk="1" hangingPunct="1">
              <a:lnSpc>
                <a:spcPct val="90000"/>
              </a:lnSpc>
              <a:spcBef>
                <a:spcPct val="0"/>
              </a:spcBef>
              <a:buFontTx/>
              <a:buNone/>
            </a:pPr>
            <a:endParaRPr lang="en-US" sz="2400" dirty="0">
              <a:solidFill>
                <a:srgbClr val="FF0000"/>
              </a:solidFill>
            </a:endParaRPr>
          </a:p>
        </p:txBody>
      </p:sp>
      <p:sp>
        <p:nvSpPr>
          <p:cNvPr id="2" name="Content Placeholder 1"/>
          <p:cNvSpPr>
            <a:spLocks noGrp="1"/>
          </p:cNvSpPr>
          <p:nvPr>
            <p:ph sz="quarter" idx="13"/>
          </p:nvPr>
        </p:nvSpPr>
        <p:spPr/>
        <p:txBody>
          <a:bodyPr/>
          <a:lstStyle/>
          <a:p>
            <a:endParaRPr lang="en-US"/>
          </a:p>
        </p:txBody>
      </p:sp>
      <p:sp>
        <p:nvSpPr>
          <p:cNvPr id="6" name="Slide Number Placeholder 5"/>
          <p:cNvSpPr>
            <a:spLocks noGrp="1"/>
          </p:cNvSpPr>
          <p:nvPr>
            <p:ph type="sldNum" sz="quarter" idx="15"/>
          </p:nvPr>
        </p:nvSpPr>
        <p:spPr/>
        <p:txBody>
          <a:bodyPr/>
          <a:lstStyle/>
          <a:p>
            <a:pPr>
              <a:defRPr/>
            </a:pPr>
            <a:fld id="{0A46ED1E-4D44-4B7C-9567-12BAA6F94DB7}" type="slidenum">
              <a:rPr lang="en-US"/>
              <a:pPr>
                <a:defRPr/>
              </a:pPr>
              <a:t>88</a:t>
            </a:fld>
            <a:endParaRPr lang="en-US"/>
          </a:p>
        </p:txBody>
      </p:sp>
    </p:spTree>
    <p:extLst>
      <p:ext uri="{BB962C8B-B14F-4D97-AF65-F5344CB8AC3E}">
        <p14:creationId xmlns:p14="http://schemas.microsoft.com/office/powerpoint/2010/main" val="815901507"/>
      </p:ext>
    </p:extLst>
  </p:cSld>
  <p:clrMapOvr>
    <a:masterClrMapping/>
  </p:clrMapOvr>
  <p:transition>
    <p:zoom dir="in"/>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sz="4000" dirty="0"/>
              <a:t>Explicit &amp; Implicit Kernels: Complexity</a:t>
            </a:r>
          </a:p>
        </p:txBody>
      </p:sp>
      <p:sp>
        <p:nvSpPr>
          <p:cNvPr id="23558" name="Rectangle 3"/>
          <p:cNvSpPr>
            <a:spLocks noGrp="1" noChangeArrowheads="1"/>
          </p:cNvSpPr>
          <p:nvPr>
            <p:ph idx="1"/>
          </p:nvPr>
        </p:nvSpPr>
        <p:spPr/>
        <p:txBody>
          <a:bodyPr/>
          <a:lstStyle/>
          <a:p>
            <a:pPr eaLnBrk="1" hangingPunct="1">
              <a:lnSpc>
                <a:spcPct val="90000"/>
              </a:lnSpc>
            </a:pPr>
            <a:r>
              <a:rPr lang="en-US" dirty="0">
                <a:solidFill>
                  <a:srgbClr val="000099"/>
                </a:solidFill>
              </a:rPr>
              <a:t>Is it always worthwhile to define kernels and work in the dual space? </a:t>
            </a:r>
          </a:p>
          <a:p>
            <a:pPr eaLnBrk="1" hangingPunct="1">
              <a:lnSpc>
                <a:spcPct val="90000"/>
              </a:lnSpc>
            </a:pPr>
            <a:endParaRPr lang="en-US" dirty="0">
              <a:solidFill>
                <a:srgbClr val="000099"/>
              </a:solidFill>
            </a:endParaRPr>
          </a:p>
          <a:p>
            <a:pPr eaLnBrk="1" hangingPunct="1">
              <a:lnSpc>
                <a:spcPct val="90000"/>
              </a:lnSpc>
            </a:pPr>
            <a:r>
              <a:rPr lang="en-US" dirty="0">
                <a:solidFill>
                  <a:srgbClr val="000099"/>
                </a:solidFill>
              </a:rPr>
              <a:t>Computationally: </a:t>
            </a:r>
            <a:r>
              <a:rPr lang="en-US" sz="1600" dirty="0">
                <a:solidFill>
                  <a:srgbClr val="000099"/>
                </a:solidFill>
              </a:rPr>
              <a:t>[</a:t>
            </a:r>
            <a:r>
              <a:rPr lang="en-US" sz="1600" dirty="0" err="1">
                <a:solidFill>
                  <a:srgbClr val="000099"/>
                </a:solidFill>
              </a:rPr>
              <a:t>Cumby,Roth</a:t>
            </a:r>
            <a:r>
              <a:rPr lang="en-US" sz="1600" dirty="0">
                <a:solidFill>
                  <a:srgbClr val="000099"/>
                </a:solidFill>
              </a:rPr>
              <a:t> 2003]</a:t>
            </a:r>
          </a:p>
          <a:p>
            <a:pPr lvl="1" eaLnBrk="1" hangingPunct="1">
              <a:lnSpc>
                <a:spcPct val="90000"/>
              </a:lnSpc>
            </a:pPr>
            <a:r>
              <a:rPr lang="en-US" dirty="0">
                <a:solidFill>
                  <a:srgbClr val="000099"/>
                </a:solidFill>
              </a:rPr>
              <a:t>Dual space – </a:t>
            </a:r>
            <a:r>
              <a:rPr lang="en-US" dirty="0">
                <a:solidFill>
                  <a:srgbClr val="FF0000"/>
                </a:solidFill>
              </a:rPr>
              <a:t>t</a:t>
            </a:r>
            <a:r>
              <a:rPr lang="en-US" baseline="-25000" dirty="0">
                <a:solidFill>
                  <a:srgbClr val="FF0000"/>
                </a:solidFill>
              </a:rPr>
              <a:t>1</a:t>
            </a:r>
            <a:r>
              <a:rPr lang="en-US" dirty="0">
                <a:solidFill>
                  <a:srgbClr val="FF0000"/>
                </a:solidFill>
              </a:rPr>
              <a:t> m</a:t>
            </a:r>
            <a:r>
              <a:rPr lang="en-US" baseline="30000" dirty="0">
                <a:solidFill>
                  <a:srgbClr val="FF0000"/>
                </a:solidFill>
              </a:rPr>
              <a:t>2</a:t>
            </a:r>
            <a:r>
              <a:rPr lang="en-US" dirty="0">
                <a:solidFill>
                  <a:srgbClr val="000099"/>
                </a:solidFill>
              </a:rPr>
              <a:t> vs, Primal Space – </a:t>
            </a:r>
            <a:r>
              <a:rPr lang="en-US" dirty="0">
                <a:solidFill>
                  <a:srgbClr val="FF0000"/>
                </a:solidFill>
              </a:rPr>
              <a:t>t</a:t>
            </a:r>
            <a:r>
              <a:rPr lang="en-US" baseline="-25000" dirty="0">
                <a:solidFill>
                  <a:srgbClr val="FF0000"/>
                </a:solidFill>
              </a:rPr>
              <a:t>2</a:t>
            </a:r>
            <a:r>
              <a:rPr lang="en-US" dirty="0">
                <a:solidFill>
                  <a:srgbClr val="FF0000"/>
                </a:solidFill>
              </a:rPr>
              <a:t> m</a:t>
            </a:r>
          </a:p>
          <a:p>
            <a:pPr lvl="1" eaLnBrk="1" hangingPunct="1">
              <a:lnSpc>
                <a:spcPct val="90000"/>
              </a:lnSpc>
            </a:pPr>
            <a:r>
              <a:rPr lang="en-US" dirty="0">
                <a:solidFill>
                  <a:srgbClr val="000099"/>
                </a:solidFill>
              </a:rPr>
              <a:t>Where </a:t>
            </a:r>
            <a:r>
              <a:rPr lang="en-US" dirty="0">
                <a:solidFill>
                  <a:srgbClr val="FF0000"/>
                </a:solidFill>
              </a:rPr>
              <a:t>m</a:t>
            </a:r>
            <a:r>
              <a:rPr lang="en-US" dirty="0">
                <a:solidFill>
                  <a:srgbClr val="000099"/>
                </a:solidFill>
              </a:rPr>
              <a:t> is # of examples, </a:t>
            </a:r>
            <a:r>
              <a:rPr lang="en-US" dirty="0">
                <a:solidFill>
                  <a:srgbClr val="FF0000"/>
                </a:solidFill>
              </a:rPr>
              <a:t>t</a:t>
            </a:r>
            <a:r>
              <a:rPr lang="en-US" baseline="-25000" dirty="0">
                <a:solidFill>
                  <a:srgbClr val="FF0000"/>
                </a:solidFill>
              </a:rPr>
              <a:t>1</a:t>
            </a:r>
            <a:r>
              <a:rPr lang="en-US" dirty="0">
                <a:solidFill>
                  <a:srgbClr val="FF0000"/>
                </a:solidFill>
              </a:rPr>
              <a:t>, t</a:t>
            </a:r>
            <a:r>
              <a:rPr lang="en-US" baseline="-25000" dirty="0">
                <a:solidFill>
                  <a:srgbClr val="FF0000"/>
                </a:solidFill>
              </a:rPr>
              <a:t>2</a:t>
            </a:r>
            <a:r>
              <a:rPr lang="en-US" dirty="0">
                <a:solidFill>
                  <a:srgbClr val="000099"/>
                </a:solidFill>
              </a:rPr>
              <a:t> are the sizes of the (Dual, Primal) feature spaces, respectively.</a:t>
            </a:r>
          </a:p>
          <a:p>
            <a:pPr lvl="1" eaLnBrk="1" hangingPunct="1">
              <a:lnSpc>
                <a:spcPct val="90000"/>
              </a:lnSpc>
            </a:pPr>
            <a:r>
              <a:rPr lang="en-US" dirty="0">
                <a:solidFill>
                  <a:srgbClr val="000099"/>
                </a:solidFill>
              </a:rPr>
              <a:t>Typically, </a:t>
            </a:r>
            <a:r>
              <a:rPr lang="en-US" dirty="0">
                <a:solidFill>
                  <a:srgbClr val="FF0000"/>
                </a:solidFill>
              </a:rPr>
              <a:t>t</a:t>
            </a:r>
            <a:r>
              <a:rPr lang="en-US" baseline="-25000" dirty="0">
                <a:solidFill>
                  <a:srgbClr val="FF0000"/>
                </a:solidFill>
              </a:rPr>
              <a:t>1</a:t>
            </a:r>
            <a:r>
              <a:rPr lang="en-US" dirty="0">
                <a:solidFill>
                  <a:srgbClr val="FF0000"/>
                </a:solidFill>
              </a:rPr>
              <a:t> &lt;&lt; t</a:t>
            </a:r>
            <a:r>
              <a:rPr lang="en-US" baseline="-25000" dirty="0">
                <a:solidFill>
                  <a:srgbClr val="FF0000"/>
                </a:solidFill>
              </a:rPr>
              <a:t>2</a:t>
            </a:r>
            <a:r>
              <a:rPr lang="en-US" dirty="0">
                <a:solidFill>
                  <a:srgbClr val="000099"/>
                </a:solidFill>
              </a:rPr>
              <a:t>, so it boils down to the </a:t>
            </a:r>
            <a:r>
              <a:rPr lang="en-US" dirty="0">
                <a:solidFill>
                  <a:srgbClr val="FF0000"/>
                </a:solidFill>
              </a:rPr>
              <a:t>number of examples </a:t>
            </a:r>
            <a:r>
              <a:rPr lang="en-US" dirty="0">
                <a:solidFill>
                  <a:srgbClr val="000099"/>
                </a:solidFill>
              </a:rPr>
              <a:t>one needs to consider relative to the growth in dimensionality. </a:t>
            </a:r>
          </a:p>
          <a:p>
            <a:pPr>
              <a:lnSpc>
                <a:spcPct val="90000"/>
              </a:lnSpc>
            </a:pPr>
            <a:r>
              <a:rPr lang="en-US" sz="2000" dirty="0">
                <a:solidFill>
                  <a:srgbClr val="000099"/>
                </a:solidFill>
              </a:rPr>
              <a:t>Rule of thumb: a lot of examples </a:t>
            </a:r>
            <a:r>
              <a:rPr lang="en-US" sz="2000" dirty="0">
                <a:solidFill>
                  <a:srgbClr val="000099"/>
                </a:solidFill>
                <a:sym typeface="Wingdings" panose="05000000000000000000" pitchFamily="2" charset="2"/>
              </a:rPr>
              <a:t></a:t>
            </a:r>
            <a:r>
              <a:rPr lang="en-US" sz="2000" dirty="0">
                <a:solidFill>
                  <a:srgbClr val="000099"/>
                </a:solidFill>
              </a:rPr>
              <a:t> use Primal space</a:t>
            </a:r>
          </a:p>
          <a:p>
            <a:pPr>
              <a:lnSpc>
                <a:spcPct val="90000"/>
              </a:lnSpc>
            </a:pPr>
            <a:r>
              <a:rPr lang="en-US" sz="2000" dirty="0">
                <a:solidFill>
                  <a:srgbClr val="000099"/>
                </a:solidFill>
              </a:rPr>
              <a:t>Most applications today: People use </a:t>
            </a:r>
            <a:r>
              <a:rPr lang="en-US" sz="2000" dirty="0">
                <a:solidFill>
                  <a:srgbClr val="FF0000"/>
                </a:solidFill>
              </a:rPr>
              <a:t>explicit</a:t>
            </a:r>
            <a:r>
              <a:rPr lang="en-US" sz="2000" dirty="0">
                <a:solidFill>
                  <a:srgbClr val="000099"/>
                </a:solidFill>
              </a:rPr>
              <a:t> kernels. That is, they blow up the feature space explicitly. </a:t>
            </a:r>
          </a:p>
        </p:txBody>
      </p:sp>
      <p:sp>
        <p:nvSpPr>
          <p:cNvPr id="2" name="Content Placeholder 1"/>
          <p:cNvSpPr>
            <a:spLocks noGrp="1"/>
          </p:cNvSpPr>
          <p:nvPr>
            <p:ph sz="quarter" idx="13"/>
          </p:nvPr>
        </p:nvSpPr>
        <p:spPr/>
        <p:txBody>
          <a:bodyPr/>
          <a:lstStyle/>
          <a:p>
            <a:endParaRPr lang="en-US"/>
          </a:p>
        </p:txBody>
      </p:sp>
      <p:sp>
        <p:nvSpPr>
          <p:cNvPr id="6" name="Slide Number Placeholder 5"/>
          <p:cNvSpPr>
            <a:spLocks noGrp="1"/>
          </p:cNvSpPr>
          <p:nvPr>
            <p:ph type="sldNum" sz="quarter" idx="15"/>
          </p:nvPr>
        </p:nvSpPr>
        <p:spPr/>
        <p:txBody>
          <a:bodyPr/>
          <a:lstStyle/>
          <a:p>
            <a:pPr>
              <a:defRPr/>
            </a:pPr>
            <a:fld id="{7F6B2CEC-3D6C-46CA-BA48-A77FBAFE0EB5}" type="slidenum">
              <a:rPr lang="en-US"/>
              <a:pPr>
                <a:defRPr/>
              </a:pPr>
              <a:t>89</a:t>
            </a:fld>
            <a:endParaRPr lang="en-US"/>
          </a:p>
        </p:txBody>
      </p:sp>
    </p:spTree>
    <p:extLst>
      <p:ext uri="{BB962C8B-B14F-4D97-AF65-F5344CB8AC3E}">
        <p14:creationId xmlns:p14="http://schemas.microsoft.com/office/powerpoint/2010/main" val="332280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in action</a:t>
            </a:r>
          </a:p>
        </p:txBody>
      </p:sp>
      <p:sp>
        <p:nvSpPr>
          <p:cNvPr id="5" name="Slide Number Placeholder 4"/>
          <p:cNvSpPr>
            <a:spLocks noGrp="1"/>
          </p:cNvSpPr>
          <p:nvPr>
            <p:ph type="sldNum" sz="quarter" idx="12"/>
          </p:nvPr>
        </p:nvSpPr>
        <p:spPr/>
        <p:txBody>
          <a:bodyPr/>
          <a:lstStyle/>
          <a:p>
            <a:fld id="{2066355A-084C-D24E-9AD2-7E4FC41EA627}" type="slidenum">
              <a:rPr lang="en-US" smtClean="0"/>
              <a:t>9</a:t>
            </a:fld>
            <a:endParaRPr lang="en-US" dirty="0"/>
          </a:p>
        </p:txBody>
      </p:sp>
      <p:pic>
        <p:nvPicPr>
          <p:cNvPr id="7" name="Picture 6" descr="Figure4.7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1316689"/>
            <a:ext cx="2705100" cy="2705100"/>
          </a:xfrm>
          <a:prstGeom prst="rect">
            <a:avLst/>
          </a:prstGeom>
        </p:spPr>
      </p:pic>
      <p:pic>
        <p:nvPicPr>
          <p:cNvPr id="8" name="Picture 7" descr="Figure4.7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123" y="1337005"/>
            <a:ext cx="2705100" cy="2705100"/>
          </a:xfrm>
          <a:prstGeom prst="rect">
            <a:avLst/>
          </a:prstGeom>
        </p:spPr>
      </p:pic>
      <p:grpSp>
        <p:nvGrpSpPr>
          <p:cNvPr id="6" name="Group 5"/>
          <p:cNvGrpSpPr/>
          <p:nvPr/>
        </p:nvGrpSpPr>
        <p:grpSpPr>
          <a:xfrm>
            <a:off x="609600" y="1337005"/>
            <a:ext cx="2705100" cy="2705100"/>
            <a:chOff x="609600" y="1337005"/>
            <a:chExt cx="2705100" cy="2705100"/>
          </a:xfrm>
        </p:grpSpPr>
        <p:pic>
          <p:nvPicPr>
            <p:cNvPr id="11" name="Picture 10" descr="Figure4.7a.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337005"/>
              <a:ext cx="2705100" cy="2705100"/>
            </a:xfrm>
            <a:prstGeom prst="rect">
              <a:avLst/>
            </a:prstGeom>
          </p:spPr>
        </p:pic>
        <p:sp>
          <p:nvSpPr>
            <p:cNvPr id="12" name="Donut 11"/>
            <p:cNvSpPr/>
            <p:nvPr/>
          </p:nvSpPr>
          <p:spPr>
            <a:xfrm>
              <a:off x="2291460" y="1679854"/>
              <a:ext cx="208314" cy="208302"/>
            </a:xfrm>
            <a:prstGeom prst="donut">
              <a:avLst>
                <a:gd name="adj" fmla="val 36299"/>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rot="1380000">
              <a:off x="2178025" y="1809305"/>
              <a:ext cx="155448" cy="77222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rot="1380000">
            <a:off x="1727179" y="2628455"/>
            <a:ext cx="155448" cy="77222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424656" y="2227816"/>
            <a:ext cx="908845" cy="801925"/>
          </a:xfrm>
          <a:prstGeom prst="wedgeRoundRectCallout">
            <a:avLst>
              <a:gd name="adj1" fmla="val 88781"/>
              <a:gd name="adj2" fmla="val -31531"/>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none" dirty="0" err="1">
                <a:solidFill>
                  <a:srgbClr val="000000"/>
                </a:solidFill>
              </a:rPr>
              <a:t>wx</a:t>
            </a:r>
            <a:r>
              <a:rPr lang="en-US" sz="1200" u="none" dirty="0">
                <a:solidFill>
                  <a:srgbClr val="000000"/>
                </a:solidFill>
              </a:rPr>
              <a:t> = 0</a:t>
            </a:r>
            <a:endParaRPr lang="en-US" sz="1200" b="1" u="none" dirty="0">
              <a:solidFill>
                <a:srgbClr val="000000"/>
              </a:solidFill>
            </a:endParaRPr>
          </a:p>
          <a:p>
            <a:pPr algn="ctr"/>
            <a:r>
              <a:rPr lang="en-US" sz="1200" u="none" dirty="0">
                <a:solidFill>
                  <a:srgbClr val="000000"/>
                </a:solidFill>
              </a:rPr>
              <a:t>Current decision boundary</a:t>
            </a:r>
          </a:p>
        </p:txBody>
      </p:sp>
      <p:sp>
        <p:nvSpPr>
          <p:cNvPr id="18" name="Rounded Rectangular Callout 17"/>
          <p:cNvSpPr/>
          <p:nvPr/>
        </p:nvSpPr>
        <p:spPr>
          <a:xfrm>
            <a:off x="1939240" y="3006346"/>
            <a:ext cx="1136541" cy="597279"/>
          </a:xfrm>
          <a:prstGeom prst="wedgeRoundRectCallout">
            <a:avLst>
              <a:gd name="adj1" fmla="val -47151"/>
              <a:gd name="adj2" fmla="val -69065"/>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182880" rIns="0" bIns="45720" rtlCol="0" anchor="ctr"/>
          <a:lstStyle/>
          <a:p>
            <a:pPr algn="ctr"/>
            <a:r>
              <a:rPr lang="en-US" sz="1200" b="1" u="none" dirty="0">
                <a:solidFill>
                  <a:srgbClr val="000000"/>
                </a:solidFill>
              </a:rPr>
              <a:t>w</a:t>
            </a:r>
            <a:br>
              <a:rPr lang="en-US" sz="1200" b="1" u="none" dirty="0">
                <a:solidFill>
                  <a:srgbClr val="000000"/>
                </a:solidFill>
              </a:rPr>
            </a:br>
            <a:r>
              <a:rPr lang="en-US" sz="1200" u="none" dirty="0">
                <a:solidFill>
                  <a:srgbClr val="000000"/>
                </a:solidFill>
              </a:rPr>
              <a:t>Current weight vector</a:t>
            </a:r>
            <a:br>
              <a:rPr lang="en-US" sz="1200" b="1" u="none" dirty="0">
                <a:solidFill>
                  <a:srgbClr val="000000"/>
                </a:solidFill>
              </a:rPr>
            </a:br>
            <a:endParaRPr lang="en-US" sz="1200" b="1" u="none" dirty="0">
              <a:solidFill>
                <a:srgbClr val="000000"/>
              </a:solidFill>
            </a:endParaRPr>
          </a:p>
        </p:txBody>
      </p:sp>
      <p:sp>
        <p:nvSpPr>
          <p:cNvPr id="19" name="Rounded Rectangular Callout 18"/>
          <p:cNvSpPr/>
          <p:nvPr/>
        </p:nvSpPr>
        <p:spPr>
          <a:xfrm>
            <a:off x="817563" y="1316688"/>
            <a:ext cx="1430337" cy="571467"/>
          </a:xfrm>
          <a:prstGeom prst="wedgeRoundRectCallout">
            <a:avLst>
              <a:gd name="adj1" fmla="val 57691"/>
              <a:gd name="adj2" fmla="val 26387"/>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u="none" dirty="0">
                <a:solidFill>
                  <a:srgbClr val="000000"/>
                </a:solidFill>
              </a:rPr>
              <a:t>x </a:t>
            </a:r>
            <a:r>
              <a:rPr lang="en-US" sz="1200" u="none" dirty="0">
                <a:solidFill>
                  <a:srgbClr val="000000"/>
                </a:solidFill>
              </a:rPr>
              <a:t>(with y = +1)</a:t>
            </a:r>
          </a:p>
          <a:p>
            <a:pPr algn="ctr"/>
            <a:r>
              <a:rPr lang="en-US" sz="1200" u="none" dirty="0">
                <a:solidFill>
                  <a:srgbClr val="000000"/>
                </a:solidFill>
              </a:rPr>
              <a:t>next item to be classified</a:t>
            </a:r>
          </a:p>
        </p:txBody>
      </p:sp>
      <p:sp>
        <p:nvSpPr>
          <p:cNvPr id="20" name="Rounded Rectangular Callout 19"/>
          <p:cNvSpPr/>
          <p:nvPr/>
        </p:nvSpPr>
        <p:spPr>
          <a:xfrm>
            <a:off x="3455247" y="1874498"/>
            <a:ext cx="1430337" cy="293610"/>
          </a:xfrm>
          <a:prstGeom prst="wedgeRoundRectCallout">
            <a:avLst>
              <a:gd name="adj1" fmla="val 57691"/>
              <a:gd name="adj2" fmla="val 26387"/>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u="none" dirty="0">
                <a:solidFill>
                  <a:srgbClr val="000000"/>
                </a:solidFill>
              </a:rPr>
              <a:t>x </a:t>
            </a:r>
            <a:r>
              <a:rPr lang="en-US" sz="1200" u="none" dirty="0">
                <a:solidFill>
                  <a:srgbClr val="000000"/>
                </a:solidFill>
              </a:rPr>
              <a:t>as a vector</a:t>
            </a:r>
            <a:endParaRPr lang="en-US" sz="1200" b="1" u="none" dirty="0">
              <a:solidFill>
                <a:srgbClr val="000000"/>
              </a:solidFill>
            </a:endParaRPr>
          </a:p>
        </p:txBody>
      </p:sp>
      <p:sp>
        <p:nvSpPr>
          <p:cNvPr id="21" name="Rounded Rectangular Callout 20"/>
          <p:cNvSpPr/>
          <p:nvPr/>
        </p:nvSpPr>
        <p:spPr>
          <a:xfrm>
            <a:off x="4665940" y="3302130"/>
            <a:ext cx="1430337" cy="371401"/>
          </a:xfrm>
          <a:prstGeom prst="wedgeRoundRectCallout">
            <a:avLst>
              <a:gd name="adj1" fmla="val -58305"/>
              <a:gd name="adj2" fmla="val -145706"/>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u="none" dirty="0">
                <a:solidFill>
                  <a:srgbClr val="000000"/>
                </a:solidFill>
              </a:rPr>
              <a:t>x </a:t>
            </a:r>
            <a:r>
              <a:rPr lang="en-US" sz="1200" u="none" dirty="0">
                <a:solidFill>
                  <a:srgbClr val="000000"/>
                </a:solidFill>
              </a:rPr>
              <a:t>as a vector added to </a:t>
            </a:r>
            <a:r>
              <a:rPr lang="en-US" sz="1200" b="1" u="none" dirty="0">
                <a:solidFill>
                  <a:srgbClr val="000000"/>
                </a:solidFill>
              </a:rPr>
              <a:t>w</a:t>
            </a:r>
          </a:p>
        </p:txBody>
      </p:sp>
      <p:sp>
        <p:nvSpPr>
          <p:cNvPr id="22" name="Rounded Rectangular Callout 21"/>
          <p:cNvSpPr/>
          <p:nvPr/>
        </p:nvSpPr>
        <p:spPr>
          <a:xfrm>
            <a:off x="7777955" y="1964112"/>
            <a:ext cx="908845" cy="801925"/>
          </a:xfrm>
          <a:prstGeom prst="wedgeRoundRectCallout">
            <a:avLst>
              <a:gd name="adj1" fmla="val -45693"/>
              <a:gd name="adj2" fmla="val 74051"/>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none" dirty="0" err="1">
                <a:solidFill>
                  <a:srgbClr val="000000"/>
                </a:solidFill>
              </a:rPr>
              <a:t>wx</a:t>
            </a:r>
            <a:r>
              <a:rPr lang="en-US" sz="1200" u="none" dirty="0">
                <a:solidFill>
                  <a:srgbClr val="000000"/>
                </a:solidFill>
              </a:rPr>
              <a:t> = 0</a:t>
            </a:r>
            <a:endParaRPr lang="en-US" sz="1200" b="1" u="none" dirty="0">
              <a:solidFill>
                <a:srgbClr val="000000"/>
              </a:solidFill>
            </a:endParaRPr>
          </a:p>
          <a:p>
            <a:pPr algn="ctr"/>
            <a:r>
              <a:rPr lang="en-US" sz="1200" u="none" dirty="0">
                <a:solidFill>
                  <a:srgbClr val="000000"/>
                </a:solidFill>
              </a:rPr>
              <a:t>New</a:t>
            </a:r>
            <a:br>
              <a:rPr lang="en-US" sz="1200" u="none" dirty="0">
                <a:solidFill>
                  <a:srgbClr val="000000"/>
                </a:solidFill>
              </a:rPr>
            </a:br>
            <a:r>
              <a:rPr lang="en-US" sz="1200" u="none" dirty="0">
                <a:solidFill>
                  <a:srgbClr val="000000"/>
                </a:solidFill>
              </a:rPr>
              <a:t>decision boundary</a:t>
            </a:r>
          </a:p>
        </p:txBody>
      </p:sp>
      <p:sp>
        <p:nvSpPr>
          <p:cNvPr id="23" name="Rounded Rectangular Callout 22"/>
          <p:cNvSpPr/>
          <p:nvPr/>
        </p:nvSpPr>
        <p:spPr>
          <a:xfrm>
            <a:off x="6413575" y="3003490"/>
            <a:ext cx="1136541" cy="597279"/>
          </a:xfrm>
          <a:prstGeom prst="wedgeRoundRectCallout">
            <a:avLst>
              <a:gd name="adj1" fmla="val 21334"/>
              <a:gd name="adj2" fmla="val -87356"/>
              <a:gd name="adj3" fmla="val 16667"/>
            </a:avLst>
          </a:prstGeom>
          <a:solidFill>
            <a:srgbClr val="FFFFC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182880" rIns="0" bIns="45720" rtlCol="0" anchor="ctr"/>
          <a:lstStyle/>
          <a:p>
            <a:pPr algn="ctr"/>
            <a:r>
              <a:rPr lang="en-US" sz="1200" b="1" u="none" dirty="0">
                <a:solidFill>
                  <a:srgbClr val="000000"/>
                </a:solidFill>
              </a:rPr>
              <a:t>w </a:t>
            </a:r>
            <a:br>
              <a:rPr lang="en-US" sz="1200" b="1" u="none" dirty="0">
                <a:solidFill>
                  <a:srgbClr val="000000"/>
                </a:solidFill>
              </a:rPr>
            </a:br>
            <a:r>
              <a:rPr lang="en-US" sz="1200" u="none" dirty="0">
                <a:solidFill>
                  <a:srgbClr val="000000"/>
                </a:solidFill>
              </a:rPr>
              <a:t>New</a:t>
            </a:r>
            <a:r>
              <a:rPr lang="en-US" sz="1200" b="1" u="none" dirty="0">
                <a:solidFill>
                  <a:srgbClr val="000000"/>
                </a:solidFill>
              </a:rPr>
              <a:t> </a:t>
            </a:r>
            <a:r>
              <a:rPr lang="en-US" sz="1200" u="none" dirty="0">
                <a:solidFill>
                  <a:srgbClr val="000000"/>
                </a:solidFill>
              </a:rPr>
              <a:t>weight vector</a:t>
            </a:r>
            <a:br>
              <a:rPr lang="en-US" sz="1200" b="1" u="none" dirty="0">
                <a:solidFill>
                  <a:srgbClr val="000000"/>
                </a:solidFill>
              </a:rPr>
            </a:br>
            <a:endParaRPr lang="en-US" sz="1200" b="1" u="none" dirty="0">
              <a:solidFill>
                <a:srgbClr val="000000"/>
              </a:solidFill>
            </a:endParaRPr>
          </a:p>
        </p:txBody>
      </p:sp>
      <p:sp>
        <p:nvSpPr>
          <p:cNvPr id="9" name="TextBox 8"/>
          <p:cNvSpPr txBox="1"/>
          <p:nvPr/>
        </p:nvSpPr>
        <p:spPr>
          <a:xfrm>
            <a:off x="773331" y="5841999"/>
            <a:ext cx="3036258" cy="369332"/>
          </a:xfrm>
          <a:prstGeom prst="rect">
            <a:avLst/>
          </a:prstGeom>
          <a:noFill/>
        </p:spPr>
        <p:txBody>
          <a:bodyPr wrap="none" rtlCol="0">
            <a:spAutoFit/>
          </a:bodyPr>
          <a:lstStyle/>
          <a:p>
            <a:r>
              <a:rPr lang="en-US" dirty="0"/>
              <a:t>(Figures from Bishop 2006)</a:t>
            </a:r>
          </a:p>
        </p:txBody>
      </p:sp>
      <p:grpSp>
        <p:nvGrpSpPr>
          <p:cNvPr id="15" name="Group 14"/>
          <p:cNvGrpSpPr/>
          <p:nvPr/>
        </p:nvGrpSpPr>
        <p:grpSpPr>
          <a:xfrm>
            <a:off x="7944144" y="5610185"/>
            <a:ext cx="971256" cy="485815"/>
            <a:chOff x="51913" y="1190585"/>
            <a:chExt cx="971256" cy="485815"/>
          </a:xfrm>
        </p:grpSpPr>
        <p:sp>
          <p:nvSpPr>
            <p:cNvPr id="2" name="Oval 1"/>
            <p:cNvSpPr/>
            <p:nvPr/>
          </p:nvSpPr>
          <p:spPr>
            <a:xfrm>
              <a:off x="152400" y="1337005"/>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2400" y="1489405"/>
              <a:ext cx="45719" cy="45719"/>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2962" y="1190585"/>
              <a:ext cx="763351" cy="307777"/>
            </a:xfrm>
            <a:prstGeom prst="rect">
              <a:avLst/>
            </a:prstGeom>
            <a:noFill/>
          </p:spPr>
          <p:txBody>
            <a:bodyPr wrap="none" rtlCol="0">
              <a:spAutoFit/>
            </a:bodyPr>
            <a:lstStyle/>
            <a:p>
              <a:r>
                <a:rPr lang="en-US" u="none" dirty="0">
                  <a:solidFill>
                    <a:srgbClr val="FF0000"/>
                  </a:solidFill>
                  <a:latin typeface="+mn-lt"/>
                </a:rPr>
                <a:t>Positive</a:t>
              </a:r>
            </a:p>
          </p:txBody>
        </p:sp>
        <p:sp>
          <p:nvSpPr>
            <p:cNvPr id="25" name="TextBox 24"/>
            <p:cNvSpPr txBox="1"/>
            <p:nvPr/>
          </p:nvSpPr>
          <p:spPr>
            <a:xfrm>
              <a:off x="194416" y="1368623"/>
              <a:ext cx="828753" cy="307777"/>
            </a:xfrm>
            <a:prstGeom prst="rect">
              <a:avLst/>
            </a:prstGeom>
            <a:noFill/>
          </p:spPr>
          <p:txBody>
            <a:bodyPr wrap="none" rtlCol="0">
              <a:spAutoFit/>
            </a:bodyPr>
            <a:lstStyle/>
            <a:p>
              <a:r>
                <a:rPr lang="en-US" u="none" dirty="0">
                  <a:solidFill>
                    <a:srgbClr val="0000FF"/>
                  </a:solidFill>
                  <a:latin typeface="+mn-lt"/>
                </a:rPr>
                <a:t>Negative</a:t>
              </a:r>
            </a:p>
          </p:txBody>
        </p:sp>
        <p:sp>
          <p:nvSpPr>
            <p:cNvPr id="10" name="Rectangle 9"/>
            <p:cNvSpPr/>
            <p:nvPr/>
          </p:nvSpPr>
          <p:spPr>
            <a:xfrm>
              <a:off x="51913" y="1219200"/>
              <a:ext cx="914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149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t>Kernels: Generalization</a:t>
            </a:r>
          </a:p>
        </p:txBody>
      </p:sp>
      <p:sp>
        <p:nvSpPr>
          <p:cNvPr id="24582" name="Rectangle 3"/>
          <p:cNvSpPr>
            <a:spLocks noGrp="1" noChangeArrowheads="1"/>
          </p:cNvSpPr>
          <p:nvPr>
            <p:ph idx="1"/>
          </p:nvPr>
        </p:nvSpPr>
        <p:spPr/>
        <p:txBody>
          <a:bodyPr/>
          <a:lstStyle/>
          <a:p>
            <a:r>
              <a:rPr lang="en-US" dirty="0"/>
              <a:t>Do we want to use the most expressive kernels we can? </a:t>
            </a:r>
          </a:p>
          <a:p>
            <a:pPr lvl="1"/>
            <a:r>
              <a:rPr lang="en-US" dirty="0"/>
              <a:t>(e.g., when you want to add quadratic terms, do you really want to add all of them?)</a:t>
            </a:r>
          </a:p>
          <a:p>
            <a:r>
              <a:rPr lang="en-US" dirty="0"/>
              <a:t>No; this is equivalent to working in a larger feature space, and will lead to overfitting. </a:t>
            </a:r>
          </a:p>
          <a:p>
            <a:endParaRPr lang="en-US" dirty="0"/>
          </a:p>
          <a:p>
            <a:r>
              <a:rPr lang="en-US" dirty="0"/>
              <a:t>Here is a simple argument that shows that simply adding irrelevant features does not help. </a:t>
            </a:r>
          </a:p>
          <a:p>
            <a:endParaRPr lang="en-US" dirty="0"/>
          </a:p>
        </p:txBody>
      </p:sp>
      <p:sp>
        <p:nvSpPr>
          <p:cNvPr id="8" name="Content Placeholder 7"/>
          <p:cNvSpPr>
            <a:spLocks noGrp="1"/>
          </p:cNvSpPr>
          <p:nvPr>
            <p:ph sz="quarter" idx="13"/>
          </p:nvPr>
        </p:nvSpPr>
        <p:spPr/>
        <p:txBody>
          <a:bodyPr/>
          <a:lstStyle/>
          <a:p>
            <a:endParaRPr lang="en-US"/>
          </a:p>
        </p:txBody>
      </p:sp>
      <p:sp>
        <p:nvSpPr>
          <p:cNvPr id="6" name="Slide Number Placeholder 5"/>
          <p:cNvSpPr>
            <a:spLocks noGrp="1"/>
          </p:cNvSpPr>
          <p:nvPr>
            <p:ph type="sldNum" sz="quarter" idx="15"/>
          </p:nvPr>
        </p:nvSpPr>
        <p:spPr/>
        <p:txBody>
          <a:bodyPr/>
          <a:lstStyle/>
          <a:p>
            <a:fld id="{3AB95D4F-ABFF-488E-B3ED-851D502CAA62}" type="slidenum">
              <a:rPr lang="en-US" smtClean="0"/>
              <a:pPr/>
              <a:t>90</a:t>
            </a:fld>
            <a:endParaRPr lang="en-US"/>
          </a:p>
        </p:txBody>
      </p:sp>
    </p:spTree>
    <p:extLst>
      <p:ext uri="{BB962C8B-B14F-4D97-AF65-F5344CB8AC3E}">
        <p14:creationId xmlns:p14="http://schemas.microsoft.com/office/powerpoint/2010/main" val="19018814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3DF88A6-070C-46E2-82E1-70291F1DA9F2}" type="slidenum">
              <a:rPr lang="en-US"/>
              <a:pPr>
                <a:defRPr/>
              </a:pPr>
              <a:t>91</a:t>
            </a:fld>
            <a:endParaRPr lang="en-US"/>
          </a:p>
        </p:txBody>
      </p:sp>
      <p:sp>
        <p:nvSpPr>
          <p:cNvPr id="25605" name="Rectangle 2"/>
          <p:cNvSpPr>
            <a:spLocks noGrp="1" noChangeArrowheads="1"/>
          </p:cNvSpPr>
          <p:nvPr>
            <p:ph type="title"/>
          </p:nvPr>
        </p:nvSpPr>
        <p:spPr/>
        <p:txBody>
          <a:bodyPr/>
          <a:lstStyle/>
          <a:p>
            <a:pPr eaLnBrk="1" hangingPunct="1"/>
            <a:r>
              <a:rPr lang="en-US" sz="2800"/>
              <a:t>Kernels: Generalization(2)</a:t>
            </a:r>
          </a:p>
        </p:txBody>
      </p:sp>
      <p:sp>
        <p:nvSpPr>
          <p:cNvPr id="25606" name="Rectangle 3"/>
          <p:cNvSpPr>
            <a:spLocks noGrp="1" noChangeArrowheads="1"/>
          </p:cNvSpPr>
          <p:nvPr>
            <p:ph type="body" idx="1"/>
          </p:nvPr>
        </p:nvSpPr>
        <p:spPr>
          <a:xfrm>
            <a:off x="609600" y="1219200"/>
            <a:ext cx="8229600" cy="4724400"/>
          </a:xfrm>
        </p:spPr>
        <p:txBody>
          <a:bodyPr/>
          <a:lstStyle/>
          <a:p>
            <a:pPr eaLnBrk="1" hangingPunct="1">
              <a:lnSpc>
                <a:spcPct val="90000"/>
              </a:lnSpc>
            </a:pPr>
            <a:r>
              <a:rPr lang="en-US" sz="2400" dirty="0"/>
              <a:t>Given:  A linearly separable set of points </a:t>
            </a:r>
            <a:r>
              <a:rPr lang="en-US" sz="2400" dirty="0">
                <a:solidFill>
                  <a:srgbClr val="FF0000"/>
                </a:solidFill>
              </a:rPr>
              <a:t>S={x</a:t>
            </a:r>
            <a:r>
              <a:rPr lang="en-US" sz="2400" baseline="-25000" dirty="0">
                <a:solidFill>
                  <a:srgbClr val="FF0000"/>
                </a:solidFill>
              </a:rPr>
              <a:t>1</a:t>
            </a:r>
            <a:r>
              <a:rPr lang="en-US" sz="2400" dirty="0">
                <a:solidFill>
                  <a:srgbClr val="FF0000"/>
                </a:solidFill>
              </a:rPr>
              <a:t>,…</a:t>
            </a:r>
            <a:r>
              <a:rPr lang="en-US" sz="2400" dirty="0" err="1">
                <a:solidFill>
                  <a:srgbClr val="FF0000"/>
                </a:solidFill>
              </a:rPr>
              <a:t>x</a:t>
            </a:r>
            <a:r>
              <a:rPr lang="en-US" sz="2400" baseline="-25000" dirty="0" err="1">
                <a:solidFill>
                  <a:srgbClr val="FF0000"/>
                </a:solidFill>
              </a:rPr>
              <a:t>n</a:t>
            </a:r>
            <a:r>
              <a:rPr lang="en-US" sz="2400" dirty="0">
                <a:solidFill>
                  <a:srgbClr val="FF0000"/>
                </a:solidFill>
              </a:rPr>
              <a:t>} </a:t>
            </a:r>
            <a:r>
              <a:rPr lang="en-US" sz="2400" dirty="0">
                <a:solidFill>
                  <a:srgbClr val="FF0000"/>
                </a:solidFill>
                <a:latin typeface="cmsy10"/>
              </a:rPr>
              <a:t>2</a:t>
            </a:r>
            <a:r>
              <a:rPr lang="en-US" sz="2400" dirty="0">
                <a:solidFill>
                  <a:srgbClr val="FF0000"/>
                </a:solidFill>
              </a:rPr>
              <a:t> </a:t>
            </a:r>
            <a:r>
              <a:rPr lang="en-US" sz="2400" dirty="0" err="1">
                <a:solidFill>
                  <a:srgbClr val="FF0000"/>
                </a:solidFill>
              </a:rPr>
              <a:t>R</a:t>
            </a:r>
            <a:r>
              <a:rPr lang="en-US" sz="2400" baseline="30000" dirty="0" err="1">
                <a:solidFill>
                  <a:srgbClr val="FF0000"/>
                </a:solidFill>
              </a:rPr>
              <a:t>n</a:t>
            </a:r>
            <a:r>
              <a:rPr lang="en-US" sz="2400" dirty="0"/>
              <a:t> with separator  </a:t>
            </a:r>
            <a:r>
              <a:rPr lang="en-US" sz="2400" dirty="0">
                <a:solidFill>
                  <a:srgbClr val="FF0000"/>
                </a:solidFill>
              </a:rPr>
              <a:t>w </a:t>
            </a:r>
            <a:r>
              <a:rPr lang="en-US" sz="2400" dirty="0">
                <a:solidFill>
                  <a:srgbClr val="FF0000"/>
                </a:solidFill>
                <a:latin typeface="cmsy10" pitchFamily="34" charset="0"/>
              </a:rPr>
              <a:t>2</a:t>
            </a:r>
            <a:r>
              <a:rPr lang="en-US" sz="2400" dirty="0">
                <a:solidFill>
                  <a:srgbClr val="FF0000"/>
                </a:solidFill>
                <a:latin typeface="Tempus Sans ITC" pitchFamily="82" charset="0"/>
              </a:rPr>
              <a:t> </a:t>
            </a:r>
            <a:r>
              <a:rPr lang="en-US" sz="2400" dirty="0" err="1">
                <a:solidFill>
                  <a:srgbClr val="FF0000"/>
                </a:solidFill>
              </a:rPr>
              <a:t>R</a:t>
            </a:r>
            <a:r>
              <a:rPr lang="en-US" sz="2400" baseline="30000" dirty="0" err="1">
                <a:solidFill>
                  <a:srgbClr val="FF0000"/>
                </a:solidFill>
              </a:rPr>
              <a:t>n</a:t>
            </a:r>
            <a:endParaRPr lang="en-US" sz="2400" baseline="30000" dirty="0">
              <a:solidFill>
                <a:srgbClr val="FF0000"/>
              </a:solidFill>
            </a:endParaRPr>
          </a:p>
          <a:p>
            <a:pPr eaLnBrk="1" hangingPunct="1">
              <a:lnSpc>
                <a:spcPct val="90000"/>
              </a:lnSpc>
            </a:pPr>
            <a:r>
              <a:rPr lang="en-US" sz="2400" dirty="0"/>
              <a:t>Embed  </a:t>
            </a:r>
            <a:r>
              <a:rPr lang="en-US" sz="2400" i="1" dirty="0">
                <a:solidFill>
                  <a:srgbClr val="FF0000"/>
                </a:solidFill>
              </a:rPr>
              <a:t>S </a:t>
            </a:r>
            <a:r>
              <a:rPr lang="en-US" sz="2400" i="1" dirty="0"/>
              <a:t> </a:t>
            </a:r>
            <a:r>
              <a:rPr lang="en-US" sz="2400" dirty="0"/>
              <a:t>into a higher  dimensional space </a:t>
            </a:r>
            <a:r>
              <a:rPr lang="en-US" dirty="0">
                <a:solidFill>
                  <a:srgbClr val="FF0000"/>
                </a:solidFill>
              </a:rPr>
              <a:t>n’&gt;n</a:t>
            </a:r>
            <a:r>
              <a:rPr lang="en-US" dirty="0"/>
              <a:t> , by </a:t>
            </a:r>
            <a:r>
              <a:rPr lang="en-US" sz="2400" dirty="0"/>
              <a:t>adding zero-mean random noise </a:t>
            </a:r>
            <a:r>
              <a:rPr lang="en-US" sz="2400" i="1" dirty="0">
                <a:solidFill>
                  <a:srgbClr val="FF0000"/>
                </a:solidFill>
              </a:rPr>
              <a:t>e</a:t>
            </a:r>
            <a:r>
              <a:rPr lang="en-US" sz="2400" i="1" dirty="0"/>
              <a:t> </a:t>
            </a:r>
            <a:r>
              <a:rPr lang="en-US" sz="2400" dirty="0"/>
              <a:t>to the additional dimensions.</a:t>
            </a:r>
            <a:endParaRPr lang="en-US" sz="2400" dirty="0">
              <a:latin typeface="Tempus Sans ITC" pitchFamily="82" charset="0"/>
            </a:endParaRPr>
          </a:p>
          <a:p>
            <a:pPr eaLnBrk="1" hangingPunct="1">
              <a:lnSpc>
                <a:spcPct val="90000"/>
              </a:lnSpc>
            </a:pPr>
            <a:r>
              <a:rPr lang="en-US" sz="2400" dirty="0"/>
              <a:t>Then </a:t>
            </a:r>
            <a:r>
              <a:rPr lang="en-US" sz="2400" dirty="0">
                <a:solidFill>
                  <a:srgbClr val="FF0000"/>
                </a:solidFill>
              </a:rPr>
              <a:t>w’ </a:t>
            </a:r>
            <a:r>
              <a:rPr lang="en-US" sz="2400" dirty="0">
                <a:solidFill>
                  <a:srgbClr val="FF0000"/>
                </a:solidFill>
                <a:latin typeface="cmsy10"/>
              </a:rPr>
              <a:t>¢</a:t>
            </a:r>
            <a:r>
              <a:rPr lang="en-US" sz="2400" dirty="0">
                <a:solidFill>
                  <a:srgbClr val="FF0000"/>
                </a:solidFill>
              </a:rPr>
              <a:t> x’= (w,0) </a:t>
            </a:r>
            <a:r>
              <a:rPr lang="en-US" sz="2400" dirty="0">
                <a:solidFill>
                  <a:srgbClr val="FF0000"/>
                </a:solidFill>
                <a:latin typeface="cmsy10"/>
              </a:rPr>
              <a:t>¢</a:t>
            </a:r>
            <a:r>
              <a:rPr lang="en-US" sz="2400" dirty="0">
                <a:solidFill>
                  <a:srgbClr val="FF0000"/>
                </a:solidFill>
              </a:rPr>
              <a:t> (</a:t>
            </a:r>
            <a:r>
              <a:rPr lang="en-US" sz="2400" dirty="0" err="1">
                <a:solidFill>
                  <a:srgbClr val="FF0000"/>
                </a:solidFill>
              </a:rPr>
              <a:t>x,e</a:t>
            </a:r>
            <a:r>
              <a:rPr lang="en-US" sz="2400" dirty="0">
                <a:solidFill>
                  <a:srgbClr val="FF0000"/>
                </a:solidFill>
              </a:rPr>
              <a:t>) = w </a:t>
            </a:r>
            <a:r>
              <a:rPr lang="en-US" sz="2400" dirty="0">
                <a:solidFill>
                  <a:srgbClr val="FF0000"/>
                </a:solidFill>
                <a:latin typeface="cmsy10"/>
              </a:rPr>
              <a:t>¢</a:t>
            </a:r>
            <a:r>
              <a:rPr lang="en-US" sz="2400" dirty="0">
                <a:solidFill>
                  <a:srgbClr val="FF0000"/>
                </a:solidFill>
              </a:rPr>
              <a:t> x </a:t>
            </a:r>
          </a:p>
          <a:p>
            <a:pPr eaLnBrk="1" hangingPunct="1">
              <a:lnSpc>
                <a:spcPct val="90000"/>
              </a:lnSpc>
            </a:pPr>
            <a:r>
              <a:rPr lang="en-US" sz="2400" dirty="0"/>
              <a:t>So</a:t>
            </a:r>
            <a:r>
              <a:rPr lang="en-US" sz="2400" dirty="0">
                <a:solidFill>
                  <a:srgbClr val="FF0000"/>
                </a:solidFill>
              </a:rPr>
              <a:t> w’ </a:t>
            </a:r>
            <a:r>
              <a:rPr lang="en-US" sz="2400" dirty="0">
                <a:solidFill>
                  <a:srgbClr val="FF0000"/>
                </a:solidFill>
                <a:latin typeface="cmsy10"/>
              </a:rPr>
              <a:t>2</a:t>
            </a:r>
            <a:r>
              <a:rPr lang="en-US" sz="2400" dirty="0">
                <a:solidFill>
                  <a:srgbClr val="FF0000"/>
                </a:solidFill>
              </a:rPr>
              <a:t> </a:t>
            </a:r>
            <a:r>
              <a:rPr lang="en-US" sz="2400" dirty="0" err="1">
                <a:solidFill>
                  <a:srgbClr val="FF0000"/>
                </a:solidFill>
              </a:rPr>
              <a:t>R</a:t>
            </a:r>
            <a:r>
              <a:rPr lang="en-US" sz="2400" baseline="30000" dirty="0" err="1">
                <a:solidFill>
                  <a:srgbClr val="FF0000"/>
                </a:solidFill>
              </a:rPr>
              <a:t>n</a:t>
            </a:r>
            <a:r>
              <a:rPr lang="en-US" sz="2400" dirty="0">
                <a:solidFill>
                  <a:srgbClr val="FF0000"/>
                </a:solidFill>
              </a:rPr>
              <a:t>’</a:t>
            </a:r>
            <a:r>
              <a:rPr lang="en-US" sz="2400" dirty="0"/>
              <a:t>  still separates </a:t>
            </a:r>
            <a:r>
              <a:rPr lang="en-US" sz="2400" i="1" dirty="0">
                <a:solidFill>
                  <a:srgbClr val="FF0000"/>
                </a:solidFill>
              </a:rPr>
              <a:t>S</a:t>
            </a:r>
            <a:r>
              <a:rPr lang="en-US" sz="2400" dirty="0">
                <a:solidFill>
                  <a:srgbClr val="FF0000"/>
                </a:solidFill>
              </a:rPr>
              <a:t>.</a:t>
            </a:r>
          </a:p>
          <a:p>
            <a:pPr eaLnBrk="1" hangingPunct="1">
              <a:lnSpc>
                <a:spcPct val="90000"/>
              </a:lnSpc>
            </a:pPr>
            <a:r>
              <a:rPr lang="en-US" sz="2400" dirty="0"/>
              <a:t>We will now look at </a:t>
            </a:r>
            <a:r>
              <a:rPr lang="en-US" sz="2400" dirty="0">
                <a:latin typeface="cmmi10"/>
              </a:rPr>
              <a:t>°</a:t>
            </a:r>
            <a:r>
              <a:rPr lang="en-US" sz="2400" dirty="0"/>
              <a:t>/||x|| which </a:t>
            </a:r>
            <a:r>
              <a:rPr lang="en-US" dirty="0"/>
              <a:t>we have shown to be inversely proportional to generalization (and mistake bound).</a:t>
            </a:r>
          </a:p>
          <a:p>
            <a:pPr eaLnBrk="1" hangingPunct="1">
              <a:lnSpc>
                <a:spcPct val="90000"/>
              </a:lnSpc>
            </a:pPr>
            <a:r>
              <a:rPr lang="en-US" dirty="0"/>
              <a:t> </a:t>
            </a:r>
            <a:r>
              <a:rPr lang="en-US" sz="2400" dirty="0">
                <a:solidFill>
                  <a:srgbClr val="FF0000"/>
                </a:solidFill>
                <a:sym typeface="Symbol" pitchFamily="18" charset="2"/>
              </a:rPr>
              <a:t>	</a:t>
            </a:r>
            <a:r>
              <a:rPr lang="en-US" sz="2400" dirty="0">
                <a:sym typeface="Symbol" pitchFamily="18" charset="2"/>
              </a:rPr>
              <a:t></a:t>
            </a:r>
            <a:r>
              <a:rPr lang="en-US" sz="2400" dirty="0"/>
              <a:t> (S, w’)/||x’|| = </a:t>
            </a:r>
            <a:r>
              <a:rPr lang="en-US" sz="2400" dirty="0" err="1"/>
              <a:t>min</a:t>
            </a:r>
            <a:r>
              <a:rPr lang="en-US" sz="2400" baseline="-25000" dirty="0" err="1"/>
              <a:t>S</a:t>
            </a:r>
            <a:r>
              <a:rPr lang="en-US" sz="2400" dirty="0"/>
              <a:t>  </a:t>
            </a:r>
            <a:r>
              <a:rPr lang="en-US" sz="2400" dirty="0" err="1"/>
              <a:t>w’</a:t>
            </a:r>
            <a:r>
              <a:rPr lang="en-US" sz="2400" baseline="30000" dirty="0" err="1"/>
              <a:t>T</a:t>
            </a:r>
            <a:r>
              <a:rPr lang="en-US" sz="2400" dirty="0"/>
              <a:t> x’ / ||w’|| ||x’|| = </a:t>
            </a:r>
          </a:p>
          <a:p>
            <a:pPr algn="ctr" eaLnBrk="1" hangingPunct="1">
              <a:lnSpc>
                <a:spcPct val="90000"/>
              </a:lnSpc>
              <a:buFontTx/>
              <a:buNone/>
            </a:pPr>
            <a:r>
              <a:rPr lang="en-US" dirty="0"/>
              <a:t>                                           </a:t>
            </a:r>
            <a:r>
              <a:rPr lang="en-US" sz="2400" dirty="0" err="1"/>
              <a:t>min</a:t>
            </a:r>
            <a:r>
              <a:rPr lang="en-US" sz="2400" baseline="-25000" dirty="0" err="1"/>
              <a:t>S</a:t>
            </a:r>
            <a:r>
              <a:rPr lang="en-US" sz="2400" dirty="0"/>
              <a:t> </a:t>
            </a:r>
            <a:r>
              <a:rPr lang="en-US" sz="2400" dirty="0" err="1"/>
              <a:t>w</a:t>
            </a:r>
            <a:r>
              <a:rPr lang="en-US" sz="2400" baseline="30000" dirty="0" err="1"/>
              <a:t>T</a:t>
            </a:r>
            <a:r>
              <a:rPr lang="en-US" sz="2400" dirty="0"/>
              <a:t> x /||w|| ||x’|| &lt; </a:t>
            </a:r>
            <a:r>
              <a:rPr lang="en-US" dirty="0">
                <a:solidFill>
                  <a:srgbClr val="FF0000"/>
                </a:solidFill>
              </a:rPr>
              <a:t> </a:t>
            </a:r>
            <a:r>
              <a:rPr lang="en-US" dirty="0">
                <a:sym typeface="Symbol" pitchFamily="18" charset="2"/>
              </a:rPr>
              <a:t></a:t>
            </a:r>
            <a:r>
              <a:rPr lang="en-US" dirty="0"/>
              <a:t> (S, w’)/||x|| </a:t>
            </a:r>
            <a:endParaRPr lang="en-US" sz="2400" dirty="0"/>
          </a:p>
          <a:p>
            <a:pPr eaLnBrk="1" hangingPunct="1">
              <a:lnSpc>
                <a:spcPct val="90000"/>
              </a:lnSpc>
            </a:pPr>
            <a:r>
              <a:rPr lang="en-US" sz="2400" dirty="0"/>
              <a:t>Since </a:t>
            </a:r>
            <a:r>
              <a:rPr lang="en-US" sz="2400" dirty="0">
                <a:solidFill>
                  <a:srgbClr val="FF0000"/>
                </a:solidFill>
              </a:rPr>
              <a:t>||x’|| = ||(</a:t>
            </a:r>
            <a:r>
              <a:rPr lang="en-US" sz="2400" dirty="0" err="1">
                <a:solidFill>
                  <a:srgbClr val="FF0000"/>
                </a:solidFill>
              </a:rPr>
              <a:t>x,e</a:t>
            </a:r>
            <a:r>
              <a:rPr lang="en-US" sz="2400" dirty="0">
                <a:solidFill>
                  <a:srgbClr val="FF0000"/>
                </a:solidFill>
              </a:rPr>
              <a:t>)|| &gt; ||x||</a:t>
            </a:r>
          </a:p>
          <a:p>
            <a:pPr eaLnBrk="1" hangingPunct="1">
              <a:lnSpc>
                <a:spcPct val="90000"/>
              </a:lnSpc>
            </a:pPr>
            <a:r>
              <a:rPr lang="en-US" sz="2400" dirty="0"/>
              <a:t>The new ratio is smaller, which implies generalization</a:t>
            </a:r>
            <a:r>
              <a:rPr lang="en-US" dirty="0"/>
              <a:t> suffers.</a:t>
            </a:r>
          </a:p>
          <a:p>
            <a:pPr eaLnBrk="1" hangingPunct="1">
              <a:lnSpc>
                <a:spcPct val="90000"/>
              </a:lnSpc>
            </a:pPr>
            <a:r>
              <a:rPr lang="en-US" sz="2400" dirty="0">
                <a:solidFill>
                  <a:schemeClr val="accent1">
                    <a:lumMod val="75000"/>
                  </a:schemeClr>
                </a:solidFill>
              </a:rPr>
              <a:t>Intuition: </a:t>
            </a:r>
            <a:r>
              <a:rPr lang="en-US" sz="2400" dirty="0"/>
              <a:t>adding a lot of noisy/irrelevant features cannot help</a:t>
            </a:r>
          </a:p>
        </p:txBody>
      </p:sp>
    </p:spTree>
    <p:extLst>
      <p:ext uri="{BB962C8B-B14F-4D97-AF65-F5344CB8AC3E}">
        <p14:creationId xmlns:p14="http://schemas.microsoft.com/office/powerpoint/2010/main" val="268254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60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6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F8CBA1C-9902-4357-A086-F13180DD6E31}" type="slidenum">
              <a:rPr lang="en-US"/>
              <a:pPr>
                <a:defRPr/>
              </a:pPr>
              <a:t>92</a:t>
            </a:fld>
            <a:endParaRPr lang="en-US"/>
          </a:p>
        </p:txBody>
      </p:sp>
      <p:sp>
        <p:nvSpPr>
          <p:cNvPr id="26629" name="Rectangle 2"/>
          <p:cNvSpPr>
            <a:spLocks noGrp="1" noChangeArrowheads="1"/>
          </p:cNvSpPr>
          <p:nvPr>
            <p:ph type="title"/>
          </p:nvPr>
        </p:nvSpPr>
        <p:spPr/>
        <p:txBody>
          <a:bodyPr/>
          <a:lstStyle/>
          <a:p>
            <a:pPr eaLnBrk="1" hangingPunct="1"/>
            <a:r>
              <a:rPr lang="en-US" dirty="0"/>
              <a:t>Conclusion- Kernels</a:t>
            </a:r>
          </a:p>
        </p:txBody>
      </p:sp>
      <p:sp>
        <p:nvSpPr>
          <p:cNvPr id="26630" name="Rectangle 3"/>
          <p:cNvSpPr>
            <a:spLocks noGrp="1" noChangeArrowheads="1"/>
          </p:cNvSpPr>
          <p:nvPr>
            <p:ph type="body" idx="1"/>
          </p:nvPr>
        </p:nvSpPr>
        <p:spPr>
          <a:xfrm>
            <a:off x="228600" y="1371600"/>
            <a:ext cx="8610600" cy="4611688"/>
          </a:xfrm>
        </p:spPr>
        <p:txBody>
          <a:bodyPr/>
          <a:lstStyle/>
          <a:p>
            <a:pPr eaLnBrk="1" hangingPunct="1"/>
            <a:r>
              <a:rPr lang="en-US" dirty="0"/>
              <a:t>The use of Kernels to learn in the dual space is an important idea</a:t>
            </a:r>
          </a:p>
          <a:p>
            <a:pPr lvl="1" eaLnBrk="1" hangingPunct="1"/>
            <a:r>
              <a:rPr lang="en-US" dirty="0"/>
              <a:t>Different kernels may expand/restrict the hypothesis space in useful ways.</a:t>
            </a:r>
          </a:p>
          <a:p>
            <a:pPr lvl="1" eaLnBrk="1" hangingPunct="1"/>
            <a:r>
              <a:rPr lang="en-US" dirty="0"/>
              <a:t>Need to know the benefits and hazards</a:t>
            </a:r>
          </a:p>
          <a:p>
            <a:pPr eaLnBrk="1" hangingPunct="1"/>
            <a:r>
              <a:rPr lang="en-US" dirty="0"/>
              <a:t>To justify these methods we must embed in a space much larger than the training set size.</a:t>
            </a:r>
          </a:p>
          <a:p>
            <a:pPr lvl="1" eaLnBrk="1" hangingPunct="1"/>
            <a:r>
              <a:rPr lang="en-US" dirty="0"/>
              <a:t>Can affect generalization</a:t>
            </a:r>
          </a:p>
          <a:p>
            <a:pPr eaLnBrk="1" hangingPunct="1"/>
            <a:r>
              <a:rPr lang="en-US" dirty="0"/>
              <a:t>Expressive structures in the input data could give rise to specific kernels, designed to exploit these structures.</a:t>
            </a:r>
          </a:p>
          <a:p>
            <a:pPr lvl="1"/>
            <a:r>
              <a:rPr lang="en-US" dirty="0">
                <a:solidFill>
                  <a:schemeClr val="tx2"/>
                </a:solidFill>
              </a:rPr>
              <a:t>E.g., people have developed </a:t>
            </a:r>
            <a:r>
              <a:rPr lang="en-US" dirty="0">
                <a:solidFill>
                  <a:schemeClr val="tx2"/>
                </a:solidFill>
                <a:hlinkClick r:id="rId3" action="ppaction://hlinkfile"/>
              </a:rPr>
              <a:t>kernels over parse trees</a:t>
            </a:r>
            <a:r>
              <a:rPr lang="en-US" dirty="0">
                <a:solidFill>
                  <a:schemeClr val="tx2"/>
                </a:solidFill>
              </a:rPr>
              <a:t>: corresponds to features that are sub-trees.</a:t>
            </a:r>
          </a:p>
          <a:p>
            <a:pPr lvl="1"/>
            <a:r>
              <a:rPr lang="en-US" dirty="0"/>
              <a:t>It is always possible to trade these with explicitly generated features, but it might help one’s thinking about appropriate features. </a:t>
            </a:r>
          </a:p>
        </p:txBody>
      </p:sp>
    </p:spTree>
    <p:extLst>
      <p:ext uri="{BB962C8B-B14F-4D97-AF65-F5344CB8AC3E}">
        <p14:creationId xmlns:p14="http://schemas.microsoft.com/office/powerpoint/2010/main" val="27640826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27" name="Rectangle 19"/>
          <p:cNvSpPr>
            <a:spLocks noGrp="1" noChangeArrowheads="1"/>
          </p:cNvSpPr>
          <p:nvPr>
            <p:ph type="title"/>
          </p:nvPr>
        </p:nvSpPr>
        <p:spPr/>
        <p:txBody>
          <a:bodyPr/>
          <a:lstStyle/>
          <a:p>
            <a:r>
              <a:rPr lang="en-US" dirty="0"/>
              <a:t>Functions Can be Made Linear</a:t>
            </a:r>
          </a:p>
        </p:txBody>
      </p:sp>
      <p:sp>
        <p:nvSpPr>
          <p:cNvPr id="1092611" name="Rectangle 3"/>
          <p:cNvSpPr>
            <a:spLocks noGrp="1" noChangeArrowheads="1"/>
          </p:cNvSpPr>
          <p:nvPr>
            <p:ph idx="1"/>
          </p:nvPr>
        </p:nvSpPr>
        <p:spPr/>
        <p:txBody>
          <a:bodyPr/>
          <a:lstStyle/>
          <a:p>
            <a:r>
              <a:rPr lang="en-US" dirty="0"/>
              <a:t>Data are not linearly separable in one dimension</a:t>
            </a:r>
          </a:p>
          <a:p>
            <a:r>
              <a:rPr lang="en-US" dirty="0">
                <a:solidFill>
                  <a:schemeClr val="tx2"/>
                </a:solidFill>
              </a:rPr>
              <a:t>Not separable if you insist on using a specific class of functions</a:t>
            </a:r>
          </a:p>
          <a:p>
            <a:pPr>
              <a:buFont typeface="Wingdings" pitchFamily="2" charset="2"/>
              <a:buNone/>
            </a:pPr>
            <a:endParaRPr lang="en-US" dirty="0">
              <a:solidFill>
                <a:schemeClr val="tx2"/>
              </a:solidFill>
            </a:endParaRPr>
          </a:p>
        </p:txBody>
      </p:sp>
      <p:sp>
        <p:nvSpPr>
          <p:cNvPr id="2" name="Content Placeholder 1"/>
          <p:cNvSpPr>
            <a:spLocks noGrp="1"/>
          </p:cNvSpPr>
          <p:nvPr>
            <p:ph sz="quarter" idx="13"/>
          </p:nvPr>
        </p:nvSpPr>
        <p:spPr/>
        <p:txBody>
          <a:bodyPr/>
          <a:lstStyle/>
          <a:p>
            <a:r>
              <a:rPr lang="en-US" dirty="0"/>
              <a:t>Representation</a:t>
            </a:r>
          </a:p>
          <a:p>
            <a:endParaRPr lang="en-US" dirty="0"/>
          </a:p>
        </p:txBody>
      </p:sp>
      <p:sp>
        <p:nvSpPr>
          <p:cNvPr id="1092610" name="Line 2"/>
          <p:cNvSpPr>
            <a:spLocks noChangeShapeType="1"/>
          </p:cNvSpPr>
          <p:nvPr/>
        </p:nvSpPr>
        <p:spPr bwMode="auto">
          <a:xfrm flipV="1">
            <a:off x="736600" y="4660900"/>
            <a:ext cx="7581900" cy="127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2" name="Oval 4"/>
          <p:cNvSpPr>
            <a:spLocks noChangeArrowheads="1"/>
          </p:cNvSpPr>
          <p:nvPr/>
        </p:nvSpPr>
        <p:spPr bwMode="auto">
          <a:xfrm>
            <a:off x="5791200" y="4578350"/>
            <a:ext cx="152400" cy="152400"/>
          </a:xfrm>
          <a:prstGeom prst="ellipse">
            <a:avLst/>
          </a:prstGeom>
          <a:solidFill>
            <a:srgbClr val="FC0128"/>
          </a:solidFill>
          <a:ln>
            <a:noFill/>
          </a:ln>
          <a:effectLst/>
        </p:spPr>
        <p:txBody>
          <a:bodyPr wrap="none" anchor="ctr"/>
          <a:lstStyle/>
          <a:p>
            <a:endParaRPr lang="en-US"/>
          </a:p>
        </p:txBody>
      </p:sp>
      <p:sp>
        <p:nvSpPr>
          <p:cNvPr id="1092613" name="Oval 5"/>
          <p:cNvSpPr>
            <a:spLocks noChangeArrowheads="1"/>
          </p:cNvSpPr>
          <p:nvPr/>
        </p:nvSpPr>
        <p:spPr bwMode="auto">
          <a:xfrm>
            <a:off x="61214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4" name="Oval 6"/>
          <p:cNvSpPr>
            <a:spLocks noChangeArrowheads="1"/>
          </p:cNvSpPr>
          <p:nvPr/>
        </p:nvSpPr>
        <p:spPr bwMode="auto">
          <a:xfrm>
            <a:off x="55626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5" name="Oval 7"/>
          <p:cNvSpPr>
            <a:spLocks noChangeArrowheads="1"/>
          </p:cNvSpPr>
          <p:nvPr/>
        </p:nvSpPr>
        <p:spPr bwMode="auto">
          <a:xfrm>
            <a:off x="52959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6" name="Oval 8"/>
          <p:cNvSpPr>
            <a:spLocks noChangeArrowheads="1"/>
          </p:cNvSpPr>
          <p:nvPr/>
        </p:nvSpPr>
        <p:spPr bwMode="auto">
          <a:xfrm>
            <a:off x="47752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7" name="Oval 9"/>
          <p:cNvSpPr>
            <a:spLocks noChangeArrowheads="1"/>
          </p:cNvSpPr>
          <p:nvPr/>
        </p:nvSpPr>
        <p:spPr bwMode="auto">
          <a:xfrm>
            <a:off x="45212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8" name="Oval 10"/>
          <p:cNvSpPr>
            <a:spLocks noChangeArrowheads="1"/>
          </p:cNvSpPr>
          <p:nvPr/>
        </p:nvSpPr>
        <p:spPr bwMode="auto">
          <a:xfrm>
            <a:off x="43053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19" name="Oval 11"/>
          <p:cNvSpPr>
            <a:spLocks noChangeArrowheads="1"/>
          </p:cNvSpPr>
          <p:nvPr/>
        </p:nvSpPr>
        <p:spPr bwMode="auto">
          <a:xfrm>
            <a:off x="40767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0" name="Oval 12"/>
          <p:cNvSpPr>
            <a:spLocks noChangeArrowheads="1"/>
          </p:cNvSpPr>
          <p:nvPr/>
        </p:nvSpPr>
        <p:spPr bwMode="auto">
          <a:xfrm>
            <a:off x="28956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1" name="Oval 13"/>
          <p:cNvSpPr>
            <a:spLocks noChangeArrowheads="1"/>
          </p:cNvSpPr>
          <p:nvPr/>
        </p:nvSpPr>
        <p:spPr bwMode="auto">
          <a:xfrm>
            <a:off x="3505200" y="4578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2" name="Oval 14"/>
          <p:cNvSpPr>
            <a:spLocks noChangeArrowheads="1"/>
          </p:cNvSpPr>
          <p:nvPr/>
        </p:nvSpPr>
        <p:spPr bwMode="auto">
          <a:xfrm>
            <a:off x="66040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3" name="Oval 15"/>
          <p:cNvSpPr>
            <a:spLocks noChangeArrowheads="1"/>
          </p:cNvSpPr>
          <p:nvPr/>
        </p:nvSpPr>
        <p:spPr bwMode="auto">
          <a:xfrm>
            <a:off x="7061200" y="4578350"/>
            <a:ext cx="152400" cy="152400"/>
          </a:xfrm>
          <a:prstGeom prst="ellipse">
            <a:avLst/>
          </a:prstGeom>
          <a:solidFill>
            <a:srgbClr val="FC0128"/>
          </a:solidFill>
          <a:ln>
            <a:noFill/>
          </a:ln>
          <a:effectLst/>
        </p:spPr>
        <p:txBody>
          <a:bodyPr wrap="none" anchor="ctr"/>
          <a:lstStyle/>
          <a:p>
            <a:endParaRPr lang="en-US"/>
          </a:p>
        </p:txBody>
      </p:sp>
      <p:sp>
        <p:nvSpPr>
          <p:cNvPr id="1092624" name="Oval 16"/>
          <p:cNvSpPr>
            <a:spLocks noChangeArrowheads="1"/>
          </p:cNvSpPr>
          <p:nvPr/>
        </p:nvSpPr>
        <p:spPr bwMode="auto">
          <a:xfrm>
            <a:off x="19685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5" name="Oval 17"/>
          <p:cNvSpPr>
            <a:spLocks noChangeArrowheads="1"/>
          </p:cNvSpPr>
          <p:nvPr/>
        </p:nvSpPr>
        <p:spPr bwMode="auto">
          <a:xfrm>
            <a:off x="2578100" y="457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626" name="Text Box 18"/>
          <p:cNvSpPr txBox="1">
            <a:spLocks noChangeArrowheads="1"/>
          </p:cNvSpPr>
          <p:nvPr/>
        </p:nvSpPr>
        <p:spPr bwMode="auto">
          <a:xfrm>
            <a:off x="4175125" y="4932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t>x</a:t>
            </a:r>
          </a:p>
        </p:txBody>
      </p:sp>
      <p:sp>
        <p:nvSpPr>
          <p:cNvPr id="1092628" name="Freeform 20"/>
          <p:cNvSpPr>
            <a:spLocks/>
          </p:cNvSpPr>
          <p:nvPr/>
        </p:nvSpPr>
        <p:spPr bwMode="auto">
          <a:xfrm>
            <a:off x="2362200" y="3886200"/>
            <a:ext cx="5537200" cy="1778000"/>
          </a:xfrm>
          <a:custGeom>
            <a:avLst/>
            <a:gdLst>
              <a:gd name="T0" fmla="*/ 0 w 3488"/>
              <a:gd name="T1" fmla="*/ 584 h 1120"/>
              <a:gd name="T2" fmla="*/ 720 w 3488"/>
              <a:gd name="T3" fmla="*/ 632 h 1120"/>
              <a:gd name="T4" fmla="*/ 768 w 3488"/>
              <a:gd name="T5" fmla="*/ 152 h 1120"/>
              <a:gd name="T6" fmla="*/ 2256 w 3488"/>
              <a:gd name="T7" fmla="*/ 104 h 1120"/>
              <a:gd name="T8" fmla="*/ 2064 w 3488"/>
              <a:gd name="T9" fmla="*/ 776 h 1120"/>
              <a:gd name="T10" fmla="*/ 3264 w 3488"/>
              <a:gd name="T11" fmla="*/ 1064 h 1120"/>
              <a:gd name="T12" fmla="*/ 3408 w 3488"/>
              <a:gd name="T13" fmla="*/ 1112 h 1120"/>
            </a:gdLst>
            <a:ahLst/>
            <a:cxnLst>
              <a:cxn ang="0">
                <a:pos x="T0" y="T1"/>
              </a:cxn>
              <a:cxn ang="0">
                <a:pos x="T2" y="T3"/>
              </a:cxn>
              <a:cxn ang="0">
                <a:pos x="T4" y="T5"/>
              </a:cxn>
              <a:cxn ang="0">
                <a:pos x="T6" y="T7"/>
              </a:cxn>
              <a:cxn ang="0">
                <a:pos x="T8" y="T9"/>
              </a:cxn>
              <a:cxn ang="0">
                <a:pos x="T10" y="T11"/>
              </a:cxn>
              <a:cxn ang="0">
                <a:pos x="T12" y="T13"/>
              </a:cxn>
            </a:cxnLst>
            <a:rect l="0" t="0" r="r" b="b"/>
            <a:pathLst>
              <a:path w="3488" h="1120">
                <a:moveTo>
                  <a:pt x="0" y="584"/>
                </a:moveTo>
                <a:cubicBezTo>
                  <a:pt x="296" y="644"/>
                  <a:pt x="592" y="704"/>
                  <a:pt x="720" y="632"/>
                </a:cubicBezTo>
                <a:cubicBezTo>
                  <a:pt x="848" y="560"/>
                  <a:pt x="512" y="240"/>
                  <a:pt x="768" y="152"/>
                </a:cubicBezTo>
                <a:cubicBezTo>
                  <a:pt x="1024" y="64"/>
                  <a:pt x="2040" y="0"/>
                  <a:pt x="2256" y="104"/>
                </a:cubicBezTo>
                <a:cubicBezTo>
                  <a:pt x="2472" y="208"/>
                  <a:pt x="1896" y="616"/>
                  <a:pt x="2064" y="776"/>
                </a:cubicBezTo>
                <a:cubicBezTo>
                  <a:pt x="2232" y="936"/>
                  <a:pt x="3040" y="1008"/>
                  <a:pt x="3264" y="1064"/>
                </a:cubicBezTo>
                <a:cubicBezTo>
                  <a:pt x="3488" y="1120"/>
                  <a:pt x="3448" y="1116"/>
                  <a:pt x="3408" y="1112"/>
                </a:cubicBezTo>
              </a:path>
            </a:pathLst>
          </a:custGeom>
          <a:noFill/>
          <a:ln w="28575" cap="flat" cmpd="sng">
            <a:solidFill>
              <a:srgbClr val="99CC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5"/>
          </p:nvPr>
        </p:nvSpPr>
        <p:spPr/>
        <p:txBody>
          <a:bodyPr/>
          <a:lstStyle/>
          <a:p>
            <a:fld id="{0C921938-476A-4922-BE24-3B8F6A2854D9}" type="slidenum">
              <a:rPr lang="en-US" smtClean="0"/>
              <a:t>93</a:t>
            </a:fld>
            <a:endParaRPr lang="en-US" dirty="0"/>
          </a:p>
        </p:txBody>
      </p:sp>
    </p:spTree>
    <p:extLst>
      <p:ext uri="{BB962C8B-B14F-4D97-AF65-F5344CB8AC3E}">
        <p14:creationId xmlns:p14="http://schemas.microsoft.com/office/powerpoint/2010/main" val="262554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92628"/>
                                        </p:tgtEl>
                                        <p:attrNameLst>
                                          <p:attrName>style.visibility</p:attrName>
                                        </p:attrNameLst>
                                      </p:cBhvr>
                                      <p:to>
                                        <p:strVal val="visible"/>
                                      </p:to>
                                    </p:set>
                                    <p:anim calcmode="lin" valueType="num">
                                      <p:cBhvr additive="base">
                                        <p:cTn id="11" dur="500" fill="hold"/>
                                        <p:tgtEl>
                                          <p:spTgt spid="1092628"/>
                                        </p:tgtEl>
                                        <p:attrNameLst>
                                          <p:attrName>ppt_x</p:attrName>
                                        </p:attrNameLst>
                                      </p:cBhvr>
                                      <p:tavLst>
                                        <p:tav tm="0">
                                          <p:val>
                                            <p:strVal val="#ppt_x"/>
                                          </p:val>
                                        </p:tav>
                                        <p:tav tm="100000">
                                          <p:val>
                                            <p:strVal val="#ppt_x"/>
                                          </p:val>
                                        </p:tav>
                                      </p:tavLst>
                                    </p:anim>
                                    <p:anim calcmode="lin" valueType="num">
                                      <p:cBhvr additive="base">
                                        <p:cTn id="12" dur="500" fill="hold"/>
                                        <p:tgtEl>
                                          <p:spTgt spid="109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2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5" name="Rectangle 3"/>
          <p:cNvSpPr>
            <a:spLocks noGrp="1" noChangeArrowheads="1"/>
          </p:cNvSpPr>
          <p:nvPr>
            <p:ph type="title"/>
          </p:nvPr>
        </p:nvSpPr>
        <p:spPr/>
        <p:txBody>
          <a:bodyPr/>
          <a:lstStyle/>
          <a:p>
            <a:r>
              <a:rPr lang="en-US" dirty="0">
                <a:solidFill>
                  <a:schemeClr val="tx2">
                    <a:lumMod val="50000"/>
                  </a:schemeClr>
                </a:solidFill>
              </a:rPr>
              <a:t>Blown Up Feature Space</a:t>
            </a:r>
          </a:p>
        </p:txBody>
      </p:sp>
      <p:sp>
        <p:nvSpPr>
          <p:cNvPr id="1093636" name="Rectangle 4"/>
          <p:cNvSpPr>
            <a:spLocks noGrp="1" noChangeArrowheads="1"/>
          </p:cNvSpPr>
          <p:nvPr>
            <p:ph idx="1"/>
          </p:nvPr>
        </p:nvSpPr>
        <p:spPr/>
        <p:txBody>
          <a:bodyPr/>
          <a:lstStyle/>
          <a:p>
            <a:r>
              <a:rPr lang="en-US" dirty="0"/>
              <a:t>Data are separable in &lt;x, x</a:t>
            </a:r>
            <a:r>
              <a:rPr lang="en-US" baseline="30000" dirty="0"/>
              <a:t>2</a:t>
            </a:r>
            <a:r>
              <a:rPr lang="en-US" dirty="0"/>
              <a:t>&gt; space</a:t>
            </a:r>
          </a:p>
        </p:txBody>
      </p:sp>
      <p:sp>
        <p:nvSpPr>
          <p:cNvPr id="2" name="Content Placeholder 1"/>
          <p:cNvSpPr>
            <a:spLocks noGrp="1"/>
          </p:cNvSpPr>
          <p:nvPr>
            <p:ph sz="quarter" idx="13"/>
          </p:nvPr>
        </p:nvSpPr>
        <p:spPr/>
        <p:txBody>
          <a:bodyPr/>
          <a:lstStyle/>
          <a:p>
            <a:endParaRPr lang="en-US"/>
          </a:p>
        </p:txBody>
      </p:sp>
      <p:sp>
        <p:nvSpPr>
          <p:cNvPr id="1093634" name="Line 2"/>
          <p:cNvSpPr>
            <a:spLocks noChangeShapeType="1"/>
          </p:cNvSpPr>
          <p:nvPr/>
        </p:nvSpPr>
        <p:spPr bwMode="auto">
          <a:xfrm flipV="1">
            <a:off x="749300" y="5232400"/>
            <a:ext cx="7581900" cy="12700"/>
          </a:xfrm>
          <a:prstGeom prst="line">
            <a:avLst/>
          </a:prstGeom>
          <a:noFill/>
          <a:ln w="50800">
            <a:solidFill>
              <a:schemeClr val="accent2">
                <a:lumMod val="25000"/>
                <a:lumOff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37" name="Oval 5"/>
          <p:cNvSpPr>
            <a:spLocks noChangeArrowheads="1"/>
          </p:cNvSpPr>
          <p:nvPr/>
        </p:nvSpPr>
        <p:spPr bwMode="auto">
          <a:xfrm>
            <a:off x="5905500" y="44386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38" name="Oval 6"/>
          <p:cNvSpPr>
            <a:spLocks noChangeArrowheads="1"/>
          </p:cNvSpPr>
          <p:nvPr/>
        </p:nvSpPr>
        <p:spPr bwMode="auto">
          <a:xfrm>
            <a:off x="6172200" y="40957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39" name="Oval 7"/>
          <p:cNvSpPr>
            <a:spLocks noChangeArrowheads="1"/>
          </p:cNvSpPr>
          <p:nvPr/>
        </p:nvSpPr>
        <p:spPr bwMode="auto">
          <a:xfrm>
            <a:off x="5651500" y="47307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0" name="Oval 8"/>
          <p:cNvSpPr>
            <a:spLocks noChangeArrowheads="1"/>
          </p:cNvSpPr>
          <p:nvPr/>
        </p:nvSpPr>
        <p:spPr bwMode="auto">
          <a:xfrm>
            <a:off x="5321300" y="49466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1" name="Oval 9"/>
          <p:cNvSpPr>
            <a:spLocks noChangeArrowheads="1"/>
          </p:cNvSpPr>
          <p:nvPr/>
        </p:nvSpPr>
        <p:spPr bwMode="auto">
          <a:xfrm>
            <a:off x="4800600" y="50863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2" name="Oval 10"/>
          <p:cNvSpPr>
            <a:spLocks noChangeArrowheads="1"/>
          </p:cNvSpPr>
          <p:nvPr/>
        </p:nvSpPr>
        <p:spPr bwMode="auto">
          <a:xfrm>
            <a:off x="4533900" y="49847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3" name="Oval 11"/>
          <p:cNvSpPr>
            <a:spLocks noChangeArrowheads="1"/>
          </p:cNvSpPr>
          <p:nvPr/>
        </p:nvSpPr>
        <p:spPr bwMode="auto">
          <a:xfrm>
            <a:off x="4318000" y="48450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4" name="Oval 12"/>
          <p:cNvSpPr>
            <a:spLocks noChangeArrowheads="1"/>
          </p:cNvSpPr>
          <p:nvPr/>
        </p:nvSpPr>
        <p:spPr bwMode="auto">
          <a:xfrm>
            <a:off x="4051300" y="4565650"/>
            <a:ext cx="152400" cy="152400"/>
          </a:xfrm>
          <a:prstGeom prst="ellipse">
            <a:avLst/>
          </a:prstGeom>
          <a:solidFill>
            <a:srgbClr val="000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5" name="Oval 13"/>
          <p:cNvSpPr>
            <a:spLocks noChangeArrowheads="1"/>
          </p:cNvSpPr>
          <p:nvPr/>
        </p:nvSpPr>
        <p:spPr bwMode="auto">
          <a:xfrm>
            <a:off x="2946400" y="29146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6" name="Oval 14"/>
          <p:cNvSpPr>
            <a:spLocks noChangeArrowheads="1"/>
          </p:cNvSpPr>
          <p:nvPr/>
        </p:nvSpPr>
        <p:spPr bwMode="auto">
          <a:xfrm>
            <a:off x="3568700" y="37909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7" name="Oval 15"/>
          <p:cNvSpPr>
            <a:spLocks noChangeArrowheads="1"/>
          </p:cNvSpPr>
          <p:nvPr/>
        </p:nvSpPr>
        <p:spPr bwMode="auto">
          <a:xfrm>
            <a:off x="6565900" y="32321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8" name="Oval 16"/>
          <p:cNvSpPr>
            <a:spLocks noChangeArrowheads="1"/>
          </p:cNvSpPr>
          <p:nvPr/>
        </p:nvSpPr>
        <p:spPr bwMode="auto">
          <a:xfrm>
            <a:off x="7010400" y="20129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49" name="Oval 17"/>
          <p:cNvSpPr>
            <a:spLocks noChangeArrowheads="1"/>
          </p:cNvSpPr>
          <p:nvPr/>
        </p:nvSpPr>
        <p:spPr bwMode="auto">
          <a:xfrm>
            <a:off x="2616200" y="2038350"/>
            <a:ext cx="152400" cy="152400"/>
          </a:xfrm>
          <a:prstGeom prst="ellipse">
            <a:avLst/>
          </a:prstGeom>
          <a:solidFill>
            <a:srgbClr val="FC0128"/>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50" name="Text Box 18"/>
          <p:cNvSpPr txBox="1">
            <a:spLocks noChangeArrowheads="1"/>
          </p:cNvSpPr>
          <p:nvPr/>
        </p:nvSpPr>
        <p:spPr bwMode="auto">
          <a:xfrm>
            <a:off x="6664325" y="53514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t>x</a:t>
            </a:r>
          </a:p>
        </p:txBody>
      </p:sp>
      <p:sp>
        <p:nvSpPr>
          <p:cNvPr id="1093651" name="Line 19"/>
          <p:cNvSpPr>
            <a:spLocks noChangeShapeType="1"/>
          </p:cNvSpPr>
          <p:nvPr/>
        </p:nvSpPr>
        <p:spPr bwMode="auto">
          <a:xfrm flipV="1">
            <a:off x="4978400" y="2120900"/>
            <a:ext cx="0" cy="3746500"/>
          </a:xfrm>
          <a:prstGeom prst="line">
            <a:avLst/>
          </a:prstGeom>
          <a:noFill/>
          <a:ln w="50800">
            <a:solidFill>
              <a:schemeClr val="accent2">
                <a:lumMod val="25000"/>
                <a:lumOff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652" name="Text Box 20"/>
          <p:cNvSpPr txBox="1">
            <a:spLocks noChangeArrowheads="1"/>
          </p:cNvSpPr>
          <p:nvPr/>
        </p:nvSpPr>
        <p:spPr bwMode="auto">
          <a:xfrm>
            <a:off x="4467225" y="2290763"/>
            <a:ext cx="449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dirty="0"/>
              <a:t>x</a:t>
            </a:r>
            <a:r>
              <a:rPr lang="en-US" sz="2400" u="none" baseline="30000" dirty="0"/>
              <a:t>2</a:t>
            </a:r>
            <a:endParaRPr lang="en-US" sz="2400" u="none" dirty="0"/>
          </a:p>
        </p:txBody>
      </p:sp>
      <p:sp>
        <p:nvSpPr>
          <p:cNvPr id="1093653" name="Line 21"/>
          <p:cNvSpPr>
            <a:spLocks noChangeShapeType="1"/>
          </p:cNvSpPr>
          <p:nvPr/>
        </p:nvSpPr>
        <p:spPr bwMode="auto">
          <a:xfrm>
            <a:off x="1739900" y="3987800"/>
            <a:ext cx="6362700" cy="533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5"/>
          </p:nvPr>
        </p:nvSpPr>
        <p:spPr/>
        <p:txBody>
          <a:bodyPr/>
          <a:lstStyle/>
          <a:p>
            <a:fld id="{0C921938-476A-4922-BE24-3B8F6A2854D9}" type="slidenum">
              <a:rPr lang="en-US" smtClean="0"/>
              <a:t>94</a:t>
            </a:fld>
            <a:endParaRPr lang="en-US" dirty="0"/>
          </a:p>
        </p:txBody>
      </p:sp>
    </p:spTree>
    <p:extLst>
      <p:ext uri="{BB962C8B-B14F-4D97-AF65-F5344CB8AC3E}">
        <p14:creationId xmlns:p14="http://schemas.microsoft.com/office/powerpoint/2010/main" val="948134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3653"/>
                                        </p:tgtEl>
                                        <p:attrNameLst>
                                          <p:attrName>style.visibility</p:attrName>
                                        </p:attrNameLst>
                                      </p:cBhvr>
                                      <p:to>
                                        <p:strVal val="visible"/>
                                      </p:to>
                                    </p:set>
                                    <p:anim calcmode="lin" valueType="num">
                                      <p:cBhvr additive="base">
                                        <p:cTn id="7" dur="500" fill="hold"/>
                                        <p:tgtEl>
                                          <p:spTgt spid="1093653"/>
                                        </p:tgtEl>
                                        <p:attrNameLst>
                                          <p:attrName>ppt_x</p:attrName>
                                        </p:attrNameLst>
                                      </p:cBhvr>
                                      <p:tavLst>
                                        <p:tav tm="0">
                                          <p:val>
                                            <p:strVal val="#ppt_x"/>
                                          </p:val>
                                        </p:tav>
                                        <p:tav tm="100000">
                                          <p:val>
                                            <p:strVal val="#ppt_x"/>
                                          </p:val>
                                        </p:tav>
                                      </p:tavLst>
                                    </p:anim>
                                    <p:anim calcmode="lin" valueType="num">
                                      <p:cBhvr additive="base">
                                        <p:cTn id="8" dur="500" fill="hold"/>
                                        <p:tgtEl>
                                          <p:spTgt spid="1093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solidFill>
                  <a:schemeClr val="tx1"/>
                </a:solidFill>
              </a:rPr>
              <a:t>Multi-Layer Neural Network</a:t>
            </a:r>
          </a:p>
        </p:txBody>
      </p:sp>
      <p:sp>
        <p:nvSpPr>
          <p:cNvPr id="808963" name="Rectangle 3"/>
          <p:cNvSpPr>
            <a:spLocks noGrp="1" noChangeArrowheads="1"/>
          </p:cNvSpPr>
          <p:nvPr>
            <p:ph idx="1"/>
          </p:nvPr>
        </p:nvSpPr>
        <p:spPr>
          <a:ln>
            <a:noFill/>
          </a:ln>
        </p:spPr>
        <p:txBody>
          <a:bodyPr/>
          <a:lstStyle/>
          <a:p>
            <a:r>
              <a:rPr lang="en-US" dirty="0">
                <a:latin typeface="+mj-lt"/>
              </a:rPr>
              <a:t>Multi-layer network were designed to overcome the computational (expressivity) limitation  of a single threshold element. </a:t>
            </a:r>
          </a:p>
          <a:p>
            <a:r>
              <a:rPr lang="en-US" dirty="0">
                <a:latin typeface="+mj-lt"/>
              </a:rPr>
              <a:t>The idea is to stack several </a:t>
            </a:r>
          </a:p>
          <a:p>
            <a:pPr marL="0" indent="0">
              <a:buNone/>
            </a:pPr>
            <a:r>
              <a:rPr lang="en-US" dirty="0">
                <a:latin typeface="+mj-lt"/>
              </a:rPr>
              <a:t>     layers of threshold elements, </a:t>
            </a:r>
          </a:p>
          <a:p>
            <a:pPr marL="0" indent="0">
              <a:buNone/>
            </a:pPr>
            <a:r>
              <a:rPr lang="en-US" dirty="0">
                <a:latin typeface="+mj-lt"/>
              </a:rPr>
              <a:t>     each layer using the output of </a:t>
            </a:r>
          </a:p>
          <a:p>
            <a:pPr marL="0" indent="0">
              <a:buNone/>
            </a:pPr>
            <a:r>
              <a:rPr lang="en-US" dirty="0">
                <a:latin typeface="+mj-lt"/>
              </a:rPr>
              <a:t>     the previous layer as input.  </a:t>
            </a:r>
          </a:p>
          <a:p>
            <a:endParaRPr lang="en-US" dirty="0">
              <a:latin typeface="+mj-lt"/>
            </a:endParaRPr>
          </a:p>
          <a:p>
            <a:r>
              <a:rPr lang="en-US" dirty="0">
                <a:latin typeface="+mj-lt"/>
              </a:rPr>
              <a:t>Multi-layer networks can represent arbitrary functions, but  building effective learning methods for such network was [thought to be] difficult. </a:t>
            </a: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95</a:t>
            </a:fld>
            <a:endParaRPr lang="en-US"/>
          </a:p>
        </p:txBody>
      </p:sp>
      <p:grpSp>
        <p:nvGrpSpPr>
          <p:cNvPr id="4" name="Group 3"/>
          <p:cNvGrpSpPr/>
          <p:nvPr/>
        </p:nvGrpSpPr>
        <p:grpSpPr>
          <a:xfrm>
            <a:off x="5410200" y="2286000"/>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8"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5"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3"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4" idx="4"/>
                <a:endCxn id="36"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4" idx="4"/>
                <a:endCxn id="37"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0"/>
              <p:cNvCxnSpPr>
                <a:cxnSpLocks noChangeShapeType="1"/>
                <a:stCxn id="34" idx="4"/>
                <a:endCxn id="35"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1"/>
              <p:cNvCxnSpPr>
                <a:cxnSpLocks noChangeShapeType="1"/>
                <a:stCxn id="33" idx="4"/>
                <a:endCxn id="36"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2"/>
              <p:cNvCxnSpPr>
                <a:cxnSpLocks noChangeShapeType="1"/>
                <a:stCxn id="33" idx="4"/>
                <a:endCxn id="37"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3"/>
              <p:cNvCxnSpPr>
                <a:cxnSpLocks noChangeShapeType="1"/>
                <a:stCxn id="33" idx="4"/>
                <a:endCxn id="35"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4"/>
              <p:cNvCxnSpPr>
                <a:cxnSpLocks noChangeShapeType="1"/>
                <a:stCxn id="35" idx="4"/>
                <a:endCxn id="38"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5"/>
              <p:cNvCxnSpPr>
                <a:cxnSpLocks noChangeShapeType="1"/>
                <a:stCxn id="35" idx="4"/>
                <a:endCxn id="39"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6"/>
              <p:cNvCxnSpPr>
                <a:cxnSpLocks noChangeShapeType="1"/>
                <a:stCxn id="35" idx="4"/>
                <a:endCxn id="42"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7"/>
              <p:cNvCxnSpPr>
                <a:cxnSpLocks noChangeShapeType="1"/>
                <a:stCxn id="35" idx="4"/>
                <a:endCxn id="40"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8"/>
              <p:cNvCxnSpPr>
                <a:cxnSpLocks noChangeShapeType="1"/>
                <a:stCxn id="35" idx="4"/>
                <a:endCxn id="41"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0"/>
              <p:cNvCxnSpPr>
                <a:cxnSpLocks noChangeShapeType="1"/>
                <a:endCxn id="42"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1"/>
              <p:cNvCxnSpPr>
                <a:cxnSpLocks noChangeShapeType="1"/>
                <a:stCxn id="37" idx="4"/>
                <a:endCxn id="39"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2"/>
              <p:cNvCxnSpPr>
                <a:cxnSpLocks noChangeShapeType="1"/>
                <a:endCxn id="38"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4"/>
              <p:cNvCxnSpPr>
                <a:cxnSpLocks noChangeShapeType="1"/>
                <a:stCxn id="36" idx="4"/>
                <a:endCxn id="41"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5"/>
              <p:cNvCxnSpPr>
                <a:cxnSpLocks noChangeShapeType="1"/>
                <a:stCxn id="36" idx="4"/>
                <a:endCxn id="40"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6"/>
              <p:cNvCxnSpPr>
                <a:cxnSpLocks noChangeShapeType="1"/>
                <a:stCxn id="36" idx="4"/>
                <a:endCxn id="42"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7"/>
              <p:cNvCxnSpPr>
                <a:cxnSpLocks noChangeShapeType="1"/>
                <a:stCxn id="36" idx="4"/>
                <a:endCxn id="39"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8"/>
              <p:cNvCxnSpPr>
                <a:cxnSpLocks noChangeShapeType="1"/>
                <a:stCxn id="36" idx="4"/>
                <a:endCxn id="38"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9"/>
              <p:cNvCxnSpPr>
                <a:cxnSpLocks noChangeShapeType="1"/>
                <a:stCxn id="37" idx="4"/>
                <a:endCxn id="41"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Rectangle 2"/>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43" name="Rectangle 4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44" name="Rectangle 4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45" name="Rectangle 4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Tree>
    <p:extLst>
      <p:ext uri="{BB962C8B-B14F-4D97-AF65-F5344CB8AC3E}">
        <p14:creationId xmlns:p14="http://schemas.microsoft.com/office/powerpoint/2010/main" val="18141178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solidFill>
                  <a:schemeClr val="tx1"/>
                </a:solidFill>
              </a:rPr>
              <a:t>Basic Units </a:t>
            </a:r>
          </a:p>
        </p:txBody>
      </p:sp>
      <p:sp>
        <p:nvSpPr>
          <p:cNvPr id="808963" name="Rectangle 3"/>
          <p:cNvSpPr>
            <a:spLocks noGrp="1" noChangeArrowheads="1"/>
          </p:cNvSpPr>
          <p:nvPr>
            <p:ph idx="1"/>
          </p:nvPr>
        </p:nvSpPr>
        <p:spPr>
          <a:ln>
            <a:noFill/>
          </a:ln>
        </p:spPr>
        <p:txBody>
          <a:bodyPr/>
          <a:lstStyle/>
          <a:p>
            <a:r>
              <a:rPr lang="en-US" dirty="0">
                <a:solidFill>
                  <a:schemeClr val="accent1">
                    <a:lumMod val="75000"/>
                  </a:schemeClr>
                </a:solidFill>
                <a:latin typeface="+mj-lt"/>
              </a:rPr>
              <a:t>Linear Unit:  </a:t>
            </a:r>
            <a:r>
              <a:rPr lang="en-US" dirty="0">
                <a:latin typeface="+mj-lt"/>
              </a:rPr>
              <a:t>Multiple layers of linear functions           </a:t>
            </a:r>
            <a:r>
              <a:rPr lang="en-US" dirty="0" err="1">
                <a:solidFill>
                  <a:schemeClr val="accent1">
                    <a:lumMod val="75000"/>
                  </a:schemeClr>
                </a:solidFill>
              </a:rPr>
              <a:t>o</a:t>
            </a:r>
            <a:r>
              <a:rPr lang="en-US" baseline="-25000" dirty="0" err="1">
                <a:solidFill>
                  <a:schemeClr val="accent1">
                    <a:lumMod val="75000"/>
                  </a:schemeClr>
                </a:solidFill>
              </a:rPr>
              <a:t>j</a:t>
            </a:r>
            <a:r>
              <a:rPr lang="en-US" dirty="0">
                <a:solidFill>
                  <a:schemeClr val="accent1">
                    <a:lumMod val="75000"/>
                  </a:schemeClr>
                </a:solidFill>
              </a:rPr>
              <a:t> = w </a:t>
            </a:r>
            <a:r>
              <a:rPr lang="en-US" dirty="0">
                <a:solidFill>
                  <a:schemeClr val="accent1">
                    <a:lumMod val="75000"/>
                  </a:schemeClr>
                </a:solidFill>
                <a:latin typeface="cmsy10"/>
              </a:rPr>
              <a:t>¢</a:t>
            </a:r>
            <a:r>
              <a:rPr lang="en-US" dirty="0">
                <a:solidFill>
                  <a:schemeClr val="accent1">
                    <a:lumMod val="75000"/>
                  </a:schemeClr>
                </a:solidFill>
              </a:rPr>
              <a:t> x </a:t>
            </a:r>
            <a:r>
              <a:rPr lang="en-US" dirty="0">
                <a:latin typeface="+mj-lt"/>
              </a:rPr>
              <a:t>produce linear functions.  We want to represent nonlinear functions.</a:t>
            </a:r>
          </a:p>
          <a:p>
            <a:r>
              <a:rPr lang="en-US" dirty="0">
                <a:solidFill>
                  <a:srgbClr val="0000FF"/>
                </a:solidFill>
                <a:latin typeface="+mj-lt"/>
              </a:rPr>
              <a:t>Need to do it in a way that </a:t>
            </a:r>
          </a:p>
          <a:p>
            <a:pPr marL="0" indent="0">
              <a:buNone/>
            </a:pPr>
            <a:r>
              <a:rPr lang="en-US" dirty="0">
                <a:solidFill>
                  <a:srgbClr val="0000FF"/>
                </a:solidFill>
                <a:latin typeface="+mj-lt"/>
              </a:rPr>
              <a:t>      facilitates learning</a:t>
            </a:r>
          </a:p>
          <a:p>
            <a:r>
              <a:rPr lang="en-US" dirty="0">
                <a:solidFill>
                  <a:schemeClr val="accent1">
                    <a:lumMod val="75000"/>
                  </a:schemeClr>
                </a:solidFill>
                <a:latin typeface="+mj-lt"/>
              </a:rPr>
              <a:t>Threshold units:  </a:t>
            </a:r>
            <a:r>
              <a:rPr lang="en-US" dirty="0" err="1">
                <a:solidFill>
                  <a:schemeClr val="accent1">
                    <a:lumMod val="75000"/>
                  </a:schemeClr>
                </a:solidFill>
              </a:rPr>
              <a:t>o</a:t>
            </a:r>
            <a:r>
              <a:rPr lang="en-US" baseline="-25000" dirty="0" err="1">
                <a:solidFill>
                  <a:schemeClr val="accent1">
                    <a:lumMod val="75000"/>
                  </a:schemeClr>
                </a:solidFill>
              </a:rPr>
              <a:t>j</a:t>
            </a:r>
            <a:r>
              <a:rPr lang="en-US" dirty="0">
                <a:solidFill>
                  <a:schemeClr val="accent1">
                    <a:lumMod val="75000"/>
                  </a:schemeClr>
                </a:solidFill>
              </a:rPr>
              <a:t> = </a:t>
            </a:r>
            <a:r>
              <a:rPr lang="en-US" dirty="0" err="1">
                <a:solidFill>
                  <a:schemeClr val="accent1">
                    <a:lumMod val="75000"/>
                  </a:schemeClr>
                </a:solidFill>
              </a:rPr>
              <a:t>sgn</a:t>
            </a:r>
            <a:r>
              <a:rPr lang="en-US" dirty="0">
                <a:solidFill>
                  <a:schemeClr val="accent1">
                    <a:lumMod val="75000"/>
                  </a:schemeClr>
                </a:solidFill>
              </a:rPr>
              <a:t>(w </a:t>
            </a:r>
            <a:r>
              <a:rPr lang="en-US" dirty="0">
                <a:solidFill>
                  <a:schemeClr val="accent1">
                    <a:lumMod val="75000"/>
                  </a:schemeClr>
                </a:solidFill>
                <a:latin typeface="cmsy10"/>
              </a:rPr>
              <a:t>¢</a:t>
            </a:r>
            <a:r>
              <a:rPr lang="en-US" dirty="0">
                <a:solidFill>
                  <a:schemeClr val="accent1">
                    <a:lumMod val="75000"/>
                  </a:schemeClr>
                </a:solidFill>
              </a:rPr>
              <a:t> x) </a:t>
            </a:r>
          </a:p>
          <a:p>
            <a:pPr marL="0" indent="0">
              <a:buNone/>
            </a:pPr>
            <a:r>
              <a:rPr lang="en-US" dirty="0">
                <a:latin typeface="+mj-lt"/>
              </a:rPr>
              <a:t>     are not differentiable,  hence </a:t>
            </a:r>
          </a:p>
          <a:p>
            <a:pPr marL="0" indent="0">
              <a:buNone/>
            </a:pPr>
            <a:r>
              <a:rPr lang="en-US" dirty="0">
                <a:latin typeface="+mj-lt"/>
              </a:rPr>
              <a:t>     unsuitable for gradient descent. </a:t>
            </a:r>
          </a:p>
          <a:p>
            <a:r>
              <a:rPr lang="en-US" dirty="0">
                <a:latin typeface="+mj-lt"/>
              </a:rPr>
              <a:t>The key idea was to notice that the discontinuity of the threshold element can be represents by a smooth non-linear approximation: </a:t>
            </a:r>
            <a:r>
              <a:rPr lang="en-US" dirty="0" err="1">
                <a:solidFill>
                  <a:schemeClr val="accent1">
                    <a:lumMod val="75000"/>
                  </a:schemeClr>
                </a:solidFill>
              </a:rPr>
              <a:t>o</a:t>
            </a:r>
            <a:r>
              <a:rPr lang="en-US" baseline="-25000" dirty="0" err="1">
                <a:solidFill>
                  <a:schemeClr val="accent1">
                    <a:lumMod val="75000"/>
                  </a:schemeClr>
                </a:solidFill>
              </a:rPr>
              <a:t>j</a:t>
            </a:r>
            <a:r>
              <a:rPr lang="en-US" dirty="0">
                <a:solidFill>
                  <a:schemeClr val="accent1">
                    <a:lumMod val="75000"/>
                  </a:schemeClr>
                </a:solidFill>
              </a:rPr>
              <a:t> = [1+ </a:t>
            </a:r>
            <a:r>
              <a:rPr lang="en-US" dirty="0" err="1">
                <a:solidFill>
                  <a:schemeClr val="accent1">
                    <a:lumMod val="75000"/>
                  </a:schemeClr>
                </a:solidFill>
              </a:rPr>
              <a:t>exp</a:t>
            </a:r>
            <a:r>
              <a:rPr lang="en-US" dirty="0">
                <a:solidFill>
                  <a:schemeClr val="accent1">
                    <a:lumMod val="75000"/>
                  </a:schemeClr>
                </a:solidFill>
              </a:rPr>
              <a:t>{-w </a:t>
            </a:r>
            <a:r>
              <a:rPr lang="en-US" dirty="0">
                <a:solidFill>
                  <a:schemeClr val="accent1">
                    <a:lumMod val="75000"/>
                  </a:schemeClr>
                </a:solidFill>
                <a:latin typeface="cmsy10"/>
              </a:rPr>
              <a:t>¢</a:t>
            </a:r>
            <a:r>
              <a:rPr lang="en-US" dirty="0">
                <a:solidFill>
                  <a:schemeClr val="accent1">
                    <a:lumMod val="75000"/>
                  </a:schemeClr>
                </a:solidFill>
              </a:rPr>
              <a:t> x</a:t>
            </a:r>
            <a:r>
              <a:rPr lang="en-US" dirty="0">
                <a:solidFill>
                  <a:schemeClr val="accent1">
                    <a:lumMod val="75000"/>
                  </a:schemeClr>
                </a:solidFill>
                <a:latin typeface="Calibri"/>
              </a:rPr>
              <a:t>}]</a:t>
            </a:r>
            <a:r>
              <a:rPr lang="en-US" baseline="30000" dirty="0">
                <a:solidFill>
                  <a:schemeClr val="accent1">
                    <a:lumMod val="75000"/>
                  </a:schemeClr>
                </a:solidFill>
                <a:latin typeface="Calibri"/>
              </a:rPr>
              <a:t>-</a:t>
            </a:r>
            <a:r>
              <a:rPr lang="en-US" baseline="30000" dirty="0">
                <a:solidFill>
                  <a:schemeClr val="accent1">
                    <a:lumMod val="75000"/>
                  </a:schemeClr>
                </a:solidFill>
              </a:rPr>
              <a:t>1</a:t>
            </a:r>
            <a:r>
              <a:rPr lang="en-US" dirty="0">
                <a:solidFill>
                  <a:schemeClr val="accent1">
                    <a:lumMod val="75000"/>
                  </a:schemeClr>
                </a:solidFill>
              </a:rPr>
              <a:t> </a:t>
            </a:r>
          </a:p>
          <a:p>
            <a:r>
              <a:rPr lang="en-US" sz="1200" dirty="0"/>
              <a:t>(</a:t>
            </a:r>
            <a:r>
              <a:rPr lang="en-US" sz="1200" dirty="0" err="1"/>
              <a:t>Rumelhart</a:t>
            </a:r>
            <a:r>
              <a:rPr lang="en-US" sz="1200" dirty="0"/>
              <a:t>, Hinton, </a:t>
            </a:r>
            <a:r>
              <a:rPr lang="en-US" sz="1200" dirty="0" err="1"/>
              <a:t>Williiam</a:t>
            </a:r>
            <a:r>
              <a:rPr lang="en-US" sz="1200" dirty="0"/>
              <a:t>, 1986), (</a:t>
            </a:r>
            <a:r>
              <a:rPr lang="en-US" sz="1200" dirty="0" err="1"/>
              <a:t>Linnainmaa</a:t>
            </a:r>
            <a:r>
              <a:rPr lang="en-US" sz="1200" dirty="0"/>
              <a:t>, 1970) , see: </a:t>
            </a:r>
            <a:r>
              <a:rPr lang="en-US" sz="1200" dirty="0">
                <a:hlinkClick r:id="rId3"/>
              </a:rPr>
              <a:t>http://people.idsia.ch/~juergen/who-invented-backpropagation.html</a:t>
            </a:r>
            <a:r>
              <a:rPr lang="en-US" sz="1200" dirty="0"/>
              <a:t> )</a:t>
            </a:r>
            <a:endParaRPr lang="en-US" sz="1200" dirty="0">
              <a:solidFill>
                <a:schemeClr val="accent1">
                  <a:lumMod val="75000"/>
                </a:schemeClr>
              </a:solidFill>
              <a:latin typeface="+mj-lt"/>
            </a:endParaRP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96</a:t>
            </a:fld>
            <a:endParaRPr lang="en-US" dirty="0"/>
          </a:p>
        </p:txBody>
      </p:sp>
      <p:grpSp>
        <p:nvGrpSpPr>
          <p:cNvPr id="5" name="Group 4"/>
          <p:cNvGrpSpPr/>
          <p:nvPr/>
        </p:nvGrpSpPr>
        <p:grpSpPr>
          <a:xfrm>
            <a:off x="5638599" y="2140638"/>
            <a:ext cx="3454839" cy="2312432"/>
            <a:chOff x="5410200" y="2488168"/>
            <a:chExt cx="3454839" cy="2312432"/>
          </a:xfrm>
        </p:grpSpPr>
        <p:grpSp>
          <p:nvGrpSpPr>
            <p:cNvPr id="4" name="Group 3"/>
            <p:cNvGrpSpPr/>
            <p:nvPr/>
          </p:nvGrpSpPr>
          <p:grpSpPr>
            <a:xfrm>
              <a:off x="5410200" y="2488168"/>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8"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5"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3"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4" idx="4"/>
                  <a:endCxn id="36"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4" idx="4"/>
                  <a:endCxn id="37"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0"/>
                <p:cNvCxnSpPr>
                  <a:cxnSpLocks noChangeShapeType="1"/>
                  <a:stCxn id="34" idx="4"/>
                  <a:endCxn id="35"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1"/>
                <p:cNvCxnSpPr>
                  <a:cxnSpLocks noChangeShapeType="1"/>
                  <a:stCxn id="33" idx="4"/>
                  <a:endCxn id="36"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2"/>
                <p:cNvCxnSpPr>
                  <a:cxnSpLocks noChangeShapeType="1"/>
                  <a:stCxn id="33" idx="4"/>
                  <a:endCxn id="37"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3"/>
                <p:cNvCxnSpPr>
                  <a:cxnSpLocks noChangeShapeType="1"/>
                  <a:stCxn id="33" idx="4"/>
                  <a:endCxn id="35"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4"/>
                <p:cNvCxnSpPr>
                  <a:cxnSpLocks noChangeShapeType="1"/>
                  <a:stCxn id="35" idx="4"/>
                  <a:endCxn id="38"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5"/>
                <p:cNvCxnSpPr>
                  <a:cxnSpLocks noChangeShapeType="1"/>
                  <a:stCxn id="35" idx="4"/>
                  <a:endCxn id="39"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6"/>
                <p:cNvCxnSpPr>
                  <a:cxnSpLocks noChangeShapeType="1"/>
                  <a:stCxn id="35" idx="4"/>
                  <a:endCxn id="42"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7"/>
                <p:cNvCxnSpPr>
                  <a:cxnSpLocks noChangeShapeType="1"/>
                  <a:stCxn id="35" idx="4"/>
                  <a:endCxn id="40"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8"/>
                <p:cNvCxnSpPr>
                  <a:cxnSpLocks noChangeShapeType="1"/>
                  <a:stCxn id="35" idx="4"/>
                  <a:endCxn id="41"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0"/>
                <p:cNvCxnSpPr>
                  <a:cxnSpLocks noChangeShapeType="1"/>
                  <a:endCxn id="42"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1"/>
                <p:cNvCxnSpPr>
                  <a:cxnSpLocks noChangeShapeType="1"/>
                  <a:stCxn id="37" idx="4"/>
                  <a:endCxn id="39"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2"/>
                <p:cNvCxnSpPr>
                  <a:cxnSpLocks noChangeShapeType="1"/>
                  <a:endCxn id="38"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4"/>
                <p:cNvCxnSpPr>
                  <a:cxnSpLocks noChangeShapeType="1"/>
                  <a:stCxn id="36" idx="4"/>
                  <a:endCxn id="41"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5"/>
                <p:cNvCxnSpPr>
                  <a:cxnSpLocks noChangeShapeType="1"/>
                  <a:stCxn id="36" idx="4"/>
                  <a:endCxn id="40"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6"/>
                <p:cNvCxnSpPr>
                  <a:cxnSpLocks noChangeShapeType="1"/>
                  <a:stCxn id="36" idx="4"/>
                  <a:endCxn id="42"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7"/>
                <p:cNvCxnSpPr>
                  <a:cxnSpLocks noChangeShapeType="1"/>
                  <a:stCxn id="36" idx="4"/>
                  <a:endCxn id="39"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8"/>
                <p:cNvCxnSpPr>
                  <a:cxnSpLocks noChangeShapeType="1"/>
                  <a:stCxn id="36" idx="4"/>
                  <a:endCxn id="38"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9"/>
                <p:cNvCxnSpPr>
                  <a:cxnSpLocks noChangeShapeType="1"/>
                  <a:stCxn id="37" idx="4"/>
                  <a:endCxn id="41"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Rectangle 2"/>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43" name="Rectangle 4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44" name="Rectangle 4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45" name="Rectangle 4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
          <p:nvSpPr>
            <p:cNvPr id="47" name="Rectangle 46"/>
            <p:cNvSpPr/>
            <p:nvPr/>
          </p:nvSpPr>
          <p:spPr>
            <a:xfrm>
              <a:off x="7773187" y="2983468"/>
              <a:ext cx="500458" cy="369332"/>
            </a:xfrm>
            <a:prstGeom prst="rect">
              <a:avLst/>
            </a:prstGeom>
            <a:solidFill>
              <a:srgbClr val="FFFF00"/>
            </a:solidFill>
            <a:ln w="28575">
              <a:solidFill>
                <a:schemeClr val="accent1"/>
              </a:solidFill>
            </a:ln>
          </p:spPr>
          <p:txBody>
            <a:bodyPr wrap="none">
              <a:spAutoFit/>
            </a:bodyPr>
            <a:lstStyle/>
            <a:p>
              <a:r>
                <a:rPr lang="en-US" altLang="en-US" sz="1800" u="none" dirty="0">
                  <a:latin typeface="Calibri"/>
                </a:rPr>
                <a:t>w</a:t>
              </a:r>
              <a:r>
                <a:rPr lang="en-US" altLang="en-US" sz="1800" u="none" baseline="30000" dirty="0">
                  <a:latin typeface="Calibri"/>
                </a:rPr>
                <a:t>2</a:t>
              </a:r>
              <a:r>
                <a:rPr lang="en-US" altLang="en-US" sz="1800" u="none" baseline="-25000" dirty="0">
                  <a:latin typeface="Calibri"/>
                </a:rPr>
                <a:t>ij</a:t>
              </a:r>
              <a:endParaRPr lang="en-US" sz="1800" u="none" baseline="-25000" dirty="0">
                <a:latin typeface="Calibri"/>
              </a:endParaRPr>
            </a:p>
          </p:txBody>
        </p:sp>
        <p:sp>
          <p:nvSpPr>
            <p:cNvPr id="48" name="Rectangle 47"/>
            <p:cNvSpPr/>
            <p:nvPr/>
          </p:nvSpPr>
          <p:spPr>
            <a:xfrm>
              <a:off x="8057532" y="3914960"/>
              <a:ext cx="500458" cy="369332"/>
            </a:xfrm>
            <a:prstGeom prst="rect">
              <a:avLst/>
            </a:prstGeom>
            <a:solidFill>
              <a:srgbClr val="FFFF00"/>
            </a:solidFill>
            <a:ln w="28575">
              <a:solidFill>
                <a:schemeClr val="accent1"/>
              </a:solidFill>
            </a:ln>
          </p:spPr>
          <p:txBody>
            <a:bodyPr wrap="none">
              <a:spAutoFit/>
            </a:bodyPr>
            <a:lstStyle/>
            <a:p>
              <a:r>
                <a:rPr lang="en-US" altLang="en-US" sz="1800" u="none" dirty="0">
                  <a:latin typeface="Calibri"/>
                </a:rPr>
                <a:t>w</a:t>
              </a:r>
              <a:r>
                <a:rPr lang="en-US" altLang="en-US" sz="1800" u="none" baseline="30000" dirty="0">
                  <a:latin typeface="Calibri"/>
                </a:rPr>
                <a:t>1</a:t>
              </a:r>
              <a:r>
                <a:rPr lang="en-US" altLang="en-US" sz="1800" u="none" baseline="-25000" dirty="0">
                  <a:latin typeface="Calibri"/>
                </a:rPr>
                <a:t>ij</a:t>
              </a:r>
              <a:endParaRPr lang="en-US" sz="1800" u="none" baseline="-25000" dirty="0">
                <a:latin typeface="Calibri"/>
              </a:endParaRPr>
            </a:p>
          </p:txBody>
        </p:sp>
      </p:grpSp>
    </p:spTree>
    <p:extLst>
      <p:ext uri="{BB962C8B-B14F-4D97-AF65-F5344CB8AC3E}">
        <p14:creationId xmlns:p14="http://schemas.microsoft.com/office/powerpoint/2010/main" val="81645859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89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Neuron (Logistic)</a:t>
            </a:r>
            <a:endParaRPr lang="en-US" dirty="0"/>
          </a:p>
        </p:txBody>
      </p:sp>
      <p:sp>
        <p:nvSpPr>
          <p:cNvPr id="3" name="Content Placeholder 2"/>
          <p:cNvSpPr>
            <a:spLocks noGrp="1"/>
          </p:cNvSpPr>
          <p:nvPr>
            <p:ph idx="1"/>
          </p:nvPr>
        </p:nvSpPr>
        <p:spPr/>
        <p:txBody>
          <a:bodyPr/>
          <a:lstStyle/>
          <a:p>
            <a:r>
              <a:rPr lang="en-US" altLang="en-US" dirty="0"/>
              <a:t> Us a non-linear, differentiable output function such as the sigmoid or logistic function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 Net input to a unit is defined as: </a:t>
            </a:r>
          </a:p>
          <a:p>
            <a:r>
              <a:rPr lang="en-US" altLang="en-US" dirty="0"/>
              <a:t> Output of a unit is defined as:</a:t>
            </a:r>
          </a:p>
          <a:p>
            <a:endParaRPr lang="en-US" dirty="0"/>
          </a:p>
        </p:txBody>
      </p:sp>
      <p:sp>
        <p:nvSpPr>
          <p:cNvPr id="12" name="Content Placeholder 11"/>
          <p:cNvSpPr>
            <a:spLocks noGrp="1"/>
          </p:cNvSpPr>
          <p:nvPr>
            <p:ph sz="quarter" idx="13"/>
          </p:nvPr>
        </p:nvSpPr>
        <p:spPr/>
        <p:txBody>
          <a:bodyPr/>
          <a:lstStyle/>
          <a:p>
            <a:endParaRPr lang="en-US"/>
          </a:p>
        </p:txBody>
      </p:sp>
      <p:sp>
        <p:nvSpPr>
          <p:cNvPr id="45" name="Slide Number Placeholder 3"/>
          <p:cNvSpPr>
            <a:spLocks noGrp="1"/>
          </p:cNvSpPr>
          <p:nvPr>
            <p:ph type="sldNum" sz="quarter" idx="14"/>
          </p:nvPr>
        </p:nvSpPr>
        <p:spPr/>
        <p:txBody>
          <a:bodyPr/>
          <a:lstStyle/>
          <a:p>
            <a:fld id="{D0000DCA-2177-4C5C-89EA-59EF7175DB0D}" type="slidenum">
              <a:rPr lang="en-US" altLang="en-US" smtClean="0"/>
              <a:pPr/>
              <a:t>97</a:t>
            </a:fld>
            <a:endParaRPr lang="en-US" altLang="en-US"/>
          </a:p>
        </p:txBody>
      </p:sp>
      <p:graphicFrame>
        <p:nvGraphicFramePr>
          <p:cNvPr id="454694" name="Object 38"/>
          <p:cNvGraphicFramePr>
            <a:graphicFrameLocks noChangeAspect="1"/>
          </p:cNvGraphicFramePr>
          <p:nvPr>
            <p:extLst>
              <p:ext uri="{D42A27DB-BD31-4B8C-83A1-F6EECF244321}">
                <p14:modId xmlns:p14="http://schemas.microsoft.com/office/powerpoint/2010/main" val="312395448"/>
              </p:ext>
            </p:extLst>
          </p:nvPr>
        </p:nvGraphicFramePr>
        <p:xfrm>
          <a:off x="6220618" y="4267200"/>
          <a:ext cx="2624138" cy="606425"/>
        </p:xfrm>
        <a:graphic>
          <a:graphicData uri="http://schemas.openxmlformats.org/presentationml/2006/ole">
            <mc:AlternateContent xmlns:mc="http://schemas.openxmlformats.org/markup-compatibility/2006">
              <mc:Choice xmlns:v="urn:schemas-microsoft-com:vml" Requires="v">
                <p:oleObj name="Equation" r:id="rId3" imgW="1091880" imgH="253800" progId="Equation.3">
                  <p:embed/>
                </p:oleObj>
              </mc:Choice>
              <mc:Fallback>
                <p:oleObj name="Equation" r:id="rId3" imgW="10918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618" y="4267200"/>
                        <a:ext cx="262413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4695" name="Object 39"/>
          <p:cNvGraphicFramePr>
            <a:graphicFrameLocks noChangeAspect="1"/>
          </p:cNvGraphicFramePr>
          <p:nvPr>
            <p:extLst>
              <p:ext uri="{D42A27DB-BD31-4B8C-83A1-F6EECF244321}">
                <p14:modId xmlns:p14="http://schemas.microsoft.com/office/powerpoint/2010/main" val="1342831835"/>
              </p:ext>
            </p:extLst>
          </p:nvPr>
        </p:nvGraphicFramePr>
        <p:xfrm>
          <a:off x="3574995" y="5257800"/>
          <a:ext cx="2978205" cy="1066800"/>
        </p:xfrm>
        <a:graphic>
          <a:graphicData uri="http://schemas.openxmlformats.org/presentationml/2006/ole">
            <mc:AlternateContent xmlns:mc="http://schemas.openxmlformats.org/markup-compatibility/2006">
              <mc:Choice xmlns:v="urn:schemas-microsoft-com:vml" Requires="v">
                <p:oleObj name="Equation" r:id="rId5" imgW="1130040" imgH="406080" progId="Equation.3">
                  <p:embed/>
                </p:oleObj>
              </mc:Choice>
              <mc:Fallback>
                <p:oleObj name="Equation" r:id="rId5" imgW="113004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4995" y="5257800"/>
                        <a:ext cx="2978205" cy="1066800"/>
                      </a:xfrm>
                      <a:prstGeom prst="rect">
                        <a:avLst/>
                      </a:prstGeom>
                      <a:noFill/>
                      <a:ln>
                        <a:noFill/>
                      </a:ln>
                      <a:effectLst/>
                    </p:spPr>
                  </p:pic>
                </p:oleObj>
              </mc:Fallback>
            </mc:AlternateContent>
          </a:graphicData>
        </a:graphic>
      </p:graphicFrame>
      <p:grpSp>
        <p:nvGrpSpPr>
          <p:cNvPr id="13" name="Group 12"/>
          <p:cNvGrpSpPr/>
          <p:nvPr/>
        </p:nvGrpSpPr>
        <p:grpSpPr>
          <a:xfrm>
            <a:off x="1041400" y="1935163"/>
            <a:ext cx="7035800" cy="2179637"/>
            <a:chOff x="671513" y="1554163"/>
            <a:chExt cx="7035800" cy="2179637"/>
          </a:xfrm>
        </p:grpSpPr>
        <p:graphicFrame>
          <p:nvGraphicFramePr>
            <p:cNvPr id="454660" name="Object 4"/>
            <p:cNvGraphicFramePr>
              <a:graphicFrameLocks noChangeAspect="1"/>
            </p:cNvGraphicFramePr>
            <p:nvPr>
              <p:extLst>
                <p:ext uri="{D42A27DB-BD31-4B8C-83A1-F6EECF244321}">
                  <p14:modId xmlns:p14="http://schemas.microsoft.com/office/powerpoint/2010/main" val="3220644212"/>
                </p:ext>
              </p:extLst>
            </p:nvPr>
          </p:nvGraphicFramePr>
          <p:xfrm>
            <a:off x="5865813" y="2971800"/>
            <a:ext cx="334962" cy="576263"/>
          </p:xfrm>
          <a:graphic>
            <a:graphicData uri="http://schemas.openxmlformats.org/presentationml/2006/ole">
              <mc:AlternateContent xmlns:mc="http://schemas.openxmlformats.org/markup-compatibility/2006">
                <mc:Choice xmlns:v="urn:schemas-microsoft-com:vml" Requires="v">
                  <p:oleObj name="Equation" r:id="rId7" imgW="139680" imgH="241200" progId="Equation.3">
                    <p:embed/>
                  </p:oleObj>
                </mc:Choice>
                <mc:Fallback>
                  <p:oleObj name="Equation" r:id="rId7" imgW="13968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5813" y="2971800"/>
                          <a:ext cx="3349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1" name="Oval 5"/>
            <p:cNvSpPr>
              <a:spLocks noChangeArrowheads="1"/>
            </p:cNvSpPr>
            <p:nvPr/>
          </p:nvSpPr>
          <p:spPr bwMode="auto">
            <a:xfrm>
              <a:off x="2743200" y="27432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2" name="Oval 6"/>
            <p:cNvSpPr>
              <a:spLocks noChangeArrowheads="1"/>
            </p:cNvSpPr>
            <p:nvPr/>
          </p:nvSpPr>
          <p:spPr bwMode="auto">
            <a:xfrm>
              <a:off x="1524000" y="19812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Oval 7"/>
            <p:cNvSpPr>
              <a:spLocks noChangeArrowheads="1"/>
            </p:cNvSpPr>
            <p:nvPr/>
          </p:nvSpPr>
          <p:spPr bwMode="auto">
            <a:xfrm>
              <a:off x="1524000" y="22860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4" name="Oval 8"/>
            <p:cNvSpPr>
              <a:spLocks noChangeArrowheads="1"/>
            </p:cNvSpPr>
            <p:nvPr/>
          </p:nvSpPr>
          <p:spPr bwMode="auto">
            <a:xfrm>
              <a:off x="1524000" y="25908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5" name="Oval 9"/>
            <p:cNvSpPr>
              <a:spLocks noChangeArrowheads="1"/>
            </p:cNvSpPr>
            <p:nvPr/>
          </p:nvSpPr>
          <p:spPr bwMode="auto">
            <a:xfrm>
              <a:off x="1524000" y="28956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6" name="Oval 10"/>
            <p:cNvSpPr>
              <a:spLocks noChangeArrowheads="1"/>
            </p:cNvSpPr>
            <p:nvPr/>
          </p:nvSpPr>
          <p:spPr bwMode="auto">
            <a:xfrm>
              <a:off x="1524000" y="32004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7" name="Oval 11"/>
            <p:cNvSpPr>
              <a:spLocks noChangeArrowheads="1"/>
            </p:cNvSpPr>
            <p:nvPr/>
          </p:nvSpPr>
          <p:spPr bwMode="auto">
            <a:xfrm>
              <a:off x="1524000" y="3505200"/>
              <a:ext cx="76200" cy="762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454668" name="AutoShape 12"/>
            <p:cNvCxnSpPr>
              <a:cxnSpLocks noChangeShapeType="1"/>
              <a:stCxn id="454662" idx="5"/>
              <a:endCxn id="454661" idx="1"/>
            </p:cNvCxnSpPr>
            <p:nvPr/>
          </p:nvCxnSpPr>
          <p:spPr bwMode="auto">
            <a:xfrm>
              <a:off x="1589088" y="2060575"/>
              <a:ext cx="1165225" cy="67945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69" name="AutoShape 13"/>
            <p:cNvCxnSpPr>
              <a:cxnSpLocks noChangeShapeType="1"/>
              <a:stCxn id="454661" idx="2"/>
              <a:endCxn id="454663" idx="6"/>
            </p:cNvCxnSpPr>
            <p:nvPr/>
          </p:nvCxnSpPr>
          <p:spPr bwMode="auto">
            <a:xfrm flipH="1" flipV="1">
              <a:off x="1614488" y="2324100"/>
              <a:ext cx="1114425" cy="457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0" name="AutoShape 14"/>
            <p:cNvCxnSpPr>
              <a:cxnSpLocks noChangeShapeType="1"/>
              <a:stCxn id="454664" idx="6"/>
              <a:endCxn id="454661" idx="2"/>
            </p:cNvCxnSpPr>
            <p:nvPr/>
          </p:nvCxnSpPr>
          <p:spPr bwMode="auto">
            <a:xfrm>
              <a:off x="1614488" y="2628900"/>
              <a:ext cx="1114425" cy="152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1" name="AutoShape 15"/>
            <p:cNvCxnSpPr>
              <a:cxnSpLocks noChangeShapeType="1"/>
              <a:stCxn id="454665" idx="6"/>
              <a:endCxn id="454661" idx="2"/>
            </p:cNvCxnSpPr>
            <p:nvPr/>
          </p:nvCxnSpPr>
          <p:spPr bwMode="auto">
            <a:xfrm flipV="1">
              <a:off x="1614488" y="2781300"/>
              <a:ext cx="1114425" cy="1524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2" name="AutoShape 16"/>
            <p:cNvCxnSpPr>
              <a:cxnSpLocks noChangeShapeType="1"/>
              <a:stCxn id="454666" idx="6"/>
              <a:endCxn id="454661" idx="2"/>
            </p:cNvCxnSpPr>
            <p:nvPr/>
          </p:nvCxnSpPr>
          <p:spPr bwMode="auto">
            <a:xfrm flipV="1">
              <a:off x="1614488" y="2781300"/>
              <a:ext cx="1114425" cy="4572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3" name="AutoShape 17"/>
            <p:cNvCxnSpPr>
              <a:cxnSpLocks noChangeShapeType="1"/>
              <a:endCxn id="454661" idx="3"/>
            </p:cNvCxnSpPr>
            <p:nvPr/>
          </p:nvCxnSpPr>
          <p:spPr bwMode="auto">
            <a:xfrm flipV="1">
              <a:off x="1600200" y="2822575"/>
              <a:ext cx="1154113" cy="7620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4674" name="Text Box 18"/>
            <p:cNvSpPr txBox="1">
              <a:spLocks noChangeArrowheads="1"/>
            </p:cNvSpPr>
            <p:nvPr/>
          </p:nvSpPr>
          <p:spPr bwMode="auto">
            <a:xfrm>
              <a:off x="1146175" y="1736725"/>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1</a:t>
              </a:r>
              <a:endParaRPr lang="en-US" altLang="en-US" sz="2800" u="none">
                <a:solidFill>
                  <a:srgbClr val="000066"/>
                </a:solidFill>
                <a:effectLst/>
                <a:latin typeface="Arial Narrow" pitchFamily="34" charset="0"/>
              </a:endParaRPr>
            </a:p>
          </p:txBody>
        </p:sp>
        <p:sp>
          <p:nvSpPr>
            <p:cNvPr id="454675" name="Text Box 19"/>
            <p:cNvSpPr txBox="1">
              <a:spLocks noChangeArrowheads="1"/>
            </p:cNvSpPr>
            <p:nvPr/>
          </p:nvSpPr>
          <p:spPr bwMode="auto">
            <a:xfrm>
              <a:off x="1143000" y="2057400"/>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2</a:t>
              </a:r>
              <a:endParaRPr lang="en-US" altLang="en-US" sz="2800" u="none">
                <a:solidFill>
                  <a:srgbClr val="000066"/>
                </a:solidFill>
                <a:effectLst/>
                <a:latin typeface="Arial Narrow" pitchFamily="34" charset="0"/>
              </a:endParaRPr>
            </a:p>
          </p:txBody>
        </p:sp>
        <p:sp>
          <p:nvSpPr>
            <p:cNvPr id="454676" name="Text Box 20"/>
            <p:cNvSpPr txBox="1">
              <a:spLocks noChangeArrowheads="1"/>
            </p:cNvSpPr>
            <p:nvPr/>
          </p:nvSpPr>
          <p:spPr bwMode="auto">
            <a:xfrm>
              <a:off x="1143000" y="3336925"/>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6</a:t>
              </a:r>
              <a:endParaRPr lang="en-US" altLang="en-US" sz="2800" u="none">
                <a:solidFill>
                  <a:srgbClr val="000066"/>
                </a:solidFill>
                <a:effectLst/>
                <a:latin typeface="Arial Narrow" pitchFamily="34" charset="0"/>
              </a:endParaRPr>
            </a:p>
          </p:txBody>
        </p:sp>
        <p:sp>
          <p:nvSpPr>
            <p:cNvPr id="454677" name="Text Box 21"/>
            <p:cNvSpPr txBox="1">
              <a:spLocks noChangeArrowheads="1"/>
            </p:cNvSpPr>
            <p:nvPr/>
          </p:nvSpPr>
          <p:spPr bwMode="auto">
            <a:xfrm>
              <a:off x="1146175" y="2422525"/>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3</a:t>
              </a:r>
              <a:endParaRPr lang="en-US" altLang="en-US" sz="2800" u="none">
                <a:solidFill>
                  <a:srgbClr val="000066"/>
                </a:solidFill>
                <a:effectLst/>
                <a:latin typeface="Arial Narrow" pitchFamily="34" charset="0"/>
              </a:endParaRPr>
            </a:p>
          </p:txBody>
        </p:sp>
        <p:sp>
          <p:nvSpPr>
            <p:cNvPr id="454678" name="Text Box 22"/>
            <p:cNvSpPr txBox="1">
              <a:spLocks noChangeArrowheads="1"/>
            </p:cNvSpPr>
            <p:nvPr/>
          </p:nvSpPr>
          <p:spPr bwMode="auto">
            <a:xfrm>
              <a:off x="1146175" y="2727325"/>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4</a:t>
              </a:r>
              <a:endParaRPr lang="en-US" altLang="en-US" sz="2800" u="none">
                <a:solidFill>
                  <a:srgbClr val="000066"/>
                </a:solidFill>
                <a:effectLst/>
                <a:latin typeface="Arial Narrow" pitchFamily="34" charset="0"/>
              </a:endParaRPr>
            </a:p>
          </p:txBody>
        </p:sp>
        <p:sp>
          <p:nvSpPr>
            <p:cNvPr id="454679" name="Text Box 23"/>
            <p:cNvSpPr txBox="1">
              <a:spLocks noChangeArrowheads="1"/>
            </p:cNvSpPr>
            <p:nvPr/>
          </p:nvSpPr>
          <p:spPr bwMode="auto">
            <a:xfrm>
              <a:off x="1146175" y="3032125"/>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5</a:t>
              </a:r>
              <a:endParaRPr lang="en-US" altLang="en-US" sz="2800" u="none">
                <a:solidFill>
                  <a:srgbClr val="000066"/>
                </a:solidFill>
                <a:effectLst/>
                <a:latin typeface="Arial Narrow" pitchFamily="34" charset="0"/>
              </a:endParaRPr>
            </a:p>
          </p:txBody>
        </p:sp>
        <p:sp>
          <p:nvSpPr>
            <p:cNvPr id="454680" name="Text Box 24"/>
            <p:cNvSpPr txBox="1">
              <a:spLocks noChangeArrowheads="1"/>
            </p:cNvSpPr>
            <p:nvPr/>
          </p:nvSpPr>
          <p:spPr bwMode="auto">
            <a:xfrm>
              <a:off x="2670175" y="2209800"/>
              <a:ext cx="30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7</a:t>
              </a:r>
              <a:endParaRPr lang="en-US" altLang="en-US" sz="2800" u="none">
                <a:solidFill>
                  <a:srgbClr val="000066"/>
                </a:solidFill>
                <a:effectLst/>
                <a:latin typeface="Arial Narrow" pitchFamily="34" charset="0"/>
              </a:endParaRPr>
            </a:p>
          </p:txBody>
        </p:sp>
        <p:graphicFrame>
          <p:nvGraphicFramePr>
            <p:cNvPr id="454681" name="Object 25"/>
            <p:cNvGraphicFramePr>
              <a:graphicFrameLocks noChangeAspect="1"/>
            </p:cNvGraphicFramePr>
            <p:nvPr>
              <p:extLst>
                <p:ext uri="{D42A27DB-BD31-4B8C-83A1-F6EECF244321}">
                  <p14:modId xmlns:p14="http://schemas.microsoft.com/office/powerpoint/2010/main" val="1041659215"/>
                </p:ext>
              </p:extLst>
            </p:nvPr>
          </p:nvGraphicFramePr>
          <p:xfrm>
            <a:off x="1908175" y="3200400"/>
            <a:ext cx="606425" cy="514350"/>
          </p:xfrm>
          <a:graphic>
            <a:graphicData uri="http://schemas.openxmlformats.org/presentationml/2006/ole">
              <mc:AlternateContent xmlns:mc="http://schemas.openxmlformats.org/markup-compatibility/2006">
                <mc:Choice xmlns:v="urn:schemas-microsoft-com:vml" Requires="v">
                  <p:oleObj name="Equation" r:id="rId9" imgW="253800" imgH="215640" progId="Equation.3">
                    <p:embed/>
                  </p:oleObj>
                </mc:Choice>
                <mc:Fallback>
                  <p:oleObj name="Equation" r:id="rId9" imgW="25380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3200400"/>
                          <a:ext cx="6064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4682" name="Object 26"/>
            <p:cNvGraphicFramePr>
              <a:graphicFrameLocks noChangeAspect="1"/>
            </p:cNvGraphicFramePr>
            <p:nvPr>
              <p:extLst>
                <p:ext uri="{D42A27DB-BD31-4B8C-83A1-F6EECF244321}">
                  <p14:modId xmlns:p14="http://schemas.microsoft.com/office/powerpoint/2010/main" val="1702473291"/>
                </p:ext>
              </p:extLst>
            </p:nvPr>
          </p:nvGraphicFramePr>
          <p:xfrm>
            <a:off x="1905000" y="1905000"/>
            <a:ext cx="574675" cy="515938"/>
          </p:xfrm>
          <a:graphic>
            <a:graphicData uri="http://schemas.openxmlformats.org/presentationml/2006/ole">
              <mc:AlternateContent xmlns:mc="http://schemas.openxmlformats.org/markup-compatibility/2006">
                <mc:Choice xmlns:v="urn:schemas-microsoft-com:vml" Requires="v">
                  <p:oleObj name="Equation" r:id="rId11" imgW="241200" imgH="215640" progId="Equation.3">
                    <p:embed/>
                  </p:oleObj>
                </mc:Choice>
                <mc:Fallback>
                  <p:oleObj name="Equation" r:id="rId11" imgW="24120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1905000"/>
                          <a:ext cx="5746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4683" name="Object 27"/>
            <p:cNvGraphicFramePr>
              <a:graphicFrameLocks noChangeAspect="1"/>
            </p:cNvGraphicFramePr>
            <p:nvPr>
              <p:extLst>
                <p:ext uri="{D42A27DB-BD31-4B8C-83A1-F6EECF244321}">
                  <p14:modId xmlns:p14="http://schemas.microsoft.com/office/powerpoint/2010/main" val="1096638441"/>
                </p:ext>
              </p:extLst>
            </p:nvPr>
          </p:nvGraphicFramePr>
          <p:xfrm>
            <a:off x="2819400" y="2470150"/>
            <a:ext cx="882650" cy="606425"/>
          </p:xfrm>
          <a:graphic>
            <a:graphicData uri="http://schemas.openxmlformats.org/presentationml/2006/ole">
              <mc:AlternateContent xmlns:mc="http://schemas.openxmlformats.org/markup-compatibility/2006">
                <mc:Choice xmlns:v="urn:schemas-microsoft-com:vml" Requires="v">
                  <p:oleObj name="Equation" r:id="rId13" imgW="368280" imgH="253800" progId="Equation.3">
                    <p:embed/>
                  </p:oleObj>
                </mc:Choice>
                <mc:Fallback>
                  <p:oleObj name="Equation" r:id="rId13" imgW="36828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2470150"/>
                          <a:ext cx="88265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84" name="Oval 28"/>
            <p:cNvSpPr>
              <a:spLocks noChangeArrowheads="1"/>
            </p:cNvSpPr>
            <p:nvPr/>
          </p:nvSpPr>
          <p:spPr bwMode="auto">
            <a:xfrm>
              <a:off x="2819400" y="2438400"/>
              <a:ext cx="8382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5" name="Line 29"/>
            <p:cNvSpPr>
              <a:spLocks noChangeShapeType="1"/>
            </p:cNvSpPr>
            <p:nvPr/>
          </p:nvSpPr>
          <p:spPr bwMode="auto">
            <a:xfrm>
              <a:off x="3657600" y="28194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6" name="Oval 30"/>
            <p:cNvSpPr>
              <a:spLocks noChangeArrowheads="1"/>
            </p:cNvSpPr>
            <p:nvPr/>
          </p:nvSpPr>
          <p:spPr bwMode="auto">
            <a:xfrm>
              <a:off x="4953000" y="2057400"/>
              <a:ext cx="16002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7" name="Line 31"/>
            <p:cNvSpPr>
              <a:spLocks noChangeShapeType="1"/>
            </p:cNvSpPr>
            <p:nvPr/>
          </p:nvSpPr>
          <p:spPr bwMode="auto">
            <a:xfrm>
              <a:off x="5080000" y="2819400"/>
              <a:ext cx="1230313"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8" name="Line 32"/>
            <p:cNvSpPr>
              <a:spLocks noChangeShapeType="1"/>
            </p:cNvSpPr>
            <p:nvPr/>
          </p:nvSpPr>
          <p:spPr bwMode="auto">
            <a:xfrm>
              <a:off x="5334000" y="2209800"/>
              <a:ext cx="3175"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92" name="Line 36"/>
            <p:cNvSpPr>
              <a:spLocks noChangeShapeType="1"/>
            </p:cNvSpPr>
            <p:nvPr/>
          </p:nvSpPr>
          <p:spPr bwMode="auto">
            <a:xfrm>
              <a:off x="5257800" y="2286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93" name="Text Box 37"/>
            <p:cNvSpPr txBox="1">
              <a:spLocks noChangeArrowheads="1"/>
            </p:cNvSpPr>
            <p:nvPr/>
          </p:nvSpPr>
          <p:spPr bwMode="auto">
            <a:xfrm>
              <a:off x="5029200" y="2057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rgbClr val="000066"/>
                  </a:solidFill>
                  <a:effectLst/>
                  <a:latin typeface="Arial Narrow" pitchFamily="34" charset="0"/>
                </a:rPr>
                <a:t>T</a:t>
              </a:r>
              <a:endParaRPr lang="en-US" altLang="en-US" sz="2800" u="none">
                <a:solidFill>
                  <a:srgbClr val="000066"/>
                </a:solidFill>
                <a:effectLst/>
                <a:latin typeface="Arial Narrow" pitchFamily="34" charset="0"/>
              </a:endParaRPr>
            </a:p>
          </p:txBody>
        </p:sp>
        <p:sp>
          <p:nvSpPr>
            <p:cNvPr id="454699" name="Line 43"/>
            <p:cNvSpPr>
              <a:spLocks noChangeShapeType="1"/>
            </p:cNvSpPr>
            <p:nvPr/>
          </p:nvSpPr>
          <p:spPr bwMode="auto">
            <a:xfrm>
              <a:off x="6553200" y="2819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54700" name="Object 44"/>
            <p:cNvGraphicFramePr>
              <a:graphicFrameLocks noChangeAspect="1"/>
            </p:cNvGraphicFramePr>
            <p:nvPr>
              <p:extLst>
                <p:ext uri="{D42A27DB-BD31-4B8C-83A1-F6EECF244321}">
                  <p14:modId xmlns:p14="http://schemas.microsoft.com/office/powerpoint/2010/main" val="794772440"/>
                </p:ext>
              </p:extLst>
            </p:nvPr>
          </p:nvGraphicFramePr>
          <p:xfrm>
            <a:off x="7223125" y="2362200"/>
            <a:ext cx="484188" cy="576263"/>
          </p:xfrm>
          <a:graphic>
            <a:graphicData uri="http://schemas.openxmlformats.org/presentationml/2006/ole">
              <mc:AlternateContent xmlns:mc="http://schemas.openxmlformats.org/markup-compatibility/2006">
                <mc:Choice xmlns:v="urn:schemas-microsoft-com:vml" Requires="v">
                  <p:oleObj name="Equation" r:id="rId15" imgW="203040" imgH="241200" progId="Equation.3">
                    <p:embed/>
                  </p:oleObj>
                </mc:Choice>
                <mc:Fallback>
                  <p:oleObj name="Equation" r:id="rId15" imgW="2030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23125" y="2362200"/>
                          <a:ext cx="48418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4701" name="Object 45"/>
            <p:cNvGraphicFramePr>
              <a:graphicFrameLocks noChangeAspect="1"/>
            </p:cNvGraphicFramePr>
            <p:nvPr>
              <p:extLst>
                <p:ext uri="{D42A27DB-BD31-4B8C-83A1-F6EECF244321}">
                  <p14:modId xmlns:p14="http://schemas.microsoft.com/office/powerpoint/2010/main" val="309718000"/>
                </p:ext>
              </p:extLst>
            </p:nvPr>
          </p:nvGraphicFramePr>
          <p:xfrm>
            <a:off x="762000" y="1554163"/>
            <a:ext cx="392113" cy="515937"/>
          </p:xfrm>
          <a:graphic>
            <a:graphicData uri="http://schemas.openxmlformats.org/presentationml/2006/ole">
              <mc:AlternateContent xmlns:mc="http://schemas.openxmlformats.org/markup-compatibility/2006">
                <mc:Choice xmlns:v="urn:schemas-microsoft-com:vml" Requires="v">
                  <p:oleObj name="Equation" r:id="rId17" imgW="164880" imgH="215640" progId="Equation.3">
                    <p:embed/>
                  </p:oleObj>
                </mc:Choice>
                <mc:Fallback>
                  <p:oleObj name="Equation" r:id="rId17" imgW="1648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1554163"/>
                          <a:ext cx="392113"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4702" name="Object 46"/>
            <p:cNvGraphicFramePr>
              <a:graphicFrameLocks noChangeAspect="1"/>
            </p:cNvGraphicFramePr>
            <p:nvPr>
              <p:extLst>
                <p:ext uri="{D42A27DB-BD31-4B8C-83A1-F6EECF244321}">
                  <p14:modId xmlns:p14="http://schemas.microsoft.com/office/powerpoint/2010/main" val="3023769750"/>
                </p:ext>
              </p:extLst>
            </p:nvPr>
          </p:nvGraphicFramePr>
          <p:xfrm>
            <a:off x="671513" y="3200400"/>
            <a:ext cx="422275" cy="515938"/>
          </p:xfrm>
          <a:graphic>
            <a:graphicData uri="http://schemas.openxmlformats.org/presentationml/2006/ole">
              <mc:AlternateContent xmlns:mc="http://schemas.openxmlformats.org/markup-compatibility/2006">
                <mc:Choice xmlns:v="urn:schemas-microsoft-com:vml" Requires="v">
                  <p:oleObj name="Equation" r:id="rId19" imgW="177480" imgH="215640" progId="Equation.3">
                    <p:embed/>
                  </p:oleObj>
                </mc:Choice>
                <mc:Fallback>
                  <p:oleObj name="Equation" r:id="rId19" imgW="1774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1513" y="3200400"/>
                          <a:ext cx="4222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704" name="Freeform 48"/>
            <p:cNvSpPr>
              <a:spLocks/>
            </p:cNvSpPr>
            <p:nvPr/>
          </p:nvSpPr>
          <p:spPr bwMode="auto">
            <a:xfrm>
              <a:off x="5334000" y="2286000"/>
              <a:ext cx="1066800" cy="558800"/>
            </a:xfrm>
            <a:custGeom>
              <a:avLst/>
              <a:gdLst>
                <a:gd name="T0" fmla="*/ 0 w 672"/>
                <a:gd name="T1" fmla="*/ 336 h 352"/>
                <a:gd name="T2" fmla="*/ 336 w 672"/>
                <a:gd name="T3" fmla="*/ 336 h 352"/>
                <a:gd name="T4" fmla="*/ 384 w 672"/>
                <a:gd name="T5" fmla="*/ 240 h 352"/>
                <a:gd name="T6" fmla="*/ 408 w 672"/>
                <a:gd name="T7" fmla="*/ 160 h 352"/>
                <a:gd name="T8" fmla="*/ 448 w 672"/>
                <a:gd name="T9" fmla="*/ 32 h 352"/>
                <a:gd name="T10" fmla="*/ 672 w 672"/>
                <a:gd name="T11" fmla="*/ 0 h 352"/>
              </a:gdLst>
              <a:ahLst/>
              <a:cxnLst>
                <a:cxn ang="0">
                  <a:pos x="T0" y="T1"/>
                </a:cxn>
                <a:cxn ang="0">
                  <a:pos x="T2" y="T3"/>
                </a:cxn>
                <a:cxn ang="0">
                  <a:pos x="T4" y="T5"/>
                </a:cxn>
                <a:cxn ang="0">
                  <a:pos x="T6" y="T7"/>
                </a:cxn>
                <a:cxn ang="0">
                  <a:pos x="T8" y="T9"/>
                </a:cxn>
                <a:cxn ang="0">
                  <a:pos x="T10" y="T11"/>
                </a:cxn>
              </a:cxnLst>
              <a:rect l="0" t="0" r="r" b="b"/>
              <a:pathLst>
                <a:path w="672" h="352">
                  <a:moveTo>
                    <a:pt x="0" y="336"/>
                  </a:moveTo>
                  <a:cubicBezTo>
                    <a:pt x="136" y="344"/>
                    <a:pt x="272" y="352"/>
                    <a:pt x="336" y="336"/>
                  </a:cubicBezTo>
                  <a:cubicBezTo>
                    <a:pt x="400" y="320"/>
                    <a:pt x="376" y="271"/>
                    <a:pt x="384" y="240"/>
                  </a:cubicBezTo>
                  <a:cubicBezTo>
                    <a:pt x="392" y="209"/>
                    <a:pt x="397" y="195"/>
                    <a:pt x="408" y="160"/>
                  </a:cubicBezTo>
                  <a:cubicBezTo>
                    <a:pt x="419" y="125"/>
                    <a:pt x="404" y="59"/>
                    <a:pt x="448" y="32"/>
                  </a:cubicBezTo>
                  <a:cubicBezTo>
                    <a:pt x="492" y="5"/>
                    <a:pt x="625" y="7"/>
                    <a:pt x="672"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705" name="Line 49"/>
            <p:cNvSpPr>
              <a:spLocks noChangeShapeType="1"/>
            </p:cNvSpPr>
            <p:nvPr/>
          </p:nvSpPr>
          <p:spPr bwMode="auto">
            <a:xfrm>
              <a:off x="5981700" y="261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46137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sz="4000" dirty="0">
                <a:solidFill>
                  <a:schemeClr val="tx1"/>
                </a:solidFill>
              </a:rPr>
              <a:t>Learning with a Multi-Layer  Perceptron</a:t>
            </a:r>
          </a:p>
        </p:txBody>
      </p:sp>
      <p:sp>
        <p:nvSpPr>
          <p:cNvPr id="808963" name="Rectangle 3"/>
          <p:cNvSpPr>
            <a:spLocks noGrp="1" noChangeArrowheads="1"/>
          </p:cNvSpPr>
          <p:nvPr>
            <p:ph idx="1"/>
          </p:nvPr>
        </p:nvSpPr>
        <p:spPr/>
        <p:txBody>
          <a:bodyPr/>
          <a:lstStyle/>
          <a:p>
            <a:r>
              <a:rPr lang="en-US" sz="2000" dirty="0">
                <a:latin typeface="+mj-lt"/>
              </a:rPr>
              <a:t>It’s easy to learn the top layer – it’s just a linear unit. </a:t>
            </a:r>
          </a:p>
          <a:p>
            <a:r>
              <a:rPr lang="en-US" sz="2000" dirty="0">
                <a:latin typeface="+mj-lt"/>
              </a:rPr>
              <a:t>Given feedback (truth) at the top layer, and the activation at the layer below it, you can use the Perceptron update rule (more generally, gradient descent) to updated these weights.</a:t>
            </a:r>
          </a:p>
          <a:p>
            <a:r>
              <a:rPr lang="en-US" sz="2000" dirty="0">
                <a:latin typeface="+mj-lt"/>
              </a:rPr>
              <a:t>The problem is what to do with </a:t>
            </a:r>
          </a:p>
          <a:p>
            <a:pPr marL="0" indent="0">
              <a:buNone/>
            </a:pPr>
            <a:r>
              <a:rPr lang="en-US" sz="2000" dirty="0">
                <a:latin typeface="+mj-lt"/>
              </a:rPr>
              <a:t>      the other set of weights – we do</a:t>
            </a:r>
          </a:p>
          <a:p>
            <a:pPr marL="0" indent="0">
              <a:buNone/>
            </a:pPr>
            <a:r>
              <a:rPr lang="en-US" sz="2000" dirty="0">
                <a:latin typeface="+mj-lt"/>
              </a:rPr>
              <a:t>      not get feedback in the </a:t>
            </a:r>
          </a:p>
          <a:p>
            <a:pPr marL="0" indent="0">
              <a:buNone/>
            </a:pPr>
            <a:r>
              <a:rPr lang="en-US" sz="2000" dirty="0">
                <a:latin typeface="+mj-lt"/>
              </a:rPr>
              <a:t>      intermediate layer(s). </a:t>
            </a: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98</a:t>
            </a:fld>
            <a:endParaRPr lang="en-US"/>
          </a:p>
        </p:txBody>
      </p:sp>
      <p:grpSp>
        <p:nvGrpSpPr>
          <p:cNvPr id="4" name="Group 3"/>
          <p:cNvGrpSpPr/>
          <p:nvPr/>
        </p:nvGrpSpPr>
        <p:grpSpPr>
          <a:xfrm>
            <a:off x="5334000" y="2819400"/>
            <a:ext cx="3581400" cy="2590800"/>
            <a:chOff x="5562600" y="1981200"/>
            <a:chExt cx="3581400" cy="2590800"/>
          </a:xfrm>
        </p:grpSpPr>
        <p:sp>
          <p:nvSpPr>
            <p:cNvPr id="3" name="Rectangle 2"/>
            <p:cNvSpPr/>
            <p:nvPr/>
          </p:nvSpPr>
          <p:spPr>
            <a:xfrm>
              <a:off x="5562600" y="1981200"/>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638599" y="2140638"/>
              <a:ext cx="3454839" cy="2312432"/>
              <a:chOff x="5410200" y="2488168"/>
              <a:chExt cx="3454839" cy="2312432"/>
            </a:xfrm>
          </p:grpSpPr>
          <p:grpSp>
            <p:nvGrpSpPr>
              <p:cNvPr id="7" name="Group 6"/>
              <p:cNvGrpSpPr/>
              <p:nvPr/>
            </p:nvGrpSpPr>
            <p:grpSpPr>
              <a:xfrm>
                <a:off x="5410200" y="2488168"/>
                <a:ext cx="3454839" cy="2312432"/>
                <a:chOff x="5599913" y="3472934"/>
                <a:chExt cx="3454839" cy="2312432"/>
              </a:xfrm>
            </p:grpSpPr>
            <p:grpSp>
              <p:nvGrpSpPr>
                <p:cNvPr id="10"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Rectangle 10"/>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
            <p:nvSpPr>
              <p:cNvPr id="8" name="Rectangle 7"/>
              <p:cNvSpPr/>
              <p:nvPr/>
            </p:nvSpPr>
            <p:spPr>
              <a:xfrm>
                <a:off x="7773187" y="2983468"/>
                <a:ext cx="500458" cy="369332"/>
              </a:xfrm>
              <a:prstGeom prst="rect">
                <a:avLst/>
              </a:prstGeom>
              <a:solidFill>
                <a:srgbClr val="FFFF00"/>
              </a:solidFill>
              <a:ln w="28575">
                <a:solidFill>
                  <a:schemeClr val="accent1"/>
                </a:solidFill>
              </a:ln>
            </p:spPr>
            <p:txBody>
              <a:bodyPr wrap="none">
                <a:spAutoFit/>
              </a:bodyPr>
              <a:lstStyle/>
              <a:p>
                <a:r>
                  <a:rPr lang="en-US" altLang="en-US" sz="1800" u="none" dirty="0">
                    <a:latin typeface="Calibri"/>
                  </a:rPr>
                  <a:t>w</a:t>
                </a:r>
                <a:r>
                  <a:rPr lang="en-US" altLang="en-US" sz="1800" u="none" baseline="30000" dirty="0">
                    <a:latin typeface="Calibri"/>
                  </a:rPr>
                  <a:t>2</a:t>
                </a:r>
                <a:r>
                  <a:rPr lang="en-US" altLang="en-US" sz="1800" u="none" baseline="-25000" dirty="0">
                    <a:latin typeface="Calibri"/>
                  </a:rPr>
                  <a:t>ij</a:t>
                </a:r>
                <a:endParaRPr lang="en-US" sz="1800" u="none" baseline="-25000" dirty="0">
                  <a:latin typeface="Calibri"/>
                </a:endParaRPr>
              </a:p>
            </p:txBody>
          </p:sp>
          <p:sp>
            <p:nvSpPr>
              <p:cNvPr id="9" name="Rectangle 8"/>
              <p:cNvSpPr/>
              <p:nvPr/>
            </p:nvSpPr>
            <p:spPr>
              <a:xfrm>
                <a:off x="8057532" y="3914960"/>
                <a:ext cx="500458" cy="369332"/>
              </a:xfrm>
              <a:prstGeom prst="rect">
                <a:avLst/>
              </a:prstGeom>
              <a:solidFill>
                <a:srgbClr val="FFFF00"/>
              </a:solidFill>
              <a:ln w="28575">
                <a:solidFill>
                  <a:schemeClr val="accent1"/>
                </a:solidFill>
              </a:ln>
            </p:spPr>
            <p:txBody>
              <a:bodyPr wrap="none">
                <a:spAutoFit/>
              </a:bodyPr>
              <a:lstStyle/>
              <a:p>
                <a:r>
                  <a:rPr lang="en-US" altLang="en-US" sz="1800" u="none" dirty="0">
                    <a:latin typeface="Calibri"/>
                  </a:rPr>
                  <a:t>w</a:t>
                </a:r>
                <a:r>
                  <a:rPr lang="en-US" altLang="en-US" sz="1800" u="none" baseline="30000" dirty="0">
                    <a:latin typeface="Calibri"/>
                  </a:rPr>
                  <a:t>1</a:t>
                </a:r>
                <a:r>
                  <a:rPr lang="en-US" altLang="en-US" sz="1800" u="none" baseline="-25000" dirty="0">
                    <a:latin typeface="Calibri"/>
                  </a:rPr>
                  <a:t>ij</a:t>
                </a:r>
                <a:endParaRPr lang="en-US" sz="1800" u="none" baseline="-25000" dirty="0">
                  <a:latin typeface="Calibri"/>
                </a:endParaRPr>
              </a:p>
            </p:txBody>
          </p:sp>
        </p:grpSp>
      </p:grpSp>
    </p:spTree>
    <p:extLst>
      <p:ext uri="{BB962C8B-B14F-4D97-AF65-F5344CB8AC3E}">
        <p14:creationId xmlns:p14="http://schemas.microsoft.com/office/powerpoint/2010/main" val="37783146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sz="4000" dirty="0">
                <a:solidFill>
                  <a:schemeClr val="tx1"/>
                </a:solidFill>
              </a:rPr>
              <a:t>Learning with a Multi-Layer  Perceptron</a:t>
            </a:r>
          </a:p>
        </p:txBody>
      </p:sp>
      <p:sp>
        <p:nvSpPr>
          <p:cNvPr id="808963" name="Rectangle 3"/>
          <p:cNvSpPr>
            <a:spLocks noGrp="1" noChangeArrowheads="1"/>
          </p:cNvSpPr>
          <p:nvPr>
            <p:ph idx="1"/>
          </p:nvPr>
        </p:nvSpPr>
        <p:spPr>
          <a:xfrm>
            <a:off x="1523999" y="1371600"/>
            <a:ext cx="7620001" cy="4525963"/>
          </a:xfrm>
        </p:spPr>
        <p:txBody>
          <a:bodyPr/>
          <a:lstStyle/>
          <a:p>
            <a:r>
              <a:rPr lang="en-US" sz="1800" dirty="0">
                <a:latin typeface="+mj-lt"/>
              </a:rPr>
              <a:t>The problem is what to do with </a:t>
            </a:r>
          </a:p>
          <a:p>
            <a:pPr marL="0" indent="0">
              <a:buNone/>
            </a:pPr>
            <a:r>
              <a:rPr lang="en-US" sz="1800" dirty="0">
                <a:latin typeface="+mj-lt"/>
              </a:rPr>
              <a:t>      the other set of weights – we do </a:t>
            </a:r>
          </a:p>
          <a:p>
            <a:pPr marL="0" indent="0">
              <a:buNone/>
            </a:pPr>
            <a:r>
              <a:rPr lang="en-US" sz="1800" dirty="0">
                <a:latin typeface="+mj-lt"/>
              </a:rPr>
              <a:t>      not get feedback in the </a:t>
            </a:r>
          </a:p>
          <a:p>
            <a:pPr marL="0" indent="0">
              <a:buNone/>
            </a:pPr>
            <a:r>
              <a:rPr lang="en-US" sz="1800" dirty="0">
                <a:latin typeface="+mj-lt"/>
              </a:rPr>
              <a:t>      intermediate layer(s). </a:t>
            </a:r>
          </a:p>
          <a:p>
            <a:r>
              <a:rPr lang="en-US" sz="1800" dirty="0">
                <a:solidFill>
                  <a:srgbClr val="0000FF"/>
                </a:solidFill>
                <a:latin typeface="+mj-lt"/>
              </a:rPr>
              <a:t>Solution:</a:t>
            </a:r>
            <a:r>
              <a:rPr lang="en-US" sz="1800" dirty="0">
                <a:latin typeface="+mj-lt"/>
              </a:rPr>
              <a:t> If all the activation </a:t>
            </a:r>
          </a:p>
          <a:p>
            <a:pPr marL="0" indent="0">
              <a:buNone/>
            </a:pPr>
            <a:r>
              <a:rPr lang="en-US" sz="1800" dirty="0">
                <a:latin typeface="+mj-lt"/>
              </a:rPr>
              <a:t>      functions are differentiable, then </a:t>
            </a:r>
          </a:p>
          <a:p>
            <a:pPr marL="0" indent="0">
              <a:buNone/>
            </a:pPr>
            <a:r>
              <a:rPr lang="en-US" sz="1800" dirty="0">
                <a:latin typeface="+mj-lt"/>
              </a:rPr>
              <a:t>      the output of the network is also </a:t>
            </a:r>
          </a:p>
          <a:p>
            <a:pPr marL="0" indent="0">
              <a:buNone/>
            </a:pPr>
            <a:r>
              <a:rPr lang="en-US" sz="1800" dirty="0">
                <a:latin typeface="+mj-lt"/>
              </a:rPr>
              <a:t>      a differentiable function of the input and weights in the network.</a:t>
            </a:r>
          </a:p>
          <a:p>
            <a:r>
              <a:rPr lang="en-US" sz="1800" dirty="0">
                <a:latin typeface="+mj-lt"/>
              </a:rPr>
              <a:t>Define an </a:t>
            </a:r>
            <a:r>
              <a:rPr lang="en-US" sz="1800" dirty="0">
                <a:solidFill>
                  <a:srgbClr val="0000FF"/>
                </a:solidFill>
                <a:latin typeface="+mj-lt"/>
              </a:rPr>
              <a:t>error function </a:t>
            </a:r>
            <a:r>
              <a:rPr lang="en-US" sz="1800" dirty="0">
                <a:latin typeface="+mj-lt"/>
              </a:rPr>
              <a:t>(multiple options) that is a differentiable function of the output, that this error function is also a differentiable function of the weights. </a:t>
            </a:r>
          </a:p>
          <a:p>
            <a:r>
              <a:rPr lang="en-US" sz="1800" dirty="0">
                <a:latin typeface="+mj-lt"/>
              </a:rPr>
              <a:t>We can then evaluate the derivatives of the error with respect to the weights, and use these derivatives to find weight values that minimize this error function.  This can be done, for example, using gradient descent .  </a:t>
            </a:r>
          </a:p>
          <a:p>
            <a:r>
              <a:rPr lang="en-US" sz="1800" dirty="0">
                <a:latin typeface="+mj-lt"/>
              </a:rPr>
              <a:t>This results in an algorithm called back-propagation.</a:t>
            </a:r>
          </a:p>
          <a:p>
            <a:pPr marL="0" indent="0">
              <a:buNone/>
            </a:pPr>
            <a:endParaRPr lang="en-US" sz="2000" dirty="0">
              <a:latin typeface="+mj-lt"/>
            </a:endParaRP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99</a:t>
            </a:fld>
            <a:endParaRPr lang="en-US"/>
          </a:p>
        </p:txBody>
      </p:sp>
      <p:grpSp>
        <p:nvGrpSpPr>
          <p:cNvPr id="4" name="Group 3"/>
          <p:cNvGrpSpPr/>
          <p:nvPr/>
        </p:nvGrpSpPr>
        <p:grpSpPr>
          <a:xfrm>
            <a:off x="5455045" y="1109530"/>
            <a:ext cx="3581400" cy="2636123"/>
            <a:chOff x="5519870" y="1816947"/>
            <a:chExt cx="3581400" cy="2636123"/>
          </a:xfrm>
        </p:grpSpPr>
        <p:sp>
          <p:nvSpPr>
            <p:cNvPr id="3" name="Rectangle 2"/>
            <p:cNvSpPr/>
            <p:nvPr/>
          </p:nvSpPr>
          <p:spPr>
            <a:xfrm>
              <a:off x="5519870" y="1816947"/>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638599" y="2140638"/>
              <a:ext cx="3454839" cy="2312432"/>
              <a:chOff x="5410200" y="2488168"/>
              <a:chExt cx="3454839" cy="2312432"/>
            </a:xfrm>
          </p:grpSpPr>
          <p:grpSp>
            <p:nvGrpSpPr>
              <p:cNvPr id="7" name="Group 6"/>
              <p:cNvGrpSpPr/>
              <p:nvPr/>
            </p:nvGrpSpPr>
            <p:grpSpPr>
              <a:xfrm>
                <a:off x="5410200" y="2488168"/>
                <a:ext cx="3454839" cy="2312432"/>
                <a:chOff x="5599913" y="3472934"/>
                <a:chExt cx="3454839" cy="2312432"/>
              </a:xfrm>
            </p:grpSpPr>
            <p:grpSp>
              <p:nvGrpSpPr>
                <p:cNvPr id="10"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Rectangle 10"/>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
            <p:nvSpPr>
              <p:cNvPr id="8" name="Rectangle 7"/>
              <p:cNvSpPr/>
              <p:nvPr/>
            </p:nvSpPr>
            <p:spPr>
              <a:xfrm>
                <a:off x="7773187" y="2983468"/>
                <a:ext cx="500458" cy="369332"/>
              </a:xfrm>
              <a:prstGeom prst="rect">
                <a:avLst/>
              </a:prstGeom>
              <a:solidFill>
                <a:srgbClr val="FFFF00"/>
              </a:solidFill>
              <a:ln w="28575">
                <a:solidFill>
                  <a:schemeClr val="accent1"/>
                </a:solidFill>
              </a:ln>
            </p:spPr>
            <p:txBody>
              <a:bodyPr wrap="none">
                <a:spAutoFit/>
              </a:bodyPr>
              <a:lstStyle/>
              <a:p>
                <a:r>
                  <a:rPr lang="en-US" altLang="en-US" sz="1800" u="none" dirty="0">
                    <a:latin typeface="Calibri"/>
                  </a:rPr>
                  <a:t>w</a:t>
                </a:r>
                <a:r>
                  <a:rPr lang="en-US" altLang="en-US" sz="1800" u="none" baseline="30000" dirty="0">
                    <a:latin typeface="Calibri"/>
                  </a:rPr>
                  <a:t>2</a:t>
                </a:r>
                <a:r>
                  <a:rPr lang="en-US" altLang="en-US" sz="1800" u="none" baseline="-25000" dirty="0">
                    <a:latin typeface="Calibri"/>
                  </a:rPr>
                  <a:t>ij</a:t>
                </a:r>
                <a:endParaRPr lang="en-US" sz="1800" u="none" baseline="-25000" dirty="0">
                  <a:latin typeface="Calibri"/>
                </a:endParaRPr>
              </a:p>
            </p:txBody>
          </p:sp>
          <p:sp>
            <p:nvSpPr>
              <p:cNvPr id="9" name="Rectangle 8"/>
              <p:cNvSpPr/>
              <p:nvPr/>
            </p:nvSpPr>
            <p:spPr>
              <a:xfrm>
                <a:off x="8057532" y="3914960"/>
                <a:ext cx="500458" cy="369332"/>
              </a:xfrm>
              <a:prstGeom prst="rect">
                <a:avLst/>
              </a:prstGeom>
              <a:solidFill>
                <a:srgbClr val="FFFF00"/>
              </a:solidFill>
              <a:ln w="28575">
                <a:solidFill>
                  <a:schemeClr val="accent1"/>
                </a:solidFill>
              </a:ln>
            </p:spPr>
            <p:txBody>
              <a:bodyPr wrap="none">
                <a:spAutoFit/>
              </a:bodyPr>
              <a:lstStyle/>
              <a:p>
                <a:r>
                  <a:rPr lang="en-US" altLang="en-US" sz="1800" u="none" dirty="0">
                    <a:latin typeface="Calibri"/>
                  </a:rPr>
                  <a:t>w</a:t>
                </a:r>
                <a:r>
                  <a:rPr lang="en-US" altLang="en-US" sz="1800" u="none" baseline="30000" dirty="0">
                    <a:latin typeface="Calibri"/>
                  </a:rPr>
                  <a:t>1</a:t>
                </a:r>
                <a:r>
                  <a:rPr lang="en-US" altLang="en-US" sz="1800" u="none" baseline="-25000" dirty="0">
                    <a:latin typeface="Calibri"/>
                  </a:rPr>
                  <a:t>ij</a:t>
                </a:r>
                <a:endParaRPr lang="en-US" sz="1800" u="none" baseline="-25000" dirty="0">
                  <a:latin typeface="Calibri"/>
                </a:endParaRPr>
              </a:p>
            </p:txBody>
          </p:sp>
        </p:grpSp>
      </p:grpSp>
    </p:spTree>
    <p:extLst>
      <p:ext uri="{BB962C8B-B14F-4D97-AF65-F5344CB8AC3E}">
        <p14:creationId xmlns:p14="http://schemas.microsoft.com/office/powerpoint/2010/main" val="276099343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89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89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89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896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896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896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089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FIRSTDANR@YOZKPGTFUVWXY5MI" val="2971"/>
  <p:tag name="ACCESSLIST" val=""/>
</p:tagLst>
</file>

<file path=ppt/theme/theme1.xml><?xml version="1.0" encoding="utf-8"?>
<a:theme xmlns:a="http://schemas.openxmlformats.org/drawingml/2006/main" name="Noam Theme">
  <a:themeElements>
    <a:clrScheme name="Custom 2">
      <a:dk1>
        <a:srgbClr val="0F243E"/>
      </a:dk1>
      <a:lt1>
        <a:srgbClr val="FFFFFF"/>
      </a:lt1>
      <a:dk2>
        <a:srgbClr val="1F497D"/>
      </a:dk2>
      <a:lt2>
        <a:srgbClr val="FFFFFF"/>
      </a:lt2>
      <a:accent1>
        <a:srgbClr val="F79646"/>
      </a:accent1>
      <a:accent2>
        <a:srgbClr val="0F243E"/>
      </a:accent2>
      <a:accent3>
        <a:srgbClr val="17365D"/>
      </a:accent3>
      <a:accent4>
        <a:srgbClr val="8DB3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43359</TotalTime>
  <Words>10274</Words>
  <Application>Microsoft Office PowerPoint</Application>
  <PresentationFormat>On-screen Show (4:3)</PresentationFormat>
  <Paragraphs>1287</Paragraphs>
  <Slides>99</Slides>
  <Notes>79</Notes>
  <HiddenSlides>5</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4</vt:i4>
      </vt:variant>
      <vt:variant>
        <vt:lpstr>Slide Titles</vt:lpstr>
      </vt:variant>
      <vt:variant>
        <vt:i4>99</vt:i4>
      </vt:variant>
    </vt:vector>
  </HeadingPairs>
  <TitlesOfParts>
    <vt:vector size="120" baseType="lpstr">
      <vt:lpstr>Courier New</vt:lpstr>
      <vt:lpstr>Arial Narrow</vt:lpstr>
      <vt:lpstr>Georgia</vt:lpstr>
      <vt:lpstr>Comic Sans MS</vt:lpstr>
      <vt:lpstr>Arial</vt:lpstr>
      <vt:lpstr>Symbol</vt:lpstr>
      <vt:lpstr>Tahoma</vt:lpstr>
      <vt:lpstr>Wingdings</vt:lpstr>
      <vt:lpstr>Times New Roman</vt:lpstr>
      <vt:lpstr>Tempus Sans ITC</vt:lpstr>
      <vt:lpstr>Times</vt:lpstr>
      <vt:lpstr>Calibri</vt:lpstr>
      <vt:lpstr>Verdana</vt:lpstr>
      <vt:lpstr>cmsy10</vt:lpstr>
      <vt:lpstr>cmmi10</vt:lpstr>
      <vt:lpstr>Monotype Corsiva</vt:lpstr>
      <vt:lpstr>Noam Theme</vt:lpstr>
      <vt:lpstr>Equation</vt:lpstr>
      <vt:lpstr>Clip</vt:lpstr>
      <vt:lpstr>Microsoft Equation 3.0</vt:lpstr>
      <vt:lpstr>Chart</vt:lpstr>
      <vt:lpstr>Learning Conjunctions</vt:lpstr>
      <vt:lpstr>Representation</vt:lpstr>
      <vt:lpstr>Linear Functions</vt:lpstr>
      <vt:lpstr>PowerPoint Presentation</vt:lpstr>
      <vt:lpstr>Footnote About the Threshold</vt:lpstr>
      <vt:lpstr>Perceptron learning rule</vt:lpstr>
      <vt:lpstr>Perceptron learning rule</vt:lpstr>
      <vt:lpstr>The Perceptron rule</vt:lpstr>
      <vt:lpstr>Perceptron in action</vt:lpstr>
      <vt:lpstr>Perceptron in action</vt:lpstr>
      <vt:lpstr>Perceptron learning rule</vt:lpstr>
      <vt:lpstr>Perceptron Learnability</vt:lpstr>
      <vt:lpstr>PowerPoint Presentation</vt:lpstr>
      <vt:lpstr>Perceptron Convergence</vt:lpstr>
      <vt:lpstr>Perceptron</vt:lpstr>
      <vt:lpstr>Perceptron: Mistake Bound Theorem</vt:lpstr>
      <vt:lpstr>Perceptron-Mistake Bound</vt:lpstr>
      <vt:lpstr>Robustness to Noise</vt:lpstr>
      <vt:lpstr>Perceptron for Boolean Functions</vt:lpstr>
      <vt:lpstr>Winnow Algorithm</vt:lpstr>
      <vt:lpstr>Winnow - Example</vt:lpstr>
      <vt:lpstr>Winnow – Mistake Bound</vt:lpstr>
      <vt:lpstr>Winnow – Mistake Bound</vt:lpstr>
      <vt:lpstr>Winnow – Mistake Bound</vt:lpstr>
      <vt:lpstr>Summary of Algorithms </vt:lpstr>
      <vt:lpstr>Practical Issues and Extensions</vt:lpstr>
      <vt:lpstr>Conditional Probabilities</vt:lpstr>
      <vt:lpstr>I Regularization Via Averaged Perceptron</vt:lpstr>
      <vt:lpstr>I Regularization Via Averaged Perceptron (or Winnow)</vt:lpstr>
      <vt:lpstr>II Perceptron with Margin</vt:lpstr>
      <vt:lpstr>Other Extensions </vt:lpstr>
      <vt:lpstr>SNoW (also in LBJava)</vt:lpstr>
      <vt:lpstr>Winnow - Extensions</vt:lpstr>
      <vt:lpstr>Winnow – A Robust Variation</vt:lpstr>
      <vt:lpstr>Winnow – A Robust Variation</vt:lpstr>
      <vt:lpstr>Winnow R – Mistake Bound</vt:lpstr>
      <vt:lpstr>Administration </vt:lpstr>
      <vt:lpstr>HW2</vt:lpstr>
      <vt:lpstr>Projects</vt:lpstr>
      <vt:lpstr>Examples</vt:lpstr>
      <vt:lpstr>What have you learned (on your own)</vt:lpstr>
      <vt:lpstr>General Stochastic Gradient Algorithms </vt:lpstr>
      <vt:lpstr>Stochastic Gradient Algorithms </vt:lpstr>
      <vt:lpstr>New Stochastic Gradient Algorithms </vt:lpstr>
      <vt:lpstr>Regularization</vt:lpstr>
      <vt:lpstr>Algorithmic Approaches</vt:lpstr>
      <vt:lpstr>How to Compare? </vt:lpstr>
      <vt:lpstr>Sentence Representation</vt:lpstr>
      <vt:lpstr>Sentence Representation</vt:lpstr>
      <vt:lpstr>Embedding</vt:lpstr>
      <vt:lpstr>Domain Characteristics</vt:lpstr>
      <vt:lpstr>Generalization</vt:lpstr>
      <vt:lpstr>Which Algorithm to Choose?</vt:lpstr>
      <vt:lpstr>Examples</vt:lpstr>
      <vt:lpstr>`</vt:lpstr>
      <vt:lpstr>Efficiency</vt:lpstr>
      <vt:lpstr>Functions Can be Made Linear</vt:lpstr>
      <vt:lpstr>Blown Up Feature Space</vt:lpstr>
      <vt:lpstr>Making data linearly separable</vt:lpstr>
      <vt:lpstr>Making data linearly separable</vt:lpstr>
      <vt:lpstr>Dual Representation</vt:lpstr>
      <vt:lpstr>Kernel Based Methods</vt:lpstr>
      <vt:lpstr>Kernel Base Methods</vt:lpstr>
      <vt:lpstr>Kernel Based Methods</vt:lpstr>
      <vt:lpstr>PowerPoint Presentation</vt:lpstr>
      <vt:lpstr>The Kernel Trick(1)</vt:lpstr>
      <vt:lpstr>The Kernel Trick(2)</vt:lpstr>
      <vt:lpstr>The Kernel Trick(3)</vt:lpstr>
      <vt:lpstr>The Kernel Trick(4)</vt:lpstr>
      <vt:lpstr>Kernel Based Methods</vt:lpstr>
      <vt:lpstr>Kernel Trick</vt:lpstr>
      <vt:lpstr>Example </vt:lpstr>
      <vt:lpstr>Implementation: Dual Perceptron</vt:lpstr>
      <vt:lpstr>Administration </vt:lpstr>
      <vt:lpstr>Example: Polynomial Kernel</vt:lpstr>
      <vt:lpstr>Kernels – General Conditions</vt:lpstr>
      <vt:lpstr>The Kernel Matrix</vt:lpstr>
      <vt:lpstr>Kernels – General Conditions</vt:lpstr>
      <vt:lpstr>The kernel trick</vt:lpstr>
      <vt:lpstr>Properties of the kernel matrix K</vt:lpstr>
      <vt:lpstr>Polynomial kernels</vt:lpstr>
      <vt:lpstr>Constructing New Kernels</vt:lpstr>
      <vt:lpstr>Constructing New Kernels (2)</vt:lpstr>
      <vt:lpstr>Gaussian Kernel  (aka radial basis function kernel)</vt:lpstr>
      <vt:lpstr>Gaussian Kernel</vt:lpstr>
      <vt:lpstr>Kernels Over (Finite) Sets</vt:lpstr>
      <vt:lpstr>Summary – Kernel Based Methods</vt:lpstr>
      <vt:lpstr>Efficiency-Generalization Tradeoff</vt:lpstr>
      <vt:lpstr>Explicit &amp; Implicit Kernels: Complexity</vt:lpstr>
      <vt:lpstr>Kernels: Generalization</vt:lpstr>
      <vt:lpstr>Kernels: Generalization(2)</vt:lpstr>
      <vt:lpstr>Conclusion- Kernels</vt:lpstr>
      <vt:lpstr>Functions Can be Made Linear</vt:lpstr>
      <vt:lpstr>Blown Up Feature Space</vt:lpstr>
      <vt:lpstr>Multi-Layer Neural Network</vt:lpstr>
      <vt:lpstr>Basic Units </vt:lpstr>
      <vt:lpstr>Model Neuron (Logistic)</vt:lpstr>
      <vt:lpstr>Learning with a Multi-Layer  Perceptron</vt:lpstr>
      <vt:lpstr>Learning with a Multi-Layer  Perceptron</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Dan Roth</dc:creator>
  <cp:lastModifiedBy>Chufeng Jiang</cp:lastModifiedBy>
  <cp:revision>519</cp:revision>
  <cp:lastPrinted>1998-02-13T14:42:12Z</cp:lastPrinted>
  <dcterms:created xsi:type="dcterms:W3CDTF">1998-01-23T03:14:46Z</dcterms:created>
  <dcterms:modified xsi:type="dcterms:W3CDTF">2024-06-11T05:34:27Z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danr@cs.uiuc</vt:lpwstr>
  </property>
  <property fmtid="{D5CDD505-2E9C-101B-9397-08002B2CF9AE}" pid="8" name="HomePage">
    <vt:lpwstr>http://l2r.cs.uiuc.edu</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C:\mystuff\CS346-98</vt:lpwstr>
  </property>
</Properties>
</file>