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A97704-C6C4-4CC7-B2CA-EA867F00C5C2}" v="44" dt="2021-07-01T09:52:10.910"/>
    <p1510:client id="{B80122E3-21CB-0BDB-1CF2-AC0AE51FAE83}" v="1109" dt="2021-07-31T08:20:36.942"/>
    <p1510:client id="{E32CA8EB-AB2E-43FB-91D6-49D5BAC56E65}" v="2" dt="2022-03-15T03:24:46.898"/>
    <p1510:client id="{F5D86253-53E4-FBBA-A9A8-2DC1A3A2B5EF}" v="109" dt="2021-08-09T07:37:02.6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3/14/2022</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650925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3/14/2022</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713401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3/14/2022</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503675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3/14/2022</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45654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3/14/2022</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774289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3/14/2022</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256332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3/14/2022</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81163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3/14/2022</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041393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3/14/2022</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899925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3/14/2022</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96793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3/14/2022</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773872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3/14/2022</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952866187"/>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87"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email@mailinator.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jsonplaceholder.typicode.com" TargetMode="External"/><Relationship Id="rId2" Type="http://schemas.openxmlformats.org/officeDocument/2006/relationships/hyperlink" Target="https://jsonplaceholder.typicode.com/album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jestjs.io/docs/en/jest-object#mock-modules" TargetMode="External"/><Relationship Id="rId2" Type="http://schemas.openxmlformats.org/officeDocument/2006/relationships/hyperlink" Target="https://jestjs.io/docs/en/es6-class-mocks#calling-jestmockdocsenjest-objectjestmockmodulename-factory-options-with-the-module-factory-parameter"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jestjs.io/docs/mongodb" TargetMode="External"/><Relationship Id="rId2" Type="http://schemas.openxmlformats.org/officeDocument/2006/relationships/hyperlink" Target="https://javascript.plainenglish.io/unit-testing-node-js-mongoose-using-jest-106a39b8393d" TargetMode="External"/><Relationship Id="rId1" Type="http://schemas.openxmlformats.org/officeDocument/2006/relationships/slideLayout" Target="../slideLayouts/slideLayout2.xml"/><Relationship Id="rId4" Type="http://schemas.openxmlformats.org/officeDocument/2006/relationships/hyperlink" Target="https://jestjs.io/doc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jasmine.github.i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estjs.io/docs/en/snapshot-testing" TargetMode="External"/><Relationship Id="rId2" Type="http://schemas.openxmlformats.org/officeDocument/2006/relationships/hyperlink" Target="https://jestjs.io/docs/en/configuration" TargetMode="External"/><Relationship Id="rId1" Type="http://schemas.openxmlformats.org/officeDocument/2006/relationships/slideLayout" Target="../slideLayouts/slideLayout2.xml"/><Relationship Id="rId5" Type="http://schemas.openxmlformats.org/officeDocument/2006/relationships/hyperlink" Target="https://jestjs.io/docs/en/api" TargetMode="External"/><Relationship Id="rId4" Type="http://schemas.openxmlformats.org/officeDocument/2006/relationships/hyperlink" Target="https://jestjs.io/docs/en/mock-function-ap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2" name="Rectangle 11">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p:cNvSpPr>
            <a:spLocks noGrp="1"/>
          </p:cNvSpPr>
          <p:nvPr>
            <p:ph type="ctrTitle"/>
          </p:nvPr>
        </p:nvSpPr>
        <p:spPr>
          <a:xfrm>
            <a:off x="540000" y="540000"/>
            <a:ext cx="4500561" cy="4259814"/>
          </a:xfrm>
        </p:spPr>
        <p:txBody>
          <a:bodyPr>
            <a:normAutofit/>
          </a:bodyPr>
          <a:lstStyle/>
          <a:p>
            <a:r>
              <a:rPr lang="en-US" dirty="0">
                <a:cs typeface="Calibri Light"/>
              </a:rPr>
              <a:t>Testing in NodeJS</a:t>
            </a:r>
            <a:endParaRPr lang="en-US" dirty="0"/>
          </a:p>
        </p:txBody>
      </p:sp>
      <p:sp>
        <p:nvSpPr>
          <p:cNvPr id="3" name="Subtitle 2"/>
          <p:cNvSpPr>
            <a:spLocks noGrp="1"/>
          </p:cNvSpPr>
          <p:nvPr>
            <p:ph type="subTitle" idx="1"/>
          </p:nvPr>
        </p:nvSpPr>
        <p:spPr>
          <a:xfrm>
            <a:off x="540000" y="4988476"/>
            <a:ext cx="4500561" cy="1320249"/>
          </a:xfrm>
        </p:spPr>
        <p:txBody>
          <a:bodyPr vert="horz" lIns="91440" tIns="45720" rIns="91440" bIns="45720" rtlCol="0">
            <a:normAutofit/>
          </a:bodyPr>
          <a:lstStyle/>
          <a:p>
            <a:r>
              <a:rPr lang="en-US" dirty="0">
                <a:cs typeface="Calibri"/>
              </a:rPr>
              <a:t>Day 7</a:t>
            </a:r>
            <a:endParaRPr lang="en-US" dirty="0"/>
          </a:p>
        </p:txBody>
      </p:sp>
      <p:pic>
        <p:nvPicPr>
          <p:cNvPr id="4" name="Picture 3">
            <a:extLst>
              <a:ext uri="{FF2B5EF4-FFF2-40B4-BE49-F238E27FC236}">
                <a16:creationId xmlns:a16="http://schemas.microsoft.com/office/drawing/2014/main" id="{D1E69182-E056-44ED-9D80-48C21B0B71E5}"/>
              </a:ext>
            </a:extLst>
          </p:cNvPr>
          <p:cNvPicPr>
            <a:picLocks noChangeAspect="1"/>
          </p:cNvPicPr>
          <p:nvPr/>
        </p:nvPicPr>
        <p:blipFill rotWithShape="1">
          <a:blip r:embed="rId2"/>
          <a:srcRect l="6028" r="11" b="11"/>
          <a:stretch/>
        </p:blipFill>
        <p:spPr>
          <a:xfrm>
            <a:off x="5747424" y="10"/>
            <a:ext cx="6444576" cy="685799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868EB-2CB8-4B76-AEE2-FBD0B5777B32}"/>
              </a:ext>
            </a:extLst>
          </p:cNvPr>
          <p:cNvSpPr>
            <a:spLocks noGrp="1"/>
          </p:cNvSpPr>
          <p:nvPr>
            <p:ph type="title"/>
          </p:nvPr>
        </p:nvSpPr>
        <p:spPr/>
        <p:txBody>
          <a:bodyPr/>
          <a:lstStyle/>
          <a:p>
            <a:r>
              <a:rPr lang="en-GB" dirty="0"/>
              <a:t>Unit Testing</a:t>
            </a:r>
          </a:p>
        </p:txBody>
      </p:sp>
      <p:sp>
        <p:nvSpPr>
          <p:cNvPr id="3" name="Content Placeholder 2">
            <a:extLst>
              <a:ext uri="{FF2B5EF4-FFF2-40B4-BE49-F238E27FC236}">
                <a16:creationId xmlns:a16="http://schemas.microsoft.com/office/drawing/2014/main" id="{1ADA6481-A5FD-4AAE-BAFE-0C776680A172}"/>
              </a:ext>
            </a:extLst>
          </p:cNvPr>
          <p:cNvSpPr>
            <a:spLocks noGrp="1"/>
          </p:cNvSpPr>
          <p:nvPr>
            <p:ph idx="1"/>
          </p:nvPr>
        </p:nvSpPr>
        <p:spPr>
          <a:xfrm>
            <a:off x="540000" y="1962272"/>
            <a:ext cx="11306289" cy="4600452"/>
          </a:xfrm>
        </p:spPr>
        <p:txBody>
          <a:bodyPr vert="horz" lIns="91440" tIns="45720" rIns="91440" bIns="45720" rtlCol="0" anchor="t">
            <a:normAutofit fontScale="77500" lnSpcReduction="20000"/>
          </a:bodyPr>
          <a:lstStyle/>
          <a:p>
            <a:pPr marL="269875" indent="-269875"/>
            <a:r>
              <a:rPr lang="en-GB" dirty="0">
                <a:ea typeface="+mn-lt"/>
                <a:cs typeface="+mn-lt"/>
              </a:rPr>
              <a:t>Let's say that in your application you have this controllers/forgotPasswordController.js file:</a:t>
            </a:r>
            <a:endParaRPr lang="en-GB" dirty="0"/>
          </a:p>
          <a:p>
            <a:pPr marL="449580" lvl="1" indent="0">
              <a:buNone/>
            </a:pPr>
            <a:r>
              <a:rPr lang="en-GB" dirty="0">
                <a:solidFill>
                  <a:srgbClr val="FFC000"/>
                </a:solidFill>
                <a:ea typeface="+mn-lt"/>
                <a:cs typeface="+mn-lt"/>
              </a:rPr>
              <a:t>export </a:t>
            </a:r>
            <a:r>
              <a:rPr lang="en-GB" dirty="0" err="1">
                <a:solidFill>
                  <a:srgbClr val="FFC000"/>
                </a:solidFill>
                <a:ea typeface="+mn-lt"/>
                <a:cs typeface="+mn-lt"/>
              </a:rPr>
              <a:t>const</a:t>
            </a:r>
            <a:r>
              <a:rPr lang="en-GB" dirty="0">
                <a:solidFill>
                  <a:srgbClr val="FFC000"/>
                </a:solidFill>
                <a:ea typeface="+mn-lt"/>
                <a:cs typeface="+mn-lt"/>
              </a:rPr>
              <a:t> </a:t>
            </a:r>
            <a:r>
              <a:rPr lang="en-GB" dirty="0" err="1">
                <a:solidFill>
                  <a:srgbClr val="FFC000"/>
                </a:solidFill>
                <a:ea typeface="+mn-lt"/>
                <a:cs typeface="+mn-lt"/>
              </a:rPr>
              <a:t>forgotPassword</a:t>
            </a:r>
            <a:r>
              <a:rPr lang="en-GB" dirty="0">
                <a:solidFill>
                  <a:srgbClr val="FFC000"/>
                </a:solidFill>
                <a:ea typeface="+mn-lt"/>
                <a:cs typeface="+mn-lt"/>
              </a:rPr>
              <a:t> = () =&gt; {</a:t>
            </a:r>
            <a:endParaRPr lang="en-GB">
              <a:solidFill>
                <a:srgbClr val="FFC000"/>
              </a:solidFill>
            </a:endParaRPr>
          </a:p>
          <a:p>
            <a:pPr marL="449580" lvl="1" indent="0">
              <a:buNone/>
            </a:pPr>
            <a:r>
              <a:rPr lang="en-GB" dirty="0">
                <a:solidFill>
                  <a:srgbClr val="FFC000"/>
                </a:solidFill>
                <a:ea typeface="+mn-lt"/>
                <a:cs typeface="+mn-lt"/>
              </a:rPr>
              <a:t>    return true;</a:t>
            </a:r>
            <a:endParaRPr lang="en-GB">
              <a:solidFill>
                <a:srgbClr val="FFC000"/>
              </a:solidFill>
            </a:endParaRPr>
          </a:p>
          <a:p>
            <a:pPr marL="449580" lvl="1" indent="0">
              <a:buNone/>
            </a:pPr>
            <a:r>
              <a:rPr lang="en-GB" dirty="0">
                <a:solidFill>
                  <a:srgbClr val="FFC000"/>
                </a:solidFill>
                <a:ea typeface="+mn-lt"/>
                <a:cs typeface="+mn-lt"/>
              </a:rPr>
              <a:t>}</a:t>
            </a:r>
            <a:endParaRPr lang="en-GB">
              <a:solidFill>
                <a:srgbClr val="FFFFFF"/>
              </a:solidFill>
            </a:endParaRPr>
          </a:p>
          <a:p>
            <a:pPr marL="269875" indent="-269875"/>
            <a:r>
              <a:rPr lang="en-GB" dirty="0">
                <a:ea typeface="+mn-lt"/>
                <a:cs typeface="+mn-lt"/>
              </a:rPr>
              <a:t>And you need to make sure that the </a:t>
            </a:r>
            <a:r>
              <a:rPr lang="en-GB" b="1" dirty="0" err="1">
                <a:ea typeface="+mn-lt"/>
                <a:cs typeface="+mn-lt"/>
              </a:rPr>
              <a:t>forgotPassword</a:t>
            </a:r>
            <a:r>
              <a:rPr lang="en-GB" b="1" dirty="0">
                <a:ea typeface="+mn-lt"/>
                <a:cs typeface="+mn-lt"/>
              </a:rPr>
              <a:t>() </a:t>
            </a:r>
            <a:r>
              <a:rPr lang="en-GB" dirty="0">
                <a:ea typeface="+mn-lt"/>
                <a:cs typeface="+mn-lt"/>
              </a:rPr>
              <a:t>function always returns true</a:t>
            </a:r>
            <a:endParaRPr lang="en-GB" dirty="0"/>
          </a:p>
          <a:p>
            <a:pPr marL="269875" indent="-269875"/>
            <a:r>
              <a:rPr lang="en-GB" dirty="0">
                <a:ea typeface="+mn-lt"/>
                <a:cs typeface="+mn-lt"/>
              </a:rPr>
              <a:t>In the tests/unit folder, create a file named forgot_password.spec.js with the content below. It's pretty self-explanatory</a:t>
            </a:r>
            <a:endParaRPr lang="en-GB" dirty="0"/>
          </a:p>
          <a:p>
            <a:pPr marL="719455" lvl="1" indent="-342900">
              <a:lnSpc>
                <a:spcPct val="120000"/>
              </a:lnSpc>
              <a:spcBef>
                <a:spcPts val="0"/>
              </a:spcBef>
              <a:buNone/>
            </a:pPr>
            <a:r>
              <a:rPr lang="en-US" dirty="0">
                <a:solidFill>
                  <a:srgbClr val="FFC000"/>
                </a:solidFill>
                <a:ea typeface="+mn-lt"/>
                <a:cs typeface="+mn-lt"/>
              </a:rPr>
              <a:t>import { </a:t>
            </a:r>
            <a:r>
              <a:rPr lang="en-US" dirty="0" err="1">
                <a:solidFill>
                  <a:srgbClr val="FFC000"/>
                </a:solidFill>
                <a:ea typeface="+mn-lt"/>
                <a:cs typeface="+mn-lt"/>
              </a:rPr>
              <a:t>forgotPassword</a:t>
            </a:r>
            <a:r>
              <a:rPr lang="en-US" dirty="0">
                <a:solidFill>
                  <a:srgbClr val="FFC000"/>
                </a:solidFill>
                <a:ea typeface="+mn-lt"/>
                <a:cs typeface="+mn-lt"/>
              </a:rPr>
              <a:t> } from "../../controllers/</a:t>
            </a:r>
            <a:r>
              <a:rPr lang="en-US" dirty="0" err="1">
                <a:solidFill>
                  <a:srgbClr val="FFC000"/>
                </a:solidFill>
                <a:ea typeface="+mn-lt"/>
                <a:cs typeface="+mn-lt"/>
              </a:rPr>
              <a:t>forgotPasswordController</a:t>
            </a:r>
            <a:r>
              <a:rPr lang="en-US" dirty="0">
                <a:solidFill>
                  <a:srgbClr val="FFC000"/>
                </a:solidFill>
                <a:ea typeface="+mn-lt"/>
                <a:cs typeface="+mn-lt"/>
              </a:rPr>
              <a:t>";</a:t>
            </a:r>
            <a:endParaRPr lang="en-US" dirty="0">
              <a:solidFill>
                <a:srgbClr val="FFC000"/>
              </a:solidFill>
            </a:endParaRPr>
          </a:p>
          <a:p>
            <a:pPr marL="719455" lvl="1" indent="-342900">
              <a:lnSpc>
                <a:spcPct val="120000"/>
              </a:lnSpc>
              <a:spcBef>
                <a:spcPts val="0"/>
              </a:spcBef>
              <a:buNone/>
            </a:pPr>
            <a:endParaRPr lang="en-US" dirty="0">
              <a:solidFill>
                <a:srgbClr val="FFC000"/>
              </a:solidFill>
            </a:endParaRPr>
          </a:p>
          <a:p>
            <a:pPr marL="719455" lvl="1" indent="-342900">
              <a:lnSpc>
                <a:spcPct val="120000"/>
              </a:lnSpc>
              <a:spcBef>
                <a:spcPts val="0"/>
              </a:spcBef>
              <a:buNone/>
            </a:pPr>
            <a:r>
              <a:rPr lang="en-US" dirty="0">
                <a:solidFill>
                  <a:srgbClr val="FFC000"/>
                </a:solidFill>
                <a:ea typeface="+mn-lt"/>
                <a:cs typeface="+mn-lt"/>
              </a:rPr>
              <a:t>describe("</a:t>
            </a:r>
            <a:r>
              <a:rPr lang="en-US" dirty="0" err="1">
                <a:solidFill>
                  <a:srgbClr val="FFC000"/>
                </a:solidFill>
                <a:ea typeface="+mn-lt"/>
                <a:cs typeface="+mn-lt"/>
              </a:rPr>
              <a:t>forgotPassword</a:t>
            </a:r>
            <a:r>
              <a:rPr lang="en-US" dirty="0">
                <a:solidFill>
                  <a:srgbClr val="FFC000"/>
                </a:solidFill>
                <a:ea typeface="+mn-lt"/>
                <a:cs typeface="+mn-lt"/>
              </a:rPr>
              <a:t>()", () =&gt; {</a:t>
            </a:r>
            <a:endParaRPr lang="en-US" dirty="0">
              <a:solidFill>
                <a:srgbClr val="FFC000"/>
              </a:solidFill>
            </a:endParaRPr>
          </a:p>
          <a:p>
            <a:pPr marL="719455" lvl="1" indent="-342900">
              <a:lnSpc>
                <a:spcPct val="120000"/>
              </a:lnSpc>
              <a:spcBef>
                <a:spcPts val="0"/>
              </a:spcBef>
              <a:buNone/>
            </a:pPr>
            <a:r>
              <a:rPr lang="en-US" dirty="0">
                <a:solidFill>
                  <a:srgbClr val="FFC000"/>
                </a:solidFill>
                <a:ea typeface="+mn-lt"/>
                <a:cs typeface="+mn-lt"/>
              </a:rPr>
              <a:t>    it("should return true", () =&gt; {</a:t>
            </a:r>
            <a:endParaRPr lang="en-US" dirty="0">
              <a:solidFill>
                <a:srgbClr val="FFC000"/>
              </a:solidFill>
            </a:endParaRPr>
          </a:p>
          <a:p>
            <a:pPr marL="719455" lvl="1" indent="-342900">
              <a:lnSpc>
                <a:spcPct val="120000"/>
              </a:lnSpc>
              <a:spcBef>
                <a:spcPts val="0"/>
              </a:spcBef>
              <a:buNone/>
            </a:pPr>
            <a:r>
              <a:rPr lang="en-US" dirty="0">
                <a:solidFill>
                  <a:srgbClr val="FFC000"/>
                </a:solidFill>
                <a:ea typeface="+mn-lt"/>
                <a:cs typeface="+mn-lt"/>
              </a:rPr>
              <a:t>        //Testing a </a:t>
            </a:r>
            <a:r>
              <a:rPr lang="en-US" dirty="0" err="1">
                <a:solidFill>
                  <a:srgbClr val="FFC000"/>
                </a:solidFill>
                <a:ea typeface="+mn-lt"/>
                <a:cs typeface="+mn-lt"/>
              </a:rPr>
              <a:t>boolean</a:t>
            </a:r>
            <a:endParaRPr lang="en-US" dirty="0" err="1">
              <a:solidFill>
                <a:srgbClr val="FFC000"/>
              </a:solidFill>
            </a:endParaRPr>
          </a:p>
          <a:p>
            <a:pPr marL="719455" lvl="1" indent="-342900">
              <a:lnSpc>
                <a:spcPct val="120000"/>
              </a:lnSpc>
              <a:spcBef>
                <a:spcPts val="0"/>
              </a:spcBef>
              <a:buNone/>
            </a:pPr>
            <a:r>
              <a:rPr lang="en-US" dirty="0">
                <a:solidFill>
                  <a:srgbClr val="FFC000"/>
                </a:solidFill>
                <a:ea typeface="+mn-lt"/>
                <a:cs typeface="+mn-lt"/>
              </a:rPr>
              <a:t>        expect(</a:t>
            </a:r>
            <a:r>
              <a:rPr lang="en-US" dirty="0" err="1">
                <a:solidFill>
                  <a:srgbClr val="FFC000"/>
                </a:solidFill>
                <a:ea typeface="+mn-lt"/>
                <a:cs typeface="+mn-lt"/>
              </a:rPr>
              <a:t>forgotPassword</a:t>
            </a:r>
            <a:r>
              <a:rPr lang="en-US" dirty="0">
                <a:solidFill>
                  <a:srgbClr val="FFC000"/>
                </a:solidFill>
                <a:ea typeface="+mn-lt"/>
                <a:cs typeface="+mn-lt"/>
              </a:rPr>
              <a:t>()).</a:t>
            </a:r>
            <a:r>
              <a:rPr lang="en-US" dirty="0" err="1">
                <a:solidFill>
                  <a:srgbClr val="FFC000"/>
                </a:solidFill>
                <a:ea typeface="+mn-lt"/>
                <a:cs typeface="+mn-lt"/>
              </a:rPr>
              <a:t>toBeTruthy</a:t>
            </a:r>
            <a:r>
              <a:rPr lang="en-US" dirty="0">
                <a:solidFill>
                  <a:srgbClr val="FFC000"/>
                </a:solidFill>
                <a:ea typeface="+mn-lt"/>
                <a:cs typeface="+mn-lt"/>
              </a:rPr>
              <a:t>();</a:t>
            </a:r>
            <a:endParaRPr lang="en-US" dirty="0">
              <a:solidFill>
                <a:srgbClr val="FFC000"/>
              </a:solidFill>
            </a:endParaRPr>
          </a:p>
          <a:p>
            <a:pPr marL="719455" lvl="1" indent="-342900">
              <a:lnSpc>
                <a:spcPct val="120000"/>
              </a:lnSpc>
              <a:spcBef>
                <a:spcPts val="0"/>
              </a:spcBef>
              <a:buNone/>
            </a:pPr>
            <a:r>
              <a:rPr lang="en-US" dirty="0">
                <a:solidFill>
                  <a:srgbClr val="FFC000"/>
                </a:solidFill>
                <a:ea typeface="+mn-lt"/>
                <a:cs typeface="+mn-lt"/>
              </a:rPr>
              <a:t>        //Another way to test a </a:t>
            </a:r>
            <a:r>
              <a:rPr lang="en-US" dirty="0" err="1">
                <a:solidFill>
                  <a:srgbClr val="FFC000"/>
                </a:solidFill>
                <a:ea typeface="+mn-lt"/>
                <a:cs typeface="+mn-lt"/>
              </a:rPr>
              <a:t>boolean</a:t>
            </a:r>
            <a:endParaRPr lang="en-US" dirty="0" err="1">
              <a:solidFill>
                <a:srgbClr val="FFC000"/>
              </a:solidFill>
            </a:endParaRPr>
          </a:p>
          <a:p>
            <a:pPr marL="719455" lvl="1" indent="-342900">
              <a:lnSpc>
                <a:spcPct val="120000"/>
              </a:lnSpc>
              <a:spcBef>
                <a:spcPts val="0"/>
              </a:spcBef>
              <a:buNone/>
            </a:pPr>
            <a:r>
              <a:rPr lang="en-US" dirty="0">
                <a:solidFill>
                  <a:srgbClr val="FFC000"/>
                </a:solidFill>
                <a:ea typeface="+mn-lt"/>
                <a:cs typeface="+mn-lt"/>
              </a:rPr>
              <a:t>        expect(</a:t>
            </a:r>
            <a:r>
              <a:rPr lang="en-US" dirty="0" err="1">
                <a:solidFill>
                  <a:srgbClr val="FFC000"/>
                </a:solidFill>
                <a:ea typeface="+mn-lt"/>
                <a:cs typeface="+mn-lt"/>
              </a:rPr>
              <a:t>forgotPassword</a:t>
            </a:r>
            <a:r>
              <a:rPr lang="en-US" dirty="0">
                <a:solidFill>
                  <a:srgbClr val="FFC000"/>
                </a:solidFill>
                <a:ea typeface="+mn-lt"/>
                <a:cs typeface="+mn-lt"/>
              </a:rPr>
              <a:t>()).</a:t>
            </a:r>
            <a:r>
              <a:rPr lang="en-US" dirty="0" err="1">
                <a:solidFill>
                  <a:srgbClr val="FFC000"/>
                </a:solidFill>
                <a:ea typeface="+mn-lt"/>
                <a:cs typeface="+mn-lt"/>
              </a:rPr>
              <a:t>toEqual</a:t>
            </a:r>
            <a:r>
              <a:rPr lang="en-US" dirty="0">
                <a:solidFill>
                  <a:srgbClr val="FFC000"/>
                </a:solidFill>
                <a:ea typeface="+mn-lt"/>
                <a:cs typeface="+mn-lt"/>
              </a:rPr>
              <a:t>(true);</a:t>
            </a:r>
            <a:endParaRPr lang="en-US" dirty="0">
              <a:solidFill>
                <a:srgbClr val="FFC000"/>
              </a:solidFill>
            </a:endParaRPr>
          </a:p>
          <a:p>
            <a:pPr marL="719455" lvl="1" indent="-342900">
              <a:lnSpc>
                <a:spcPct val="120000"/>
              </a:lnSpc>
              <a:spcBef>
                <a:spcPts val="0"/>
              </a:spcBef>
              <a:buNone/>
            </a:pPr>
            <a:r>
              <a:rPr lang="en-US" dirty="0">
                <a:solidFill>
                  <a:srgbClr val="FFC000"/>
                </a:solidFill>
                <a:ea typeface="+mn-lt"/>
                <a:cs typeface="+mn-lt"/>
              </a:rPr>
              <a:t>    });</a:t>
            </a:r>
            <a:endParaRPr lang="en-US" dirty="0">
              <a:solidFill>
                <a:srgbClr val="FFC000"/>
              </a:solidFill>
            </a:endParaRPr>
          </a:p>
          <a:p>
            <a:pPr marL="449580" lvl="1" indent="0">
              <a:lnSpc>
                <a:spcPct val="120000"/>
              </a:lnSpc>
              <a:spcBef>
                <a:spcPts val="0"/>
              </a:spcBef>
              <a:buNone/>
            </a:pPr>
            <a:r>
              <a:rPr lang="en-US" dirty="0">
                <a:solidFill>
                  <a:srgbClr val="FFC000"/>
                </a:solidFill>
                <a:ea typeface="+mn-lt"/>
                <a:cs typeface="+mn-lt"/>
              </a:rPr>
              <a:t>});</a:t>
            </a:r>
            <a:endParaRPr lang="en-US" dirty="0">
              <a:ea typeface="+mn-lt"/>
              <a:cs typeface="+mn-lt"/>
            </a:endParaRPr>
          </a:p>
          <a:p>
            <a:pPr marL="15875" indent="-285750">
              <a:lnSpc>
                <a:spcPct val="120000"/>
              </a:lnSpc>
              <a:spcBef>
                <a:spcPts val="0"/>
              </a:spcBef>
            </a:pPr>
            <a:r>
              <a:rPr lang="en-US" dirty="0">
                <a:ea typeface="+mn-lt"/>
                <a:cs typeface="+mn-lt"/>
              </a:rPr>
              <a:t>Go to your terminal, then run:</a:t>
            </a:r>
            <a:endParaRPr lang="en-US" dirty="0"/>
          </a:p>
          <a:p>
            <a:pPr marL="449580" lvl="1" indent="0">
              <a:lnSpc>
                <a:spcPct val="120000"/>
              </a:lnSpc>
              <a:spcBef>
                <a:spcPts val="0"/>
              </a:spcBef>
              <a:buNone/>
            </a:pPr>
            <a:r>
              <a:rPr lang="en-US" dirty="0">
                <a:ea typeface="+mn-lt"/>
                <a:cs typeface="+mn-lt"/>
              </a:rPr>
              <a:t>$</a:t>
            </a:r>
            <a:r>
              <a:rPr lang="en-US" dirty="0">
                <a:solidFill>
                  <a:srgbClr val="FFC000"/>
                </a:solidFill>
                <a:ea typeface="+mn-lt"/>
                <a:cs typeface="+mn-lt"/>
              </a:rPr>
              <a:t> </a:t>
            </a:r>
            <a:r>
              <a:rPr lang="en-US" dirty="0" err="1">
                <a:solidFill>
                  <a:srgbClr val="FFC000"/>
                </a:solidFill>
                <a:ea typeface="+mn-lt"/>
                <a:cs typeface="+mn-lt"/>
              </a:rPr>
              <a:t>npm</a:t>
            </a:r>
            <a:r>
              <a:rPr lang="en-US" dirty="0">
                <a:solidFill>
                  <a:srgbClr val="FFC000"/>
                </a:solidFill>
                <a:ea typeface="+mn-lt"/>
                <a:cs typeface="+mn-lt"/>
              </a:rPr>
              <a:t> run test-dev</a:t>
            </a:r>
            <a:endParaRPr lang="en-US" dirty="0">
              <a:solidFill>
                <a:srgbClr val="FFC000"/>
              </a:solidFill>
            </a:endParaRPr>
          </a:p>
          <a:p>
            <a:pPr marL="269875" indent="-269875"/>
            <a:endParaRPr lang="en-GB" dirty="0"/>
          </a:p>
        </p:txBody>
      </p:sp>
    </p:spTree>
    <p:extLst>
      <p:ext uri="{BB962C8B-B14F-4D97-AF65-F5344CB8AC3E}">
        <p14:creationId xmlns:p14="http://schemas.microsoft.com/office/powerpoint/2010/main" val="2906337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46557-1C4C-4060-A433-4A7B0D1E3A38}"/>
              </a:ext>
            </a:extLst>
          </p:cNvPr>
          <p:cNvSpPr>
            <a:spLocks noGrp="1"/>
          </p:cNvSpPr>
          <p:nvPr>
            <p:ph type="title"/>
          </p:nvPr>
        </p:nvSpPr>
        <p:spPr/>
        <p:txBody>
          <a:bodyPr/>
          <a:lstStyle/>
          <a:p>
            <a:r>
              <a:rPr lang="en-GB" dirty="0"/>
              <a:t>Integration testing</a:t>
            </a:r>
          </a:p>
        </p:txBody>
      </p:sp>
      <p:sp>
        <p:nvSpPr>
          <p:cNvPr id="3" name="Content Placeholder 2">
            <a:extLst>
              <a:ext uri="{FF2B5EF4-FFF2-40B4-BE49-F238E27FC236}">
                <a16:creationId xmlns:a16="http://schemas.microsoft.com/office/drawing/2014/main" id="{784D0A32-3070-4483-AAEA-4AF5B7ACA05D}"/>
              </a:ext>
            </a:extLst>
          </p:cNvPr>
          <p:cNvSpPr>
            <a:spLocks noGrp="1"/>
          </p:cNvSpPr>
          <p:nvPr>
            <p:ph idx="1"/>
          </p:nvPr>
        </p:nvSpPr>
        <p:spPr>
          <a:xfrm>
            <a:off x="540000" y="2011118"/>
            <a:ext cx="11101136" cy="3779837"/>
          </a:xfrm>
        </p:spPr>
        <p:txBody>
          <a:bodyPr vert="horz" lIns="91440" tIns="45720" rIns="91440" bIns="45720" rtlCol="0" anchor="t">
            <a:normAutofit fontScale="85000" lnSpcReduction="10000"/>
          </a:bodyPr>
          <a:lstStyle/>
          <a:p>
            <a:pPr marL="269875" indent="-269875"/>
            <a:r>
              <a:rPr lang="en-GB" dirty="0">
                <a:ea typeface="+mn-lt"/>
                <a:cs typeface="+mn-lt"/>
              </a:rPr>
              <a:t>Testing your application gets even more interesting when it comes to integration tests. We're going to add a dependency to the </a:t>
            </a:r>
            <a:r>
              <a:rPr lang="en-GB" dirty="0" err="1">
                <a:ea typeface="+mn-lt"/>
                <a:cs typeface="+mn-lt"/>
              </a:rPr>
              <a:t>forgotPasswordController</a:t>
            </a:r>
            <a:r>
              <a:rPr lang="en-GB" dirty="0">
                <a:ea typeface="+mn-lt"/>
                <a:cs typeface="+mn-lt"/>
              </a:rPr>
              <a:t>.</a:t>
            </a:r>
          </a:p>
          <a:p>
            <a:pPr marL="0" indent="0">
              <a:buNone/>
            </a:pPr>
            <a:endParaRPr lang="en-GB" dirty="0">
              <a:solidFill>
                <a:srgbClr val="FFFFFF"/>
              </a:solidFill>
              <a:ea typeface="+mn-lt"/>
              <a:cs typeface="+mn-lt"/>
            </a:endParaRPr>
          </a:p>
          <a:p>
            <a:pPr marL="449580" lvl="1" indent="0">
              <a:lnSpc>
                <a:spcPct val="120000"/>
              </a:lnSpc>
              <a:spcBef>
                <a:spcPts val="0"/>
              </a:spcBef>
              <a:buNone/>
            </a:pPr>
            <a:r>
              <a:rPr lang="en-GB" dirty="0">
                <a:solidFill>
                  <a:srgbClr val="FFC000"/>
                </a:solidFill>
                <a:ea typeface="+mn-lt"/>
                <a:cs typeface="+mn-lt"/>
              </a:rPr>
              <a:t>export </a:t>
            </a:r>
            <a:r>
              <a:rPr lang="en-GB" dirty="0" err="1">
                <a:solidFill>
                  <a:srgbClr val="FFC000"/>
                </a:solidFill>
                <a:ea typeface="+mn-lt"/>
                <a:cs typeface="+mn-lt"/>
              </a:rPr>
              <a:t>const</a:t>
            </a:r>
            <a:r>
              <a:rPr lang="en-GB" dirty="0">
                <a:solidFill>
                  <a:srgbClr val="FFC000"/>
                </a:solidFill>
                <a:ea typeface="+mn-lt"/>
                <a:cs typeface="+mn-lt"/>
              </a:rPr>
              <a:t> </a:t>
            </a:r>
            <a:r>
              <a:rPr lang="en-GB" dirty="0" err="1">
                <a:solidFill>
                  <a:srgbClr val="FFC000"/>
                </a:solidFill>
                <a:ea typeface="+mn-lt"/>
                <a:cs typeface="+mn-lt"/>
              </a:rPr>
              <a:t>doSomethingBefore</a:t>
            </a:r>
            <a:r>
              <a:rPr lang="en-GB" dirty="0">
                <a:solidFill>
                  <a:srgbClr val="FFC000"/>
                </a:solidFill>
                <a:ea typeface="+mn-lt"/>
                <a:cs typeface="+mn-lt"/>
              </a:rPr>
              <a:t> = () =&gt; {</a:t>
            </a:r>
            <a:endParaRPr lang="en-GB" dirty="0">
              <a:solidFill>
                <a:srgbClr val="FFC000"/>
              </a:solidFill>
            </a:endParaRPr>
          </a:p>
          <a:p>
            <a:pPr marL="449580" lvl="1" indent="0">
              <a:lnSpc>
                <a:spcPct val="120000"/>
              </a:lnSpc>
              <a:spcBef>
                <a:spcPts val="0"/>
              </a:spcBef>
              <a:buNone/>
            </a:pPr>
            <a:r>
              <a:rPr lang="en-GB" dirty="0">
                <a:solidFill>
                  <a:srgbClr val="FFC000"/>
                </a:solidFill>
                <a:ea typeface="+mn-lt"/>
                <a:cs typeface="+mn-lt"/>
              </a:rPr>
              <a:t>    return false;</a:t>
            </a:r>
            <a:endParaRPr lang="en-GB" dirty="0">
              <a:solidFill>
                <a:srgbClr val="FFC000"/>
              </a:solidFill>
            </a:endParaRPr>
          </a:p>
          <a:p>
            <a:pPr marL="449580" lvl="1" indent="0">
              <a:lnSpc>
                <a:spcPct val="120000"/>
              </a:lnSpc>
              <a:spcBef>
                <a:spcPts val="0"/>
              </a:spcBef>
              <a:buNone/>
            </a:pPr>
            <a:r>
              <a:rPr lang="en-GB" dirty="0">
                <a:solidFill>
                  <a:srgbClr val="FFC000"/>
                </a:solidFill>
                <a:ea typeface="+mn-lt"/>
                <a:cs typeface="+mn-lt"/>
              </a:rPr>
              <a:t>};</a:t>
            </a:r>
            <a:endParaRPr lang="en-GB" dirty="0">
              <a:solidFill>
                <a:srgbClr val="FFC000"/>
              </a:solidFill>
            </a:endParaRPr>
          </a:p>
          <a:p>
            <a:pPr marL="449580" lvl="1" indent="0">
              <a:lnSpc>
                <a:spcPct val="120000"/>
              </a:lnSpc>
              <a:spcBef>
                <a:spcPts val="0"/>
              </a:spcBef>
              <a:buNone/>
            </a:pPr>
            <a:endParaRPr lang="en-GB" dirty="0">
              <a:solidFill>
                <a:srgbClr val="FFC000"/>
              </a:solidFill>
            </a:endParaRPr>
          </a:p>
          <a:p>
            <a:pPr marL="449580" lvl="1" indent="0">
              <a:lnSpc>
                <a:spcPct val="120000"/>
              </a:lnSpc>
              <a:spcBef>
                <a:spcPts val="0"/>
              </a:spcBef>
              <a:buNone/>
            </a:pPr>
            <a:r>
              <a:rPr lang="en-GB" dirty="0">
                <a:solidFill>
                  <a:srgbClr val="FFC000"/>
                </a:solidFill>
                <a:ea typeface="+mn-lt"/>
                <a:cs typeface="+mn-lt"/>
              </a:rPr>
              <a:t>export </a:t>
            </a:r>
            <a:r>
              <a:rPr lang="en-GB" dirty="0" err="1">
                <a:solidFill>
                  <a:srgbClr val="FFC000"/>
                </a:solidFill>
                <a:ea typeface="+mn-lt"/>
                <a:cs typeface="+mn-lt"/>
              </a:rPr>
              <a:t>const</a:t>
            </a:r>
            <a:r>
              <a:rPr lang="en-GB" dirty="0">
                <a:solidFill>
                  <a:srgbClr val="FFC000"/>
                </a:solidFill>
                <a:ea typeface="+mn-lt"/>
                <a:cs typeface="+mn-lt"/>
              </a:rPr>
              <a:t> </a:t>
            </a:r>
            <a:r>
              <a:rPr lang="en-GB" dirty="0" err="1">
                <a:solidFill>
                  <a:srgbClr val="FFC000"/>
                </a:solidFill>
                <a:ea typeface="+mn-lt"/>
                <a:cs typeface="+mn-lt"/>
              </a:rPr>
              <a:t>forgotPassword</a:t>
            </a:r>
            <a:r>
              <a:rPr lang="en-GB" dirty="0">
                <a:solidFill>
                  <a:srgbClr val="FFC000"/>
                </a:solidFill>
                <a:ea typeface="+mn-lt"/>
                <a:cs typeface="+mn-lt"/>
              </a:rPr>
              <a:t> = (data) =&gt; {</a:t>
            </a:r>
            <a:endParaRPr lang="en-GB" dirty="0">
              <a:solidFill>
                <a:srgbClr val="FFC000"/>
              </a:solidFill>
            </a:endParaRPr>
          </a:p>
          <a:p>
            <a:pPr marL="449580" lvl="1" indent="0">
              <a:lnSpc>
                <a:spcPct val="120000"/>
              </a:lnSpc>
              <a:spcBef>
                <a:spcPts val="0"/>
              </a:spcBef>
              <a:buNone/>
            </a:pPr>
            <a:r>
              <a:rPr lang="en-GB" dirty="0">
                <a:solidFill>
                  <a:srgbClr val="FFC000"/>
                </a:solidFill>
                <a:ea typeface="+mn-lt"/>
                <a:cs typeface="+mn-lt"/>
              </a:rPr>
              <a:t>    </a:t>
            </a:r>
            <a:r>
              <a:rPr lang="en-GB" dirty="0" err="1">
                <a:solidFill>
                  <a:srgbClr val="FFC000"/>
                </a:solidFill>
                <a:ea typeface="+mn-lt"/>
                <a:cs typeface="+mn-lt"/>
              </a:rPr>
              <a:t>const</a:t>
            </a:r>
            <a:r>
              <a:rPr lang="en-GB" dirty="0">
                <a:solidFill>
                  <a:srgbClr val="FFC000"/>
                </a:solidFill>
                <a:ea typeface="+mn-lt"/>
                <a:cs typeface="+mn-lt"/>
              </a:rPr>
              <a:t> </a:t>
            </a:r>
            <a:r>
              <a:rPr lang="en-GB" dirty="0" err="1">
                <a:solidFill>
                  <a:srgbClr val="FFC000"/>
                </a:solidFill>
                <a:ea typeface="+mn-lt"/>
                <a:cs typeface="+mn-lt"/>
              </a:rPr>
              <a:t>boolean</a:t>
            </a:r>
            <a:r>
              <a:rPr lang="en-GB" dirty="0">
                <a:solidFill>
                  <a:srgbClr val="FFC000"/>
                </a:solidFill>
                <a:ea typeface="+mn-lt"/>
                <a:cs typeface="+mn-lt"/>
              </a:rPr>
              <a:t> = </a:t>
            </a:r>
            <a:r>
              <a:rPr lang="en-GB" dirty="0" err="1">
                <a:solidFill>
                  <a:srgbClr val="FFC000"/>
                </a:solidFill>
                <a:ea typeface="+mn-lt"/>
                <a:cs typeface="+mn-lt"/>
              </a:rPr>
              <a:t>doSomethingBefore</a:t>
            </a:r>
            <a:r>
              <a:rPr lang="en-GB" dirty="0">
                <a:solidFill>
                  <a:srgbClr val="FFC000"/>
                </a:solidFill>
                <a:ea typeface="+mn-lt"/>
                <a:cs typeface="+mn-lt"/>
              </a:rPr>
              <a:t>();</a:t>
            </a:r>
            <a:endParaRPr lang="en-GB" dirty="0">
              <a:solidFill>
                <a:srgbClr val="FFC000"/>
              </a:solidFill>
            </a:endParaRPr>
          </a:p>
          <a:p>
            <a:pPr marL="449580" lvl="1" indent="0">
              <a:lnSpc>
                <a:spcPct val="120000"/>
              </a:lnSpc>
              <a:spcBef>
                <a:spcPts val="0"/>
              </a:spcBef>
              <a:buNone/>
            </a:pPr>
            <a:r>
              <a:rPr lang="en-GB" dirty="0">
                <a:solidFill>
                  <a:srgbClr val="FFC000"/>
                </a:solidFill>
                <a:ea typeface="+mn-lt"/>
                <a:cs typeface="+mn-lt"/>
              </a:rPr>
              <a:t>    if(!</a:t>
            </a:r>
            <a:r>
              <a:rPr lang="en-GB" dirty="0" err="1">
                <a:solidFill>
                  <a:srgbClr val="FFC000"/>
                </a:solidFill>
                <a:ea typeface="+mn-lt"/>
                <a:cs typeface="+mn-lt"/>
              </a:rPr>
              <a:t>boolean</a:t>
            </a:r>
            <a:r>
              <a:rPr lang="en-GB" dirty="0">
                <a:solidFill>
                  <a:srgbClr val="FFC000"/>
                </a:solidFill>
                <a:ea typeface="+mn-lt"/>
                <a:cs typeface="+mn-lt"/>
              </a:rPr>
              <a:t>) {</a:t>
            </a:r>
            <a:endParaRPr lang="en-GB" dirty="0">
              <a:solidFill>
                <a:srgbClr val="FFC000"/>
              </a:solidFill>
            </a:endParaRPr>
          </a:p>
          <a:p>
            <a:pPr marL="449580" lvl="1" indent="0">
              <a:lnSpc>
                <a:spcPct val="120000"/>
              </a:lnSpc>
              <a:spcBef>
                <a:spcPts val="0"/>
              </a:spcBef>
              <a:buNone/>
            </a:pPr>
            <a:r>
              <a:rPr lang="en-GB" dirty="0">
                <a:solidFill>
                  <a:srgbClr val="FFC000"/>
                </a:solidFill>
                <a:ea typeface="+mn-lt"/>
                <a:cs typeface="+mn-lt"/>
              </a:rPr>
              <a:t>        return true;</a:t>
            </a:r>
            <a:endParaRPr lang="en-GB" dirty="0">
              <a:solidFill>
                <a:srgbClr val="FFC000"/>
              </a:solidFill>
            </a:endParaRPr>
          </a:p>
          <a:p>
            <a:pPr marL="449580" lvl="1" indent="0">
              <a:lnSpc>
                <a:spcPct val="120000"/>
              </a:lnSpc>
              <a:spcBef>
                <a:spcPts val="0"/>
              </a:spcBef>
              <a:buNone/>
            </a:pPr>
            <a:r>
              <a:rPr lang="en-GB" dirty="0">
                <a:solidFill>
                  <a:srgbClr val="FFC000"/>
                </a:solidFill>
                <a:ea typeface="+mn-lt"/>
                <a:cs typeface="+mn-lt"/>
              </a:rPr>
              <a:t>    }</a:t>
            </a:r>
            <a:endParaRPr lang="en-GB" dirty="0">
              <a:solidFill>
                <a:srgbClr val="FFC000"/>
              </a:solidFill>
            </a:endParaRPr>
          </a:p>
          <a:p>
            <a:pPr marL="449580" lvl="1" indent="0">
              <a:lnSpc>
                <a:spcPct val="120000"/>
              </a:lnSpc>
              <a:spcBef>
                <a:spcPts val="0"/>
              </a:spcBef>
              <a:buNone/>
            </a:pPr>
            <a:r>
              <a:rPr lang="en-GB" dirty="0">
                <a:solidFill>
                  <a:srgbClr val="FFC000"/>
                </a:solidFill>
                <a:ea typeface="+mn-lt"/>
                <a:cs typeface="+mn-lt"/>
              </a:rPr>
              <a:t>    return false;</a:t>
            </a:r>
            <a:endParaRPr lang="en-GB" dirty="0">
              <a:solidFill>
                <a:srgbClr val="FFC000"/>
              </a:solidFill>
            </a:endParaRPr>
          </a:p>
          <a:p>
            <a:pPr marL="449580" lvl="1" indent="0">
              <a:lnSpc>
                <a:spcPct val="120000"/>
              </a:lnSpc>
              <a:spcBef>
                <a:spcPts val="0"/>
              </a:spcBef>
              <a:buNone/>
            </a:pPr>
            <a:r>
              <a:rPr lang="en-GB" dirty="0">
                <a:solidFill>
                  <a:srgbClr val="FFC000"/>
                </a:solidFill>
                <a:ea typeface="+mn-lt"/>
                <a:cs typeface="+mn-lt"/>
              </a:rPr>
              <a:t>};</a:t>
            </a:r>
            <a:endParaRPr lang="en-GB" dirty="0">
              <a:solidFill>
                <a:srgbClr val="FFC000"/>
              </a:solidFill>
            </a:endParaRPr>
          </a:p>
          <a:p>
            <a:pPr marL="269875" indent="-269875"/>
            <a:endParaRPr lang="en-GB" dirty="0"/>
          </a:p>
        </p:txBody>
      </p:sp>
    </p:spTree>
    <p:extLst>
      <p:ext uri="{BB962C8B-B14F-4D97-AF65-F5344CB8AC3E}">
        <p14:creationId xmlns:p14="http://schemas.microsoft.com/office/powerpoint/2010/main" val="1408121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FFB118-4D4E-42A5-8D14-75D8DC14AB04}"/>
              </a:ext>
            </a:extLst>
          </p:cNvPr>
          <p:cNvSpPr>
            <a:spLocks noGrp="1"/>
          </p:cNvSpPr>
          <p:nvPr>
            <p:ph idx="1"/>
          </p:nvPr>
        </p:nvSpPr>
        <p:spPr>
          <a:xfrm>
            <a:off x="627923" y="877887"/>
            <a:ext cx="11101136" cy="3779837"/>
          </a:xfrm>
        </p:spPr>
        <p:txBody>
          <a:bodyPr vert="horz" lIns="91440" tIns="45720" rIns="91440" bIns="45720" rtlCol="0" anchor="t">
            <a:normAutofit fontScale="92500" lnSpcReduction="10000"/>
          </a:bodyPr>
          <a:lstStyle/>
          <a:p>
            <a:pPr marL="269875" indent="-269875"/>
            <a:r>
              <a:rPr lang="en-GB" dirty="0">
                <a:ea typeface="+mn-lt"/>
                <a:cs typeface="+mn-lt"/>
              </a:rPr>
              <a:t>And then, in the forgot_password.spec.js file</a:t>
            </a:r>
          </a:p>
          <a:p>
            <a:pPr marL="0" indent="0">
              <a:lnSpc>
                <a:spcPct val="120000"/>
              </a:lnSpc>
              <a:spcBef>
                <a:spcPts val="0"/>
              </a:spcBef>
              <a:buNone/>
            </a:pPr>
            <a:r>
              <a:rPr lang="en-GB" dirty="0">
                <a:solidFill>
                  <a:srgbClr val="FFC000"/>
                </a:solidFill>
                <a:ea typeface="+mn-lt"/>
                <a:cs typeface="+mn-lt"/>
              </a:rPr>
              <a:t>import { </a:t>
            </a:r>
            <a:r>
              <a:rPr lang="en-GB" dirty="0" err="1">
                <a:solidFill>
                  <a:srgbClr val="FFC000"/>
                </a:solidFill>
                <a:ea typeface="+mn-lt"/>
                <a:cs typeface="+mn-lt"/>
              </a:rPr>
              <a:t>doSomethingBefore</a:t>
            </a:r>
            <a:r>
              <a:rPr lang="en-GB" dirty="0">
                <a:solidFill>
                  <a:srgbClr val="FFC000"/>
                </a:solidFill>
                <a:ea typeface="+mn-lt"/>
                <a:cs typeface="+mn-lt"/>
              </a:rPr>
              <a:t>, </a:t>
            </a:r>
            <a:r>
              <a:rPr lang="en-GB" dirty="0" err="1">
                <a:solidFill>
                  <a:srgbClr val="FFC000"/>
                </a:solidFill>
                <a:ea typeface="+mn-lt"/>
                <a:cs typeface="+mn-lt"/>
              </a:rPr>
              <a:t>forgotPassword</a:t>
            </a:r>
            <a:r>
              <a:rPr lang="en-GB" dirty="0">
                <a:solidFill>
                  <a:srgbClr val="FFC000"/>
                </a:solidFill>
                <a:ea typeface="+mn-lt"/>
                <a:cs typeface="+mn-lt"/>
              </a:rPr>
              <a:t> } from "../../controllers/auth/controller";</a:t>
            </a:r>
            <a:endParaRPr lang="en-GB" dirty="0">
              <a:solidFill>
                <a:srgbClr val="FFC000"/>
              </a:solidFill>
            </a:endParaRPr>
          </a:p>
          <a:p>
            <a:pPr marL="0" indent="0">
              <a:lnSpc>
                <a:spcPct val="120000"/>
              </a:lnSpc>
              <a:spcBef>
                <a:spcPts val="0"/>
              </a:spcBef>
              <a:buNone/>
            </a:pPr>
            <a:endParaRPr lang="en-GB" dirty="0">
              <a:solidFill>
                <a:srgbClr val="FFC000"/>
              </a:solidFill>
            </a:endParaRPr>
          </a:p>
          <a:p>
            <a:pPr marL="0" indent="0">
              <a:lnSpc>
                <a:spcPct val="120000"/>
              </a:lnSpc>
              <a:spcBef>
                <a:spcPts val="0"/>
              </a:spcBef>
              <a:buNone/>
            </a:pPr>
            <a:r>
              <a:rPr lang="en-GB" dirty="0">
                <a:solidFill>
                  <a:srgbClr val="FFC000"/>
                </a:solidFill>
                <a:ea typeface="+mn-lt"/>
                <a:cs typeface="+mn-lt"/>
              </a:rPr>
              <a:t>describe("</a:t>
            </a:r>
            <a:r>
              <a:rPr lang="en-GB" dirty="0" err="1">
                <a:solidFill>
                  <a:srgbClr val="FFC000"/>
                </a:solidFill>
                <a:ea typeface="+mn-lt"/>
                <a:cs typeface="+mn-lt"/>
              </a:rPr>
              <a:t>forgotPassword</a:t>
            </a:r>
            <a:r>
              <a:rPr lang="en-GB" dirty="0">
                <a:solidFill>
                  <a:srgbClr val="FFC000"/>
                </a:solidFill>
                <a:ea typeface="+mn-lt"/>
                <a:cs typeface="+mn-lt"/>
              </a:rPr>
              <a:t>()", () =&gt; {</a:t>
            </a:r>
            <a:endParaRPr lang="en-GB" dirty="0">
              <a:solidFill>
                <a:srgbClr val="FFC000"/>
              </a:solidFill>
            </a:endParaRPr>
          </a:p>
          <a:p>
            <a:pPr marL="0" indent="0">
              <a:lnSpc>
                <a:spcPct val="120000"/>
              </a:lnSpc>
              <a:spcBef>
                <a:spcPts val="0"/>
              </a:spcBef>
              <a:buNone/>
            </a:pPr>
            <a:r>
              <a:rPr lang="en-GB" dirty="0">
                <a:solidFill>
                  <a:srgbClr val="FFC000"/>
                </a:solidFill>
                <a:ea typeface="+mn-lt"/>
                <a:cs typeface="+mn-lt"/>
              </a:rPr>
              <a:t>    it("should do something before the </a:t>
            </a:r>
            <a:r>
              <a:rPr lang="en-GB" dirty="0" err="1">
                <a:solidFill>
                  <a:srgbClr val="FFC000"/>
                </a:solidFill>
                <a:ea typeface="+mn-lt"/>
                <a:cs typeface="+mn-lt"/>
              </a:rPr>
              <a:t>forgotPassword</a:t>
            </a:r>
            <a:r>
              <a:rPr lang="en-GB" dirty="0">
                <a:solidFill>
                  <a:srgbClr val="FFC000"/>
                </a:solidFill>
                <a:ea typeface="+mn-lt"/>
                <a:cs typeface="+mn-lt"/>
              </a:rPr>
              <a:t> function gets called", () =&gt; {</a:t>
            </a:r>
            <a:endParaRPr lang="en-GB" dirty="0">
              <a:solidFill>
                <a:srgbClr val="FFC000"/>
              </a:solidFill>
            </a:endParaRPr>
          </a:p>
          <a:p>
            <a:pPr marL="0" indent="0">
              <a:lnSpc>
                <a:spcPct val="120000"/>
              </a:lnSpc>
              <a:spcBef>
                <a:spcPts val="0"/>
              </a:spcBef>
              <a:buNone/>
            </a:pPr>
            <a:r>
              <a:rPr lang="en-GB" dirty="0">
                <a:solidFill>
                  <a:srgbClr val="FFC000"/>
                </a:solidFill>
                <a:ea typeface="+mn-lt"/>
                <a:cs typeface="+mn-lt"/>
              </a:rPr>
              <a:t>        expect(</a:t>
            </a:r>
            <a:r>
              <a:rPr lang="en-GB" dirty="0" err="1">
                <a:solidFill>
                  <a:srgbClr val="FFC000"/>
                </a:solidFill>
                <a:ea typeface="+mn-lt"/>
                <a:cs typeface="+mn-lt"/>
              </a:rPr>
              <a:t>doSomethingBefore</a:t>
            </a:r>
            <a:r>
              <a:rPr lang="en-GB" dirty="0">
                <a:solidFill>
                  <a:srgbClr val="FFC000"/>
                </a:solidFill>
                <a:ea typeface="+mn-lt"/>
                <a:cs typeface="+mn-lt"/>
              </a:rPr>
              <a:t>()).</a:t>
            </a:r>
            <a:r>
              <a:rPr lang="en-GB" dirty="0" err="1">
                <a:solidFill>
                  <a:srgbClr val="FFC000"/>
                </a:solidFill>
                <a:ea typeface="+mn-lt"/>
                <a:cs typeface="+mn-lt"/>
              </a:rPr>
              <a:t>toBeFalsy</a:t>
            </a:r>
            <a:r>
              <a:rPr lang="en-GB" dirty="0">
                <a:solidFill>
                  <a:srgbClr val="FFC000"/>
                </a:solidFill>
                <a:ea typeface="+mn-lt"/>
                <a:cs typeface="+mn-lt"/>
              </a:rPr>
              <a:t>();</a:t>
            </a:r>
            <a:endParaRPr lang="en-GB" dirty="0">
              <a:solidFill>
                <a:srgbClr val="FFC000"/>
              </a:solidFill>
            </a:endParaRPr>
          </a:p>
          <a:p>
            <a:pPr marL="0" indent="0">
              <a:lnSpc>
                <a:spcPct val="120000"/>
              </a:lnSpc>
              <a:spcBef>
                <a:spcPts val="0"/>
              </a:spcBef>
              <a:buNone/>
            </a:pPr>
            <a:r>
              <a:rPr lang="en-GB" dirty="0">
                <a:solidFill>
                  <a:srgbClr val="FFC000"/>
                </a:solidFill>
                <a:ea typeface="+mn-lt"/>
                <a:cs typeface="+mn-lt"/>
              </a:rPr>
              <a:t>    });</a:t>
            </a:r>
            <a:endParaRPr lang="en-GB" dirty="0">
              <a:solidFill>
                <a:srgbClr val="FFC000"/>
              </a:solidFill>
            </a:endParaRPr>
          </a:p>
          <a:p>
            <a:pPr marL="0" indent="0">
              <a:lnSpc>
                <a:spcPct val="120000"/>
              </a:lnSpc>
              <a:spcBef>
                <a:spcPts val="0"/>
              </a:spcBef>
              <a:buNone/>
            </a:pPr>
            <a:r>
              <a:rPr lang="en-GB" dirty="0">
                <a:solidFill>
                  <a:srgbClr val="FFC000"/>
                </a:solidFill>
                <a:ea typeface="+mn-lt"/>
                <a:cs typeface="+mn-lt"/>
              </a:rPr>
              <a:t>    //Then</a:t>
            </a:r>
            <a:endParaRPr lang="en-GB" dirty="0">
              <a:solidFill>
                <a:srgbClr val="FFC000"/>
              </a:solidFill>
            </a:endParaRPr>
          </a:p>
          <a:p>
            <a:pPr marL="0" indent="0">
              <a:lnSpc>
                <a:spcPct val="120000"/>
              </a:lnSpc>
              <a:spcBef>
                <a:spcPts val="0"/>
              </a:spcBef>
              <a:buNone/>
            </a:pPr>
            <a:r>
              <a:rPr lang="en-GB" dirty="0">
                <a:solidFill>
                  <a:srgbClr val="FFC000"/>
                </a:solidFill>
                <a:ea typeface="+mn-lt"/>
                <a:cs typeface="+mn-lt"/>
              </a:rPr>
              <a:t>    it("</a:t>
            </a:r>
            <a:r>
              <a:rPr lang="en-GB" dirty="0" err="1">
                <a:solidFill>
                  <a:srgbClr val="FFC000"/>
                </a:solidFill>
                <a:ea typeface="+mn-lt"/>
                <a:cs typeface="+mn-lt"/>
              </a:rPr>
              <a:t>forgotPassword</a:t>
            </a:r>
            <a:r>
              <a:rPr lang="en-GB" dirty="0">
                <a:solidFill>
                  <a:srgbClr val="FFC000"/>
                </a:solidFill>
                <a:ea typeface="+mn-lt"/>
                <a:cs typeface="+mn-lt"/>
              </a:rPr>
              <a:t> should return true", () =&gt; {</a:t>
            </a:r>
            <a:endParaRPr lang="en-GB" dirty="0">
              <a:solidFill>
                <a:srgbClr val="FFC000"/>
              </a:solidFill>
            </a:endParaRPr>
          </a:p>
          <a:p>
            <a:pPr marL="0" indent="0">
              <a:lnSpc>
                <a:spcPct val="120000"/>
              </a:lnSpc>
              <a:spcBef>
                <a:spcPts val="0"/>
              </a:spcBef>
              <a:buNone/>
            </a:pPr>
            <a:r>
              <a:rPr lang="en-GB" dirty="0">
                <a:solidFill>
                  <a:srgbClr val="FFC000"/>
                </a:solidFill>
                <a:ea typeface="+mn-lt"/>
                <a:cs typeface="+mn-lt"/>
              </a:rPr>
              <a:t>        expect(</a:t>
            </a:r>
            <a:r>
              <a:rPr lang="en-GB" dirty="0" err="1">
                <a:solidFill>
                  <a:srgbClr val="FFC000"/>
                </a:solidFill>
                <a:ea typeface="+mn-lt"/>
                <a:cs typeface="+mn-lt"/>
              </a:rPr>
              <a:t>forgotPassword</a:t>
            </a:r>
            <a:r>
              <a:rPr lang="en-GB" dirty="0">
                <a:solidFill>
                  <a:srgbClr val="FFC000"/>
                </a:solidFill>
                <a:ea typeface="+mn-lt"/>
                <a:cs typeface="+mn-lt"/>
              </a:rPr>
              <a:t>()).</a:t>
            </a:r>
            <a:r>
              <a:rPr lang="en-GB" dirty="0" err="1">
                <a:solidFill>
                  <a:srgbClr val="FFC000"/>
                </a:solidFill>
                <a:ea typeface="+mn-lt"/>
                <a:cs typeface="+mn-lt"/>
              </a:rPr>
              <a:t>toBeTruthy</a:t>
            </a:r>
            <a:r>
              <a:rPr lang="en-GB" dirty="0">
                <a:solidFill>
                  <a:srgbClr val="FFC000"/>
                </a:solidFill>
                <a:ea typeface="+mn-lt"/>
                <a:cs typeface="+mn-lt"/>
              </a:rPr>
              <a:t>();</a:t>
            </a:r>
            <a:endParaRPr lang="en-GB" dirty="0">
              <a:solidFill>
                <a:srgbClr val="FFC000"/>
              </a:solidFill>
            </a:endParaRPr>
          </a:p>
          <a:p>
            <a:pPr marL="0" indent="0">
              <a:lnSpc>
                <a:spcPct val="120000"/>
              </a:lnSpc>
              <a:spcBef>
                <a:spcPts val="0"/>
              </a:spcBef>
              <a:buNone/>
            </a:pPr>
            <a:r>
              <a:rPr lang="en-GB" dirty="0">
                <a:solidFill>
                  <a:srgbClr val="FFC000"/>
                </a:solidFill>
                <a:ea typeface="+mn-lt"/>
                <a:cs typeface="+mn-lt"/>
              </a:rPr>
              <a:t>    });</a:t>
            </a:r>
            <a:endParaRPr lang="en-GB" dirty="0">
              <a:solidFill>
                <a:srgbClr val="FFC000"/>
              </a:solidFill>
            </a:endParaRPr>
          </a:p>
          <a:p>
            <a:pPr marL="0" indent="0">
              <a:lnSpc>
                <a:spcPct val="120000"/>
              </a:lnSpc>
              <a:spcBef>
                <a:spcPts val="0"/>
              </a:spcBef>
              <a:buNone/>
            </a:pPr>
            <a:r>
              <a:rPr lang="en-GB" dirty="0">
                <a:solidFill>
                  <a:srgbClr val="FFC000"/>
                </a:solidFill>
                <a:ea typeface="+mn-lt"/>
                <a:cs typeface="+mn-lt"/>
              </a:rPr>
              <a:t>});</a:t>
            </a:r>
            <a:endParaRPr lang="en-GB" dirty="0">
              <a:solidFill>
                <a:srgbClr val="FFC000"/>
              </a:solidFill>
            </a:endParaRPr>
          </a:p>
        </p:txBody>
      </p:sp>
    </p:spTree>
    <p:extLst>
      <p:ext uri="{BB962C8B-B14F-4D97-AF65-F5344CB8AC3E}">
        <p14:creationId xmlns:p14="http://schemas.microsoft.com/office/powerpoint/2010/main" val="1063763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88D6D-04CF-499B-8A5A-09B217CEF908}"/>
              </a:ext>
            </a:extLst>
          </p:cNvPr>
          <p:cNvSpPr>
            <a:spLocks noGrp="1"/>
          </p:cNvSpPr>
          <p:nvPr>
            <p:ph type="title"/>
          </p:nvPr>
        </p:nvSpPr>
        <p:spPr/>
        <p:txBody>
          <a:bodyPr/>
          <a:lstStyle/>
          <a:p>
            <a:r>
              <a:rPr lang="en-GB" dirty="0">
                <a:ea typeface="+mj-lt"/>
                <a:cs typeface="+mj-lt"/>
              </a:rPr>
              <a:t>Testing API endpoints</a:t>
            </a:r>
            <a:endParaRPr lang="en-US" dirty="0"/>
          </a:p>
        </p:txBody>
      </p:sp>
      <p:sp>
        <p:nvSpPr>
          <p:cNvPr id="3" name="Content Placeholder 2">
            <a:extLst>
              <a:ext uri="{FF2B5EF4-FFF2-40B4-BE49-F238E27FC236}">
                <a16:creationId xmlns:a16="http://schemas.microsoft.com/office/drawing/2014/main" id="{418BB976-BDEC-421E-986A-9B5F091F8E5A}"/>
              </a:ext>
            </a:extLst>
          </p:cNvPr>
          <p:cNvSpPr>
            <a:spLocks noGrp="1"/>
          </p:cNvSpPr>
          <p:nvPr>
            <p:ph idx="1"/>
          </p:nvPr>
        </p:nvSpPr>
        <p:spPr>
          <a:xfrm>
            <a:off x="579077" y="2030656"/>
            <a:ext cx="11101136" cy="3779837"/>
          </a:xfrm>
        </p:spPr>
        <p:txBody>
          <a:bodyPr vert="horz" lIns="91440" tIns="45720" rIns="91440" bIns="45720" rtlCol="0" anchor="t">
            <a:normAutofit fontScale="92500" lnSpcReduction="20000"/>
          </a:bodyPr>
          <a:lstStyle/>
          <a:p>
            <a:pPr marL="269875" indent="-269875"/>
            <a:r>
              <a:rPr lang="en-GB" dirty="0">
                <a:ea typeface="+mn-lt"/>
                <a:cs typeface="+mn-lt"/>
              </a:rPr>
              <a:t>Just out of curiosity, you can also run integration tests consuming the API endpoints of your application with </a:t>
            </a:r>
            <a:r>
              <a:rPr lang="en-GB" b="1" dirty="0" err="1">
                <a:ea typeface="+mn-lt"/>
                <a:cs typeface="+mn-lt"/>
              </a:rPr>
              <a:t>supertest</a:t>
            </a:r>
            <a:r>
              <a:rPr lang="en-GB" dirty="0">
                <a:ea typeface="+mn-lt"/>
                <a:cs typeface="+mn-lt"/>
              </a:rPr>
              <a:t> and then checking if the response body is what you were expecting e.g.</a:t>
            </a:r>
            <a:endParaRPr lang="en-GB" dirty="0"/>
          </a:p>
          <a:p>
            <a:pPr marL="269875" indent="-269875"/>
            <a:r>
              <a:rPr lang="en-GB" dirty="0">
                <a:ea typeface="+mn-lt"/>
                <a:cs typeface="+mn-lt"/>
              </a:rPr>
              <a:t>In the tests folder create another folder named helpers</a:t>
            </a:r>
            <a:endParaRPr lang="en-GB" dirty="0"/>
          </a:p>
          <a:p>
            <a:pPr marL="269875" indent="-269875"/>
            <a:r>
              <a:rPr lang="en-GB" dirty="0">
                <a:ea typeface="+mn-lt"/>
                <a:cs typeface="+mn-lt"/>
              </a:rPr>
              <a:t>In the helpers folder, create a file named helpers.js with the following content</a:t>
            </a:r>
            <a:endParaRPr lang="en-GB" dirty="0"/>
          </a:p>
          <a:p>
            <a:pPr marL="449580" lvl="1" indent="0">
              <a:lnSpc>
                <a:spcPct val="120000"/>
              </a:lnSpc>
              <a:spcBef>
                <a:spcPts val="0"/>
              </a:spcBef>
              <a:buNone/>
            </a:pPr>
            <a:r>
              <a:rPr lang="en-GB" dirty="0" err="1">
                <a:solidFill>
                  <a:srgbClr val="FFC000"/>
                </a:solidFill>
                <a:ea typeface="+mn-lt"/>
                <a:cs typeface="+mn-lt"/>
              </a:rPr>
              <a:t>const</a:t>
            </a:r>
            <a:r>
              <a:rPr lang="en-GB" dirty="0">
                <a:solidFill>
                  <a:srgbClr val="FFC000"/>
                </a:solidFill>
                <a:ea typeface="+mn-lt"/>
                <a:cs typeface="+mn-lt"/>
              </a:rPr>
              <a:t> </a:t>
            </a:r>
            <a:r>
              <a:rPr lang="en-GB" dirty="0" err="1">
                <a:solidFill>
                  <a:srgbClr val="FFC000"/>
                </a:solidFill>
                <a:ea typeface="+mn-lt"/>
                <a:cs typeface="+mn-lt"/>
              </a:rPr>
              <a:t>supertest</a:t>
            </a:r>
            <a:r>
              <a:rPr lang="en-GB" dirty="0">
                <a:solidFill>
                  <a:srgbClr val="FFC000"/>
                </a:solidFill>
                <a:ea typeface="+mn-lt"/>
                <a:cs typeface="+mn-lt"/>
              </a:rPr>
              <a:t> = require("</a:t>
            </a:r>
            <a:r>
              <a:rPr lang="en-GB" dirty="0" err="1">
                <a:solidFill>
                  <a:srgbClr val="FFC000"/>
                </a:solidFill>
                <a:ea typeface="+mn-lt"/>
                <a:cs typeface="+mn-lt"/>
              </a:rPr>
              <a:t>supertest</a:t>
            </a:r>
            <a:r>
              <a:rPr lang="en-GB" dirty="0">
                <a:solidFill>
                  <a:srgbClr val="FFC000"/>
                </a:solidFill>
                <a:ea typeface="+mn-lt"/>
                <a:cs typeface="+mn-lt"/>
              </a:rPr>
              <a:t>");</a:t>
            </a:r>
          </a:p>
          <a:p>
            <a:pPr marL="449580" lvl="1" indent="0">
              <a:lnSpc>
                <a:spcPct val="120000"/>
              </a:lnSpc>
              <a:spcBef>
                <a:spcPts val="0"/>
              </a:spcBef>
              <a:buNone/>
            </a:pPr>
            <a:r>
              <a:rPr lang="en-GB" dirty="0" err="1">
                <a:solidFill>
                  <a:srgbClr val="FFC000"/>
                </a:solidFill>
                <a:ea typeface="+mn-lt"/>
                <a:cs typeface="+mn-lt"/>
              </a:rPr>
              <a:t>const</a:t>
            </a:r>
            <a:r>
              <a:rPr lang="en-GB" dirty="0">
                <a:solidFill>
                  <a:srgbClr val="FFC000"/>
                </a:solidFill>
                <a:ea typeface="+mn-lt"/>
                <a:cs typeface="+mn-lt"/>
              </a:rPr>
              <a:t> app = require("../../app/main/app");</a:t>
            </a:r>
          </a:p>
          <a:p>
            <a:pPr marL="449580" lvl="1" indent="0">
              <a:lnSpc>
                <a:spcPct val="120000"/>
              </a:lnSpc>
              <a:spcBef>
                <a:spcPts val="0"/>
              </a:spcBef>
              <a:buNone/>
            </a:pPr>
            <a:r>
              <a:rPr lang="en-GB" dirty="0">
                <a:solidFill>
                  <a:srgbClr val="FFC000"/>
                </a:solidFill>
                <a:ea typeface="+mn-lt"/>
                <a:cs typeface="+mn-lt"/>
              </a:rPr>
              <a:t>class Helper {</a:t>
            </a:r>
          </a:p>
          <a:p>
            <a:pPr marL="449580" lvl="1" indent="0">
              <a:lnSpc>
                <a:spcPct val="120000"/>
              </a:lnSpc>
              <a:spcBef>
                <a:spcPts val="0"/>
              </a:spcBef>
              <a:buNone/>
            </a:pPr>
            <a:r>
              <a:rPr lang="en-GB" dirty="0">
                <a:solidFill>
                  <a:srgbClr val="FFC000"/>
                </a:solidFill>
                <a:ea typeface="+mn-lt"/>
                <a:cs typeface="+mn-lt"/>
              </a:rPr>
              <a:t>    constructor(model) {</a:t>
            </a:r>
          </a:p>
          <a:p>
            <a:pPr marL="449580" lvl="1" indent="0">
              <a:lnSpc>
                <a:spcPct val="120000"/>
              </a:lnSpc>
              <a:spcBef>
                <a:spcPts val="0"/>
              </a:spcBef>
              <a:buNone/>
            </a:pPr>
            <a:r>
              <a:rPr lang="en-GB" dirty="0">
                <a:solidFill>
                  <a:srgbClr val="FFC000"/>
                </a:solidFill>
                <a:ea typeface="+mn-lt"/>
                <a:cs typeface="+mn-lt"/>
              </a:rPr>
              <a:t>        </a:t>
            </a:r>
            <a:r>
              <a:rPr lang="en-GB" dirty="0" err="1">
                <a:solidFill>
                  <a:srgbClr val="FFC000"/>
                </a:solidFill>
                <a:ea typeface="+mn-lt"/>
                <a:cs typeface="+mn-lt"/>
              </a:rPr>
              <a:t>this.apiServer</a:t>
            </a:r>
            <a:r>
              <a:rPr lang="en-GB" dirty="0">
                <a:solidFill>
                  <a:srgbClr val="FFC000"/>
                </a:solidFill>
                <a:ea typeface="+mn-lt"/>
                <a:cs typeface="+mn-lt"/>
              </a:rPr>
              <a:t> = </a:t>
            </a:r>
            <a:r>
              <a:rPr lang="en-GB" dirty="0" err="1">
                <a:solidFill>
                  <a:srgbClr val="FFC000"/>
                </a:solidFill>
                <a:ea typeface="+mn-lt"/>
                <a:cs typeface="+mn-lt"/>
              </a:rPr>
              <a:t>supertest</a:t>
            </a:r>
            <a:r>
              <a:rPr lang="en-GB" dirty="0">
                <a:solidFill>
                  <a:srgbClr val="FFC000"/>
                </a:solidFill>
                <a:ea typeface="+mn-lt"/>
                <a:cs typeface="+mn-lt"/>
              </a:rPr>
              <a:t>(app);</a:t>
            </a:r>
          </a:p>
          <a:p>
            <a:pPr marL="449580" lvl="1" indent="0">
              <a:lnSpc>
                <a:spcPct val="120000"/>
              </a:lnSpc>
              <a:spcBef>
                <a:spcPts val="0"/>
              </a:spcBef>
              <a:buNone/>
            </a:pPr>
            <a:r>
              <a:rPr lang="en-GB" dirty="0">
                <a:solidFill>
                  <a:srgbClr val="FFC000"/>
                </a:solidFill>
                <a:ea typeface="+mn-lt"/>
                <a:cs typeface="+mn-lt"/>
              </a:rPr>
              <a:t>    }</a:t>
            </a:r>
          </a:p>
          <a:p>
            <a:pPr marL="449580" lvl="1" indent="0">
              <a:lnSpc>
                <a:spcPct val="120000"/>
              </a:lnSpc>
              <a:spcBef>
                <a:spcPts val="0"/>
              </a:spcBef>
              <a:buNone/>
            </a:pPr>
            <a:r>
              <a:rPr lang="en-GB" dirty="0">
                <a:solidFill>
                  <a:srgbClr val="FFC000"/>
                </a:solidFill>
                <a:ea typeface="+mn-lt"/>
                <a:cs typeface="+mn-lt"/>
              </a:rPr>
              <a:t>}</a:t>
            </a:r>
          </a:p>
          <a:p>
            <a:pPr marL="449580" lvl="1" indent="0">
              <a:lnSpc>
                <a:spcPct val="120000"/>
              </a:lnSpc>
              <a:spcBef>
                <a:spcPts val="0"/>
              </a:spcBef>
              <a:buNone/>
            </a:pPr>
            <a:endParaRPr lang="en-GB" dirty="0">
              <a:solidFill>
                <a:srgbClr val="FFC000"/>
              </a:solidFill>
            </a:endParaRPr>
          </a:p>
          <a:p>
            <a:pPr marL="449580" lvl="1" indent="0">
              <a:lnSpc>
                <a:spcPct val="120000"/>
              </a:lnSpc>
              <a:spcBef>
                <a:spcPts val="0"/>
              </a:spcBef>
              <a:buNone/>
            </a:pPr>
            <a:r>
              <a:rPr lang="en-GB" dirty="0" err="1">
                <a:solidFill>
                  <a:srgbClr val="FFC000"/>
                </a:solidFill>
                <a:ea typeface="+mn-lt"/>
                <a:cs typeface="+mn-lt"/>
              </a:rPr>
              <a:t>module.exports</a:t>
            </a:r>
            <a:r>
              <a:rPr lang="en-GB" dirty="0">
                <a:solidFill>
                  <a:srgbClr val="FFC000"/>
                </a:solidFill>
                <a:ea typeface="+mn-lt"/>
                <a:cs typeface="+mn-lt"/>
              </a:rPr>
              <a:t> = Helper</a:t>
            </a:r>
            <a:r>
              <a:rPr lang="en-GB" dirty="0">
                <a:ea typeface="+mn-lt"/>
                <a:cs typeface="+mn-lt"/>
              </a:rPr>
              <a:t>;</a:t>
            </a:r>
          </a:p>
          <a:p>
            <a:pPr marL="269875" indent="-269875"/>
            <a:endParaRPr lang="en-GB" dirty="0"/>
          </a:p>
        </p:txBody>
      </p:sp>
    </p:spTree>
    <p:extLst>
      <p:ext uri="{BB962C8B-B14F-4D97-AF65-F5344CB8AC3E}">
        <p14:creationId xmlns:p14="http://schemas.microsoft.com/office/powerpoint/2010/main" val="900096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B0555C-CE50-4B44-B722-DD9CA82C974E}"/>
              </a:ext>
            </a:extLst>
          </p:cNvPr>
          <p:cNvSpPr>
            <a:spLocks noGrp="1"/>
          </p:cNvSpPr>
          <p:nvPr>
            <p:ph idx="1"/>
          </p:nvPr>
        </p:nvSpPr>
        <p:spPr>
          <a:xfrm>
            <a:off x="540000" y="643425"/>
            <a:ext cx="11101136" cy="3779837"/>
          </a:xfrm>
        </p:spPr>
        <p:txBody>
          <a:bodyPr vert="horz" lIns="91440" tIns="45720" rIns="91440" bIns="45720" rtlCol="0" anchor="t">
            <a:normAutofit fontScale="77500" lnSpcReduction="20000"/>
          </a:bodyPr>
          <a:lstStyle/>
          <a:p>
            <a:pPr marL="269875" indent="-269875"/>
            <a:r>
              <a:rPr lang="en-GB" dirty="0">
                <a:ea typeface="+mn-lt"/>
                <a:cs typeface="+mn-lt"/>
              </a:rPr>
              <a:t>Then, the forgot_password.spec.js file should look like this:</a:t>
            </a:r>
          </a:p>
          <a:p>
            <a:pPr marL="0" indent="0">
              <a:buNone/>
            </a:pPr>
            <a:endParaRPr lang="en-GB" dirty="0">
              <a:solidFill>
                <a:srgbClr val="FFFFFF"/>
              </a:solidFill>
              <a:ea typeface="+mn-lt"/>
              <a:cs typeface="+mn-lt"/>
            </a:endParaRPr>
          </a:p>
          <a:p>
            <a:pPr marL="0" indent="0">
              <a:lnSpc>
                <a:spcPct val="120000"/>
              </a:lnSpc>
              <a:spcBef>
                <a:spcPts val="0"/>
              </a:spcBef>
              <a:buNone/>
            </a:pPr>
            <a:r>
              <a:rPr lang="en-GB" dirty="0" err="1">
                <a:solidFill>
                  <a:srgbClr val="FFC000"/>
                </a:solidFill>
                <a:ea typeface="+mn-lt"/>
                <a:cs typeface="+mn-lt"/>
              </a:rPr>
              <a:t>const</a:t>
            </a:r>
            <a:r>
              <a:rPr lang="en-GB" dirty="0">
                <a:solidFill>
                  <a:srgbClr val="FFC000"/>
                </a:solidFill>
                <a:ea typeface="+mn-lt"/>
                <a:cs typeface="+mn-lt"/>
              </a:rPr>
              <a:t> Helper = require("../helpers/</a:t>
            </a:r>
            <a:r>
              <a:rPr lang="en-GB" dirty="0" err="1">
                <a:solidFill>
                  <a:srgbClr val="FFC000"/>
                </a:solidFill>
                <a:ea typeface="+mn-lt"/>
                <a:cs typeface="+mn-lt"/>
              </a:rPr>
              <a:t>forgot_password.helper</a:t>
            </a:r>
            <a:r>
              <a:rPr lang="en-GB" dirty="0">
                <a:solidFill>
                  <a:srgbClr val="FFC000"/>
                </a:solidFill>
                <a:ea typeface="+mn-lt"/>
                <a:cs typeface="+mn-lt"/>
              </a:rPr>
              <a:t>");</a:t>
            </a:r>
            <a:endParaRPr lang="en-GB" dirty="0">
              <a:solidFill>
                <a:srgbClr val="FFC000"/>
              </a:solidFill>
            </a:endParaRPr>
          </a:p>
          <a:p>
            <a:pPr marL="0" indent="0">
              <a:lnSpc>
                <a:spcPct val="120000"/>
              </a:lnSpc>
              <a:spcBef>
                <a:spcPts val="0"/>
              </a:spcBef>
              <a:buNone/>
            </a:pPr>
            <a:r>
              <a:rPr lang="en-GB" dirty="0" err="1">
                <a:solidFill>
                  <a:srgbClr val="FFC000"/>
                </a:solidFill>
                <a:ea typeface="+mn-lt"/>
                <a:cs typeface="+mn-lt"/>
              </a:rPr>
              <a:t>const</a:t>
            </a:r>
            <a:r>
              <a:rPr lang="en-GB" dirty="0">
                <a:solidFill>
                  <a:srgbClr val="FFC000"/>
                </a:solidFill>
                <a:ea typeface="+mn-lt"/>
                <a:cs typeface="+mn-lt"/>
              </a:rPr>
              <a:t> helper = new Helper();</a:t>
            </a:r>
            <a:endParaRPr lang="en-GB" dirty="0">
              <a:solidFill>
                <a:srgbClr val="FFC000"/>
              </a:solidFill>
            </a:endParaRPr>
          </a:p>
          <a:p>
            <a:pPr marL="0" indent="0">
              <a:lnSpc>
                <a:spcPct val="120000"/>
              </a:lnSpc>
              <a:spcBef>
                <a:spcPts val="0"/>
              </a:spcBef>
              <a:buNone/>
            </a:pPr>
            <a:r>
              <a:rPr lang="en-GB" dirty="0" err="1">
                <a:solidFill>
                  <a:srgbClr val="FFC000"/>
                </a:solidFill>
                <a:ea typeface="+mn-lt"/>
                <a:cs typeface="+mn-lt"/>
              </a:rPr>
              <a:t>const</a:t>
            </a:r>
            <a:r>
              <a:rPr lang="en-GB" dirty="0">
                <a:solidFill>
                  <a:srgbClr val="FFC000"/>
                </a:solidFill>
                <a:ea typeface="+mn-lt"/>
                <a:cs typeface="+mn-lt"/>
              </a:rPr>
              <a:t> </a:t>
            </a:r>
            <a:r>
              <a:rPr lang="en-GB" dirty="0" err="1">
                <a:solidFill>
                  <a:srgbClr val="FFC000"/>
                </a:solidFill>
                <a:ea typeface="+mn-lt"/>
                <a:cs typeface="+mn-lt"/>
              </a:rPr>
              <a:t>urlPrefix</a:t>
            </a:r>
            <a:r>
              <a:rPr lang="en-GB" dirty="0">
                <a:solidFill>
                  <a:srgbClr val="FFC000"/>
                </a:solidFill>
                <a:ea typeface="+mn-lt"/>
                <a:cs typeface="+mn-lt"/>
              </a:rPr>
              <a:t> = "/v1/auth";</a:t>
            </a:r>
            <a:endParaRPr lang="en-GB" dirty="0">
              <a:solidFill>
                <a:srgbClr val="FFC000"/>
              </a:solidFill>
            </a:endParaRPr>
          </a:p>
          <a:p>
            <a:pPr marL="0" indent="0">
              <a:lnSpc>
                <a:spcPct val="120000"/>
              </a:lnSpc>
              <a:spcBef>
                <a:spcPts val="0"/>
              </a:spcBef>
              <a:buNone/>
            </a:pPr>
            <a:endParaRPr lang="en-GB" dirty="0">
              <a:solidFill>
                <a:srgbClr val="FFC000"/>
              </a:solidFill>
            </a:endParaRPr>
          </a:p>
          <a:p>
            <a:pPr marL="0" indent="0">
              <a:lnSpc>
                <a:spcPct val="120000"/>
              </a:lnSpc>
              <a:spcBef>
                <a:spcPts val="0"/>
              </a:spcBef>
              <a:buNone/>
            </a:pPr>
            <a:r>
              <a:rPr lang="en-GB" dirty="0">
                <a:solidFill>
                  <a:srgbClr val="FFC000"/>
                </a:solidFill>
                <a:ea typeface="+mn-lt"/>
                <a:cs typeface="+mn-lt"/>
              </a:rPr>
              <a:t>describe("Forgot password endpoints", () =&gt; {</a:t>
            </a:r>
            <a:endParaRPr lang="en-GB" dirty="0">
              <a:solidFill>
                <a:srgbClr val="FFC000"/>
              </a:solidFill>
            </a:endParaRPr>
          </a:p>
          <a:p>
            <a:pPr marL="0" indent="0">
              <a:lnSpc>
                <a:spcPct val="120000"/>
              </a:lnSpc>
              <a:spcBef>
                <a:spcPts val="0"/>
              </a:spcBef>
              <a:buNone/>
            </a:pPr>
            <a:r>
              <a:rPr lang="en-GB" dirty="0">
                <a:solidFill>
                  <a:srgbClr val="FFC000"/>
                </a:solidFill>
                <a:ea typeface="+mn-lt"/>
                <a:cs typeface="+mn-lt"/>
              </a:rPr>
              <a:t>    it("Consuming API endpoint", async () =&gt; {</a:t>
            </a:r>
            <a:endParaRPr lang="en-GB" dirty="0">
              <a:solidFill>
                <a:srgbClr val="FFC000"/>
              </a:solidFill>
            </a:endParaRPr>
          </a:p>
          <a:p>
            <a:pPr marL="0" indent="0">
              <a:lnSpc>
                <a:spcPct val="120000"/>
              </a:lnSpc>
              <a:spcBef>
                <a:spcPts val="0"/>
              </a:spcBef>
              <a:buNone/>
            </a:pPr>
            <a:r>
              <a:rPr lang="en-GB" dirty="0">
                <a:solidFill>
                  <a:srgbClr val="FFC000"/>
                </a:solidFill>
                <a:ea typeface="+mn-lt"/>
                <a:cs typeface="+mn-lt"/>
              </a:rPr>
              <a:t>        </a:t>
            </a:r>
            <a:r>
              <a:rPr lang="en-GB" dirty="0" err="1">
                <a:solidFill>
                  <a:srgbClr val="FFC000"/>
                </a:solidFill>
                <a:ea typeface="+mn-lt"/>
                <a:cs typeface="+mn-lt"/>
              </a:rPr>
              <a:t>const</a:t>
            </a:r>
            <a:r>
              <a:rPr lang="en-GB" dirty="0">
                <a:solidFill>
                  <a:srgbClr val="FFC000"/>
                </a:solidFill>
                <a:ea typeface="+mn-lt"/>
                <a:cs typeface="+mn-lt"/>
              </a:rPr>
              <a:t> { body } = await </a:t>
            </a:r>
            <a:r>
              <a:rPr lang="en-GB" dirty="0" err="1">
                <a:solidFill>
                  <a:srgbClr val="FFC000"/>
                </a:solidFill>
                <a:ea typeface="+mn-lt"/>
                <a:cs typeface="+mn-lt"/>
              </a:rPr>
              <a:t>helper.apiServer</a:t>
            </a:r>
            <a:endParaRPr lang="en-GB" dirty="0">
              <a:solidFill>
                <a:srgbClr val="FFC000"/>
              </a:solidFill>
            </a:endParaRPr>
          </a:p>
          <a:p>
            <a:pPr marL="0" indent="0">
              <a:lnSpc>
                <a:spcPct val="120000"/>
              </a:lnSpc>
              <a:spcBef>
                <a:spcPts val="0"/>
              </a:spcBef>
              <a:buNone/>
            </a:pPr>
            <a:r>
              <a:rPr lang="en-GB" dirty="0">
                <a:solidFill>
                  <a:srgbClr val="FFC000"/>
                </a:solidFill>
                <a:ea typeface="+mn-lt"/>
                <a:cs typeface="+mn-lt"/>
              </a:rPr>
              <a:t>            .post(`${</a:t>
            </a:r>
            <a:r>
              <a:rPr lang="en-GB" dirty="0" err="1">
                <a:solidFill>
                  <a:srgbClr val="FFC000"/>
                </a:solidFill>
                <a:ea typeface="+mn-lt"/>
                <a:cs typeface="+mn-lt"/>
              </a:rPr>
              <a:t>urlPrefix</a:t>
            </a:r>
            <a:r>
              <a:rPr lang="en-GB" dirty="0">
                <a:solidFill>
                  <a:srgbClr val="FFC000"/>
                </a:solidFill>
                <a:ea typeface="+mn-lt"/>
                <a:cs typeface="+mn-lt"/>
              </a:rPr>
              <a:t>}/forgot-password`, {</a:t>
            </a:r>
            <a:endParaRPr lang="en-GB" dirty="0">
              <a:solidFill>
                <a:srgbClr val="FFC000"/>
              </a:solidFill>
            </a:endParaRPr>
          </a:p>
          <a:p>
            <a:pPr marL="0" indent="0">
              <a:lnSpc>
                <a:spcPct val="120000"/>
              </a:lnSpc>
              <a:spcBef>
                <a:spcPts val="0"/>
              </a:spcBef>
              <a:buNone/>
            </a:pPr>
            <a:r>
              <a:rPr lang="en-GB" dirty="0">
                <a:solidFill>
                  <a:srgbClr val="FFC000"/>
                </a:solidFill>
                <a:ea typeface="+mn-lt"/>
                <a:cs typeface="+mn-lt"/>
              </a:rPr>
              <a:t>                email: "</a:t>
            </a:r>
            <a:r>
              <a:rPr lang="en-GB" dirty="0">
                <a:solidFill>
                  <a:srgbClr val="FFC000"/>
                </a:solidFill>
                <a:ea typeface="+mn-lt"/>
                <a:cs typeface="+mn-lt"/>
                <a:hlinkClick r:id="rId2">
                  <a:extLst>
                    <a:ext uri="{A12FA001-AC4F-418D-AE19-62706E023703}">
                      <ahyp:hlinkClr xmlns:ahyp="http://schemas.microsoft.com/office/drawing/2018/hyperlinkcolor" val="tx"/>
                    </a:ext>
                  </a:extLst>
                </a:hlinkClick>
              </a:rPr>
              <a:t>email@mailinator.com</a:t>
            </a:r>
            <a:r>
              <a:rPr lang="en-GB" dirty="0">
                <a:solidFill>
                  <a:srgbClr val="FFC000"/>
                </a:solidFill>
                <a:ea typeface="+mn-lt"/>
                <a:cs typeface="+mn-lt"/>
              </a:rPr>
              <a:t>"</a:t>
            </a:r>
            <a:endParaRPr lang="en-GB" dirty="0">
              <a:solidFill>
                <a:srgbClr val="FFC000"/>
              </a:solidFill>
            </a:endParaRPr>
          </a:p>
          <a:p>
            <a:pPr marL="0" indent="0">
              <a:lnSpc>
                <a:spcPct val="120000"/>
              </a:lnSpc>
              <a:spcBef>
                <a:spcPts val="0"/>
              </a:spcBef>
              <a:buNone/>
            </a:pPr>
            <a:r>
              <a:rPr lang="en-GB" dirty="0">
                <a:solidFill>
                  <a:srgbClr val="FFC000"/>
                </a:solidFill>
                <a:ea typeface="+mn-lt"/>
                <a:cs typeface="+mn-lt"/>
              </a:rPr>
              <a:t>            })</a:t>
            </a:r>
            <a:endParaRPr lang="en-GB" dirty="0">
              <a:solidFill>
                <a:srgbClr val="FFC000"/>
              </a:solidFill>
            </a:endParaRPr>
          </a:p>
          <a:p>
            <a:pPr marL="0" indent="0">
              <a:lnSpc>
                <a:spcPct val="120000"/>
              </a:lnSpc>
              <a:spcBef>
                <a:spcPts val="0"/>
              </a:spcBef>
              <a:buNone/>
            </a:pPr>
            <a:r>
              <a:rPr lang="en-GB" dirty="0">
                <a:solidFill>
                  <a:srgbClr val="FFC000"/>
                </a:solidFill>
                <a:ea typeface="+mn-lt"/>
                <a:cs typeface="+mn-lt"/>
              </a:rPr>
              <a:t>        expect(body).</a:t>
            </a:r>
            <a:r>
              <a:rPr lang="en-GB" dirty="0" err="1">
                <a:solidFill>
                  <a:srgbClr val="FFC000"/>
                </a:solidFill>
                <a:ea typeface="+mn-lt"/>
                <a:cs typeface="+mn-lt"/>
              </a:rPr>
              <a:t>toHaveProperty</a:t>
            </a:r>
            <a:r>
              <a:rPr lang="en-GB" dirty="0">
                <a:solidFill>
                  <a:srgbClr val="FFC000"/>
                </a:solidFill>
                <a:ea typeface="+mn-lt"/>
                <a:cs typeface="+mn-lt"/>
              </a:rPr>
              <a:t>("</a:t>
            </a:r>
            <a:r>
              <a:rPr lang="en-GB" dirty="0" err="1">
                <a:solidFill>
                  <a:srgbClr val="FFC000"/>
                </a:solidFill>
                <a:ea typeface="+mn-lt"/>
                <a:cs typeface="+mn-lt"/>
              </a:rPr>
              <a:t>reset_token</a:t>
            </a:r>
            <a:r>
              <a:rPr lang="en-GB" dirty="0">
                <a:solidFill>
                  <a:srgbClr val="FFC000"/>
                </a:solidFill>
                <a:ea typeface="+mn-lt"/>
                <a:cs typeface="+mn-lt"/>
              </a:rPr>
              <a:t>");</a:t>
            </a:r>
            <a:endParaRPr lang="en-GB" dirty="0">
              <a:solidFill>
                <a:srgbClr val="FFC000"/>
              </a:solidFill>
            </a:endParaRPr>
          </a:p>
          <a:p>
            <a:pPr marL="0" indent="0">
              <a:lnSpc>
                <a:spcPct val="120000"/>
              </a:lnSpc>
              <a:spcBef>
                <a:spcPts val="0"/>
              </a:spcBef>
              <a:buNone/>
            </a:pPr>
            <a:r>
              <a:rPr lang="en-GB" dirty="0">
                <a:solidFill>
                  <a:srgbClr val="FFC000"/>
                </a:solidFill>
                <a:ea typeface="+mn-lt"/>
                <a:cs typeface="+mn-lt"/>
              </a:rPr>
              <a:t>        expect(body).</a:t>
            </a:r>
            <a:r>
              <a:rPr lang="en-GB" dirty="0" err="1">
                <a:solidFill>
                  <a:srgbClr val="FFC000"/>
                </a:solidFill>
                <a:ea typeface="+mn-lt"/>
                <a:cs typeface="+mn-lt"/>
              </a:rPr>
              <a:t>toHaveProperty</a:t>
            </a:r>
            <a:r>
              <a:rPr lang="en-GB" dirty="0">
                <a:solidFill>
                  <a:srgbClr val="FFC000"/>
                </a:solidFill>
                <a:ea typeface="+mn-lt"/>
                <a:cs typeface="+mn-lt"/>
              </a:rPr>
              <a:t>("email");</a:t>
            </a:r>
            <a:endParaRPr lang="en-GB" dirty="0">
              <a:solidFill>
                <a:srgbClr val="FFC000"/>
              </a:solidFill>
            </a:endParaRPr>
          </a:p>
          <a:p>
            <a:pPr marL="0" indent="0">
              <a:lnSpc>
                <a:spcPct val="120000"/>
              </a:lnSpc>
              <a:spcBef>
                <a:spcPts val="0"/>
              </a:spcBef>
              <a:buNone/>
            </a:pPr>
            <a:r>
              <a:rPr lang="en-GB" dirty="0">
                <a:solidFill>
                  <a:srgbClr val="FFC000"/>
                </a:solidFill>
                <a:ea typeface="+mn-lt"/>
                <a:cs typeface="+mn-lt"/>
              </a:rPr>
              <a:t>    });</a:t>
            </a:r>
            <a:endParaRPr lang="en-GB" dirty="0">
              <a:solidFill>
                <a:srgbClr val="FFC000"/>
              </a:solidFill>
            </a:endParaRPr>
          </a:p>
          <a:p>
            <a:pPr marL="0" indent="0">
              <a:lnSpc>
                <a:spcPct val="120000"/>
              </a:lnSpc>
              <a:spcBef>
                <a:spcPts val="0"/>
              </a:spcBef>
              <a:buNone/>
            </a:pPr>
            <a:r>
              <a:rPr lang="en-GB" dirty="0">
                <a:solidFill>
                  <a:srgbClr val="FFC000"/>
                </a:solidFill>
                <a:ea typeface="+mn-lt"/>
                <a:cs typeface="+mn-lt"/>
              </a:rPr>
              <a:t>});</a:t>
            </a:r>
            <a:endParaRPr lang="en-GB">
              <a:solidFill>
                <a:srgbClr val="FFC000"/>
              </a:solidFill>
            </a:endParaRPr>
          </a:p>
        </p:txBody>
      </p:sp>
    </p:spTree>
    <p:extLst>
      <p:ext uri="{BB962C8B-B14F-4D97-AF65-F5344CB8AC3E}">
        <p14:creationId xmlns:p14="http://schemas.microsoft.com/office/powerpoint/2010/main" val="945056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492C-A37E-4147-A73A-A32C0C573CE1}"/>
              </a:ext>
            </a:extLst>
          </p:cNvPr>
          <p:cNvSpPr>
            <a:spLocks noGrp="1"/>
          </p:cNvSpPr>
          <p:nvPr>
            <p:ph type="title"/>
          </p:nvPr>
        </p:nvSpPr>
        <p:spPr/>
        <p:txBody>
          <a:bodyPr/>
          <a:lstStyle/>
          <a:p>
            <a:r>
              <a:rPr lang="en-GB" b="1" dirty="0">
                <a:ea typeface="+mj-lt"/>
                <a:cs typeface="+mj-lt"/>
              </a:rPr>
              <a:t>What are Mocks?</a:t>
            </a:r>
            <a:endParaRPr lang="en-US" dirty="0"/>
          </a:p>
        </p:txBody>
      </p:sp>
      <p:sp>
        <p:nvSpPr>
          <p:cNvPr id="3" name="Content Placeholder 2">
            <a:extLst>
              <a:ext uri="{FF2B5EF4-FFF2-40B4-BE49-F238E27FC236}">
                <a16:creationId xmlns:a16="http://schemas.microsoft.com/office/drawing/2014/main" id="{B7124DC8-681D-44CC-B775-5071AA3DB3BE}"/>
              </a:ext>
            </a:extLst>
          </p:cNvPr>
          <p:cNvSpPr>
            <a:spLocks noGrp="1"/>
          </p:cNvSpPr>
          <p:nvPr>
            <p:ph idx="1"/>
          </p:nvPr>
        </p:nvSpPr>
        <p:spPr/>
        <p:txBody>
          <a:bodyPr vert="horz" lIns="91440" tIns="45720" rIns="91440" bIns="45720" rtlCol="0" anchor="t">
            <a:normAutofit/>
          </a:bodyPr>
          <a:lstStyle/>
          <a:p>
            <a:pPr marL="269875" indent="-269875"/>
            <a:r>
              <a:rPr lang="en-GB" dirty="0">
                <a:ea typeface="+mn-lt"/>
                <a:cs typeface="+mn-lt"/>
              </a:rPr>
              <a:t>In unit testing, mocks provide us with the capability to stub the functionality provided by a dependency and a means to observe how our code interacts with the dependency. Mocks are especially useful when it's expensive or impractical to include a dependency directly into our tests, for example, in cases where your code is making HTTP calls to an API or interacting with the database layer.</a:t>
            </a:r>
            <a:endParaRPr lang="en-GB"/>
          </a:p>
          <a:p>
            <a:pPr marL="269875" indent="-269875"/>
            <a:r>
              <a:rPr lang="en-GB" dirty="0">
                <a:ea typeface="+mn-lt"/>
                <a:cs typeface="+mn-lt"/>
              </a:rPr>
              <a:t>It is preferable to stub out the responses for these dependencies, while making sure that they are called as required. This is where mocks come in handy.</a:t>
            </a:r>
            <a:endParaRPr lang="en-GB"/>
          </a:p>
          <a:p>
            <a:pPr marL="269875" indent="-269875"/>
            <a:r>
              <a:rPr lang="en-GB" dirty="0">
                <a:ea typeface="+mn-lt"/>
                <a:cs typeface="+mn-lt"/>
              </a:rPr>
              <a:t>Let us now see how we can use Jest to create mocks in Node.js.</a:t>
            </a:r>
            <a:endParaRPr lang="en-GB"/>
          </a:p>
          <a:p>
            <a:pPr marL="269875" indent="-269875"/>
            <a:endParaRPr lang="en-GB" dirty="0"/>
          </a:p>
        </p:txBody>
      </p:sp>
    </p:spTree>
    <p:extLst>
      <p:ext uri="{BB962C8B-B14F-4D97-AF65-F5344CB8AC3E}">
        <p14:creationId xmlns:p14="http://schemas.microsoft.com/office/powerpoint/2010/main" val="174656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8A37FE-ECFE-4D33-891E-5E7664E0B498}"/>
              </a:ext>
            </a:extLst>
          </p:cNvPr>
          <p:cNvSpPr>
            <a:spLocks noGrp="1"/>
          </p:cNvSpPr>
          <p:nvPr>
            <p:ph idx="1"/>
          </p:nvPr>
        </p:nvSpPr>
        <p:spPr>
          <a:xfrm>
            <a:off x="637692" y="702041"/>
            <a:ext cx="11101136" cy="3779837"/>
          </a:xfrm>
        </p:spPr>
        <p:txBody>
          <a:bodyPr vert="horz" lIns="91440" tIns="45720" rIns="91440" bIns="45720" rtlCol="0" anchor="t">
            <a:normAutofit fontScale="92500" lnSpcReduction="20000"/>
          </a:bodyPr>
          <a:lstStyle/>
          <a:p>
            <a:pPr marL="269875" indent="-269875"/>
            <a:r>
              <a:rPr lang="en-GB" dirty="0">
                <a:ea typeface="+mn-lt"/>
                <a:cs typeface="+mn-lt"/>
              </a:rPr>
              <a:t>In this tutorial, we will set up a Node.js app that will make HTTP calls to a JSON API containing photos in an album. Jest will be used to mock the API calls in our tests.</a:t>
            </a:r>
            <a:endParaRPr lang="en-GB" dirty="0"/>
          </a:p>
          <a:p>
            <a:pPr marL="269875" indent="-269875"/>
            <a:r>
              <a:rPr lang="en-GB" dirty="0">
                <a:ea typeface="+mn-lt"/>
                <a:cs typeface="+mn-lt"/>
              </a:rPr>
              <a:t>First, let's create the directory under which our files will reside and move into it:</a:t>
            </a:r>
            <a:endParaRPr lang="en-GB" dirty="0"/>
          </a:p>
          <a:p>
            <a:pPr marL="449580" lvl="1" indent="0">
              <a:buNone/>
            </a:pPr>
            <a:r>
              <a:rPr lang="en-GB" dirty="0">
                <a:solidFill>
                  <a:srgbClr val="FFC000"/>
                </a:solidFill>
                <a:ea typeface="+mn-lt"/>
                <a:cs typeface="+mn-lt"/>
              </a:rPr>
              <a:t>$ mkdir PhotoAlbumJest &amp;&amp; cd PhotoAlbumJest</a:t>
            </a:r>
            <a:r>
              <a:rPr lang="en-GB" dirty="0">
                <a:ea typeface="+mn-lt"/>
                <a:cs typeface="+mn-lt"/>
              </a:rPr>
              <a:t>
</a:t>
            </a:r>
            <a:endParaRPr lang="en-GB" dirty="0"/>
          </a:p>
          <a:p>
            <a:pPr marL="269875" indent="-269875"/>
            <a:r>
              <a:rPr lang="en-GB" dirty="0">
                <a:ea typeface="+mn-lt"/>
                <a:cs typeface="+mn-lt"/>
              </a:rPr>
              <a:t>Then, let's initialize the Node project with the default settings:</a:t>
            </a:r>
            <a:endParaRPr lang="en-GB" dirty="0"/>
          </a:p>
          <a:p>
            <a:pPr marL="449580" lvl="1" indent="0">
              <a:buNone/>
            </a:pPr>
            <a:r>
              <a:rPr lang="en-GB" dirty="0">
                <a:solidFill>
                  <a:srgbClr val="FFC000"/>
                </a:solidFill>
                <a:ea typeface="+mn-lt"/>
                <a:cs typeface="+mn-lt"/>
              </a:rPr>
              <a:t>$ npm init -y</a:t>
            </a:r>
            <a:r>
              <a:rPr lang="en-GB" dirty="0">
                <a:ea typeface="+mn-lt"/>
                <a:cs typeface="+mn-lt"/>
              </a:rPr>
              <a:t>
</a:t>
            </a:r>
            <a:endParaRPr lang="en-GB"/>
          </a:p>
          <a:p>
            <a:pPr marL="269875" indent="-269875"/>
            <a:r>
              <a:rPr lang="en-GB" dirty="0">
                <a:ea typeface="+mn-lt"/>
                <a:cs typeface="+mn-lt"/>
              </a:rPr>
              <a:t>Once the project is initialized, we will then proceed to create an index.js file at the root of the directory:</a:t>
            </a:r>
            <a:endParaRPr lang="en-GB" dirty="0"/>
          </a:p>
          <a:p>
            <a:pPr marL="449580" lvl="1" indent="0">
              <a:buNone/>
            </a:pPr>
            <a:r>
              <a:rPr lang="en-GB" dirty="0">
                <a:solidFill>
                  <a:srgbClr val="FFC000"/>
                </a:solidFill>
                <a:ea typeface="+mn-lt"/>
                <a:cs typeface="+mn-lt"/>
              </a:rPr>
              <a:t>$ touch index.js</a:t>
            </a:r>
            <a:endParaRPr lang="en-GB" dirty="0">
              <a:solidFill>
                <a:srgbClr val="FFC000"/>
              </a:solidFill>
            </a:endParaRPr>
          </a:p>
        </p:txBody>
      </p:sp>
    </p:spTree>
    <p:extLst>
      <p:ext uri="{BB962C8B-B14F-4D97-AF65-F5344CB8AC3E}">
        <p14:creationId xmlns:p14="http://schemas.microsoft.com/office/powerpoint/2010/main" val="1125593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C7454-3B40-4DEE-BC24-F0397ADE27BF}"/>
              </a:ext>
            </a:extLst>
          </p:cNvPr>
          <p:cNvSpPr>
            <a:spLocks noGrp="1"/>
          </p:cNvSpPr>
          <p:nvPr>
            <p:ph type="title"/>
          </p:nvPr>
        </p:nvSpPr>
        <p:spPr/>
        <p:txBody>
          <a:bodyPr/>
          <a:lstStyle/>
          <a:p>
            <a:r>
              <a:rPr lang="en-GB" b="1" dirty="0">
                <a:ea typeface="+mj-lt"/>
                <a:cs typeface="+mj-lt"/>
              </a:rPr>
              <a:t>Setting up Axios</a:t>
            </a:r>
            <a:endParaRPr lang="en-US" dirty="0"/>
          </a:p>
        </p:txBody>
      </p:sp>
      <p:sp>
        <p:nvSpPr>
          <p:cNvPr id="3" name="Content Placeholder 2">
            <a:extLst>
              <a:ext uri="{FF2B5EF4-FFF2-40B4-BE49-F238E27FC236}">
                <a16:creationId xmlns:a16="http://schemas.microsoft.com/office/drawing/2014/main" id="{9E2C225A-CAD4-439F-82DB-52FFB02C7463}"/>
              </a:ext>
            </a:extLst>
          </p:cNvPr>
          <p:cNvSpPr>
            <a:spLocks noGrp="1"/>
          </p:cNvSpPr>
          <p:nvPr>
            <p:ph idx="1"/>
          </p:nvPr>
        </p:nvSpPr>
        <p:spPr/>
        <p:txBody>
          <a:bodyPr vert="horz" lIns="91440" tIns="45720" rIns="91440" bIns="45720" rtlCol="0" anchor="t">
            <a:normAutofit fontScale="92500" lnSpcReduction="20000"/>
          </a:bodyPr>
          <a:lstStyle/>
          <a:p>
            <a:pPr marL="269875" indent="-269875"/>
            <a:r>
              <a:rPr lang="en-GB" dirty="0">
                <a:ea typeface="+mn-lt"/>
                <a:cs typeface="+mn-lt"/>
              </a:rPr>
              <a:t>We will be using </a:t>
            </a:r>
            <a:r>
              <a:rPr lang="en-GB" dirty="0" err="1">
                <a:ea typeface="+mn-lt"/>
                <a:cs typeface="+mn-lt"/>
              </a:rPr>
              <a:t>axios</a:t>
            </a:r>
            <a:r>
              <a:rPr lang="en-GB" dirty="0">
                <a:ea typeface="+mn-lt"/>
                <a:cs typeface="+mn-lt"/>
              </a:rPr>
              <a:t> as our HTTP client. Axios is a lightweight, promise-based HTTP client for Node.js which can also be used by web browsers. This makes it a good fit for our use case.</a:t>
            </a:r>
            <a:endParaRPr lang="en-GB" dirty="0"/>
          </a:p>
          <a:p>
            <a:pPr marL="269875" indent="-269875"/>
            <a:r>
              <a:rPr lang="en-GB" dirty="0">
                <a:ea typeface="+mn-lt"/>
                <a:cs typeface="+mn-lt"/>
              </a:rPr>
              <a:t>Let's first install it:</a:t>
            </a:r>
            <a:endParaRPr lang="en-GB" dirty="0"/>
          </a:p>
          <a:p>
            <a:pPr marL="449580" lvl="1" indent="0">
              <a:buNone/>
            </a:pPr>
            <a:r>
              <a:rPr lang="en-GB" dirty="0">
                <a:solidFill>
                  <a:srgbClr val="FFC000"/>
                </a:solidFill>
                <a:ea typeface="+mn-lt"/>
                <a:cs typeface="+mn-lt"/>
              </a:rPr>
              <a:t>$ npm i axios --save</a:t>
            </a:r>
            <a:r>
              <a:rPr lang="en-GB" dirty="0">
                <a:ea typeface="+mn-lt"/>
                <a:cs typeface="+mn-lt"/>
              </a:rPr>
              <a:t>
</a:t>
            </a:r>
            <a:endParaRPr lang="en-GB" dirty="0"/>
          </a:p>
          <a:p>
            <a:pPr marL="269875" indent="-269875"/>
            <a:r>
              <a:rPr lang="en-GB" dirty="0">
                <a:ea typeface="+mn-lt"/>
                <a:cs typeface="+mn-lt"/>
              </a:rPr>
              <a:t>Before using </a:t>
            </a:r>
            <a:r>
              <a:rPr lang="en-GB" dirty="0" err="1">
                <a:ea typeface="+mn-lt"/>
                <a:cs typeface="+mn-lt"/>
              </a:rPr>
              <a:t>axios</a:t>
            </a:r>
            <a:r>
              <a:rPr lang="en-GB" dirty="0">
                <a:ea typeface="+mn-lt"/>
                <a:cs typeface="+mn-lt"/>
              </a:rPr>
              <a:t>, we'll create a file called axiosConfig.js through which we'll configure the Axios client. Configuring the client allows us to use common settings across a set of HTTP requests.</a:t>
            </a:r>
            <a:endParaRPr lang="en-GB" dirty="0"/>
          </a:p>
          <a:p>
            <a:pPr marL="269875" indent="-269875"/>
            <a:r>
              <a:rPr lang="en-GB" dirty="0">
                <a:ea typeface="+mn-lt"/>
                <a:cs typeface="+mn-lt"/>
              </a:rPr>
              <a:t>For example, we can set authorization headers for a set of HTTP requests, or most commonly, a base URL which will be used for all HTTP requests.</a:t>
            </a:r>
            <a:endParaRPr lang="en-GB" dirty="0"/>
          </a:p>
          <a:p>
            <a:pPr marL="269875" indent="-269875"/>
            <a:r>
              <a:rPr lang="en-GB" dirty="0">
                <a:ea typeface="+mn-lt"/>
                <a:cs typeface="+mn-lt"/>
              </a:rPr>
              <a:t>Let's create the configuration file:</a:t>
            </a:r>
            <a:endParaRPr lang="en-GB" dirty="0"/>
          </a:p>
          <a:p>
            <a:pPr marL="449580" lvl="1" indent="0">
              <a:buNone/>
            </a:pPr>
            <a:r>
              <a:rPr lang="en-GB" dirty="0">
                <a:solidFill>
                  <a:srgbClr val="FFC000"/>
                </a:solidFill>
                <a:ea typeface="+mn-lt"/>
                <a:cs typeface="+mn-lt"/>
              </a:rPr>
              <a:t>touch axiosConfig.js</a:t>
            </a:r>
            <a:endParaRPr lang="en-GB" dirty="0">
              <a:solidFill>
                <a:srgbClr val="FFC000"/>
              </a:solidFill>
            </a:endParaRPr>
          </a:p>
        </p:txBody>
      </p:sp>
    </p:spTree>
    <p:extLst>
      <p:ext uri="{BB962C8B-B14F-4D97-AF65-F5344CB8AC3E}">
        <p14:creationId xmlns:p14="http://schemas.microsoft.com/office/powerpoint/2010/main" val="3652701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B81F9-2C33-4B93-AC18-74FAA684AAFC}"/>
              </a:ext>
            </a:extLst>
          </p:cNvPr>
          <p:cNvSpPr>
            <a:spLocks noGrp="1"/>
          </p:cNvSpPr>
          <p:nvPr>
            <p:ph type="title"/>
          </p:nvPr>
        </p:nvSpPr>
        <p:spPr/>
        <p:txBody>
          <a:bodyPr/>
          <a:lstStyle/>
          <a:p>
            <a:r>
              <a:rPr lang="en-GB" dirty="0"/>
              <a:t>Using Axios</a:t>
            </a:r>
          </a:p>
        </p:txBody>
      </p:sp>
      <p:sp>
        <p:nvSpPr>
          <p:cNvPr id="3" name="Content Placeholder 2">
            <a:extLst>
              <a:ext uri="{FF2B5EF4-FFF2-40B4-BE49-F238E27FC236}">
                <a16:creationId xmlns:a16="http://schemas.microsoft.com/office/drawing/2014/main" id="{4EC3B2B8-B7C8-42F7-ACD9-9FDECACA10A5}"/>
              </a:ext>
            </a:extLst>
          </p:cNvPr>
          <p:cNvSpPr>
            <a:spLocks noGrp="1"/>
          </p:cNvSpPr>
          <p:nvPr>
            <p:ph idx="1"/>
          </p:nvPr>
        </p:nvSpPr>
        <p:spPr>
          <a:xfrm>
            <a:off x="294467" y="1409333"/>
            <a:ext cx="11286751" cy="4805606"/>
          </a:xfrm>
        </p:spPr>
        <p:txBody>
          <a:bodyPr vert="horz" lIns="91440" tIns="45720" rIns="91440" bIns="45720" rtlCol="0" anchor="t">
            <a:noAutofit/>
          </a:bodyPr>
          <a:lstStyle/>
          <a:p>
            <a:pPr marL="449580" lvl="1" indent="0">
              <a:buNone/>
            </a:pPr>
            <a:r>
              <a:rPr lang="en-GB" sz="1400" b="1" dirty="0" err="1">
                <a:solidFill>
                  <a:srgbClr val="FFC000"/>
                </a:solidFill>
                <a:ea typeface="+mn-lt"/>
                <a:cs typeface="+mn-lt"/>
              </a:rPr>
              <a:t>const</a:t>
            </a:r>
            <a:r>
              <a:rPr lang="en-GB" sz="1400" b="1" dirty="0">
                <a:solidFill>
                  <a:srgbClr val="FFC000"/>
                </a:solidFill>
                <a:ea typeface="+mn-lt"/>
                <a:cs typeface="+mn-lt"/>
              </a:rPr>
              <a:t> </a:t>
            </a:r>
            <a:r>
              <a:rPr lang="en-GB" sz="1400" b="1" dirty="0" err="1">
                <a:solidFill>
                  <a:srgbClr val="FFC000"/>
                </a:solidFill>
                <a:ea typeface="+mn-lt"/>
                <a:cs typeface="+mn-lt"/>
              </a:rPr>
              <a:t>axios</a:t>
            </a:r>
            <a:r>
              <a:rPr lang="en-GB" sz="1400" b="1" dirty="0">
                <a:solidFill>
                  <a:srgbClr val="FFC000"/>
                </a:solidFill>
                <a:ea typeface="+mn-lt"/>
                <a:cs typeface="+mn-lt"/>
              </a:rPr>
              <a:t> = require('</a:t>
            </a:r>
            <a:r>
              <a:rPr lang="en-GB" sz="1400" b="1" dirty="0" err="1">
                <a:solidFill>
                  <a:srgbClr val="FFC000"/>
                </a:solidFill>
                <a:ea typeface="+mn-lt"/>
                <a:cs typeface="+mn-lt"/>
              </a:rPr>
              <a:t>axios</a:t>
            </a:r>
            <a:r>
              <a:rPr lang="en-GB" sz="1400" b="1" dirty="0">
                <a:solidFill>
                  <a:srgbClr val="FFC000"/>
                </a:solidFill>
                <a:ea typeface="+mn-lt"/>
                <a:cs typeface="+mn-lt"/>
              </a:rPr>
              <a:t>');
</a:t>
            </a:r>
            <a:r>
              <a:rPr lang="en-GB" sz="1400" b="1" dirty="0" err="1">
                <a:solidFill>
                  <a:srgbClr val="FFC000"/>
                </a:solidFill>
                <a:ea typeface="+mn-lt"/>
                <a:cs typeface="+mn-lt"/>
              </a:rPr>
              <a:t>const</a:t>
            </a:r>
            <a:r>
              <a:rPr lang="en-GB" sz="1400" b="1" dirty="0">
                <a:solidFill>
                  <a:srgbClr val="FFC000"/>
                </a:solidFill>
                <a:ea typeface="+mn-lt"/>
                <a:cs typeface="+mn-lt"/>
              </a:rPr>
              <a:t> </a:t>
            </a:r>
            <a:r>
              <a:rPr lang="en-GB" sz="1400" b="1" dirty="0" err="1">
                <a:solidFill>
                  <a:srgbClr val="FFC000"/>
                </a:solidFill>
                <a:ea typeface="+mn-lt"/>
                <a:cs typeface="+mn-lt"/>
              </a:rPr>
              <a:t>axiosInstance</a:t>
            </a:r>
            <a:r>
              <a:rPr lang="en-GB" sz="1400" b="1" dirty="0">
                <a:solidFill>
                  <a:srgbClr val="FFC000"/>
                </a:solidFill>
                <a:ea typeface="+mn-lt"/>
                <a:cs typeface="+mn-lt"/>
              </a:rPr>
              <a:t> = </a:t>
            </a:r>
            <a:r>
              <a:rPr lang="en-GB" sz="1400" b="1" dirty="0" err="1">
                <a:solidFill>
                  <a:srgbClr val="FFC000"/>
                </a:solidFill>
                <a:ea typeface="+mn-lt"/>
                <a:cs typeface="+mn-lt"/>
              </a:rPr>
              <a:t>axios.default.create</a:t>
            </a:r>
            <a:r>
              <a:rPr lang="en-GB" sz="1400" b="1" dirty="0">
                <a:solidFill>
                  <a:srgbClr val="FFC000"/>
                </a:solidFill>
                <a:ea typeface="+mn-lt"/>
                <a:cs typeface="+mn-lt"/>
              </a:rPr>
              <a:t>({
    </a:t>
            </a:r>
            <a:r>
              <a:rPr lang="en-GB" sz="1400" b="1" dirty="0" err="1">
                <a:solidFill>
                  <a:srgbClr val="FFC000"/>
                </a:solidFill>
                <a:ea typeface="+mn-lt"/>
                <a:cs typeface="+mn-lt"/>
              </a:rPr>
              <a:t>baseURL</a:t>
            </a:r>
            <a:r>
              <a:rPr lang="en-GB" sz="1400" b="1" dirty="0">
                <a:solidFill>
                  <a:srgbClr val="FFC000"/>
                </a:solidFill>
                <a:ea typeface="+mn-lt"/>
                <a:cs typeface="+mn-lt"/>
              </a:rPr>
              <a:t>: '</a:t>
            </a:r>
            <a:r>
              <a:rPr lang="en-GB" sz="1400" b="1" dirty="0">
                <a:solidFill>
                  <a:srgbClr val="FFC000"/>
                </a:solidFill>
                <a:ea typeface="+mn-lt"/>
                <a:cs typeface="+mn-lt"/>
                <a:hlinkClick r:id="rId2">
                  <a:extLst>
                    <a:ext uri="{A12FA001-AC4F-418D-AE19-62706E023703}">
                      <ahyp:hlinkClr xmlns:ahyp="http://schemas.microsoft.com/office/drawing/2018/hyperlinkcolor" val="tx"/>
                    </a:ext>
                  </a:extLst>
                </a:hlinkClick>
              </a:rPr>
              <a:t>https://jsonplaceholder.typicode.com/albums</a:t>
            </a:r>
            <a:r>
              <a:rPr lang="en-GB" sz="1400" b="1" dirty="0">
                <a:solidFill>
                  <a:srgbClr val="FFC000"/>
                </a:solidFill>
                <a:ea typeface="+mn-lt"/>
                <a:cs typeface="+mn-lt"/>
              </a:rPr>
              <a:t>'
});
</a:t>
            </a:r>
            <a:r>
              <a:rPr lang="en-GB" sz="1400" b="1" dirty="0" err="1">
                <a:solidFill>
                  <a:srgbClr val="FFC000"/>
                </a:solidFill>
                <a:ea typeface="+mn-lt"/>
                <a:cs typeface="+mn-lt"/>
              </a:rPr>
              <a:t>module.exports</a:t>
            </a:r>
            <a:r>
              <a:rPr lang="en-GB" sz="1400" b="1" dirty="0">
                <a:solidFill>
                  <a:srgbClr val="FFC000"/>
                </a:solidFill>
                <a:ea typeface="+mn-lt"/>
                <a:cs typeface="+mn-lt"/>
              </a:rPr>
              <a:t> = </a:t>
            </a:r>
            <a:r>
              <a:rPr lang="en-GB" sz="1400" b="1" dirty="0" err="1">
                <a:solidFill>
                  <a:srgbClr val="FFC000"/>
                </a:solidFill>
                <a:ea typeface="+mn-lt"/>
                <a:cs typeface="+mn-lt"/>
              </a:rPr>
              <a:t>axiosInstance</a:t>
            </a:r>
            <a:r>
              <a:rPr lang="en-GB" sz="1400" b="1" dirty="0">
                <a:solidFill>
                  <a:srgbClr val="FFC000"/>
                </a:solidFill>
                <a:ea typeface="+mn-lt"/>
                <a:cs typeface="+mn-lt"/>
              </a:rPr>
              <a:t>;</a:t>
            </a:r>
            <a:endParaRPr lang="en-GB" sz="1400" b="1" dirty="0">
              <a:solidFill>
                <a:srgbClr val="FFC000"/>
              </a:solidFill>
            </a:endParaRPr>
          </a:p>
          <a:p>
            <a:pPr marL="449580" lvl="1" indent="0">
              <a:buNone/>
            </a:pPr>
            <a:r>
              <a:rPr lang="en-GB" sz="1400" b="1" dirty="0">
                <a:solidFill>
                  <a:srgbClr val="FFFFFF"/>
                </a:solidFill>
                <a:ea typeface="+mn-lt"/>
                <a:cs typeface="+mn-lt"/>
              </a:rPr>
              <a:t>After setting the </a:t>
            </a:r>
            <a:r>
              <a:rPr lang="en-GB" sz="1400" b="1" dirty="0" err="1">
                <a:solidFill>
                  <a:srgbClr val="FFFFFF"/>
                </a:solidFill>
                <a:ea typeface="+mn-lt"/>
                <a:cs typeface="+mn-lt"/>
              </a:rPr>
              <a:t>baseURL</a:t>
            </a:r>
            <a:r>
              <a:rPr lang="en-GB" sz="1400" b="1" dirty="0">
                <a:solidFill>
                  <a:srgbClr val="FFFFFF"/>
                </a:solidFill>
                <a:ea typeface="+mn-lt"/>
                <a:cs typeface="+mn-lt"/>
              </a:rPr>
              <a:t>, we've exported the </a:t>
            </a:r>
            <a:r>
              <a:rPr lang="en-GB" sz="1400" b="1" dirty="0" err="1">
                <a:solidFill>
                  <a:srgbClr val="FFFFFF"/>
                </a:solidFill>
                <a:ea typeface="+mn-lt"/>
                <a:cs typeface="+mn-lt"/>
              </a:rPr>
              <a:t>axios</a:t>
            </a:r>
            <a:r>
              <a:rPr lang="en-GB" sz="1400" b="1" dirty="0">
                <a:solidFill>
                  <a:srgbClr val="FFFFFF"/>
                </a:solidFill>
                <a:ea typeface="+mn-lt"/>
                <a:cs typeface="+mn-lt"/>
              </a:rPr>
              <a:t> instance so that we can use it across our application. We'll be using </a:t>
            </a:r>
            <a:r>
              <a:rPr lang="en-GB" sz="1400" b="1" dirty="0">
                <a:solidFill>
                  <a:srgbClr val="FFFFFF"/>
                </a:solidFill>
                <a:ea typeface="+mn-lt"/>
                <a:cs typeface="+mn-lt"/>
                <a:hlinkClick r:id="rId3">
                  <a:extLst>
                    <a:ext uri="{A12FA001-AC4F-418D-AE19-62706E023703}">
                      <ahyp:hlinkClr xmlns:ahyp="http://schemas.microsoft.com/office/drawing/2018/hyperlinkcolor" val="tx"/>
                    </a:ext>
                  </a:extLst>
                </a:hlinkClick>
              </a:rPr>
              <a:t>www.jsonplaceholder.typicode.com</a:t>
            </a:r>
            <a:r>
              <a:rPr lang="en-GB" sz="1400" b="1" dirty="0">
                <a:solidFill>
                  <a:srgbClr val="FFFFFF"/>
                </a:solidFill>
                <a:ea typeface="+mn-lt"/>
                <a:cs typeface="+mn-lt"/>
              </a:rPr>
              <a:t> which is a fake online REST API for testing and prototyping.</a:t>
            </a:r>
            <a:endParaRPr lang="en-GB" sz="1400" b="1">
              <a:solidFill>
                <a:srgbClr val="FFFFFF"/>
              </a:solidFill>
            </a:endParaRPr>
          </a:p>
          <a:p>
            <a:pPr marL="449580" lvl="1" indent="0">
              <a:buNone/>
            </a:pPr>
            <a:r>
              <a:rPr lang="en-GB" sz="1400" b="1" dirty="0">
                <a:solidFill>
                  <a:srgbClr val="FFFFFF"/>
                </a:solidFill>
                <a:ea typeface="+mn-lt"/>
                <a:cs typeface="+mn-lt"/>
              </a:rPr>
              <a:t>In the index.js file we created earlier, let's define a function that returns a list of photo URLs given an album's ID:</a:t>
            </a:r>
            <a:endParaRPr lang="en-GB" sz="1400" b="1">
              <a:solidFill>
                <a:srgbClr val="FFFFFF"/>
              </a:solidFill>
            </a:endParaRPr>
          </a:p>
          <a:p>
            <a:pPr marL="449580" lvl="1" indent="0">
              <a:buNone/>
            </a:pPr>
            <a:r>
              <a:rPr lang="en-GB" sz="1400" b="1" dirty="0" err="1">
                <a:solidFill>
                  <a:srgbClr val="FFC000"/>
                </a:solidFill>
                <a:ea typeface="+mn-lt"/>
                <a:cs typeface="+mn-lt"/>
              </a:rPr>
              <a:t>const</a:t>
            </a:r>
            <a:r>
              <a:rPr lang="en-GB" sz="1400" b="1" dirty="0">
                <a:solidFill>
                  <a:srgbClr val="FFC000"/>
                </a:solidFill>
                <a:ea typeface="+mn-lt"/>
                <a:cs typeface="+mn-lt"/>
              </a:rPr>
              <a:t> </a:t>
            </a:r>
            <a:r>
              <a:rPr lang="en-GB" sz="1400" b="1" dirty="0" err="1">
                <a:solidFill>
                  <a:srgbClr val="FFC000"/>
                </a:solidFill>
                <a:ea typeface="+mn-lt"/>
                <a:cs typeface="+mn-lt"/>
              </a:rPr>
              <a:t>axios</a:t>
            </a:r>
            <a:r>
              <a:rPr lang="en-GB" sz="1400" b="1" dirty="0">
                <a:solidFill>
                  <a:srgbClr val="FFC000"/>
                </a:solidFill>
                <a:ea typeface="+mn-lt"/>
                <a:cs typeface="+mn-lt"/>
              </a:rPr>
              <a:t> = require('./</a:t>
            </a:r>
            <a:r>
              <a:rPr lang="en-GB" sz="1400" b="1" dirty="0" err="1">
                <a:solidFill>
                  <a:srgbClr val="FFC000"/>
                </a:solidFill>
                <a:ea typeface="+mn-lt"/>
                <a:cs typeface="+mn-lt"/>
              </a:rPr>
              <a:t>axiosConfig</a:t>
            </a:r>
            <a:r>
              <a:rPr lang="en-GB" sz="1400" b="1" dirty="0">
                <a:solidFill>
                  <a:srgbClr val="FFC000"/>
                </a:solidFill>
                <a:ea typeface="+mn-lt"/>
                <a:cs typeface="+mn-lt"/>
              </a:rPr>
              <a:t>');
</a:t>
            </a:r>
            <a:r>
              <a:rPr lang="en-GB" sz="1400" b="1" dirty="0" err="1">
                <a:solidFill>
                  <a:srgbClr val="FFC000"/>
                </a:solidFill>
                <a:ea typeface="+mn-lt"/>
                <a:cs typeface="+mn-lt"/>
              </a:rPr>
              <a:t>const</a:t>
            </a:r>
            <a:r>
              <a:rPr lang="en-GB" sz="1400" b="1" dirty="0">
                <a:solidFill>
                  <a:srgbClr val="FFC000"/>
                </a:solidFill>
                <a:ea typeface="+mn-lt"/>
                <a:cs typeface="+mn-lt"/>
              </a:rPr>
              <a:t> </a:t>
            </a:r>
            <a:r>
              <a:rPr lang="en-GB" sz="1400" b="1" dirty="0" err="1">
                <a:solidFill>
                  <a:srgbClr val="FFC000"/>
                </a:solidFill>
                <a:ea typeface="+mn-lt"/>
                <a:cs typeface="+mn-lt"/>
              </a:rPr>
              <a:t>getPhotosByAlbumId</a:t>
            </a:r>
            <a:r>
              <a:rPr lang="en-GB" sz="1400" b="1" dirty="0">
                <a:solidFill>
                  <a:srgbClr val="FFC000"/>
                </a:solidFill>
                <a:ea typeface="+mn-lt"/>
                <a:cs typeface="+mn-lt"/>
              </a:rPr>
              <a:t> = async (id) =&gt; {
    </a:t>
            </a:r>
            <a:r>
              <a:rPr lang="en-GB" sz="1400" b="1" dirty="0" err="1">
                <a:solidFill>
                  <a:srgbClr val="FFC000"/>
                </a:solidFill>
                <a:ea typeface="+mn-lt"/>
                <a:cs typeface="+mn-lt"/>
              </a:rPr>
              <a:t>const</a:t>
            </a:r>
            <a:r>
              <a:rPr lang="en-GB" sz="1400" b="1" dirty="0">
                <a:solidFill>
                  <a:srgbClr val="FFC000"/>
                </a:solidFill>
                <a:ea typeface="+mn-lt"/>
                <a:cs typeface="+mn-lt"/>
              </a:rPr>
              <a:t> result = await </a:t>
            </a:r>
            <a:r>
              <a:rPr lang="en-GB" sz="1400" b="1" dirty="0" err="1">
                <a:solidFill>
                  <a:srgbClr val="FFC000"/>
                </a:solidFill>
                <a:ea typeface="+mn-lt"/>
                <a:cs typeface="+mn-lt"/>
              </a:rPr>
              <a:t>axios.request</a:t>
            </a:r>
            <a:r>
              <a:rPr lang="en-GB" sz="1400" b="1" dirty="0">
                <a:solidFill>
                  <a:srgbClr val="FFC000"/>
                </a:solidFill>
                <a:ea typeface="+mn-lt"/>
                <a:cs typeface="+mn-lt"/>
              </a:rPr>
              <a:t>({
        method: 'get',
        </a:t>
            </a:r>
            <a:r>
              <a:rPr lang="en-GB" sz="1400" b="1" dirty="0" err="1">
                <a:solidFill>
                  <a:srgbClr val="FFC000"/>
                </a:solidFill>
                <a:ea typeface="+mn-lt"/>
                <a:cs typeface="+mn-lt"/>
              </a:rPr>
              <a:t>url</a:t>
            </a:r>
            <a:r>
              <a:rPr lang="en-GB" sz="1400" b="1" dirty="0">
                <a:solidFill>
                  <a:srgbClr val="FFC000"/>
                </a:solidFill>
                <a:ea typeface="+mn-lt"/>
                <a:cs typeface="+mn-lt"/>
              </a:rPr>
              <a:t>: `/${id}/</a:t>
            </a:r>
            <a:r>
              <a:rPr lang="en-GB" sz="1400" b="1" dirty="0" err="1">
                <a:solidFill>
                  <a:srgbClr val="FFC000"/>
                </a:solidFill>
                <a:ea typeface="+mn-lt"/>
                <a:cs typeface="+mn-lt"/>
              </a:rPr>
              <a:t>photos?_limit</a:t>
            </a:r>
            <a:r>
              <a:rPr lang="en-GB" sz="1400" b="1" dirty="0">
                <a:solidFill>
                  <a:srgbClr val="FFC000"/>
                </a:solidFill>
                <a:ea typeface="+mn-lt"/>
                <a:cs typeface="+mn-lt"/>
              </a:rPr>
              <a:t>=3`
    });
    </a:t>
            </a:r>
            <a:r>
              <a:rPr lang="en-GB" sz="1400" b="1" dirty="0" err="1">
                <a:solidFill>
                  <a:srgbClr val="FFC000"/>
                </a:solidFill>
                <a:ea typeface="+mn-lt"/>
                <a:cs typeface="+mn-lt"/>
              </a:rPr>
              <a:t>const</a:t>
            </a:r>
            <a:r>
              <a:rPr lang="en-GB" sz="1400" b="1" dirty="0">
                <a:solidFill>
                  <a:srgbClr val="FFC000"/>
                </a:solidFill>
                <a:ea typeface="+mn-lt"/>
                <a:cs typeface="+mn-lt"/>
              </a:rPr>
              <a:t> { data } = result;
    return data;
};
</a:t>
            </a:r>
            <a:r>
              <a:rPr lang="en-GB" sz="1400" b="1" dirty="0" err="1">
                <a:solidFill>
                  <a:srgbClr val="FFC000"/>
                </a:solidFill>
                <a:ea typeface="+mn-lt"/>
                <a:cs typeface="+mn-lt"/>
              </a:rPr>
              <a:t>module.exports</a:t>
            </a:r>
            <a:r>
              <a:rPr lang="en-GB" sz="1400" b="1" dirty="0">
                <a:solidFill>
                  <a:srgbClr val="FFC000"/>
                </a:solidFill>
                <a:ea typeface="+mn-lt"/>
                <a:cs typeface="+mn-lt"/>
              </a:rPr>
              <a:t> = </a:t>
            </a:r>
            <a:r>
              <a:rPr lang="en-GB" sz="1400" b="1" dirty="0" err="1">
                <a:solidFill>
                  <a:srgbClr val="FFC000"/>
                </a:solidFill>
                <a:ea typeface="+mn-lt"/>
                <a:cs typeface="+mn-lt"/>
              </a:rPr>
              <a:t>getPhotosByAlbumId</a:t>
            </a:r>
            <a:r>
              <a:rPr lang="en-GB" sz="1400" b="1" dirty="0">
                <a:solidFill>
                  <a:srgbClr val="FFC000"/>
                </a:solidFill>
                <a:ea typeface="+mn-lt"/>
                <a:cs typeface="+mn-lt"/>
              </a:rPr>
              <a:t>;
</a:t>
            </a:r>
            <a:endParaRPr lang="en-GB" sz="1400" b="1">
              <a:solidFill>
                <a:srgbClr val="FFFFFF"/>
              </a:solidFill>
            </a:endParaRPr>
          </a:p>
          <a:p>
            <a:pPr marL="449580" lvl="1" indent="0">
              <a:buNone/>
            </a:pPr>
            <a:r>
              <a:rPr lang="en-GB" sz="1400" b="1" dirty="0">
                <a:solidFill>
                  <a:srgbClr val="FFFFFF"/>
                </a:solidFill>
                <a:ea typeface="+mn-lt"/>
                <a:cs typeface="+mn-lt"/>
              </a:rPr>
              <a:t>To hit our API we simply use the </a:t>
            </a:r>
            <a:r>
              <a:rPr lang="en-GB" sz="1400" b="1" dirty="0" err="1">
                <a:solidFill>
                  <a:srgbClr val="FFFFFF"/>
                </a:solidFill>
                <a:ea typeface="+mn-lt"/>
                <a:cs typeface="+mn-lt"/>
              </a:rPr>
              <a:t>axios.request</a:t>
            </a:r>
            <a:r>
              <a:rPr lang="en-GB" sz="1400" b="1" dirty="0">
                <a:solidFill>
                  <a:srgbClr val="FFFFFF"/>
                </a:solidFill>
                <a:ea typeface="+mn-lt"/>
                <a:cs typeface="+mn-lt"/>
              </a:rPr>
              <a:t>() method of our </a:t>
            </a:r>
            <a:r>
              <a:rPr lang="en-GB" sz="1400" b="1" dirty="0" err="1">
                <a:solidFill>
                  <a:srgbClr val="FFFFFF"/>
                </a:solidFill>
                <a:ea typeface="+mn-lt"/>
                <a:cs typeface="+mn-lt"/>
              </a:rPr>
              <a:t>axios</a:t>
            </a:r>
            <a:r>
              <a:rPr lang="en-GB" sz="1400" b="1" dirty="0">
                <a:solidFill>
                  <a:srgbClr val="FFFFFF"/>
                </a:solidFill>
                <a:ea typeface="+mn-lt"/>
                <a:cs typeface="+mn-lt"/>
              </a:rPr>
              <a:t> instance. We pass in the name of the method, which in our case is a get and the </a:t>
            </a:r>
            <a:r>
              <a:rPr lang="en-GB" sz="1400" b="1" dirty="0" err="1">
                <a:solidFill>
                  <a:srgbClr val="FFFFFF"/>
                </a:solidFill>
                <a:ea typeface="+mn-lt"/>
                <a:cs typeface="+mn-lt"/>
              </a:rPr>
              <a:t>url</a:t>
            </a:r>
            <a:r>
              <a:rPr lang="en-GB" sz="1400" b="1" dirty="0">
                <a:solidFill>
                  <a:srgbClr val="FFFFFF"/>
                </a:solidFill>
                <a:ea typeface="+mn-lt"/>
                <a:cs typeface="+mn-lt"/>
              </a:rPr>
              <a:t> which we will invoke.</a:t>
            </a:r>
            <a:endParaRPr lang="en-GB" sz="1400" b="1">
              <a:solidFill>
                <a:srgbClr val="FFFFFF"/>
              </a:solidFill>
            </a:endParaRPr>
          </a:p>
          <a:p>
            <a:pPr marL="449580" lvl="1" indent="0">
              <a:buNone/>
            </a:pPr>
            <a:r>
              <a:rPr lang="en-GB" sz="1400" b="1" dirty="0">
                <a:solidFill>
                  <a:srgbClr val="FFFFFF"/>
                </a:solidFill>
                <a:ea typeface="+mn-lt"/>
                <a:cs typeface="+mn-lt"/>
              </a:rPr>
              <a:t>The string we pass to the </a:t>
            </a:r>
            <a:r>
              <a:rPr lang="en-GB" sz="1400" b="1" err="1">
                <a:solidFill>
                  <a:srgbClr val="FFFFFF"/>
                </a:solidFill>
                <a:ea typeface="+mn-lt"/>
                <a:cs typeface="+mn-lt"/>
              </a:rPr>
              <a:t>url</a:t>
            </a:r>
            <a:r>
              <a:rPr lang="en-GB" sz="1400" b="1" dirty="0">
                <a:solidFill>
                  <a:srgbClr val="FFFFFF"/>
                </a:solidFill>
                <a:ea typeface="+mn-lt"/>
                <a:cs typeface="+mn-lt"/>
              </a:rPr>
              <a:t> field will be concatenated to the </a:t>
            </a:r>
            <a:r>
              <a:rPr lang="en-GB" sz="1400" b="1" err="1">
                <a:solidFill>
                  <a:srgbClr val="FFFFFF"/>
                </a:solidFill>
                <a:ea typeface="+mn-lt"/>
                <a:cs typeface="+mn-lt"/>
              </a:rPr>
              <a:t>baseURL</a:t>
            </a:r>
            <a:r>
              <a:rPr lang="en-GB" sz="1400" b="1" dirty="0">
                <a:solidFill>
                  <a:srgbClr val="FFFFFF"/>
                </a:solidFill>
                <a:ea typeface="+mn-lt"/>
                <a:cs typeface="+mn-lt"/>
              </a:rPr>
              <a:t> from axiosConfig.js.</a:t>
            </a:r>
            <a:endParaRPr lang="en-GB" sz="1400" b="1">
              <a:solidFill>
                <a:srgbClr val="FFFFFF"/>
              </a:solidFill>
            </a:endParaRPr>
          </a:p>
          <a:p>
            <a:pPr marL="449580" lvl="1" indent="0">
              <a:buNone/>
            </a:pPr>
            <a:r>
              <a:rPr lang="en-GB" sz="1400" b="1" dirty="0">
                <a:solidFill>
                  <a:srgbClr val="FFFFFF"/>
                </a:solidFill>
                <a:ea typeface="+mn-lt"/>
                <a:cs typeface="+mn-lt"/>
              </a:rPr>
              <a:t>Now, let's set up a Jest test for this function.</a:t>
            </a:r>
            <a:endParaRPr lang="en-GB" sz="1400" b="1">
              <a:solidFill>
                <a:srgbClr val="FFFFFF"/>
              </a:solidFill>
            </a:endParaRPr>
          </a:p>
          <a:p>
            <a:pPr marL="449580" lvl="1" indent="0">
              <a:buNone/>
            </a:pPr>
            <a:endParaRPr lang="en-GB" b="1" dirty="0">
              <a:solidFill>
                <a:srgbClr val="FFC000"/>
              </a:solidFill>
            </a:endParaRPr>
          </a:p>
        </p:txBody>
      </p:sp>
    </p:spTree>
    <p:extLst>
      <p:ext uri="{BB962C8B-B14F-4D97-AF65-F5344CB8AC3E}">
        <p14:creationId xmlns:p14="http://schemas.microsoft.com/office/powerpoint/2010/main" val="2755284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FD94D-A435-4252-AA67-1DAC2C27016B}"/>
              </a:ext>
            </a:extLst>
          </p:cNvPr>
          <p:cNvSpPr>
            <a:spLocks noGrp="1"/>
          </p:cNvSpPr>
          <p:nvPr>
            <p:ph type="title"/>
          </p:nvPr>
        </p:nvSpPr>
        <p:spPr/>
        <p:txBody>
          <a:bodyPr/>
          <a:lstStyle/>
          <a:p>
            <a:r>
              <a:rPr lang="en-GB" dirty="0"/>
              <a:t>Setup Jest</a:t>
            </a:r>
          </a:p>
        </p:txBody>
      </p:sp>
      <p:sp>
        <p:nvSpPr>
          <p:cNvPr id="3" name="Content Placeholder 2">
            <a:extLst>
              <a:ext uri="{FF2B5EF4-FFF2-40B4-BE49-F238E27FC236}">
                <a16:creationId xmlns:a16="http://schemas.microsoft.com/office/drawing/2014/main" id="{AE993920-43FB-4235-98F4-4388CEC0072F}"/>
              </a:ext>
            </a:extLst>
          </p:cNvPr>
          <p:cNvSpPr>
            <a:spLocks noGrp="1"/>
          </p:cNvSpPr>
          <p:nvPr>
            <p:ph idx="1"/>
          </p:nvPr>
        </p:nvSpPr>
        <p:spPr>
          <a:xfrm>
            <a:off x="549769" y="1981810"/>
            <a:ext cx="11101136" cy="3779837"/>
          </a:xfrm>
        </p:spPr>
        <p:txBody>
          <a:bodyPr vert="horz" lIns="91440" tIns="45720" rIns="91440" bIns="45720" rtlCol="0" anchor="t">
            <a:noAutofit/>
          </a:bodyPr>
          <a:lstStyle/>
          <a:p>
            <a:pPr marL="269875" indent="-269875"/>
            <a:r>
              <a:rPr lang="en-GB" sz="1200" dirty="0">
                <a:ea typeface="+mn-lt"/>
                <a:cs typeface="+mn-lt"/>
              </a:rPr>
              <a:t>To set up Jest, we must first install Jest as a development dependency using </a:t>
            </a:r>
            <a:r>
              <a:rPr lang="en-GB" sz="1200" dirty="0" err="1">
                <a:ea typeface="+mn-lt"/>
                <a:cs typeface="+mn-lt"/>
              </a:rPr>
              <a:t>npm</a:t>
            </a:r>
            <a:r>
              <a:rPr lang="en-GB" sz="1200" dirty="0">
                <a:ea typeface="+mn-lt"/>
                <a:cs typeface="+mn-lt"/>
              </a:rPr>
              <a:t>:</a:t>
            </a:r>
            <a:endParaRPr lang="en-GB" sz="1200"/>
          </a:p>
          <a:p>
            <a:pPr marL="449580" lvl="1" indent="0">
              <a:buNone/>
            </a:pPr>
            <a:r>
              <a:rPr lang="en-GB" sz="1200" dirty="0">
                <a:solidFill>
                  <a:srgbClr val="FFC000"/>
                </a:solidFill>
                <a:ea typeface="+mn-lt"/>
                <a:cs typeface="+mn-lt"/>
              </a:rPr>
              <a:t>$ npm i jest -D</a:t>
            </a:r>
            <a:r>
              <a:rPr lang="en-GB" sz="1200" dirty="0">
                <a:ea typeface="+mn-lt"/>
                <a:cs typeface="+mn-lt"/>
              </a:rPr>
              <a:t>
</a:t>
            </a:r>
            <a:endParaRPr lang="en-GB" sz="1200"/>
          </a:p>
          <a:p>
            <a:pPr marL="269875" indent="-269875"/>
            <a:r>
              <a:rPr lang="en-GB" sz="1200" dirty="0">
                <a:ea typeface="+mn-lt"/>
                <a:cs typeface="+mn-lt"/>
              </a:rPr>
              <a:t>The -D flag is a shortcut for --save-dev, which tells NPM to save it as a development dependency.</a:t>
            </a:r>
            <a:endParaRPr lang="en-GB" sz="1200"/>
          </a:p>
          <a:p>
            <a:pPr marL="269875" indent="-269875"/>
            <a:r>
              <a:rPr lang="en-GB" sz="1200" dirty="0">
                <a:ea typeface="+mn-lt"/>
                <a:cs typeface="+mn-lt"/>
              </a:rPr>
              <a:t>We will then proceed to create a configuration file for Jest called jest.config.js:</a:t>
            </a:r>
            <a:endParaRPr lang="en-GB" sz="1200"/>
          </a:p>
          <a:p>
            <a:pPr marL="449580" lvl="1" indent="0">
              <a:buNone/>
            </a:pPr>
            <a:r>
              <a:rPr lang="en-GB" sz="1200" dirty="0">
                <a:solidFill>
                  <a:srgbClr val="FFC000"/>
                </a:solidFill>
                <a:ea typeface="+mn-lt"/>
                <a:cs typeface="+mn-lt"/>
              </a:rPr>
              <a:t>touch jest.config.js</a:t>
            </a:r>
            <a:r>
              <a:rPr lang="en-GB" sz="1200" dirty="0">
                <a:ea typeface="+mn-lt"/>
                <a:cs typeface="+mn-lt"/>
              </a:rPr>
              <a:t>
</a:t>
            </a:r>
            <a:endParaRPr lang="en-GB" sz="1200"/>
          </a:p>
          <a:p>
            <a:pPr marL="269875" indent="-269875"/>
            <a:r>
              <a:rPr lang="en-GB" sz="1200" dirty="0">
                <a:ea typeface="+mn-lt"/>
                <a:cs typeface="+mn-lt"/>
              </a:rPr>
              <a:t>Now, in the jest.config.js file, we'll set the directories in which our tests will reside:</a:t>
            </a:r>
            <a:endParaRPr lang="en-GB" sz="1200"/>
          </a:p>
          <a:p>
            <a:pPr marL="449580" lvl="1" indent="0">
              <a:buNone/>
            </a:pPr>
            <a:r>
              <a:rPr lang="en-GB" sz="1200" dirty="0">
                <a:solidFill>
                  <a:srgbClr val="FFC000"/>
                </a:solidFill>
                <a:ea typeface="+mn-lt"/>
                <a:cs typeface="+mn-lt"/>
              </a:rPr>
              <a:t>module.exports = {
    </a:t>
            </a:r>
            <a:r>
              <a:rPr lang="en-GB" sz="1200" dirty="0" err="1">
                <a:solidFill>
                  <a:srgbClr val="FFC000"/>
                </a:solidFill>
                <a:ea typeface="+mn-lt"/>
                <a:cs typeface="+mn-lt"/>
              </a:rPr>
              <a:t>testMatch</a:t>
            </a:r>
            <a:r>
              <a:rPr lang="en-GB" sz="1200" dirty="0">
                <a:solidFill>
                  <a:srgbClr val="FFC000"/>
                </a:solidFill>
                <a:ea typeface="+mn-lt"/>
                <a:cs typeface="+mn-lt"/>
              </a:rPr>
              <a:t>: [
        '&lt;</a:t>
            </a:r>
            <a:r>
              <a:rPr lang="en-GB" sz="1200" dirty="0" err="1">
                <a:solidFill>
                  <a:srgbClr val="FFC000"/>
                </a:solidFill>
                <a:ea typeface="+mn-lt"/>
                <a:cs typeface="+mn-lt"/>
              </a:rPr>
              <a:t>rootDir</a:t>
            </a:r>
            <a:r>
              <a:rPr lang="en-GB" sz="1200" dirty="0">
                <a:solidFill>
                  <a:srgbClr val="FFC000"/>
                </a:solidFill>
                <a:ea typeface="+mn-lt"/>
                <a:cs typeface="+mn-lt"/>
              </a:rPr>
              <a:t>&gt;/**/__tests__/**/?(*.)(</a:t>
            </a:r>
            <a:r>
              <a:rPr lang="en-GB" sz="1200" dirty="0" err="1">
                <a:solidFill>
                  <a:srgbClr val="FFC000"/>
                </a:solidFill>
                <a:ea typeface="+mn-lt"/>
                <a:cs typeface="+mn-lt"/>
              </a:rPr>
              <a:t>spec|test</a:t>
            </a:r>
            <a:r>
              <a:rPr lang="en-GB" sz="1200" dirty="0">
                <a:solidFill>
                  <a:srgbClr val="FFC000"/>
                </a:solidFill>
                <a:ea typeface="+mn-lt"/>
                <a:cs typeface="+mn-lt"/>
              </a:rPr>
              <a:t>).</a:t>
            </a:r>
            <a:r>
              <a:rPr lang="en-GB" sz="1200" dirty="0" err="1">
                <a:solidFill>
                  <a:srgbClr val="FFC000"/>
                </a:solidFill>
                <a:ea typeface="+mn-lt"/>
                <a:cs typeface="+mn-lt"/>
              </a:rPr>
              <a:t>js</a:t>
            </a:r>
            <a:r>
              <a:rPr lang="en-GB" sz="1200" dirty="0">
                <a:solidFill>
                  <a:srgbClr val="FFC000"/>
                </a:solidFill>
                <a:ea typeface="+mn-lt"/>
                <a:cs typeface="+mn-lt"/>
              </a:rPr>
              <a:t>',
        '&lt;</a:t>
            </a:r>
            <a:r>
              <a:rPr lang="en-GB" sz="1200" dirty="0" err="1">
                <a:solidFill>
                  <a:srgbClr val="FFC000"/>
                </a:solidFill>
                <a:ea typeface="+mn-lt"/>
                <a:cs typeface="+mn-lt"/>
              </a:rPr>
              <a:t>rootDir</a:t>
            </a:r>
            <a:r>
              <a:rPr lang="en-GB" sz="1200" dirty="0">
                <a:solidFill>
                  <a:srgbClr val="FFC000"/>
                </a:solidFill>
                <a:ea typeface="+mn-lt"/>
                <a:cs typeface="+mn-lt"/>
              </a:rPr>
              <a:t>&gt;/**/?(*.)(</a:t>
            </a:r>
            <a:r>
              <a:rPr lang="en-GB" sz="1200" dirty="0" err="1">
                <a:solidFill>
                  <a:srgbClr val="FFC000"/>
                </a:solidFill>
                <a:ea typeface="+mn-lt"/>
                <a:cs typeface="+mn-lt"/>
              </a:rPr>
              <a:t>spec|test</a:t>
            </a:r>
            <a:r>
              <a:rPr lang="en-GB" sz="1200" dirty="0">
                <a:solidFill>
                  <a:srgbClr val="FFC000"/>
                </a:solidFill>
                <a:ea typeface="+mn-lt"/>
                <a:cs typeface="+mn-lt"/>
              </a:rPr>
              <a:t>).</a:t>
            </a:r>
            <a:r>
              <a:rPr lang="en-GB" sz="1200" dirty="0" err="1">
                <a:solidFill>
                  <a:srgbClr val="FFC000"/>
                </a:solidFill>
                <a:ea typeface="+mn-lt"/>
                <a:cs typeface="+mn-lt"/>
              </a:rPr>
              <a:t>js</a:t>
            </a:r>
            <a:r>
              <a:rPr lang="en-GB" sz="1200" dirty="0">
                <a:solidFill>
                  <a:srgbClr val="FFC000"/>
                </a:solidFill>
                <a:ea typeface="+mn-lt"/>
                <a:cs typeface="+mn-lt"/>
              </a:rPr>
              <a:t>'
    ],
    </a:t>
            </a:r>
            <a:r>
              <a:rPr lang="en-GB" sz="1200" dirty="0" err="1">
                <a:solidFill>
                  <a:srgbClr val="FFC000"/>
                </a:solidFill>
                <a:ea typeface="+mn-lt"/>
                <a:cs typeface="+mn-lt"/>
              </a:rPr>
              <a:t>testEnvironment</a:t>
            </a:r>
            <a:r>
              <a:rPr lang="en-GB" sz="1200" dirty="0">
                <a:solidFill>
                  <a:srgbClr val="FFC000"/>
                </a:solidFill>
                <a:ea typeface="+mn-lt"/>
                <a:cs typeface="+mn-lt"/>
              </a:rPr>
              <a:t>: 'node',
};</a:t>
            </a:r>
            <a:endParaRPr lang="en-GB" sz="1200">
              <a:solidFill>
                <a:srgbClr val="FFC000"/>
              </a:solidFill>
            </a:endParaRPr>
          </a:p>
        </p:txBody>
      </p:sp>
    </p:spTree>
    <p:extLst>
      <p:ext uri="{BB962C8B-B14F-4D97-AF65-F5344CB8AC3E}">
        <p14:creationId xmlns:p14="http://schemas.microsoft.com/office/powerpoint/2010/main" val="2073232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FAA09-1D81-4497-9F64-5D11148E60E8}"/>
              </a:ext>
            </a:extLst>
          </p:cNvPr>
          <p:cNvSpPr>
            <a:spLocks noGrp="1"/>
          </p:cNvSpPr>
          <p:nvPr>
            <p:ph type="title"/>
          </p:nvPr>
        </p:nvSpPr>
        <p:spPr/>
        <p:txBody>
          <a:bodyPr/>
          <a:lstStyle/>
          <a:p>
            <a:r>
              <a:rPr lang="en-GB" b="1" dirty="0">
                <a:ea typeface="+mj-lt"/>
                <a:cs typeface="+mj-lt"/>
              </a:rPr>
              <a:t>What testing means?</a:t>
            </a:r>
            <a:endParaRPr lang="en-US" dirty="0"/>
          </a:p>
        </p:txBody>
      </p:sp>
      <p:sp>
        <p:nvSpPr>
          <p:cNvPr id="3" name="Content Placeholder 2">
            <a:extLst>
              <a:ext uri="{FF2B5EF4-FFF2-40B4-BE49-F238E27FC236}">
                <a16:creationId xmlns:a16="http://schemas.microsoft.com/office/drawing/2014/main" id="{833E9E09-EFAE-43B7-A850-2F40EE375C1D}"/>
              </a:ext>
            </a:extLst>
          </p:cNvPr>
          <p:cNvSpPr>
            <a:spLocks noGrp="1"/>
          </p:cNvSpPr>
          <p:nvPr>
            <p:ph idx="1"/>
          </p:nvPr>
        </p:nvSpPr>
        <p:spPr>
          <a:xfrm>
            <a:off x="582333" y="1995487"/>
            <a:ext cx="11101136" cy="3779837"/>
          </a:xfrm>
        </p:spPr>
        <p:txBody>
          <a:bodyPr vert="horz" lIns="91440" tIns="45720" rIns="91440" bIns="45720" rtlCol="0" anchor="t">
            <a:normAutofit fontScale="85000" lnSpcReduction="20000"/>
          </a:bodyPr>
          <a:lstStyle/>
          <a:p>
            <a:pPr marL="269875" indent="-269875"/>
            <a:r>
              <a:rPr lang="en-GB" dirty="0">
                <a:ea typeface="+mn-lt"/>
                <a:cs typeface="+mn-lt"/>
              </a:rPr>
              <a:t>In tech jargon </a:t>
            </a:r>
            <a:r>
              <a:rPr lang="en-GB" b="1" dirty="0">
                <a:ea typeface="+mn-lt"/>
                <a:cs typeface="+mn-lt"/>
              </a:rPr>
              <a:t>testing means checking that our code meets some expectations</a:t>
            </a:r>
            <a:r>
              <a:rPr lang="en-GB" dirty="0">
                <a:ea typeface="+mn-lt"/>
                <a:cs typeface="+mn-lt"/>
              </a:rPr>
              <a:t>. For example: a function called "transformer" should returns the </a:t>
            </a:r>
            <a:r>
              <a:rPr lang="en-GB" b="1" dirty="0">
                <a:ea typeface="+mn-lt"/>
                <a:cs typeface="+mn-lt"/>
              </a:rPr>
              <a:t>expected output</a:t>
            </a:r>
            <a:r>
              <a:rPr lang="en-GB" dirty="0">
                <a:ea typeface="+mn-lt"/>
                <a:cs typeface="+mn-lt"/>
              </a:rPr>
              <a:t> given some </a:t>
            </a:r>
            <a:r>
              <a:rPr lang="en-GB" b="1" dirty="0">
                <a:ea typeface="+mn-lt"/>
                <a:cs typeface="+mn-lt"/>
              </a:rPr>
              <a:t>input</a:t>
            </a:r>
            <a:r>
              <a:rPr lang="en-GB" dirty="0">
                <a:ea typeface="+mn-lt"/>
                <a:cs typeface="+mn-lt"/>
              </a:rPr>
              <a:t>.</a:t>
            </a:r>
            <a:endParaRPr lang="en-GB"/>
          </a:p>
          <a:p>
            <a:pPr marL="269875" indent="-269875"/>
            <a:r>
              <a:rPr lang="en-GB" dirty="0">
                <a:ea typeface="+mn-lt"/>
                <a:cs typeface="+mn-lt"/>
              </a:rPr>
              <a:t>There are many types of testing and soon you'll be overwhelmed by the terminology, but long story short </a:t>
            </a:r>
            <a:r>
              <a:rPr lang="en-GB" b="1" dirty="0">
                <a:ea typeface="+mn-lt"/>
                <a:cs typeface="+mn-lt"/>
              </a:rPr>
              <a:t>tests fall into three main categories</a:t>
            </a:r>
            <a:r>
              <a:rPr lang="en-GB" dirty="0">
                <a:ea typeface="+mn-lt"/>
                <a:cs typeface="+mn-lt"/>
              </a:rPr>
              <a:t>:</a:t>
            </a:r>
            <a:endParaRPr lang="en-GB"/>
          </a:p>
          <a:p>
            <a:pPr marL="719455" lvl="1" indent="-269875"/>
            <a:r>
              <a:rPr lang="en-GB" b="1" dirty="0">
                <a:ea typeface="+mn-lt"/>
                <a:cs typeface="+mn-lt"/>
              </a:rPr>
              <a:t>unit testing</a:t>
            </a:r>
            <a:endParaRPr lang="en-GB"/>
          </a:p>
          <a:p>
            <a:pPr marL="719455" lvl="1" indent="-269875"/>
            <a:r>
              <a:rPr lang="en-GB" b="1" dirty="0">
                <a:ea typeface="+mn-lt"/>
                <a:cs typeface="+mn-lt"/>
              </a:rPr>
              <a:t>integration testing</a:t>
            </a:r>
            <a:endParaRPr lang="en-GB"/>
          </a:p>
          <a:p>
            <a:pPr marL="719455" lvl="1" indent="-269875"/>
            <a:r>
              <a:rPr lang="en-GB" b="1" dirty="0">
                <a:ea typeface="+mn-lt"/>
                <a:cs typeface="+mn-lt"/>
              </a:rPr>
              <a:t>UI testing</a:t>
            </a:r>
            <a:endParaRPr lang="en-GB"/>
          </a:p>
          <a:p>
            <a:pPr marL="269875" indent="-269875"/>
            <a:r>
              <a:rPr lang="en-GB" dirty="0">
                <a:ea typeface="+mn-lt"/>
                <a:cs typeface="+mn-lt"/>
              </a:rPr>
              <a:t>In this session we'll cover only </a:t>
            </a:r>
            <a:r>
              <a:rPr lang="en-GB" b="1" dirty="0">
                <a:ea typeface="+mn-lt"/>
                <a:cs typeface="+mn-lt"/>
              </a:rPr>
              <a:t>unit testing</a:t>
            </a:r>
            <a:r>
              <a:rPr lang="en-GB" dirty="0">
                <a:ea typeface="+mn-lt"/>
                <a:cs typeface="+mn-lt"/>
              </a:rPr>
              <a:t>, but at the end of the article you'll find resources for the other types of tests.</a:t>
            </a:r>
            <a:endParaRPr lang="en-GB"/>
          </a:p>
          <a:p>
            <a:pPr marL="269875" indent="-269875"/>
            <a:r>
              <a:rPr lang="en" b="1" dirty="0">
                <a:solidFill>
                  <a:srgbClr val="FFFFFF"/>
                </a:solidFill>
                <a:ea typeface="+mn-lt"/>
                <a:cs typeface="+mn-lt"/>
              </a:rPr>
              <a:t>Automated testing</a:t>
            </a:r>
            <a:r>
              <a:rPr lang="en" dirty="0">
                <a:solidFill>
                  <a:srgbClr val="FFFFFF"/>
                </a:solidFill>
                <a:ea typeface="+mn-lt"/>
                <a:cs typeface="+mn-lt"/>
              </a:rPr>
              <a:t> or </a:t>
            </a:r>
            <a:r>
              <a:rPr lang="en" b="1" dirty="0">
                <a:solidFill>
                  <a:srgbClr val="FFFFFF"/>
                </a:solidFill>
                <a:ea typeface="+mn-lt"/>
                <a:cs typeface="+mn-lt"/>
              </a:rPr>
              <a:t>test automation</a:t>
            </a:r>
            <a:r>
              <a:rPr lang="en" dirty="0">
                <a:solidFill>
                  <a:srgbClr val="FFFFFF"/>
                </a:solidFill>
                <a:ea typeface="+mn-lt"/>
                <a:cs typeface="+mn-lt"/>
              </a:rPr>
              <a:t> is a method in software </a:t>
            </a:r>
            <a:r>
              <a:rPr lang="en" b="1" dirty="0">
                <a:solidFill>
                  <a:srgbClr val="FFFFFF"/>
                </a:solidFill>
                <a:ea typeface="+mn-lt"/>
                <a:cs typeface="+mn-lt"/>
              </a:rPr>
              <a:t>testing</a:t>
            </a:r>
            <a:r>
              <a:rPr lang="en" dirty="0">
                <a:solidFill>
                  <a:srgbClr val="FFFFFF"/>
                </a:solidFill>
                <a:ea typeface="+mn-lt"/>
                <a:cs typeface="+mn-lt"/>
              </a:rPr>
              <a:t> that makes use of special software tools to control the execution of </a:t>
            </a:r>
            <a:r>
              <a:rPr lang="en" b="1" dirty="0">
                <a:solidFill>
                  <a:srgbClr val="FFFFFF"/>
                </a:solidFill>
                <a:ea typeface="+mn-lt"/>
                <a:cs typeface="+mn-lt"/>
              </a:rPr>
              <a:t>tests</a:t>
            </a:r>
            <a:r>
              <a:rPr lang="en" dirty="0">
                <a:solidFill>
                  <a:srgbClr val="FFFFFF"/>
                </a:solidFill>
                <a:ea typeface="+mn-lt"/>
                <a:cs typeface="+mn-lt"/>
              </a:rPr>
              <a:t> and then compares actual </a:t>
            </a:r>
            <a:r>
              <a:rPr lang="en" b="1" dirty="0">
                <a:solidFill>
                  <a:srgbClr val="FFFFFF"/>
                </a:solidFill>
                <a:ea typeface="+mn-lt"/>
                <a:cs typeface="+mn-lt"/>
              </a:rPr>
              <a:t>test</a:t>
            </a:r>
            <a:r>
              <a:rPr lang="en" dirty="0">
                <a:solidFill>
                  <a:srgbClr val="FFFFFF"/>
                </a:solidFill>
                <a:ea typeface="+mn-lt"/>
                <a:cs typeface="+mn-lt"/>
              </a:rPr>
              <a:t> results with predicted or expected results. All of this is done automatically with little or no intervention from the </a:t>
            </a:r>
            <a:r>
              <a:rPr lang="en" b="1" dirty="0">
                <a:solidFill>
                  <a:srgbClr val="FFFFFF"/>
                </a:solidFill>
                <a:ea typeface="+mn-lt"/>
                <a:cs typeface="+mn-lt"/>
              </a:rPr>
              <a:t>test</a:t>
            </a:r>
            <a:r>
              <a:rPr lang="en" dirty="0">
                <a:solidFill>
                  <a:srgbClr val="FFFFFF"/>
                </a:solidFill>
                <a:ea typeface="+mn-lt"/>
                <a:cs typeface="+mn-lt"/>
              </a:rPr>
              <a:t> engineer.</a:t>
            </a:r>
          </a:p>
        </p:txBody>
      </p:sp>
    </p:spTree>
    <p:extLst>
      <p:ext uri="{BB962C8B-B14F-4D97-AF65-F5344CB8AC3E}">
        <p14:creationId xmlns:p14="http://schemas.microsoft.com/office/powerpoint/2010/main" val="3299123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04FE2-BA42-4ADA-A14D-046CBC09FCA4}"/>
              </a:ext>
            </a:extLst>
          </p:cNvPr>
          <p:cNvSpPr>
            <a:spLocks noGrp="1"/>
          </p:cNvSpPr>
          <p:nvPr>
            <p:ph type="title"/>
          </p:nvPr>
        </p:nvSpPr>
        <p:spPr>
          <a:xfrm>
            <a:off x="540000" y="540000"/>
            <a:ext cx="4936751" cy="1809500"/>
          </a:xfrm>
        </p:spPr>
        <p:txBody>
          <a:bodyPr>
            <a:normAutofit fontScale="90000"/>
          </a:bodyPr>
          <a:lstStyle/>
          <a:p>
            <a:r>
              <a:rPr lang="en-GB" b="1" dirty="0"/>
              <a:t>Mocking an HTTP Call With Jest</a:t>
            </a:r>
            <a:endParaRPr lang="en-US" dirty="0"/>
          </a:p>
        </p:txBody>
      </p:sp>
      <p:sp>
        <p:nvSpPr>
          <p:cNvPr id="3" name="Content Placeholder 2">
            <a:extLst>
              <a:ext uri="{FF2B5EF4-FFF2-40B4-BE49-F238E27FC236}">
                <a16:creationId xmlns:a16="http://schemas.microsoft.com/office/drawing/2014/main" id="{6DACD262-C550-4F2F-B0F4-24E9BFA220B3}"/>
              </a:ext>
            </a:extLst>
          </p:cNvPr>
          <p:cNvSpPr>
            <a:spLocks noGrp="1"/>
          </p:cNvSpPr>
          <p:nvPr>
            <p:ph idx="1"/>
          </p:nvPr>
        </p:nvSpPr>
        <p:spPr>
          <a:xfrm>
            <a:off x="373923" y="3251810"/>
            <a:ext cx="4213829" cy="3779837"/>
          </a:xfrm>
        </p:spPr>
        <p:txBody>
          <a:bodyPr vert="horz" lIns="91440" tIns="45720" rIns="91440" bIns="45720" rtlCol="0" anchor="t">
            <a:normAutofit/>
          </a:bodyPr>
          <a:lstStyle/>
          <a:p>
            <a:pPr marL="269875" indent="-269875"/>
            <a:r>
              <a:rPr lang="en-GB" dirty="0">
                <a:ea typeface="+mn-lt"/>
                <a:cs typeface="+mn-lt"/>
              </a:rPr>
              <a:t>In the index.spec.js file, we'll start fresh, deleting the old code and writing a new script that'll mock an HTTP call:</a:t>
            </a:r>
          </a:p>
          <a:p>
            <a:pPr marL="0" indent="0">
              <a:buNone/>
            </a:pPr>
            <a:endParaRPr lang="en-GB" dirty="0"/>
          </a:p>
        </p:txBody>
      </p:sp>
      <p:sp>
        <p:nvSpPr>
          <p:cNvPr id="4" name="TextBox 3">
            <a:extLst>
              <a:ext uri="{FF2B5EF4-FFF2-40B4-BE49-F238E27FC236}">
                <a16:creationId xmlns:a16="http://schemas.microsoft.com/office/drawing/2014/main" id="{AE5BF18E-453C-409A-BEE2-90B99B83A1A6}"/>
              </a:ext>
            </a:extLst>
          </p:cNvPr>
          <p:cNvSpPr txBox="1"/>
          <p:nvPr/>
        </p:nvSpPr>
        <p:spPr>
          <a:xfrm>
            <a:off x="5291015" y="123092"/>
            <a:ext cx="6787661"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FFC000"/>
                </a:solidFill>
              </a:rPr>
              <a:t>const </a:t>
            </a:r>
            <a:r>
              <a:rPr lang="en-US" sz="1200" dirty="0" err="1">
                <a:solidFill>
                  <a:srgbClr val="FFC000"/>
                </a:solidFill>
              </a:rPr>
              <a:t>axios</a:t>
            </a:r>
            <a:r>
              <a:rPr lang="en-US" sz="1200" dirty="0">
                <a:solidFill>
                  <a:srgbClr val="FFC000"/>
                </a:solidFill>
              </a:rPr>
              <a:t> = require('./</a:t>
            </a:r>
            <a:r>
              <a:rPr lang="en-US" sz="1200" dirty="0" err="1">
                <a:solidFill>
                  <a:srgbClr val="FFC000"/>
                </a:solidFill>
              </a:rPr>
              <a:t>axiosConfig</a:t>
            </a:r>
            <a:r>
              <a:rPr lang="en-US" sz="1200" dirty="0">
                <a:solidFill>
                  <a:srgbClr val="FFC000"/>
                </a:solidFill>
              </a:rPr>
              <a:t>');</a:t>
            </a:r>
          </a:p>
          <a:p>
            <a:r>
              <a:rPr lang="en-US" sz="1200" dirty="0">
                <a:solidFill>
                  <a:srgbClr val="FFC000"/>
                </a:solidFill>
              </a:rPr>
              <a:t>const </a:t>
            </a:r>
            <a:r>
              <a:rPr lang="en-US" sz="1200" err="1">
                <a:solidFill>
                  <a:srgbClr val="FFC000"/>
                </a:solidFill>
              </a:rPr>
              <a:t>getPhotosByAlbumId</a:t>
            </a:r>
            <a:r>
              <a:rPr lang="en-US" sz="1200" dirty="0">
                <a:solidFill>
                  <a:srgbClr val="FFC000"/>
                </a:solidFill>
              </a:rPr>
              <a:t> = require('./index');</a:t>
            </a:r>
          </a:p>
          <a:p>
            <a:endParaRPr lang="en-US" sz="1200" dirty="0">
              <a:solidFill>
                <a:srgbClr val="FFC000"/>
              </a:solidFill>
            </a:endParaRPr>
          </a:p>
          <a:p>
            <a:r>
              <a:rPr lang="en-US" sz="1200" dirty="0" err="1">
                <a:solidFill>
                  <a:srgbClr val="FFC000"/>
                </a:solidFill>
              </a:rPr>
              <a:t>jest.mock</a:t>
            </a:r>
            <a:r>
              <a:rPr lang="en-US" sz="1200" dirty="0">
                <a:solidFill>
                  <a:srgbClr val="FFC000"/>
                </a:solidFill>
              </a:rPr>
              <a:t>('./</a:t>
            </a:r>
            <a:r>
              <a:rPr lang="en-US" sz="1200" dirty="0" err="1">
                <a:solidFill>
                  <a:srgbClr val="FFC000"/>
                </a:solidFill>
              </a:rPr>
              <a:t>axiosConfig</a:t>
            </a:r>
            <a:r>
              <a:rPr lang="en-US" sz="1200" dirty="0">
                <a:solidFill>
                  <a:srgbClr val="FFC000"/>
                </a:solidFill>
              </a:rPr>
              <a:t>', () =&gt; {</a:t>
            </a:r>
          </a:p>
          <a:p>
            <a:r>
              <a:rPr lang="en-US" sz="1200" dirty="0">
                <a:solidFill>
                  <a:srgbClr val="FFC000"/>
                </a:solidFill>
              </a:rPr>
              <a:t>    return {</a:t>
            </a:r>
          </a:p>
          <a:p>
            <a:r>
              <a:rPr lang="en-US" sz="1200" dirty="0">
                <a:solidFill>
                  <a:srgbClr val="FFC000"/>
                </a:solidFill>
              </a:rPr>
              <a:t>        </a:t>
            </a:r>
            <a:r>
              <a:rPr lang="en-US" sz="1200" dirty="0" err="1">
                <a:solidFill>
                  <a:srgbClr val="FFC000"/>
                </a:solidFill>
              </a:rPr>
              <a:t>baseURL</a:t>
            </a:r>
            <a:r>
              <a:rPr lang="en-US" sz="1200" dirty="0">
                <a:solidFill>
                  <a:srgbClr val="FFC000"/>
                </a:solidFill>
              </a:rPr>
              <a:t>: 'https://jsonplaceholder.typicode.com/albums',</a:t>
            </a:r>
          </a:p>
          <a:p>
            <a:r>
              <a:rPr lang="en-US" sz="1200" dirty="0">
                <a:solidFill>
                  <a:srgbClr val="FFC000"/>
                </a:solidFill>
              </a:rPr>
              <a:t>        request: </a:t>
            </a:r>
            <a:r>
              <a:rPr lang="en-US" sz="1200" dirty="0" err="1">
                <a:solidFill>
                  <a:srgbClr val="FFC000"/>
                </a:solidFill>
              </a:rPr>
              <a:t>jest.fn</a:t>
            </a:r>
            <a:r>
              <a:rPr lang="en-US" sz="1200" dirty="0">
                <a:solidFill>
                  <a:srgbClr val="FFC000"/>
                </a:solidFill>
              </a:rPr>
              <a:t>().</a:t>
            </a:r>
            <a:r>
              <a:rPr lang="en-US" sz="1200" dirty="0" err="1">
                <a:solidFill>
                  <a:srgbClr val="FFC000"/>
                </a:solidFill>
              </a:rPr>
              <a:t>mockResolvedValue</a:t>
            </a:r>
            <a:r>
              <a:rPr lang="en-US" sz="1200" dirty="0">
                <a:solidFill>
                  <a:srgbClr val="FFC000"/>
                </a:solidFill>
              </a:rPr>
              <a:t>({</a:t>
            </a:r>
          </a:p>
          <a:p>
            <a:r>
              <a:rPr lang="en-US" sz="1200" dirty="0">
                <a:solidFill>
                  <a:srgbClr val="FFC000"/>
                </a:solidFill>
              </a:rPr>
              <a:t>            data: [</a:t>
            </a:r>
          </a:p>
          <a:p>
            <a:r>
              <a:rPr lang="en-US" sz="1200" dirty="0">
                <a:solidFill>
                  <a:srgbClr val="FFC000"/>
                </a:solidFill>
              </a:rPr>
              <a:t>                {</a:t>
            </a:r>
          </a:p>
          <a:p>
            <a:r>
              <a:rPr lang="en-US" sz="1200" dirty="0">
                <a:solidFill>
                  <a:srgbClr val="FFC000"/>
                </a:solidFill>
              </a:rPr>
              <a:t>                    </a:t>
            </a:r>
            <a:r>
              <a:rPr lang="en-US" sz="1200" dirty="0" err="1">
                <a:solidFill>
                  <a:srgbClr val="FFC000"/>
                </a:solidFill>
              </a:rPr>
              <a:t>albumId</a:t>
            </a:r>
            <a:r>
              <a:rPr lang="en-US" sz="1200" dirty="0">
                <a:solidFill>
                  <a:srgbClr val="FFC000"/>
                </a:solidFill>
              </a:rPr>
              <a:t>: 3,</a:t>
            </a:r>
          </a:p>
          <a:p>
            <a:r>
              <a:rPr lang="en-US" sz="1200" dirty="0">
                <a:solidFill>
                  <a:srgbClr val="FFC000"/>
                </a:solidFill>
              </a:rPr>
              <a:t>                    id: 101,</a:t>
            </a:r>
          </a:p>
          <a:p>
            <a:r>
              <a:rPr lang="en-US" sz="1200" dirty="0">
                <a:solidFill>
                  <a:srgbClr val="FFC000"/>
                </a:solidFill>
              </a:rPr>
              <a:t>                    title: '</a:t>
            </a:r>
            <a:r>
              <a:rPr lang="en-US" sz="1200" dirty="0" err="1">
                <a:solidFill>
                  <a:srgbClr val="FFC000"/>
                </a:solidFill>
              </a:rPr>
              <a:t>incidunt</a:t>
            </a:r>
            <a:r>
              <a:rPr lang="en-US" sz="1200" dirty="0">
                <a:solidFill>
                  <a:srgbClr val="FFC000"/>
                </a:solidFill>
              </a:rPr>
              <a:t> alias vel </a:t>
            </a:r>
            <a:r>
              <a:rPr lang="en-US" sz="1200" dirty="0" err="1">
                <a:solidFill>
                  <a:srgbClr val="FFC000"/>
                </a:solidFill>
              </a:rPr>
              <a:t>enim</a:t>
            </a:r>
            <a:r>
              <a:rPr lang="en-US" sz="1200" dirty="0">
                <a:solidFill>
                  <a:srgbClr val="FFC000"/>
                </a:solidFill>
              </a:rPr>
              <a:t>',</a:t>
            </a:r>
          </a:p>
          <a:p>
            <a:r>
              <a:rPr lang="en-US" sz="1200" dirty="0">
                <a:solidFill>
                  <a:srgbClr val="FFC000"/>
                </a:solidFill>
              </a:rPr>
              <a:t>                    </a:t>
            </a:r>
            <a:r>
              <a:rPr lang="en-US" sz="1200" dirty="0" err="1">
                <a:solidFill>
                  <a:srgbClr val="FFC000"/>
                </a:solidFill>
              </a:rPr>
              <a:t>url</a:t>
            </a:r>
            <a:r>
              <a:rPr lang="en-US" sz="1200" dirty="0">
                <a:solidFill>
                  <a:srgbClr val="FFC000"/>
                </a:solidFill>
              </a:rPr>
              <a:t>: 'https://via.placeholder.com/600/e743b',</a:t>
            </a:r>
          </a:p>
          <a:p>
            <a:r>
              <a:rPr lang="en-US" sz="1200" dirty="0">
                <a:solidFill>
                  <a:srgbClr val="FFC000"/>
                </a:solidFill>
              </a:rPr>
              <a:t>                    </a:t>
            </a:r>
            <a:r>
              <a:rPr lang="en-US" sz="1200" dirty="0" err="1">
                <a:solidFill>
                  <a:srgbClr val="FFC000"/>
                </a:solidFill>
              </a:rPr>
              <a:t>thumbnailUrl</a:t>
            </a:r>
            <a:r>
              <a:rPr lang="en-US" sz="1200" dirty="0">
                <a:solidFill>
                  <a:srgbClr val="FFC000"/>
                </a:solidFill>
              </a:rPr>
              <a:t>: 'https://via.placeholder.com/150/e743b'</a:t>
            </a:r>
          </a:p>
          <a:p>
            <a:r>
              <a:rPr lang="en-US" sz="1200" dirty="0">
                <a:solidFill>
                  <a:srgbClr val="FFC000"/>
                </a:solidFill>
              </a:rPr>
              <a:t>                },</a:t>
            </a:r>
          </a:p>
          <a:p>
            <a:r>
              <a:rPr lang="en-US" sz="1200" dirty="0">
                <a:solidFill>
                  <a:srgbClr val="FFC000"/>
                </a:solidFill>
              </a:rPr>
              <a:t>                {</a:t>
            </a:r>
          </a:p>
          <a:p>
            <a:r>
              <a:rPr lang="en-US" sz="1200" dirty="0">
                <a:solidFill>
                  <a:srgbClr val="FFC000"/>
                </a:solidFill>
              </a:rPr>
              <a:t>                    </a:t>
            </a:r>
            <a:r>
              <a:rPr lang="en-US" sz="1200" dirty="0" err="1">
                <a:solidFill>
                  <a:srgbClr val="FFC000"/>
                </a:solidFill>
              </a:rPr>
              <a:t>albumId</a:t>
            </a:r>
            <a:r>
              <a:rPr lang="en-US" sz="1200" dirty="0">
                <a:solidFill>
                  <a:srgbClr val="FFC000"/>
                </a:solidFill>
              </a:rPr>
              <a:t>: 3,</a:t>
            </a:r>
          </a:p>
          <a:p>
            <a:r>
              <a:rPr lang="en-US" sz="1200" dirty="0">
                <a:solidFill>
                  <a:srgbClr val="FFC000"/>
                </a:solidFill>
              </a:rPr>
              <a:t>                    id: 102,</a:t>
            </a:r>
          </a:p>
          <a:p>
            <a:r>
              <a:rPr lang="en-US" sz="1200" dirty="0">
                <a:solidFill>
                  <a:srgbClr val="FFC000"/>
                </a:solidFill>
              </a:rPr>
              <a:t>                    title: '</a:t>
            </a:r>
            <a:r>
              <a:rPr lang="en-US" sz="1200" dirty="0" err="1">
                <a:solidFill>
                  <a:srgbClr val="FFC000"/>
                </a:solidFill>
              </a:rPr>
              <a:t>eaque</a:t>
            </a:r>
            <a:r>
              <a:rPr lang="en-US" sz="1200" dirty="0">
                <a:solidFill>
                  <a:srgbClr val="FFC000"/>
                </a:solidFill>
              </a:rPr>
              <a:t> </a:t>
            </a:r>
            <a:r>
              <a:rPr lang="en-US" sz="1200" dirty="0" err="1">
                <a:solidFill>
                  <a:srgbClr val="FFC000"/>
                </a:solidFill>
              </a:rPr>
              <a:t>iste</a:t>
            </a:r>
            <a:r>
              <a:rPr lang="en-US" sz="1200" dirty="0">
                <a:solidFill>
                  <a:srgbClr val="FFC000"/>
                </a:solidFill>
              </a:rPr>
              <a:t> corporis </a:t>
            </a:r>
            <a:r>
              <a:rPr lang="en-US" sz="1200" dirty="0" err="1">
                <a:solidFill>
                  <a:srgbClr val="FFC000"/>
                </a:solidFill>
              </a:rPr>
              <a:t>tempora</a:t>
            </a:r>
            <a:r>
              <a:rPr lang="en-US" sz="1200" dirty="0">
                <a:solidFill>
                  <a:srgbClr val="FFC000"/>
                </a:solidFill>
              </a:rPr>
              <a:t> </a:t>
            </a:r>
            <a:r>
              <a:rPr lang="en-US" sz="1200" dirty="0" err="1">
                <a:solidFill>
                  <a:srgbClr val="FFC000"/>
                </a:solidFill>
              </a:rPr>
              <a:t>vero</a:t>
            </a:r>
            <a:r>
              <a:rPr lang="en-US" sz="1200" dirty="0">
                <a:solidFill>
                  <a:srgbClr val="FFC000"/>
                </a:solidFill>
              </a:rPr>
              <a:t> </a:t>
            </a:r>
            <a:r>
              <a:rPr lang="en-US" sz="1200" dirty="0" err="1">
                <a:solidFill>
                  <a:srgbClr val="FFC000"/>
                </a:solidFill>
              </a:rPr>
              <a:t>distinctio</a:t>
            </a:r>
            <a:r>
              <a:rPr lang="en-US" sz="1200" dirty="0">
                <a:solidFill>
                  <a:srgbClr val="FFC000"/>
                </a:solidFill>
              </a:rPr>
              <a:t> </a:t>
            </a:r>
            <a:r>
              <a:rPr lang="en-US" sz="1200" dirty="0" err="1">
                <a:solidFill>
                  <a:srgbClr val="FFC000"/>
                </a:solidFill>
              </a:rPr>
              <a:t>consequuntur</a:t>
            </a:r>
            <a:r>
              <a:rPr lang="en-US" sz="1200" dirty="0">
                <a:solidFill>
                  <a:srgbClr val="FFC000"/>
                </a:solidFill>
              </a:rPr>
              <a:t> nisi </a:t>
            </a:r>
            <a:r>
              <a:rPr lang="en-US" sz="1200" dirty="0" err="1">
                <a:solidFill>
                  <a:srgbClr val="FFC000"/>
                </a:solidFill>
              </a:rPr>
              <a:t>nesciunt</a:t>
            </a:r>
            <a:r>
              <a:rPr lang="en-US" sz="1200" dirty="0">
                <a:solidFill>
                  <a:srgbClr val="FFC000"/>
                </a:solidFill>
              </a:rPr>
              <a:t>',</a:t>
            </a:r>
          </a:p>
          <a:p>
            <a:r>
              <a:rPr lang="en-US" sz="1200" dirty="0">
                <a:solidFill>
                  <a:srgbClr val="FFC000"/>
                </a:solidFill>
              </a:rPr>
              <a:t>                    </a:t>
            </a:r>
            <a:r>
              <a:rPr lang="en-US" sz="1200" dirty="0" err="1">
                <a:solidFill>
                  <a:srgbClr val="FFC000"/>
                </a:solidFill>
              </a:rPr>
              <a:t>url</a:t>
            </a:r>
            <a:r>
              <a:rPr lang="en-US" sz="1200" dirty="0">
                <a:solidFill>
                  <a:srgbClr val="FFC000"/>
                </a:solidFill>
              </a:rPr>
              <a:t>: 'https://via.placeholder.com/600/a393af',</a:t>
            </a:r>
          </a:p>
          <a:p>
            <a:r>
              <a:rPr lang="en-US" sz="1200" dirty="0">
                <a:solidFill>
                  <a:srgbClr val="FFC000"/>
                </a:solidFill>
              </a:rPr>
              <a:t>                    </a:t>
            </a:r>
            <a:r>
              <a:rPr lang="en-US" sz="1200" err="1">
                <a:solidFill>
                  <a:srgbClr val="FFC000"/>
                </a:solidFill>
              </a:rPr>
              <a:t>thumbnailUrl</a:t>
            </a:r>
            <a:r>
              <a:rPr lang="en-US" sz="1200" dirty="0">
                <a:solidFill>
                  <a:srgbClr val="FFC000"/>
                </a:solidFill>
              </a:rPr>
              <a:t>: 'https://via.placeholder.com/150/a393af'</a:t>
            </a:r>
          </a:p>
          <a:p>
            <a:r>
              <a:rPr lang="en-US" sz="1200" dirty="0">
                <a:solidFill>
                  <a:srgbClr val="FFC000"/>
                </a:solidFill>
              </a:rPr>
              <a:t>                },</a:t>
            </a:r>
          </a:p>
          <a:p>
            <a:r>
              <a:rPr lang="en-US" sz="1200" dirty="0">
                <a:solidFill>
                  <a:srgbClr val="FFC000"/>
                </a:solidFill>
              </a:rPr>
              <a:t>                {</a:t>
            </a:r>
          </a:p>
          <a:p>
            <a:r>
              <a:rPr lang="en-US" sz="1200" dirty="0">
                <a:solidFill>
                  <a:srgbClr val="FFC000"/>
                </a:solidFill>
              </a:rPr>
              <a:t>                    </a:t>
            </a:r>
            <a:r>
              <a:rPr lang="en-US" sz="1200" err="1">
                <a:solidFill>
                  <a:srgbClr val="FFC000"/>
                </a:solidFill>
              </a:rPr>
              <a:t>albumId</a:t>
            </a:r>
            <a:r>
              <a:rPr lang="en-US" sz="1200" dirty="0">
                <a:solidFill>
                  <a:srgbClr val="FFC000"/>
                </a:solidFill>
              </a:rPr>
              <a:t>: 3,</a:t>
            </a:r>
          </a:p>
          <a:p>
            <a:r>
              <a:rPr lang="en-US" sz="1200" dirty="0">
                <a:solidFill>
                  <a:srgbClr val="FFC000"/>
                </a:solidFill>
              </a:rPr>
              <a:t>                    id: 103,</a:t>
            </a:r>
          </a:p>
          <a:p>
            <a:r>
              <a:rPr lang="en-US" sz="1200" dirty="0">
                <a:solidFill>
                  <a:srgbClr val="FFC000"/>
                </a:solidFill>
              </a:rPr>
              <a:t>                    title: 'et </a:t>
            </a:r>
            <a:r>
              <a:rPr lang="en-US" sz="1200" dirty="0" err="1">
                <a:solidFill>
                  <a:srgbClr val="FFC000"/>
                </a:solidFill>
              </a:rPr>
              <a:t>eius</a:t>
            </a:r>
            <a:r>
              <a:rPr lang="en-US" sz="1200" dirty="0">
                <a:solidFill>
                  <a:srgbClr val="FFC000"/>
                </a:solidFill>
              </a:rPr>
              <a:t> nisi in </a:t>
            </a:r>
            <a:r>
              <a:rPr lang="en-US" sz="1200" dirty="0" err="1">
                <a:solidFill>
                  <a:srgbClr val="FFC000"/>
                </a:solidFill>
              </a:rPr>
              <a:t>ut</a:t>
            </a:r>
            <a:r>
              <a:rPr lang="en-US" sz="1200" dirty="0">
                <a:solidFill>
                  <a:srgbClr val="FFC000"/>
                </a:solidFill>
              </a:rPr>
              <a:t> </a:t>
            </a:r>
            <a:r>
              <a:rPr lang="en-US" sz="1200" dirty="0" err="1">
                <a:solidFill>
                  <a:srgbClr val="FFC000"/>
                </a:solidFill>
              </a:rPr>
              <a:t>reprehenderit</a:t>
            </a:r>
            <a:r>
              <a:rPr lang="en-US" sz="1200" dirty="0">
                <a:solidFill>
                  <a:srgbClr val="FFC000"/>
                </a:solidFill>
              </a:rPr>
              <a:t> labore </a:t>
            </a:r>
            <a:r>
              <a:rPr lang="en-US" sz="1200" dirty="0" err="1">
                <a:solidFill>
                  <a:srgbClr val="FFC000"/>
                </a:solidFill>
              </a:rPr>
              <a:t>eum</a:t>
            </a:r>
            <a:r>
              <a:rPr lang="en-US" sz="1200" dirty="0">
                <a:solidFill>
                  <a:srgbClr val="FFC000"/>
                </a:solidFill>
              </a:rPr>
              <a:t>',</a:t>
            </a:r>
          </a:p>
          <a:p>
            <a:r>
              <a:rPr lang="en-US" sz="1200" dirty="0">
                <a:solidFill>
                  <a:srgbClr val="FFC000"/>
                </a:solidFill>
              </a:rPr>
              <a:t>                    </a:t>
            </a:r>
            <a:r>
              <a:rPr lang="en-US" sz="1200" dirty="0" err="1">
                <a:solidFill>
                  <a:srgbClr val="FFC000"/>
                </a:solidFill>
              </a:rPr>
              <a:t>url</a:t>
            </a:r>
            <a:r>
              <a:rPr lang="en-US" sz="1200" dirty="0">
                <a:solidFill>
                  <a:srgbClr val="FFC000"/>
                </a:solidFill>
              </a:rPr>
              <a:t>: 'https://via.placeholder.com/600/35cedf',</a:t>
            </a:r>
          </a:p>
          <a:p>
            <a:r>
              <a:rPr lang="en-US" sz="1200" dirty="0">
                <a:solidFill>
                  <a:srgbClr val="FFC000"/>
                </a:solidFill>
              </a:rPr>
              <a:t>                    </a:t>
            </a:r>
            <a:r>
              <a:rPr lang="en-US" sz="1200" err="1">
                <a:solidFill>
                  <a:srgbClr val="FFC000"/>
                </a:solidFill>
              </a:rPr>
              <a:t>thumbnailUrl</a:t>
            </a:r>
            <a:r>
              <a:rPr lang="en-US" sz="1200" dirty="0">
                <a:solidFill>
                  <a:srgbClr val="FFC000"/>
                </a:solidFill>
              </a:rPr>
              <a:t>: 'https://via.placeholder.com/150/35cedf'</a:t>
            </a:r>
          </a:p>
          <a:p>
            <a:r>
              <a:rPr lang="en-US" sz="1200" dirty="0">
                <a:solidFill>
                  <a:srgbClr val="FFC000"/>
                </a:solidFill>
              </a:rPr>
              <a:t>                }</a:t>
            </a:r>
          </a:p>
          <a:p>
            <a:r>
              <a:rPr lang="en-US" sz="1200" dirty="0">
                <a:solidFill>
                  <a:srgbClr val="FFC000"/>
                </a:solidFill>
              </a:rPr>
              <a:t>            ]</a:t>
            </a:r>
          </a:p>
          <a:p>
            <a:r>
              <a:rPr lang="en-US" sz="1200" dirty="0">
                <a:solidFill>
                  <a:srgbClr val="FFC000"/>
                </a:solidFill>
              </a:rPr>
              <a:t>        }),</a:t>
            </a:r>
          </a:p>
          <a:p>
            <a:r>
              <a:rPr lang="en-US" sz="1200" dirty="0">
                <a:solidFill>
                  <a:srgbClr val="FFC000"/>
                </a:solidFill>
              </a:rPr>
              <a:t>    }</a:t>
            </a:r>
          </a:p>
          <a:p>
            <a:r>
              <a:rPr lang="en-US" sz="1200" dirty="0">
                <a:solidFill>
                  <a:srgbClr val="FFC000"/>
                </a:solidFill>
              </a:rPr>
              <a:t>});</a:t>
            </a:r>
          </a:p>
        </p:txBody>
      </p:sp>
    </p:spTree>
    <p:extLst>
      <p:ext uri="{BB962C8B-B14F-4D97-AF65-F5344CB8AC3E}">
        <p14:creationId xmlns:p14="http://schemas.microsoft.com/office/powerpoint/2010/main" val="1937688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E89AA-C1F9-47A8-88A4-7CD6EFFEF54B}"/>
              </a:ext>
            </a:extLst>
          </p:cNvPr>
          <p:cNvSpPr>
            <a:spLocks noGrp="1"/>
          </p:cNvSpPr>
          <p:nvPr>
            <p:ph idx="1"/>
          </p:nvPr>
        </p:nvSpPr>
        <p:spPr>
          <a:xfrm>
            <a:off x="471616" y="399195"/>
            <a:ext cx="11169520" cy="5909529"/>
          </a:xfrm>
        </p:spPr>
        <p:txBody>
          <a:bodyPr vert="horz" lIns="91440" tIns="45720" rIns="91440" bIns="45720" rtlCol="0" anchor="t">
            <a:noAutofit/>
          </a:bodyPr>
          <a:lstStyle/>
          <a:p>
            <a:pPr marL="269875" indent="-269875"/>
            <a:r>
              <a:rPr lang="en-GB" sz="1200" dirty="0">
                <a:ea typeface="+mn-lt"/>
                <a:cs typeface="+mn-lt"/>
              </a:rPr>
              <a:t>Here, we first import our dependencies using the require syntax. Since we do not want to make any actual network calls, we create a manual mock of our </a:t>
            </a:r>
            <a:r>
              <a:rPr lang="en-GB" sz="1200" dirty="0" err="1">
                <a:ea typeface="+mn-lt"/>
                <a:cs typeface="+mn-lt"/>
              </a:rPr>
              <a:t>axiosConfig</a:t>
            </a:r>
            <a:r>
              <a:rPr lang="en-GB" sz="1200" dirty="0">
                <a:ea typeface="+mn-lt"/>
                <a:cs typeface="+mn-lt"/>
              </a:rPr>
              <a:t> using the </a:t>
            </a:r>
            <a:r>
              <a:rPr lang="en-GB" sz="1200" dirty="0" err="1">
                <a:ea typeface="+mn-lt"/>
                <a:cs typeface="+mn-lt"/>
              </a:rPr>
              <a:t>jest.mock</a:t>
            </a:r>
            <a:r>
              <a:rPr lang="en-GB" sz="1200" dirty="0">
                <a:ea typeface="+mn-lt"/>
                <a:cs typeface="+mn-lt"/>
              </a:rPr>
              <a:t>() method. The </a:t>
            </a:r>
            <a:r>
              <a:rPr lang="en-GB" sz="1200" dirty="0" err="1">
                <a:ea typeface="+mn-lt"/>
                <a:cs typeface="+mn-lt"/>
              </a:rPr>
              <a:t>jest.mock</a:t>
            </a:r>
            <a:r>
              <a:rPr lang="en-GB" sz="1200" dirty="0">
                <a:ea typeface="+mn-lt"/>
                <a:cs typeface="+mn-lt"/>
              </a:rPr>
              <a:t>() method takes the module path as an argument and an optional implementation of the module as a </a:t>
            </a:r>
            <a:r>
              <a:rPr lang="en-GB" sz="1200" i="1" dirty="0">
                <a:ea typeface="+mn-lt"/>
                <a:cs typeface="+mn-lt"/>
              </a:rPr>
              <a:t>factory parameter</a:t>
            </a:r>
            <a:r>
              <a:rPr lang="en-GB" sz="1200" dirty="0">
                <a:ea typeface="+mn-lt"/>
                <a:cs typeface="+mn-lt"/>
              </a:rPr>
              <a:t>.</a:t>
            </a:r>
            <a:endParaRPr lang="en-GB" sz="1200"/>
          </a:p>
          <a:p>
            <a:pPr marL="269875" indent="-269875"/>
            <a:r>
              <a:rPr lang="en-GB" sz="1200" dirty="0">
                <a:ea typeface="+mn-lt"/>
                <a:cs typeface="+mn-lt"/>
              </a:rPr>
              <a:t>For the factory parameter, we specify that our mock, </a:t>
            </a:r>
            <a:r>
              <a:rPr lang="en-GB" sz="1200" dirty="0" err="1">
                <a:ea typeface="+mn-lt"/>
                <a:cs typeface="+mn-lt"/>
              </a:rPr>
              <a:t>axiosConfig</a:t>
            </a:r>
            <a:r>
              <a:rPr lang="en-GB" sz="1200" dirty="0">
                <a:ea typeface="+mn-lt"/>
                <a:cs typeface="+mn-lt"/>
              </a:rPr>
              <a:t>, should return an object consisting of </a:t>
            </a:r>
            <a:r>
              <a:rPr lang="en-GB" sz="1200" dirty="0" err="1">
                <a:ea typeface="+mn-lt"/>
                <a:cs typeface="+mn-lt"/>
              </a:rPr>
              <a:t>baseURL</a:t>
            </a:r>
            <a:r>
              <a:rPr lang="en-GB" sz="1200" dirty="0">
                <a:ea typeface="+mn-lt"/>
                <a:cs typeface="+mn-lt"/>
              </a:rPr>
              <a:t> and request(). The </a:t>
            </a:r>
            <a:r>
              <a:rPr lang="en-GB" sz="1200" dirty="0" err="1">
                <a:ea typeface="+mn-lt"/>
                <a:cs typeface="+mn-lt"/>
              </a:rPr>
              <a:t>baseUrl</a:t>
            </a:r>
            <a:r>
              <a:rPr lang="en-GB" sz="1200" dirty="0">
                <a:ea typeface="+mn-lt"/>
                <a:cs typeface="+mn-lt"/>
              </a:rPr>
              <a:t> is set to the base URL of the API. The request() is a mock function that returns an array of photos.</a:t>
            </a:r>
            <a:endParaRPr lang="en-GB" sz="1200"/>
          </a:p>
          <a:p>
            <a:pPr marL="269875" indent="-269875"/>
            <a:r>
              <a:rPr lang="en-GB" sz="1200" dirty="0">
                <a:ea typeface="+mn-lt"/>
                <a:cs typeface="+mn-lt"/>
              </a:rPr>
              <a:t>The request() function we've defined here replaces the real </a:t>
            </a:r>
            <a:r>
              <a:rPr lang="en-GB" sz="1200" dirty="0" err="1">
                <a:ea typeface="+mn-lt"/>
                <a:cs typeface="+mn-lt"/>
              </a:rPr>
              <a:t>axios.request</a:t>
            </a:r>
            <a:r>
              <a:rPr lang="en-GB" sz="1200" dirty="0">
                <a:ea typeface="+mn-lt"/>
                <a:cs typeface="+mn-lt"/>
              </a:rPr>
              <a:t>() function. When we call the request() method, our mock method will be called instead.</a:t>
            </a:r>
            <a:endParaRPr lang="en-GB" sz="1200"/>
          </a:p>
          <a:p>
            <a:pPr marL="269875" indent="-269875"/>
            <a:r>
              <a:rPr lang="en-GB" sz="1200" dirty="0">
                <a:ea typeface="+mn-lt"/>
                <a:cs typeface="+mn-lt"/>
              </a:rPr>
              <a:t>What's important to note is the </a:t>
            </a:r>
            <a:r>
              <a:rPr lang="en-GB" sz="1200" dirty="0" err="1">
                <a:ea typeface="+mn-lt"/>
                <a:cs typeface="+mn-lt"/>
              </a:rPr>
              <a:t>jest.fn</a:t>
            </a:r>
            <a:r>
              <a:rPr lang="en-GB" sz="1200" dirty="0">
                <a:ea typeface="+mn-lt"/>
                <a:cs typeface="+mn-lt"/>
              </a:rPr>
              <a:t>() function. It returns a new </a:t>
            </a:r>
            <a:r>
              <a:rPr lang="en-GB" sz="1200" i="1" dirty="0">
                <a:ea typeface="+mn-lt"/>
                <a:cs typeface="+mn-lt"/>
              </a:rPr>
              <a:t>mock function</a:t>
            </a:r>
            <a:r>
              <a:rPr lang="en-GB" sz="1200" dirty="0">
                <a:ea typeface="+mn-lt"/>
                <a:cs typeface="+mn-lt"/>
              </a:rPr>
              <a:t>, and its implementation is defined within the parentheses. What we've done via the </a:t>
            </a:r>
            <a:r>
              <a:rPr lang="en-GB" sz="1200" dirty="0" err="1">
                <a:ea typeface="+mn-lt"/>
                <a:cs typeface="+mn-lt"/>
              </a:rPr>
              <a:t>mockResolvedValue</a:t>
            </a:r>
            <a:r>
              <a:rPr lang="en-GB" sz="1200" dirty="0">
                <a:ea typeface="+mn-lt"/>
                <a:cs typeface="+mn-lt"/>
              </a:rPr>
              <a:t>() function is provide a new implementation for the request() function.</a:t>
            </a:r>
            <a:endParaRPr lang="en-GB" sz="1200"/>
          </a:p>
          <a:p>
            <a:pPr marL="269875" indent="-269875"/>
            <a:r>
              <a:rPr lang="en-GB" sz="1200" dirty="0">
                <a:ea typeface="+mn-lt"/>
                <a:cs typeface="+mn-lt"/>
              </a:rPr>
              <a:t>Typically, this is done via the </a:t>
            </a:r>
            <a:r>
              <a:rPr lang="en-GB" sz="1200" dirty="0" err="1">
                <a:ea typeface="+mn-lt"/>
                <a:cs typeface="+mn-lt"/>
              </a:rPr>
              <a:t>mockImplementation</a:t>
            </a:r>
            <a:r>
              <a:rPr lang="en-GB" sz="1200" dirty="0">
                <a:ea typeface="+mn-lt"/>
                <a:cs typeface="+mn-lt"/>
              </a:rPr>
              <a:t>() function, though since we're really only just returning the data which holds our results - we can use the sugar function instead.</a:t>
            </a:r>
            <a:endParaRPr lang="en-GB" sz="1200"/>
          </a:p>
          <a:p>
            <a:pPr marL="269875" indent="-269875"/>
            <a:r>
              <a:rPr lang="en-GB" sz="1200" dirty="0" err="1">
                <a:ea typeface="+mn-lt"/>
                <a:cs typeface="+mn-lt"/>
              </a:rPr>
              <a:t>mockResolvedValue</a:t>
            </a:r>
            <a:r>
              <a:rPr lang="en-GB" sz="1200" dirty="0">
                <a:ea typeface="+mn-lt"/>
                <a:cs typeface="+mn-lt"/>
              </a:rPr>
              <a:t>() is the same as </a:t>
            </a:r>
            <a:r>
              <a:rPr lang="en-GB" sz="1200" dirty="0" err="1">
                <a:ea typeface="+mn-lt"/>
                <a:cs typeface="+mn-lt"/>
              </a:rPr>
              <a:t>mockImplementation</a:t>
            </a:r>
            <a:r>
              <a:rPr lang="en-GB" sz="1200" dirty="0">
                <a:ea typeface="+mn-lt"/>
                <a:cs typeface="+mn-lt"/>
              </a:rPr>
              <a:t>(() =&gt; </a:t>
            </a:r>
            <a:r>
              <a:rPr lang="en-GB" sz="1200" dirty="0" err="1">
                <a:ea typeface="+mn-lt"/>
                <a:cs typeface="+mn-lt"/>
              </a:rPr>
              <a:t>Promise.resolve</a:t>
            </a:r>
            <a:r>
              <a:rPr lang="en-GB" sz="1200" dirty="0">
                <a:ea typeface="+mn-lt"/>
                <a:cs typeface="+mn-lt"/>
              </a:rPr>
              <a:t>(value)).</a:t>
            </a:r>
            <a:endParaRPr lang="en-GB" sz="1200"/>
          </a:p>
          <a:p>
            <a:pPr marL="269875" indent="-269875"/>
            <a:r>
              <a:rPr lang="en-GB" sz="1200" dirty="0">
                <a:ea typeface="+mn-lt"/>
                <a:cs typeface="+mn-lt"/>
              </a:rPr>
              <a:t>With a mock in place, let's go ahead and write a test:</a:t>
            </a:r>
            <a:endParaRPr lang="en-GB" sz="1200"/>
          </a:p>
          <a:p>
            <a:pPr marL="449580" lvl="1" indent="0">
              <a:lnSpc>
                <a:spcPct val="100000"/>
              </a:lnSpc>
              <a:spcBef>
                <a:spcPts val="0"/>
              </a:spcBef>
              <a:buNone/>
            </a:pPr>
            <a:r>
              <a:rPr lang="en-GB" sz="1200" dirty="0">
                <a:solidFill>
                  <a:srgbClr val="FFC000"/>
                </a:solidFill>
                <a:ea typeface="+mn-lt"/>
                <a:cs typeface="+mn-lt"/>
              </a:rPr>
              <a:t>describe('test getPhotosByAlbumId', () =&gt; {
    </a:t>
            </a:r>
            <a:r>
              <a:rPr lang="en-GB" sz="1200" dirty="0" err="1">
                <a:solidFill>
                  <a:srgbClr val="FFC000"/>
                </a:solidFill>
                <a:ea typeface="+mn-lt"/>
                <a:cs typeface="+mn-lt"/>
              </a:rPr>
              <a:t>afterEach</a:t>
            </a:r>
            <a:r>
              <a:rPr lang="en-GB" sz="1200" dirty="0">
                <a:solidFill>
                  <a:srgbClr val="FFC000"/>
                </a:solidFill>
                <a:ea typeface="+mn-lt"/>
                <a:cs typeface="+mn-lt"/>
              </a:rPr>
              <a:t>(() =&gt; </a:t>
            </a:r>
            <a:r>
              <a:rPr lang="en-GB" sz="1200" dirty="0" err="1">
                <a:solidFill>
                  <a:srgbClr val="FFC000"/>
                </a:solidFill>
                <a:ea typeface="+mn-lt"/>
                <a:cs typeface="+mn-lt"/>
              </a:rPr>
              <a:t>jest.resetAllMocks</a:t>
            </a:r>
            <a:r>
              <a:rPr lang="en-GB" sz="1200" dirty="0">
                <a:solidFill>
                  <a:srgbClr val="FFC000"/>
                </a:solidFill>
                <a:ea typeface="+mn-lt"/>
                <a:cs typeface="+mn-lt"/>
              </a:rPr>
              <a:t>());
    it('fetches photos by album id', async () =&gt; {
        </a:t>
            </a:r>
            <a:r>
              <a:rPr lang="en-GB" sz="1200" dirty="0" err="1">
                <a:solidFill>
                  <a:srgbClr val="FFC000"/>
                </a:solidFill>
                <a:ea typeface="+mn-lt"/>
                <a:cs typeface="+mn-lt"/>
              </a:rPr>
              <a:t>const</a:t>
            </a:r>
            <a:r>
              <a:rPr lang="en-GB" sz="1200" dirty="0">
                <a:solidFill>
                  <a:srgbClr val="FFC000"/>
                </a:solidFill>
                <a:ea typeface="+mn-lt"/>
                <a:cs typeface="+mn-lt"/>
              </a:rPr>
              <a:t> photos = await </a:t>
            </a:r>
            <a:r>
              <a:rPr lang="en-GB" sz="1200" dirty="0" err="1">
                <a:solidFill>
                  <a:srgbClr val="FFC000"/>
                </a:solidFill>
                <a:ea typeface="+mn-lt"/>
                <a:cs typeface="+mn-lt"/>
              </a:rPr>
              <a:t>getPhotosByAlbumId</a:t>
            </a:r>
            <a:r>
              <a:rPr lang="en-GB" sz="1200" dirty="0">
                <a:solidFill>
                  <a:srgbClr val="FFC000"/>
                </a:solidFill>
                <a:ea typeface="+mn-lt"/>
                <a:cs typeface="+mn-lt"/>
              </a:rPr>
              <a:t>(3);
        expect(</a:t>
            </a:r>
            <a:r>
              <a:rPr lang="en-GB" sz="1200" dirty="0" err="1">
                <a:solidFill>
                  <a:srgbClr val="FFC000"/>
                </a:solidFill>
                <a:ea typeface="+mn-lt"/>
                <a:cs typeface="+mn-lt"/>
              </a:rPr>
              <a:t>axios.request</a:t>
            </a:r>
            <a:r>
              <a:rPr lang="en-GB" sz="1200" dirty="0">
                <a:solidFill>
                  <a:srgbClr val="FFC000"/>
                </a:solidFill>
                <a:ea typeface="+mn-lt"/>
                <a:cs typeface="+mn-lt"/>
              </a:rPr>
              <a:t>).</a:t>
            </a:r>
            <a:r>
              <a:rPr lang="en-GB" sz="1200" dirty="0" err="1">
                <a:solidFill>
                  <a:srgbClr val="FFC000"/>
                </a:solidFill>
                <a:ea typeface="+mn-lt"/>
                <a:cs typeface="+mn-lt"/>
              </a:rPr>
              <a:t>toHaveBeenCalled</a:t>
            </a:r>
            <a:r>
              <a:rPr lang="en-GB" sz="1200" dirty="0">
                <a:solidFill>
                  <a:srgbClr val="FFC000"/>
                </a:solidFill>
                <a:ea typeface="+mn-lt"/>
                <a:cs typeface="+mn-lt"/>
              </a:rPr>
              <a:t>();
        expect(</a:t>
            </a:r>
            <a:r>
              <a:rPr lang="en-GB" sz="1200" dirty="0" err="1">
                <a:solidFill>
                  <a:srgbClr val="FFC000"/>
                </a:solidFill>
                <a:ea typeface="+mn-lt"/>
                <a:cs typeface="+mn-lt"/>
              </a:rPr>
              <a:t>axios.request</a:t>
            </a:r>
            <a:r>
              <a:rPr lang="en-GB" sz="1200" dirty="0">
                <a:solidFill>
                  <a:srgbClr val="FFC000"/>
                </a:solidFill>
                <a:ea typeface="+mn-lt"/>
                <a:cs typeface="+mn-lt"/>
              </a:rPr>
              <a:t>).</a:t>
            </a:r>
            <a:r>
              <a:rPr lang="en-GB" sz="1200" dirty="0" err="1">
                <a:solidFill>
                  <a:srgbClr val="FFC000"/>
                </a:solidFill>
                <a:ea typeface="+mn-lt"/>
                <a:cs typeface="+mn-lt"/>
              </a:rPr>
              <a:t>toHaveBeenCalledWith</a:t>
            </a:r>
            <a:r>
              <a:rPr lang="en-GB" sz="1200" dirty="0">
                <a:solidFill>
                  <a:srgbClr val="FFC000"/>
                </a:solidFill>
                <a:ea typeface="+mn-lt"/>
                <a:cs typeface="+mn-lt"/>
              </a:rPr>
              <a:t>({ method: 'get', </a:t>
            </a:r>
            <a:r>
              <a:rPr lang="en-GB" sz="1200" dirty="0" err="1">
                <a:solidFill>
                  <a:srgbClr val="FFC000"/>
                </a:solidFill>
                <a:ea typeface="+mn-lt"/>
                <a:cs typeface="+mn-lt"/>
              </a:rPr>
              <a:t>url</a:t>
            </a:r>
            <a:r>
              <a:rPr lang="en-GB" sz="1200" dirty="0">
                <a:solidFill>
                  <a:srgbClr val="FFC000"/>
                </a:solidFill>
                <a:ea typeface="+mn-lt"/>
                <a:cs typeface="+mn-lt"/>
              </a:rPr>
              <a:t>: '/3/</a:t>
            </a:r>
            <a:r>
              <a:rPr lang="en-GB" sz="1200" dirty="0" err="1">
                <a:solidFill>
                  <a:srgbClr val="FFC000"/>
                </a:solidFill>
                <a:ea typeface="+mn-lt"/>
                <a:cs typeface="+mn-lt"/>
              </a:rPr>
              <a:t>photos?_limit</a:t>
            </a:r>
            <a:r>
              <a:rPr lang="en-GB" sz="1200" dirty="0">
                <a:solidFill>
                  <a:srgbClr val="FFC000"/>
                </a:solidFill>
                <a:ea typeface="+mn-lt"/>
                <a:cs typeface="+mn-lt"/>
              </a:rPr>
              <a:t>=3' });
        expect(</a:t>
            </a:r>
            <a:r>
              <a:rPr lang="en-GB" sz="1200" dirty="0" err="1">
                <a:solidFill>
                  <a:srgbClr val="FFC000"/>
                </a:solidFill>
                <a:ea typeface="+mn-lt"/>
                <a:cs typeface="+mn-lt"/>
              </a:rPr>
              <a:t>photos.length</a:t>
            </a:r>
            <a:r>
              <a:rPr lang="en-GB" sz="1200" dirty="0">
                <a:solidFill>
                  <a:srgbClr val="FFC000"/>
                </a:solidFill>
                <a:ea typeface="+mn-lt"/>
                <a:cs typeface="+mn-lt"/>
              </a:rPr>
              <a:t>).</a:t>
            </a:r>
            <a:r>
              <a:rPr lang="en-GB" sz="1200" dirty="0" err="1">
                <a:solidFill>
                  <a:srgbClr val="FFC000"/>
                </a:solidFill>
                <a:ea typeface="+mn-lt"/>
                <a:cs typeface="+mn-lt"/>
              </a:rPr>
              <a:t>toEqual</a:t>
            </a:r>
            <a:r>
              <a:rPr lang="en-GB" sz="1200" dirty="0">
                <a:solidFill>
                  <a:srgbClr val="FFC000"/>
                </a:solidFill>
                <a:ea typeface="+mn-lt"/>
                <a:cs typeface="+mn-lt"/>
              </a:rPr>
              <a:t>(3);
        expect(photos[0].</a:t>
            </a:r>
            <a:r>
              <a:rPr lang="en-GB" sz="1200" dirty="0" err="1">
                <a:solidFill>
                  <a:srgbClr val="FFC000"/>
                </a:solidFill>
                <a:ea typeface="+mn-lt"/>
                <a:cs typeface="+mn-lt"/>
              </a:rPr>
              <a:t>albumId</a:t>
            </a:r>
            <a:r>
              <a:rPr lang="en-GB" sz="1200" dirty="0">
                <a:solidFill>
                  <a:srgbClr val="FFC000"/>
                </a:solidFill>
                <a:ea typeface="+mn-lt"/>
                <a:cs typeface="+mn-lt"/>
              </a:rPr>
              <a:t>).</a:t>
            </a:r>
            <a:r>
              <a:rPr lang="en-GB" sz="1200" dirty="0" err="1">
                <a:solidFill>
                  <a:srgbClr val="FFC000"/>
                </a:solidFill>
                <a:ea typeface="+mn-lt"/>
                <a:cs typeface="+mn-lt"/>
              </a:rPr>
              <a:t>toEqual</a:t>
            </a:r>
            <a:r>
              <a:rPr lang="en-GB" sz="1200" dirty="0">
                <a:solidFill>
                  <a:srgbClr val="FFC000"/>
                </a:solidFill>
                <a:ea typeface="+mn-lt"/>
                <a:cs typeface="+mn-lt"/>
              </a:rPr>
              <a:t>(3)
    });
});</a:t>
            </a:r>
            <a:endParaRPr lang="en-GB" sz="1200">
              <a:solidFill>
                <a:srgbClr val="FFC000"/>
              </a:solidFill>
            </a:endParaRPr>
          </a:p>
        </p:txBody>
      </p:sp>
    </p:spTree>
    <p:extLst>
      <p:ext uri="{BB962C8B-B14F-4D97-AF65-F5344CB8AC3E}">
        <p14:creationId xmlns:p14="http://schemas.microsoft.com/office/powerpoint/2010/main" val="3125603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6A5F-7193-4D82-A833-1328661513CF}"/>
              </a:ext>
            </a:extLst>
          </p:cNvPr>
          <p:cNvSpPr>
            <a:spLocks noGrp="1"/>
          </p:cNvSpPr>
          <p:nvPr>
            <p:ph type="title"/>
          </p:nvPr>
        </p:nvSpPr>
        <p:spPr/>
        <p:txBody>
          <a:bodyPr/>
          <a:lstStyle/>
          <a:p>
            <a:r>
              <a:rPr lang="en-GB" dirty="0"/>
              <a:t>Run Test</a:t>
            </a:r>
          </a:p>
        </p:txBody>
      </p:sp>
      <p:sp>
        <p:nvSpPr>
          <p:cNvPr id="3" name="Content Placeholder 2">
            <a:extLst>
              <a:ext uri="{FF2B5EF4-FFF2-40B4-BE49-F238E27FC236}">
                <a16:creationId xmlns:a16="http://schemas.microsoft.com/office/drawing/2014/main" id="{BE427906-65C0-42AC-943E-828E7828285D}"/>
              </a:ext>
            </a:extLst>
          </p:cNvPr>
          <p:cNvSpPr>
            <a:spLocks noGrp="1"/>
          </p:cNvSpPr>
          <p:nvPr>
            <p:ph idx="1"/>
          </p:nvPr>
        </p:nvSpPr>
        <p:spPr/>
        <p:txBody>
          <a:bodyPr vert="horz" lIns="91440" tIns="45720" rIns="91440" bIns="45720" rtlCol="0" anchor="t">
            <a:normAutofit/>
          </a:bodyPr>
          <a:lstStyle/>
          <a:p>
            <a:pPr marL="269875" indent="-269875"/>
            <a:r>
              <a:rPr lang="en-GB" dirty="0">
                <a:ea typeface="+mn-lt"/>
                <a:cs typeface="+mn-lt"/>
              </a:rPr>
              <a:t>After each test case, we ensure that the </a:t>
            </a:r>
            <a:r>
              <a:rPr lang="en-GB" dirty="0" err="1">
                <a:ea typeface="+mn-lt"/>
                <a:cs typeface="+mn-lt"/>
              </a:rPr>
              <a:t>jest.resetAllMocks</a:t>
            </a:r>
            <a:r>
              <a:rPr lang="en-GB" dirty="0">
                <a:ea typeface="+mn-lt"/>
                <a:cs typeface="+mn-lt"/>
              </a:rPr>
              <a:t>() function is called to reset the state of all mocks.</a:t>
            </a:r>
            <a:endParaRPr lang="en-GB"/>
          </a:p>
          <a:p>
            <a:pPr marL="269875" indent="-269875"/>
            <a:r>
              <a:rPr lang="en-GB" dirty="0">
                <a:ea typeface="+mn-lt"/>
                <a:cs typeface="+mn-lt"/>
              </a:rPr>
              <a:t>In our test case, we call the </a:t>
            </a:r>
            <a:r>
              <a:rPr lang="en-GB" dirty="0" err="1">
                <a:ea typeface="+mn-lt"/>
                <a:cs typeface="+mn-lt"/>
              </a:rPr>
              <a:t>getPhotosByAlbumId</a:t>
            </a:r>
            <a:r>
              <a:rPr lang="en-GB" dirty="0">
                <a:ea typeface="+mn-lt"/>
                <a:cs typeface="+mn-lt"/>
              </a:rPr>
              <a:t>() function with an ID of 3 as the argument. We then make our assertions.</a:t>
            </a:r>
            <a:endParaRPr lang="en-GB"/>
          </a:p>
          <a:p>
            <a:pPr marL="269875" indent="-269875"/>
            <a:r>
              <a:rPr lang="en-GB" dirty="0">
                <a:ea typeface="+mn-lt"/>
                <a:cs typeface="+mn-lt"/>
              </a:rPr>
              <a:t>The first assertion expects that the </a:t>
            </a:r>
            <a:r>
              <a:rPr lang="en-GB" dirty="0" err="1">
                <a:ea typeface="+mn-lt"/>
                <a:cs typeface="+mn-lt"/>
              </a:rPr>
              <a:t>axios.request</a:t>
            </a:r>
            <a:r>
              <a:rPr lang="en-GB" dirty="0">
                <a:ea typeface="+mn-lt"/>
                <a:cs typeface="+mn-lt"/>
              </a:rPr>
              <a:t>() method was called, while the second assertion checks that the method was called with the correct parameters. We also check that the length of the returned array is 3 and that the first object of the array has an </a:t>
            </a:r>
            <a:r>
              <a:rPr lang="en-GB" dirty="0" err="1">
                <a:ea typeface="+mn-lt"/>
                <a:cs typeface="+mn-lt"/>
              </a:rPr>
              <a:t>albumId</a:t>
            </a:r>
            <a:r>
              <a:rPr lang="en-GB" dirty="0">
                <a:ea typeface="+mn-lt"/>
                <a:cs typeface="+mn-lt"/>
              </a:rPr>
              <a:t> of 3.</a:t>
            </a:r>
            <a:endParaRPr lang="en-GB"/>
          </a:p>
          <a:p>
            <a:pPr marL="269875" indent="-269875"/>
            <a:r>
              <a:rPr lang="en-GB" dirty="0">
                <a:ea typeface="+mn-lt"/>
                <a:cs typeface="+mn-lt"/>
              </a:rPr>
              <a:t>Let's run our new tests with:</a:t>
            </a:r>
            <a:endParaRPr lang="en-GB"/>
          </a:p>
          <a:p>
            <a:pPr marL="449580" lvl="1" indent="0">
              <a:buNone/>
            </a:pPr>
            <a:r>
              <a:rPr lang="en-GB" dirty="0" err="1">
                <a:solidFill>
                  <a:srgbClr val="FFC000"/>
                </a:solidFill>
                <a:ea typeface="+mn-lt"/>
                <a:cs typeface="+mn-lt"/>
              </a:rPr>
              <a:t>npm</a:t>
            </a:r>
            <a:r>
              <a:rPr lang="en-GB" dirty="0">
                <a:solidFill>
                  <a:srgbClr val="FFC000"/>
                </a:solidFill>
                <a:ea typeface="+mn-lt"/>
                <a:cs typeface="+mn-lt"/>
              </a:rPr>
              <a:t> test</a:t>
            </a:r>
            <a:endParaRPr lang="en-GB" dirty="0">
              <a:solidFill>
                <a:srgbClr val="FFC000"/>
              </a:solidFill>
            </a:endParaRPr>
          </a:p>
        </p:txBody>
      </p:sp>
    </p:spTree>
    <p:extLst>
      <p:ext uri="{BB962C8B-B14F-4D97-AF65-F5344CB8AC3E}">
        <p14:creationId xmlns:p14="http://schemas.microsoft.com/office/powerpoint/2010/main" val="3620980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E71F2-0820-4096-8954-1CE308052211}"/>
              </a:ext>
            </a:extLst>
          </p:cNvPr>
          <p:cNvSpPr>
            <a:spLocks noGrp="1"/>
          </p:cNvSpPr>
          <p:nvPr>
            <p:ph type="title"/>
          </p:nvPr>
        </p:nvSpPr>
        <p:spPr/>
        <p:txBody>
          <a:bodyPr/>
          <a:lstStyle/>
          <a:p>
            <a:r>
              <a:rPr lang="en-GB" b="1" dirty="0">
                <a:ea typeface="+mj-lt"/>
                <a:cs typeface="+mj-lt"/>
              </a:rPr>
              <a:t>Sinon Mocks vs Jest Mocks</a:t>
            </a:r>
            <a:endParaRPr lang="en-US" dirty="0"/>
          </a:p>
        </p:txBody>
      </p:sp>
      <p:sp>
        <p:nvSpPr>
          <p:cNvPr id="3" name="Content Placeholder 2">
            <a:extLst>
              <a:ext uri="{FF2B5EF4-FFF2-40B4-BE49-F238E27FC236}">
                <a16:creationId xmlns:a16="http://schemas.microsoft.com/office/drawing/2014/main" id="{17AECDB8-6D9F-41F0-8B94-19EA23CB647D}"/>
              </a:ext>
            </a:extLst>
          </p:cNvPr>
          <p:cNvSpPr>
            <a:spLocks noGrp="1"/>
          </p:cNvSpPr>
          <p:nvPr>
            <p:ph idx="1"/>
          </p:nvPr>
        </p:nvSpPr>
        <p:spPr>
          <a:xfrm>
            <a:off x="540000" y="1757118"/>
            <a:ext cx="11140212" cy="4639529"/>
          </a:xfrm>
        </p:spPr>
        <p:txBody>
          <a:bodyPr vert="horz" lIns="91440" tIns="45720" rIns="91440" bIns="45720" rtlCol="0" anchor="t">
            <a:normAutofit fontScale="70000" lnSpcReduction="20000"/>
          </a:bodyPr>
          <a:lstStyle/>
          <a:p>
            <a:pPr marL="269875" indent="-269875"/>
            <a:r>
              <a:rPr lang="en-GB" dirty="0">
                <a:ea typeface="+mn-lt"/>
                <a:cs typeface="+mn-lt"/>
              </a:rPr>
              <a:t>Sinon.js and Jest have different ways they approach the concept of mocking. The following are some of the key differences to note:</a:t>
            </a:r>
            <a:endParaRPr lang="en-GB" dirty="0"/>
          </a:p>
          <a:p>
            <a:pPr marL="269875" indent="-269875"/>
            <a:r>
              <a:rPr lang="en-GB" dirty="0">
                <a:ea typeface="+mn-lt"/>
                <a:cs typeface="+mn-lt"/>
              </a:rPr>
              <a:t>In Jest, Node.js modules are automatically mocked in your tests when you place the mock files in a __mocks__ folder that's next to the </a:t>
            </a:r>
            <a:r>
              <a:rPr lang="en-GB" dirty="0" err="1">
                <a:ea typeface="+mn-lt"/>
                <a:cs typeface="+mn-lt"/>
              </a:rPr>
              <a:t>node_modules</a:t>
            </a:r>
            <a:r>
              <a:rPr lang="en-GB" dirty="0">
                <a:ea typeface="+mn-lt"/>
                <a:cs typeface="+mn-lt"/>
              </a:rPr>
              <a:t> folder. For example, if you a file called __mock__/fs.js, then every time the fs module is called in your test, Jest will automatically use the mocks. On the other hand, with Sinon.js you must mock each dependency manually using the </a:t>
            </a:r>
            <a:r>
              <a:rPr lang="en-GB" dirty="0" err="1">
                <a:ea typeface="+mn-lt"/>
                <a:cs typeface="+mn-lt"/>
              </a:rPr>
              <a:t>sinon.mock</a:t>
            </a:r>
            <a:r>
              <a:rPr lang="en-GB" dirty="0">
                <a:ea typeface="+mn-lt"/>
                <a:cs typeface="+mn-lt"/>
              </a:rPr>
              <a:t>() method on each test that needs it.</a:t>
            </a:r>
            <a:endParaRPr lang="en-GB" dirty="0"/>
          </a:p>
          <a:p>
            <a:pPr marL="269875" indent="-269875"/>
            <a:r>
              <a:rPr lang="en-GB" dirty="0">
                <a:ea typeface="+mn-lt"/>
                <a:cs typeface="+mn-lt"/>
              </a:rPr>
              <a:t>In Jest, we use the </a:t>
            </a:r>
            <a:r>
              <a:rPr lang="en-GB" dirty="0" err="1">
                <a:ea typeface="+mn-lt"/>
                <a:cs typeface="+mn-lt"/>
              </a:rPr>
              <a:t>jest.fn</a:t>
            </a:r>
            <a:r>
              <a:rPr lang="en-GB" dirty="0">
                <a:ea typeface="+mn-lt"/>
                <a:cs typeface="+mn-lt"/>
              </a:rPr>
              <a:t>().</a:t>
            </a:r>
            <a:r>
              <a:rPr lang="en-GB" dirty="0" err="1">
                <a:ea typeface="+mn-lt"/>
                <a:cs typeface="+mn-lt"/>
              </a:rPr>
              <a:t>mockImplementation</a:t>
            </a:r>
            <a:r>
              <a:rPr lang="en-GB" dirty="0">
                <a:ea typeface="+mn-lt"/>
                <a:cs typeface="+mn-lt"/>
              </a:rPr>
              <a:t>() method to replace a mocked function's implementation with a stubbed response. A good example of this can be found in the Jest documentation </a:t>
            </a:r>
            <a:r>
              <a:rPr lang="en-GB" dirty="0">
                <a:ea typeface="+mn-lt"/>
                <a:cs typeface="+mn-lt"/>
                <a:hlinkClick r:id="rId2"/>
              </a:rPr>
              <a:t>here</a:t>
            </a:r>
            <a:r>
              <a:rPr lang="en-GB" dirty="0">
                <a:ea typeface="+mn-lt"/>
                <a:cs typeface="+mn-lt"/>
              </a:rPr>
              <a:t>. In Sinon.js, we use the </a:t>
            </a:r>
            <a:r>
              <a:rPr lang="en-GB" dirty="0" err="1">
                <a:ea typeface="+mn-lt"/>
                <a:cs typeface="+mn-lt"/>
              </a:rPr>
              <a:t>mock.expects</a:t>
            </a:r>
            <a:r>
              <a:rPr lang="en-GB" dirty="0">
                <a:ea typeface="+mn-lt"/>
                <a:cs typeface="+mn-lt"/>
              </a:rPr>
              <a:t>() method to handle that.</a:t>
            </a:r>
            <a:endParaRPr lang="en-GB" dirty="0"/>
          </a:p>
          <a:p>
            <a:pPr marL="269875" indent="-269875"/>
            <a:r>
              <a:rPr lang="en-GB" dirty="0">
                <a:ea typeface="+mn-lt"/>
                <a:cs typeface="+mn-lt"/>
              </a:rPr>
              <a:t>Jest provides a large number of methods for working with their mock API and particularly with modules. You can view all of them </a:t>
            </a:r>
            <a:r>
              <a:rPr lang="en-GB" dirty="0">
                <a:ea typeface="+mn-lt"/>
                <a:cs typeface="+mn-lt"/>
                <a:hlinkClick r:id="rId3"/>
              </a:rPr>
              <a:t>here</a:t>
            </a:r>
            <a:r>
              <a:rPr lang="en-GB" dirty="0">
                <a:ea typeface="+mn-lt"/>
                <a:cs typeface="+mn-lt"/>
              </a:rPr>
              <a:t>. Sinon.js, on the other hand, has fewer methods to work with mocks and exposes a generally simpler API.</a:t>
            </a:r>
            <a:endParaRPr lang="en-GB" dirty="0"/>
          </a:p>
          <a:p>
            <a:pPr marL="269875" indent="-269875"/>
            <a:r>
              <a:rPr lang="en-GB" dirty="0">
                <a:ea typeface="+mn-lt"/>
                <a:cs typeface="+mn-lt"/>
              </a:rPr>
              <a:t>Sinon.js mocks ship as part of the Sinon.js library which can be plugged in and used in combination with other testing frameworks like Mocha and assertion libraries like Chai. Jest mocks, on the other hand, ship as part of the Jest framework, which also ships with its own assertions API.</a:t>
            </a:r>
            <a:endParaRPr lang="en-GB" dirty="0"/>
          </a:p>
          <a:p>
            <a:pPr marL="269875" indent="-269875"/>
            <a:r>
              <a:rPr lang="en-GB" dirty="0">
                <a:ea typeface="+mn-lt"/>
                <a:cs typeface="+mn-lt"/>
              </a:rPr>
              <a:t>Sinon.js mocks are often most beneficial when you're testing a small application that may not require the entire power of a framework like Jest. It's also useful when you already have a test setup and need to add mocking to a few components in your application.</a:t>
            </a:r>
            <a:endParaRPr lang="en-GB" dirty="0"/>
          </a:p>
          <a:p>
            <a:pPr marL="269875" indent="-269875"/>
            <a:r>
              <a:rPr lang="en-GB" dirty="0">
                <a:ea typeface="+mn-lt"/>
                <a:cs typeface="+mn-lt"/>
              </a:rPr>
              <a:t>However, when working with large applications that have many dependencies, leveraging on the power of Jest's mock API alongside its framework can be greatly beneficial to ensure a consistent testing experience.</a:t>
            </a:r>
            <a:endParaRPr lang="en-GB" dirty="0"/>
          </a:p>
          <a:p>
            <a:pPr marL="269875" indent="-269875"/>
            <a:endParaRPr lang="en-GB" dirty="0"/>
          </a:p>
        </p:txBody>
      </p:sp>
    </p:spTree>
    <p:extLst>
      <p:ext uri="{BB962C8B-B14F-4D97-AF65-F5344CB8AC3E}">
        <p14:creationId xmlns:p14="http://schemas.microsoft.com/office/powerpoint/2010/main" val="2864304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43EC-EFFE-4644-BF53-10664CE4A15D}"/>
              </a:ext>
            </a:extLst>
          </p:cNvPr>
          <p:cNvSpPr>
            <a:spLocks noGrp="1"/>
          </p:cNvSpPr>
          <p:nvPr>
            <p:ph type="title"/>
          </p:nvPr>
        </p:nvSpPr>
        <p:spPr/>
        <p:txBody>
          <a:bodyPr/>
          <a:lstStyle/>
          <a:p>
            <a:r>
              <a:rPr lang="en-GB"/>
              <a:t>References</a:t>
            </a:r>
          </a:p>
        </p:txBody>
      </p:sp>
      <p:sp>
        <p:nvSpPr>
          <p:cNvPr id="3" name="Content Placeholder 2">
            <a:extLst>
              <a:ext uri="{FF2B5EF4-FFF2-40B4-BE49-F238E27FC236}">
                <a16:creationId xmlns:a16="http://schemas.microsoft.com/office/drawing/2014/main" id="{2AC02734-7D95-4467-AC50-28E5D425DD6F}"/>
              </a:ext>
            </a:extLst>
          </p:cNvPr>
          <p:cNvSpPr>
            <a:spLocks noGrp="1"/>
          </p:cNvSpPr>
          <p:nvPr>
            <p:ph idx="1"/>
          </p:nvPr>
        </p:nvSpPr>
        <p:spPr/>
        <p:txBody>
          <a:bodyPr vert="horz" lIns="91440" tIns="45720" rIns="91440" bIns="45720" rtlCol="0" anchor="t">
            <a:normAutofit/>
          </a:bodyPr>
          <a:lstStyle/>
          <a:p>
            <a:pPr marL="269875" indent="-269875"/>
            <a:r>
              <a:rPr lang="en-GB" dirty="0">
                <a:ea typeface="+mn-lt"/>
                <a:cs typeface="+mn-lt"/>
                <a:hlinkClick r:id="rId2"/>
              </a:rPr>
              <a:t>https://javascript.plainenglish.io/unit-testing-node-js-mongoose-using-jest-106a39b8393d</a:t>
            </a:r>
          </a:p>
          <a:p>
            <a:pPr marL="269875" indent="-269875"/>
            <a:r>
              <a:rPr lang="en-GB" dirty="0">
                <a:ea typeface="+mn-lt"/>
                <a:cs typeface="+mn-lt"/>
                <a:hlinkClick r:id="rId3"/>
              </a:rPr>
              <a:t>https://jestjs.io/docs/mongodb</a:t>
            </a:r>
            <a:r>
              <a:rPr lang="en-GB">
                <a:ea typeface="+mn-lt"/>
                <a:cs typeface="+mn-lt"/>
              </a:rPr>
              <a:t> : For Mongo DB testing</a:t>
            </a:r>
            <a:endParaRPr lang="en-GB" dirty="0">
              <a:ea typeface="+mn-lt"/>
              <a:cs typeface="+mn-lt"/>
            </a:endParaRPr>
          </a:p>
          <a:p>
            <a:pPr marL="269875" indent="-269875"/>
            <a:r>
              <a:rPr lang="en-GB" dirty="0">
                <a:ea typeface="+mn-lt"/>
                <a:cs typeface="+mn-lt"/>
                <a:hlinkClick r:id="rId4"/>
              </a:rPr>
              <a:t>https://jestjs.io/docs</a:t>
            </a:r>
            <a:r>
              <a:rPr lang="en-GB">
                <a:ea typeface="+mn-lt"/>
                <a:cs typeface="+mn-lt"/>
              </a:rPr>
              <a:t> : JEST tutorial in details</a:t>
            </a:r>
          </a:p>
        </p:txBody>
      </p:sp>
    </p:spTree>
    <p:extLst>
      <p:ext uri="{BB962C8B-B14F-4D97-AF65-F5344CB8AC3E}">
        <p14:creationId xmlns:p14="http://schemas.microsoft.com/office/powerpoint/2010/main" val="934668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3B49A-5FD1-4BFC-8F1F-086D703C83B5}"/>
              </a:ext>
            </a:extLst>
          </p:cNvPr>
          <p:cNvSpPr>
            <a:spLocks noGrp="1"/>
          </p:cNvSpPr>
          <p:nvPr>
            <p:ph type="title"/>
          </p:nvPr>
        </p:nvSpPr>
        <p:spPr/>
        <p:txBody>
          <a:bodyPr/>
          <a:lstStyle/>
          <a:p>
            <a:r>
              <a:rPr lang="en-GB" dirty="0"/>
              <a:t>Unit testing</a:t>
            </a:r>
          </a:p>
        </p:txBody>
      </p:sp>
      <p:sp>
        <p:nvSpPr>
          <p:cNvPr id="3" name="Content Placeholder 2">
            <a:extLst>
              <a:ext uri="{FF2B5EF4-FFF2-40B4-BE49-F238E27FC236}">
                <a16:creationId xmlns:a16="http://schemas.microsoft.com/office/drawing/2014/main" id="{569F5BF7-A5EE-498B-950A-281E8605CA7E}"/>
              </a:ext>
            </a:extLst>
          </p:cNvPr>
          <p:cNvSpPr>
            <a:spLocks noGrp="1"/>
          </p:cNvSpPr>
          <p:nvPr>
            <p:ph idx="1"/>
          </p:nvPr>
        </p:nvSpPr>
        <p:spPr>
          <a:xfrm>
            <a:off x="548467" y="2012420"/>
            <a:ext cx="11101136" cy="3779837"/>
          </a:xfrm>
        </p:spPr>
        <p:txBody>
          <a:bodyPr vert="horz" lIns="91440" tIns="45720" rIns="91440" bIns="45720" rtlCol="0" anchor="t">
            <a:normAutofit fontScale="92500" lnSpcReduction="10000"/>
          </a:bodyPr>
          <a:lstStyle/>
          <a:p>
            <a:pPr marL="269875" indent="-269875"/>
            <a:r>
              <a:rPr lang="en" b="1" dirty="0">
                <a:solidFill>
                  <a:srgbClr val="FFFFFF"/>
                </a:solidFill>
                <a:ea typeface="+mn-lt"/>
                <a:cs typeface="+mn-lt"/>
              </a:rPr>
              <a:t>UNIT TESTING</a:t>
            </a:r>
            <a:r>
              <a:rPr lang="en" dirty="0">
                <a:solidFill>
                  <a:srgbClr val="FFFFFF"/>
                </a:solidFill>
                <a:ea typeface="+mn-lt"/>
                <a:cs typeface="+mn-lt"/>
              </a:rPr>
              <a:t> is a level of software testing where individual units/ components of a software are tested. The purpose is to validate that each unit of the software performs as designed. A unit is the smallest testable part of any software.</a:t>
            </a:r>
            <a:endParaRPr lang="en-GB" dirty="0">
              <a:solidFill>
                <a:srgbClr val="FFFFFF"/>
              </a:solidFill>
              <a:ea typeface="+mn-lt"/>
              <a:cs typeface="+mn-lt"/>
            </a:endParaRPr>
          </a:p>
          <a:p>
            <a:pPr marL="269875" indent="-269875"/>
            <a:r>
              <a:rPr lang="en" dirty="0">
                <a:solidFill>
                  <a:srgbClr val="FFFFFF"/>
                </a:solidFill>
                <a:ea typeface="+mn-lt"/>
                <a:cs typeface="+mn-lt"/>
              </a:rPr>
              <a:t>Benefits of unit testing</a:t>
            </a:r>
          </a:p>
          <a:p>
            <a:pPr marL="457200" indent="-298450">
              <a:lnSpc>
                <a:spcPct val="114999"/>
              </a:lnSpc>
              <a:spcBef>
                <a:spcPts val="1200"/>
              </a:spcBef>
            </a:pPr>
            <a:r>
              <a:rPr lang="en" dirty="0">
                <a:solidFill>
                  <a:srgbClr val="FFFFFF"/>
                </a:solidFill>
                <a:ea typeface="+mn-lt"/>
                <a:cs typeface="+mn-lt"/>
              </a:rPr>
              <a:t>Refactoring. Change code once, and see everything else is working.</a:t>
            </a:r>
            <a:endParaRPr lang="en-US" dirty="0">
              <a:solidFill>
                <a:srgbClr val="FFFFFF"/>
              </a:solidFill>
              <a:ea typeface="+mn-lt"/>
              <a:cs typeface="+mn-lt"/>
            </a:endParaRPr>
          </a:p>
          <a:p>
            <a:pPr marL="457200" indent="-298450">
              <a:lnSpc>
                <a:spcPct val="114999"/>
              </a:lnSpc>
              <a:spcBef>
                <a:spcPts val="0"/>
              </a:spcBef>
            </a:pPr>
            <a:r>
              <a:rPr lang="en" dirty="0">
                <a:solidFill>
                  <a:srgbClr val="FFFFFF"/>
                </a:solidFill>
                <a:ea typeface="+mn-lt"/>
                <a:cs typeface="+mn-lt"/>
              </a:rPr>
              <a:t>Helps understand design of code working with</a:t>
            </a:r>
            <a:endParaRPr lang="en-US" dirty="0">
              <a:solidFill>
                <a:srgbClr val="FFFFFF"/>
              </a:solidFill>
              <a:ea typeface="+mn-lt"/>
              <a:cs typeface="+mn-lt"/>
            </a:endParaRPr>
          </a:p>
          <a:p>
            <a:pPr marL="457200" indent="-298450">
              <a:lnSpc>
                <a:spcPct val="114999"/>
              </a:lnSpc>
              <a:spcBef>
                <a:spcPts val="0"/>
              </a:spcBef>
            </a:pPr>
            <a:r>
              <a:rPr lang="en" dirty="0">
                <a:solidFill>
                  <a:srgbClr val="FFFFFF"/>
                </a:solidFill>
                <a:ea typeface="+mn-lt"/>
                <a:cs typeface="+mn-lt"/>
              </a:rPr>
              <a:t>Instant visual feedback that code works as expected.</a:t>
            </a:r>
            <a:endParaRPr lang="en-US" dirty="0">
              <a:solidFill>
                <a:srgbClr val="FFFFFF"/>
              </a:solidFill>
              <a:ea typeface="+mn-lt"/>
              <a:cs typeface="+mn-lt"/>
            </a:endParaRPr>
          </a:p>
          <a:p>
            <a:pPr marL="457200" indent="-298450">
              <a:lnSpc>
                <a:spcPct val="114999"/>
              </a:lnSpc>
              <a:spcBef>
                <a:spcPts val="0"/>
              </a:spcBef>
            </a:pPr>
            <a:r>
              <a:rPr lang="en" dirty="0">
                <a:solidFill>
                  <a:srgbClr val="FFFFFF"/>
                </a:solidFill>
                <a:ea typeface="+mn-lt"/>
                <a:cs typeface="+mn-lt"/>
              </a:rPr>
              <a:t>Helps with code-reuse. Ability to re-use code and tests. Tweak tests accordingly.</a:t>
            </a:r>
            <a:endParaRPr lang="en-US" dirty="0">
              <a:solidFill>
                <a:srgbClr val="FFFFFF"/>
              </a:solidFill>
              <a:ea typeface="+mn-lt"/>
              <a:cs typeface="+mn-lt"/>
            </a:endParaRPr>
          </a:p>
          <a:p>
            <a:pPr marL="457200" indent="-298450">
              <a:lnSpc>
                <a:spcPct val="114999"/>
              </a:lnSpc>
              <a:spcBef>
                <a:spcPts val="0"/>
              </a:spcBef>
            </a:pPr>
            <a:r>
              <a:rPr lang="en" dirty="0">
                <a:solidFill>
                  <a:srgbClr val="FFFFFF"/>
                </a:solidFill>
                <a:ea typeface="+mn-lt"/>
                <a:cs typeface="+mn-lt"/>
              </a:rPr>
              <a:t>Testable code</a:t>
            </a:r>
            <a:endParaRPr lang="en-US" dirty="0">
              <a:solidFill>
                <a:srgbClr val="FFFFFF"/>
              </a:solidFill>
              <a:ea typeface="+mn-lt"/>
              <a:cs typeface="+mn-lt"/>
            </a:endParaRPr>
          </a:p>
          <a:p>
            <a:pPr marL="914400" lvl="1" indent="-298450">
              <a:lnSpc>
                <a:spcPct val="114999"/>
              </a:lnSpc>
              <a:spcBef>
                <a:spcPts val="0"/>
              </a:spcBef>
            </a:pPr>
            <a:r>
              <a:rPr lang="en" dirty="0">
                <a:solidFill>
                  <a:srgbClr val="FFFFFF"/>
                </a:solidFill>
                <a:ea typeface="+mn-lt"/>
                <a:cs typeface="+mn-lt"/>
              </a:rPr>
              <a:t>Modular</a:t>
            </a:r>
            <a:endParaRPr lang="en-US" dirty="0">
              <a:solidFill>
                <a:srgbClr val="FFFFFF"/>
              </a:solidFill>
              <a:ea typeface="+mn-lt"/>
              <a:cs typeface="+mn-lt"/>
            </a:endParaRPr>
          </a:p>
          <a:p>
            <a:pPr marL="914400" lvl="1" indent="-298450">
              <a:lnSpc>
                <a:spcPct val="114999"/>
              </a:lnSpc>
              <a:spcBef>
                <a:spcPts val="0"/>
              </a:spcBef>
            </a:pPr>
            <a:r>
              <a:rPr lang="en" dirty="0">
                <a:solidFill>
                  <a:srgbClr val="FFFFFF"/>
                </a:solidFill>
                <a:ea typeface="+mn-lt"/>
                <a:cs typeface="+mn-lt"/>
              </a:rPr>
              <a:t>Maintainable</a:t>
            </a:r>
            <a:endParaRPr lang="en-US" dirty="0">
              <a:solidFill>
                <a:srgbClr val="FFFFFF"/>
              </a:solidFill>
              <a:ea typeface="+mn-lt"/>
              <a:cs typeface="+mn-lt"/>
            </a:endParaRPr>
          </a:p>
          <a:p>
            <a:pPr marL="914400" lvl="1" indent="-298450">
              <a:lnSpc>
                <a:spcPct val="114999"/>
              </a:lnSpc>
              <a:spcBef>
                <a:spcPts val="0"/>
              </a:spcBef>
            </a:pPr>
            <a:r>
              <a:rPr lang="en" dirty="0">
                <a:solidFill>
                  <a:srgbClr val="FFFFFF"/>
                </a:solidFill>
                <a:ea typeface="+mn-lt"/>
                <a:cs typeface="+mn-lt"/>
              </a:rPr>
              <a:t>Readable</a:t>
            </a:r>
            <a:endParaRPr lang="en-GB" dirty="0">
              <a:solidFill>
                <a:srgbClr val="FFFFFF"/>
              </a:solidFill>
              <a:ea typeface="+mn-lt"/>
              <a:cs typeface="+mn-lt"/>
            </a:endParaRPr>
          </a:p>
        </p:txBody>
      </p:sp>
    </p:spTree>
    <p:extLst>
      <p:ext uri="{BB962C8B-B14F-4D97-AF65-F5344CB8AC3E}">
        <p14:creationId xmlns:p14="http://schemas.microsoft.com/office/powerpoint/2010/main" val="2734997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ED88E92-14F3-4B58-9E48-1D79E139A8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A6466AE7-32B6-4334-AF41-B9387E6726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659C09F8-90CD-443F-9AA1-D08C56A605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DC7304AB-BE7D-45AC-A876-4A24543AE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8E11922B-DDB3-46D7-B1BD-C1CCDB3C42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C580F8F6-E662-4BCD-AC9C-7E5DDBD5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9A333FE5-ADB0-48EE-A1A6-9AA36DA34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0B09CD4F-6DF4-48AA-BD35-23E3F2A643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02223219-ACCC-42F2-A1B4-E3C8C8AB1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1510B0E9-9BA0-4357-9E04-554C19BAA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DF06DA80-525A-4C9E-A441-50630AA772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1" name="Rectangle 20">
            <a:extLst>
              <a:ext uri="{FF2B5EF4-FFF2-40B4-BE49-F238E27FC236}">
                <a16:creationId xmlns:a16="http://schemas.microsoft.com/office/drawing/2014/main" id="{E841E027-8E53-4FEB-8605-2124D8573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4" name="Picture 4" descr="A picture containing text, businesscard, screenshot&#10;&#10;Description automatically generated">
            <a:extLst>
              <a:ext uri="{FF2B5EF4-FFF2-40B4-BE49-F238E27FC236}">
                <a16:creationId xmlns:a16="http://schemas.microsoft.com/office/drawing/2014/main" id="{A2B63A30-DAA2-4E64-8EED-C871283B0D6E}"/>
              </a:ext>
            </a:extLst>
          </p:cNvPr>
          <p:cNvPicPr>
            <a:picLocks noChangeAspect="1"/>
          </p:cNvPicPr>
          <p:nvPr/>
        </p:nvPicPr>
        <p:blipFill rotWithShape="1">
          <a:blip r:embed="rId2"/>
          <a:srcRect/>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grpSp>
        <p:nvGrpSpPr>
          <p:cNvPr id="23" name="Group 22">
            <a:extLst>
              <a:ext uri="{FF2B5EF4-FFF2-40B4-BE49-F238E27FC236}">
                <a16:creationId xmlns:a16="http://schemas.microsoft.com/office/drawing/2014/main" id="{78AFC7F7-CAFA-40BB-852A-7D9EFC5E31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14500" y="1714500"/>
            <a:ext cx="6858000" cy="3429000"/>
            <a:chOff x="0" y="0"/>
            <a:chExt cx="2880000" cy="1440000"/>
          </a:xfrm>
        </p:grpSpPr>
        <p:sp>
          <p:nvSpPr>
            <p:cNvPr id="24" name="Rectangle 23">
              <a:extLst>
                <a:ext uri="{FF2B5EF4-FFF2-40B4-BE49-F238E27FC236}">
                  <a16:creationId xmlns:a16="http://schemas.microsoft.com/office/drawing/2014/main" id="{8B923F4B-C29A-4282-9487-E3F2453376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5" name="Rectangle 24">
              <a:extLst>
                <a:ext uri="{FF2B5EF4-FFF2-40B4-BE49-F238E27FC236}">
                  <a16:creationId xmlns:a16="http://schemas.microsoft.com/office/drawing/2014/main" id="{70450CDD-550A-490C-A481-1ADB6F8F8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7" name="Rectangle 26">
            <a:extLst>
              <a:ext uri="{FF2B5EF4-FFF2-40B4-BE49-F238E27FC236}">
                <a16:creationId xmlns:a16="http://schemas.microsoft.com/office/drawing/2014/main" id="{6B2B96CA-1A36-4632-AB34-AB21755DD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extLst>
      <p:ext uri="{BB962C8B-B14F-4D97-AF65-F5344CB8AC3E}">
        <p14:creationId xmlns:p14="http://schemas.microsoft.com/office/powerpoint/2010/main" val="2953588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1F08-835E-4AA9-90EF-9F6693FA9DE9}"/>
              </a:ext>
            </a:extLst>
          </p:cNvPr>
          <p:cNvSpPr>
            <a:spLocks noGrp="1"/>
          </p:cNvSpPr>
          <p:nvPr>
            <p:ph type="title"/>
          </p:nvPr>
        </p:nvSpPr>
        <p:spPr/>
        <p:txBody>
          <a:bodyPr/>
          <a:lstStyle/>
          <a:p>
            <a:r>
              <a:rPr lang="en-GB" dirty="0"/>
              <a:t>Test driven development</a:t>
            </a:r>
          </a:p>
        </p:txBody>
      </p:sp>
      <p:sp>
        <p:nvSpPr>
          <p:cNvPr id="3" name="Content Placeholder 2">
            <a:extLst>
              <a:ext uri="{FF2B5EF4-FFF2-40B4-BE49-F238E27FC236}">
                <a16:creationId xmlns:a16="http://schemas.microsoft.com/office/drawing/2014/main" id="{8B0B97CD-3D44-42B6-8CF7-38F766B3C7D7}"/>
              </a:ext>
            </a:extLst>
          </p:cNvPr>
          <p:cNvSpPr>
            <a:spLocks noGrp="1"/>
          </p:cNvSpPr>
          <p:nvPr>
            <p:ph idx="1"/>
          </p:nvPr>
        </p:nvSpPr>
        <p:spPr/>
        <p:txBody>
          <a:bodyPr vert="horz" lIns="91440" tIns="45720" rIns="91440" bIns="45720" rtlCol="0" anchor="t">
            <a:normAutofit/>
          </a:bodyPr>
          <a:lstStyle/>
          <a:p>
            <a:pPr marL="501650" indent="-342900">
              <a:lnSpc>
                <a:spcPct val="114999"/>
              </a:lnSpc>
              <a:spcBef>
                <a:spcPts val="1200"/>
              </a:spcBef>
              <a:buAutoNum type="arabicPeriod"/>
            </a:pPr>
            <a:r>
              <a:rPr lang="en" dirty="0">
                <a:solidFill>
                  <a:srgbClr val="FFFFFF"/>
                </a:solidFill>
                <a:ea typeface="+mn-lt"/>
                <a:cs typeface="+mn-lt"/>
              </a:rPr>
              <a:t>Start by writing a test.</a:t>
            </a:r>
            <a:endParaRPr lang="en-US" dirty="0">
              <a:solidFill>
                <a:srgbClr val="FFFFFF"/>
              </a:solidFill>
              <a:ea typeface="+mn-lt"/>
              <a:cs typeface="+mn-lt"/>
            </a:endParaRPr>
          </a:p>
          <a:p>
            <a:pPr marL="501650" indent="-342900">
              <a:lnSpc>
                <a:spcPct val="114999"/>
              </a:lnSpc>
              <a:spcBef>
                <a:spcPts val="0"/>
              </a:spcBef>
              <a:buAutoNum type="arabicPeriod"/>
            </a:pPr>
            <a:r>
              <a:rPr lang="en" dirty="0">
                <a:solidFill>
                  <a:srgbClr val="FFFFFF"/>
                </a:solidFill>
                <a:ea typeface="+mn-lt"/>
                <a:cs typeface="+mn-lt"/>
              </a:rPr>
              <a:t>Run the test, and any other tests. At this point, your newly added test should fail. If it doesn’t fail here, it might not be testing the right thing, and has a bug in it.</a:t>
            </a:r>
            <a:endParaRPr lang="en-US" dirty="0">
              <a:solidFill>
                <a:srgbClr val="FFFFFF"/>
              </a:solidFill>
              <a:ea typeface="+mn-lt"/>
              <a:cs typeface="+mn-lt"/>
            </a:endParaRPr>
          </a:p>
          <a:p>
            <a:pPr marL="501650" indent="-342900">
              <a:lnSpc>
                <a:spcPct val="114999"/>
              </a:lnSpc>
              <a:spcBef>
                <a:spcPts val="0"/>
              </a:spcBef>
              <a:buAutoNum type="arabicPeriod"/>
            </a:pPr>
            <a:r>
              <a:rPr lang="en" dirty="0">
                <a:solidFill>
                  <a:srgbClr val="FFFFFF"/>
                </a:solidFill>
                <a:ea typeface="+mn-lt"/>
                <a:cs typeface="+mn-lt"/>
              </a:rPr>
              <a:t>Write the minimum amount of code required to make the test pass.</a:t>
            </a:r>
            <a:endParaRPr lang="en-US" dirty="0">
              <a:solidFill>
                <a:srgbClr val="FFFFFF"/>
              </a:solidFill>
              <a:ea typeface="+mn-lt"/>
              <a:cs typeface="+mn-lt"/>
            </a:endParaRPr>
          </a:p>
          <a:p>
            <a:pPr marL="501650" indent="-342900">
              <a:lnSpc>
                <a:spcPct val="114999"/>
              </a:lnSpc>
              <a:spcBef>
                <a:spcPts val="0"/>
              </a:spcBef>
              <a:buAutoNum type="arabicPeriod"/>
            </a:pPr>
            <a:r>
              <a:rPr lang="en" dirty="0">
                <a:solidFill>
                  <a:srgbClr val="FFFFFF"/>
                </a:solidFill>
                <a:ea typeface="+mn-lt"/>
                <a:cs typeface="+mn-lt"/>
              </a:rPr>
              <a:t>Run the test to check the new test passes.</a:t>
            </a:r>
            <a:endParaRPr lang="en-US" dirty="0">
              <a:solidFill>
                <a:srgbClr val="FFFFFF"/>
              </a:solidFill>
              <a:ea typeface="+mn-lt"/>
              <a:cs typeface="+mn-lt"/>
            </a:endParaRPr>
          </a:p>
          <a:p>
            <a:pPr marL="501650" indent="-342900">
              <a:lnSpc>
                <a:spcPct val="114999"/>
              </a:lnSpc>
              <a:spcBef>
                <a:spcPts val="0"/>
              </a:spcBef>
              <a:buAutoNum type="arabicPeriod"/>
            </a:pPr>
            <a:r>
              <a:rPr lang="en" dirty="0">
                <a:solidFill>
                  <a:srgbClr val="FFFFFF"/>
                </a:solidFill>
                <a:ea typeface="+mn-lt"/>
                <a:cs typeface="+mn-lt"/>
              </a:rPr>
              <a:t>Optionally refactor your code.</a:t>
            </a:r>
            <a:endParaRPr lang="en-US" dirty="0">
              <a:solidFill>
                <a:srgbClr val="FFFFFF"/>
              </a:solidFill>
              <a:ea typeface="+mn-lt"/>
              <a:cs typeface="+mn-lt"/>
            </a:endParaRPr>
          </a:p>
          <a:p>
            <a:pPr marL="501650" indent="-342900">
              <a:lnSpc>
                <a:spcPct val="114999"/>
              </a:lnSpc>
              <a:spcBef>
                <a:spcPts val="0"/>
              </a:spcBef>
              <a:buAutoNum type="arabicPeriod"/>
            </a:pPr>
            <a:r>
              <a:rPr lang="en" dirty="0">
                <a:solidFill>
                  <a:srgbClr val="FFFFFF"/>
                </a:solidFill>
                <a:ea typeface="+mn-lt"/>
                <a:cs typeface="+mn-lt"/>
              </a:rPr>
              <a:t>Repeat step #1.</a:t>
            </a:r>
            <a:endParaRPr lang="en-GB" dirty="0">
              <a:solidFill>
                <a:srgbClr val="FFFFFF"/>
              </a:solidFill>
            </a:endParaRPr>
          </a:p>
        </p:txBody>
      </p:sp>
    </p:spTree>
    <p:extLst>
      <p:ext uri="{BB962C8B-B14F-4D97-AF65-F5344CB8AC3E}">
        <p14:creationId xmlns:p14="http://schemas.microsoft.com/office/powerpoint/2010/main" val="1835995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9DA31-411B-4371-B497-6319D396168D}"/>
              </a:ext>
            </a:extLst>
          </p:cNvPr>
          <p:cNvSpPr>
            <a:spLocks noGrp="1"/>
          </p:cNvSpPr>
          <p:nvPr>
            <p:ph type="title"/>
          </p:nvPr>
        </p:nvSpPr>
        <p:spPr/>
        <p:txBody>
          <a:bodyPr/>
          <a:lstStyle/>
          <a:p>
            <a:r>
              <a:rPr lang="en-GB" dirty="0"/>
              <a:t>Testing frameworks</a:t>
            </a:r>
          </a:p>
        </p:txBody>
      </p:sp>
      <p:sp>
        <p:nvSpPr>
          <p:cNvPr id="3" name="Content Placeholder 2">
            <a:extLst>
              <a:ext uri="{FF2B5EF4-FFF2-40B4-BE49-F238E27FC236}">
                <a16:creationId xmlns:a16="http://schemas.microsoft.com/office/drawing/2014/main" id="{798D467E-AE31-41A4-BD71-19DCB9F522A8}"/>
              </a:ext>
            </a:extLst>
          </p:cNvPr>
          <p:cNvSpPr>
            <a:spLocks noGrp="1"/>
          </p:cNvSpPr>
          <p:nvPr>
            <p:ph idx="1"/>
          </p:nvPr>
        </p:nvSpPr>
        <p:spPr/>
        <p:txBody>
          <a:bodyPr vert="horz" lIns="91440" tIns="45720" rIns="91440" bIns="45720" rtlCol="0" anchor="t">
            <a:normAutofit/>
          </a:bodyPr>
          <a:lstStyle/>
          <a:p>
            <a:pPr marL="457200" indent="-342900">
              <a:lnSpc>
                <a:spcPct val="135714"/>
              </a:lnSpc>
              <a:spcBef>
                <a:spcPts val="0"/>
              </a:spcBef>
              <a:buAutoNum type="arabicPeriod"/>
            </a:pPr>
            <a:r>
              <a:rPr lang="en" dirty="0">
                <a:solidFill>
                  <a:srgbClr val="FFFFFF"/>
                </a:solidFill>
                <a:ea typeface="+mn-lt"/>
                <a:cs typeface="+mn-lt"/>
              </a:rPr>
              <a:t>Jasmine</a:t>
            </a:r>
            <a:endParaRPr lang="en-US" dirty="0">
              <a:solidFill>
                <a:srgbClr val="FFFFFF"/>
              </a:solidFill>
              <a:ea typeface="+mn-lt"/>
              <a:cs typeface="+mn-lt"/>
            </a:endParaRPr>
          </a:p>
          <a:p>
            <a:pPr marL="457200" indent="-342900">
              <a:lnSpc>
                <a:spcPct val="135714"/>
              </a:lnSpc>
              <a:spcBef>
                <a:spcPts val="0"/>
              </a:spcBef>
              <a:buAutoNum type="arabicPeriod"/>
            </a:pPr>
            <a:r>
              <a:rPr lang="en" dirty="0">
                <a:solidFill>
                  <a:srgbClr val="FFFFFF"/>
                </a:solidFill>
                <a:ea typeface="+mn-lt"/>
                <a:cs typeface="+mn-lt"/>
              </a:rPr>
              <a:t>Mocha</a:t>
            </a:r>
            <a:endParaRPr lang="en-US" dirty="0">
              <a:solidFill>
                <a:srgbClr val="FFFFFF"/>
              </a:solidFill>
              <a:ea typeface="+mn-lt"/>
              <a:cs typeface="+mn-lt"/>
            </a:endParaRPr>
          </a:p>
          <a:p>
            <a:pPr marL="596900" lvl="1" indent="0">
              <a:lnSpc>
                <a:spcPct val="135714"/>
              </a:lnSpc>
              <a:spcBef>
                <a:spcPts val="0"/>
              </a:spcBef>
              <a:buNone/>
            </a:pPr>
            <a:r>
              <a:rPr lang="en" dirty="0">
                <a:solidFill>
                  <a:srgbClr val="FFFFFF"/>
                </a:solidFill>
                <a:ea typeface="+mn-lt"/>
                <a:cs typeface="+mn-lt"/>
              </a:rPr>
              <a:t>a. Chai</a:t>
            </a:r>
            <a:endParaRPr lang="en-US" dirty="0">
              <a:solidFill>
                <a:srgbClr val="FFFFFF"/>
              </a:solidFill>
              <a:ea typeface="+mn-lt"/>
              <a:cs typeface="+mn-lt"/>
            </a:endParaRPr>
          </a:p>
          <a:p>
            <a:pPr marL="596900" lvl="1" indent="0">
              <a:lnSpc>
                <a:spcPct val="135714"/>
              </a:lnSpc>
              <a:spcBef>
                <a:spcPts val="0"/>
              </a:spcBef>
              <a:buNone/>
            </a:pPr>
            <a:r>
              <a:rPr lang="en" dirty="0">
                <a:solidFill>
                  <a:srgbClr val="FFFFFF"/>
                </a:solidFill>
                <a:ea typeface="+mn-lt"/>
                <a:cs typeface="+mn-lt"/>
              </a:rPr>
              <a:t>b. Sinon</a:t>
            </a:r>
            <a:endParaRPr lang="en-US" dirty="0">
              <a:solidFill>
                <a:srgbClr val="FFFFFF"/>
              </a:solidFill>
              <a:ea typeface="+mn-lt"/>
              <a:cs typeface="+mn-lt"/>
            </a:endParaRPr>
          </a:p>
          <a:p>
            <a:pPr marL="457200" indent="-342900">
              <a:lnSpc>
                <a:spcPct val="135714"/>
              </a:lnSpc>
              <a:spcBef>
                <a:spcPts val="0"/>
              </a:spcBef>
              <a:buAutoNum type="arabicPeriod"/>
            </a:pPr>
            <a:r>
              <a:rPr lang="en" dirty="0">
                <a:solidFill>
                  <a:srgbClr val="FFFFFF"/>
                </a:solidFill>
                <a:ea typeface="+mn-lt"/>
                <a:cs typeface="+mn-lt"/>
              </a:rPr>
              <a:t>JEST</a:t>
            </a:r>
            <a:endParaRPr lang="en-US" dirty="0">
              <a:solidFill>
                <a:srgbClr val="FFFFFF"/>
              </a:solidFill>
              <a:ea typeface="+mn-lt"/>
              <a:cs typeface="+mn-lt"/>
            </a:endParaRPr>
          </a:p>
          <a:p>
            <a:pPr marL="269875" indent="-269875"/>
            <a:endParaRPr lang="en-GB" dirty="0"/>
          </a:p>
        </p:txBody>
      </p:sp>
    </p:spTree>
    <p:extLst>
      <p:ext uri="{BB962C8B-B14F-4D97-AF65-F5344CB8AC3E}">
        <p14:creationId xmlns:p14="http://schemas.microsoft.com/office/powerpoint/2010/main" val="59447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9550-3850-4FB7-86F9-B3FE5ED00553}"/>
              </a:ext>
            </a:extLst>
          </p:cNvPr>
          <p:cNvSpPr>
            <a:spLocks noGrp="1"/>
          </p:cNvSpPr>
          <p:nvPr>
            <p:ph type="title"/>
          </p:nvPr>
        </p:nvSpPr>
        <p:spPr/>
        <p:txBody>
          <a:bodyPr/>
          <a:lstStyle/>
          <a:p>
            <a:r>
              <a:rPr lang="en" dirty="0">
                <a:ea typeface="+mj-lt"/>
                <a:cs typeface="+mj-lt"/>
              </a:rPr>
              <a:t>Jest</a:t>
            </a:r>
            <a:endParaRPr lang="en-US">
              <a:ea typeface="+mj-lt"/>
              <a:cs typeface="+mj-lt"/>
            </a:endParaRPr>
          </a:p>
        </p:txBody>
      </p:sp>
      <p:sp>
        <p:nvSpPr>
          <p:cNvPr id="3" name="Content Placeholder 2">
            <a:extLst>
              <a:ext uri="{FF2B5EF4-FFF2-40B4-BE49-F238E27FC236}">
                <a16:creationId xmlns:a16="http://schemas.microsoft.com/office/drawing/2014/main" id="{C62113DF-084A-4ACE-AC7C-F375B1B7CE86}"/>
              </a:ext>
            </a:extLst>
          </p:cNvPr>
          <p:cNvSpPr>
            <a:spLocks noGrp="1"/>
          </p:cNvSpPr>
          <p:nvPr>
            <p:ph idx="1"/>
          </p:nvPr>
        </p:nvSpPr>
        <p:spPr>
          <a:xfrm>
            <a:off x="548467" y="2054754"/>
            <a:ext cx="11101136" cy="3779837"/>
          </a:xfrm>
        </p:spPr>
        <p:txBody>
          <a:bodyPr vert="horz" lIns="91440" tIns="45720" rIns="91440" bIns="45720" rtlCol="0" anchor="t">
            <a:normAutofit/>
          </a:bodyPr>
          <a:lstStyle/>
          <a:p>
            <a:pPr marL="457200" indent="-317500">
              <a:lnSpc>
                <a:spcPct val="114999"/>
              </a:lnSpc>
              <a:spcBef>
                <a:spcPts val="0"/>
              </a:spcBef>
              <a:buFont typeface="Merriweather,Sans-Serif" panose="020B0604020202020204" pitchFamily="34" charset="0"/>
              <a:buChar char="●"/>
            </a:pPr>
            <a:r>
              <a:rPr lang="en" dirty="0">
                <a:solidFill>
                  <a:srgbClr val="FFFFFF"/>
                </a:solidFill>
                <a:ea typeface="+mn-lt"/>
                <a:cs typeface="+mn-lt"/>
              </a:rPr>
              <a:t>An open source framework that built for test ReactJS and JavaScript.</a:t>
            </a:r>
            <a:endParaRPr lang="en-US">
              <a:solidFill>
                <a:srgbClr val="FFFFFF"/>
              </a:solidFill>
              <a:ea typeface="+mn-lt"/>
              <a:cs typeface="+mn-lt"/>
            </a:endParaRPr>
          </a:p>
          <a:p>
            <a:pPr marL="457200" indent="-317500">
              <a:lnSpc>
                <a:spcPct val="114999"/>
              </a:lnSpc>
              <a:spcBef>
                <a:spcPts val="1600"/>
              </a:spcBef>
              <a:buFont typeface="Merriweather,Sans-Serif" panose="020B0604020202020204" pitchFamily="34" charset="0"/>
              <a:buChar char="●"/>
            </a:pPr>
            <a:r>
              <a:rPr lang="en" dirty="0">
                <a:solidFill>
                  <a:srgbClr val="FFFFFF"/>
                </a:solidFill>
                <a:ea typeface="+mn-lt"/>
                <a:cs typeface="+mn-lt"/>
              </a:rPr>
              <a:t>Created and maintained by the Facebook. It was built with multiple layers on top of jasmine(open source testing framework) by keeping some of good parts from </a:t>
            </a:r>
            <a:r>
              <a:rPr lang="en" dirty="0">
                <a:solidFill>
                  <a:srgbClr val="FFFFFF"/>
                </a:solidFill>
                <a:ea typeface="+mn-lt"/>
                <a:cs typeface="+mn-lt"/>
                <a:hlinkClick r:id="rId2">
                  <a:extLst>
                    <a:ext uri="{A12FA001-AC4F-418D-AE19-62706E023703}">
                      <ahyp:hlinkClr xmlns:ahyp="http://schemas.microsoft.com/office/drawing/2018/hyperlinkcolor" val="tx"/>
                    </a:ext>
                  </a:extLst>
                </a:hlinkClick>
              </a:rPr>
              <a:t>jasmine</a:t>
            </a:r>
            <a:r>
              <a:rPr lang="en" dirty="0">
                <a:solidFill>
                  <a:srgbClr val="FFFFFF"/>
                </a:solidFill>
                <a:ea typeface="+mn-lt"/>
                <a:cs typeface="+mn-lt"/>
              </a:rPr>
              <a:t>.</a:t>
            </a:r>
            <a:endParaRPr lang="en-US">
              <a:solidFill>
                <a:srgbClr val="FFFFFF"/>
              </a:solidFill>
              <a:ea typeface="+mn-lt"/>
              <a:cs typeface="+mn-lt"/>
            </a:endParaRPr>
          </a:p>
          <a:p>
            <a:pPr marL="457200" indent="-317500">
              <a:lnSpc>
                <a:spcPct val="114999"/>
              </a:lnSpc>
              <a:spcBef>
                <a:spcPts val="1600"/>
              </a:spcBef>
              <a:buFont typeface="Merriweather,Sans-Serif" panose="020B0604020202020204" pitchFamily="34" charset="0"/>
              <a:buChar char="●"/>
            </a:pPr>
            <a:r>
              <a:rPr lang="en" dirty="0">
                <a:solidFill>
                  <a:srgbClr val="FFFFFF"/>
                </a:solidFill>
                <a:ea typeface="+mn-lt"/>
                <a:cs typeface="+mn-lt"/>
              </a:rPr>
              <a:t>Human friendly framework. It has gained its attraction by its well supported and very fast testing behavior.</a:t>
            </a:r>
            <a:endParaRPr lang="en-US" dirty="0">
              <a:solidFill>
                <a:srgbClr val="FFFFFF"/>
              </a:solidFill>
              <a:ea typeface="+mn-lt"/>
              <a:cs typeface="+mn-lt"/>
            </a:endParaRPr>
          </a:p>
          <a:p>
            <a:pPr marL="589280" lvl="1" indent="0">
              <a:lnSpc>
                <a:spcPct val="114999"/>
              </a:lnSpc>
              <a:spcBef>
                <a:spcPts val="1600"/>
              </a:spcBef>
              <a:buNone/>
            </a:pPr>
            <a:r>
              <a:rPr lang="en" b="1" dirty="0" err="1">
                <a:solidFill>
                  <a:srgbClr val="FFC000"/>
                </a:solidFill>
              </a:rPr>
              <a:t>npm</a:t>
            </a:r>
            <a:r>
              <a:rPr lang="en" b="1" dirty="0">
                <a:solidFill>
                  <a:srgbClr val="FFC000"/>
                </a:solidFill>
              </a:rPr>
              <a:t> install jest –save-dev</a:t>
            </a:r>
          </a:p>
          <a:p>
            <a:pPr marL="269875" indent="-269875"/>
            <a:endParaRPr lang="en-GB" dirty="0"/>
          </a:p>
        </p:txBody>
      </p:sp>
    </p:spTree>
    <p:extLst>
      <p:ext uri="{BB962C8B-B14F-4D97-AF65-F5344CB8AC3E}">
        <p14:creationId xmlns:p14="http://schemas.microsoft.com/office/powerpoint/2010/main" val="4246452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C0479-2BD3-4824-A002-3B913D0BAE4E}"/>
              </a:ext>
            </a:extLst>
          </p:cNvPr>
          <p:cNvSpPr>
            <a:spLocks noGrp="1"/>
          </p:cNvSpPr>
          <p:nvPr>
            <p:ph type="title"/>
          </p:nvPr>
        </p:nvSpPr>
        <p:spPr>
          <a:xfrm>
            <a:off x="540000" y="540000"/>
            <a:ext cx="11101135" cy="1082942"/>
          </a:xfrm>
        </p:spPr>
        <p:txBody>
          <a:bodyPr/>
          <a:lstStyle/>
          <a:p>
            <a:r>
              <a:rPr lang="en-GB" dirty="0"/>
              <a:t>Benefits of jest testing</a:t>
            </a:r>
          </a:p>
        </p:txBody>
      </p:sp>
      <p:sp>
        <p:nvSpPr>
          <p:cNvPr id="3" name="Content Placeholder 2">
            <a:extLst>
              <a:ext uri="{FF2B5EF4-FFF2-40B4-BE49-F238E27FC236}">
                <a16:creationId xmlns:a16="http://schemas.microsoft.com/office/drawing/2014/main" id="{E89E9727-E4C5-4135-BDCB-04EF4B2629D8}"/>
              </a:ext>
            </a:extLst>
          </p:cNvPr>
          <p:cNvSpPr>
            <a:spLocks noGrp="1"/>
          </p:cNvSpPr>
          <p:nvPr>
            <p:ph idx="1"/>
          </p:nvPr>
        </p:nvSpPr>
        <p:spPr>
          <a:xfrm>
            <a:off x="469116" y="1961817"/>
            <a:ext cx="11101136" cy="3779837"/>
          </a:xfrm>
        </p:spPr>
        <p:txBody>
          <a:bodyPr vert="horz" lIns="91440" tIns="45720" rIns="91440" bIns="45720" rtlCol="0" anchor="t">
            <a:normAutofit fontScale="85000" lnSpcReduction="10000"/>
          </a:bodyPr>
          <a:lstStyle/>
          <a:p>
            <a:pPr marL="749300" indent="-304800">
              <a:lnSpc>
                <a:spcPct val="158000"/>
              </a:lnSpc>
              <a:spcBef>
                <a:spcPts val="1400"/>
              </a:spcBef>
            </a:pPr>
            <a:r>
              <a:rPr lang="en" dirty="0">
                <a:solidFill>
                  <a:srgbClr val="FFFFFF"/>
                </a:solidFill>
                <a:ea typeface="+mn-lt"/>
                <a:cs typeface="+mn-lt"/>
              </a:rPr>
              <a:t>Fast framework</a:t>
            </a:r>
            <a:endParaRPr lang="en-US">
              <a:solidFill>
                <a:srgbClr val="FFFFFF"/>
              </a:solidFill>
              <a:ea typeface="+mn-lt"/>
              <a:cs typeface="+mn-lt"/>
            </a:endParaRPr>
          </a:p>
          <a:p>
            <a:pPr marL="749300" indent="-304800">
              <a:lnSpc>
                <a:spcPct val="158000"/>
              </a:lnSpc>
              <a:spcBef>
                <a:spcPts val="0"/>
              </a:spcBef>
            </a:pPr>
            <a:r>
              <a:rPr lang="en" dirty="0">
                <a:solidFill>
                  <a:srgbClr val="FFFFFF"/>
                </a:solidFill>
                <a:ea typeface="+mn-lt"/>
                <a:cs typeface="+mn-lt"/>
                <a:hlinkClick r:id="rId2">
                  <a:extLst>
                    <a:ext uri="{A12FA001-AC4F-418D-AE19-62706E023703}">
                      <ahyp:hlinkClr xmlns:ahyp="http://schemas.microsoft.com/office/drawing/2018/hyperlinkcolor" val="tx"/>
                    </a:ext>
                  </a:extLst>
                </a:hlinkClick>
              </a:rPr>
              <a:t>Simple configuration</a:t>
            </a:r>
            <a:endParaRPr lang="en-US">
              <a:solidFill>
                <a:srgbClr val="FFFFFF"/>
              </a:solidFill>
              <a:ea typeface="+mn-lt"/>
              <a:cs typeface="+mn-lt"/>
            </a:endParaRPr>
          </a:p>
          <a:p>
            <a:pPr marL="749300" indent="-304800">
              <a:lnSpc>
                <a:spcPct val="158000"/>
              </a:lnSpc>
              <a:spcBef>
                <a:spcPts val="0"/>
              </a:spcBef>
            </a:pPr>
            <a:r>
              <a:rPr lang="en" dirty="0">
                <a:solidFill>
                  <a:srgbClr val="FFFFFF"/>
                </a:solidFill>
                <a:ea typeface="+mn-lt"/>
                <a:cs typeface="+mn-lt"/>
              </a:rPr>
              <a:t>Easy to use</a:t>
            </a:r>
            <a:endParaRPr lang="en-US">
              <a:solidFill>
                <a:srgbClr val="FFFFFF"/>
              </a:solidFill>
              <a:ea typeface="+mn-lt"/>
              <a:cs typeface="+mn-lt"/>
            </a:endParaRPr>
          </a:p>
          <a:p>
            <a:pPr marL="749300" indent="-304800">
              <a:lnSpc>
                <a:spcPct val="158000"/>
              </a:lnSpc>
              <a:spcBef>
                <a:spcPts val="0"/>
              </a:spcBef>
            </a:pPr>
            <a:r>
              <a:rPr lang="en" dirty="0">
                <a:solidFill>
                  <a:srgbClr val="FFFFFF"/>
                </a:solidFill>
                <a:ea typeface="+mn-lt"/>
                <a:cs typeface="+mn-lt"/>
                <a:hlinkClick r:id="rId3">
                  <a:extLst>
                    <a:ext uri="{A12FA001-AC4F-418D-AE19-62706E023703}">
                      <ahyp:hlinkClr xmlns:ahyp="http://schemas.microsoft.com/office/drawing/2018/hyperlinkcolor" val="tx"/>
                    </a:ext>
                  </a:extLst>
                </a:hlinkClick>
              </a:rPr>
              <a:t>Snapshot testing</a:t>
            </a:r>
            <a:endParaRPr lang="en-US">
              <a:solidFill>
                <a:srgbClr val="FFFFFF"/>
              </a:solidFill>
              <a:ea typeface="+mn-lt"/>
              <a:cs typeface="+mn-lt"/>
            </a:endParaRPr>
          </a:p>
          <a:p>
            <a:pPr marL="749300" indent="-304800">
              <a:lnSpc>
                <a:spcPct val="158000"/>
              </a:lnSpc>
              <a:spcBef>
                <a:spcPts val="0"/>
              </a:spcBef>
            </a:pPr>
            <a:r>
              <a:rPr lang="en" dirty="0">
                <a:solidFill>
                  <a:srgbClr val="FFFFFF"/>
                </a:solidFill>
                <a:ea typeface="+mn-lt"/>
                <a:cs typeface="+mn-lt"/>
              </a:rPr>
              <a:t>In-built </a:t>
            </a:r>
            <a:r>
              <a:rPr lang="en" dirty="0">
                <a:solidFill>
                  <a:srgbClr val="FFFFFF"/>
                </a:solidFill>
                <a:ea typeface="+mn-lt"/>
                <a:cs typeface="+mn-lt"/>
                <a:hlinkClick r:id="rId4">
                  <a:extLst>
                    <a:ext uri="{A12FA001-AC4F-418D-AE19-62706E023703}">
                      <ahyp:hlinkClr xmlns:ahyp="http://schemas.microsoft.com/office/drawing/2018/hyperlinkcolor" val="tx"/>
                    </a:ext>
                  </a:extLst>
                </a:hlinkClick>
              </a:rPr>
              <a:t>Mocks</a:t>
            </a:r>
            <a:r>
              <a:rPr lang="en" dirty="0">
                <a:solidFill>
                  <a:srgbClr val="FFFFFF"/>
                </a:solidFill>
                <a:ea typeface="+mn-lt"/>
                <a:cs typeface="+mn-lt"/>
              </a:rPr>
              <a:t> and spies</a:t>
            </a:r>
            <a:endParaRPr lang="en-US">
              <a:solidFill>
                <a:srgbClr val="FFFFFF"/>
              </a:solidFill>
              <a:ea typeface="+mn-lt"/>
              <a:cs typeface="+mn-lt"/>
            </a:endParaRPr>
          </a:p>
          <a:p>
            <a:pPr marL="749300" indent="-304800">
              <a:lnSpc>
                <a:spcPct val="158000"/>
              </a:lnSpc>
              <a:spcBef>
                <a:spcPts val="0"/>
              </a:spcBef>
            </a:pPr>
            <a:r>
              <a:rPr lang="en" dirty="0">
                <a:solidFill>
                  <a:srgbClr val="FFFFFF"/>
                </a:solidFill>
                <a:ea typeface="+mn-lt"/>
                <a:cs typeface="+mn-lt"/>
              </a:rPr>
              <a:t>In-built Coverage reports</a:t>
            </a:r>
            <a:endParaRPr lang="en-US">
              <a:solidFill>
                <a:srgbClr val="FFFFFF"/>
              </a:solidFill>
              <a:ea typeface="+mn-lt"/>
              <a:cs typeface="+mn-lt"/>
            </a:endParaRPr>
          </a:p>
          <a:p>
            <a:pPr marL="749300" indent="-304800">
              <a:lnSpc>
                <a:spcPct val="158000"/>
              </a:lnSpc>
              <a:spcBef>
                <a:spcPts val="0"/>
              </a:spcBef>
            </a:pPr>
            <a:r>
              <a:rPr lang="en" dirty="0">
                <a:solidFill>
                  <a:srgbClr val="FFFFFF"/>
                </a:solidFill>
                <a:ea typeface="+mn-lt"/>
                <a:cs typeface="+mn-lt"/>
              </a:rPr>
              <a:t>Comes with an assertion library</a:t>
            </a:r>
            <a:endParaRPr lang="en-US">
              <a:solidFill>
                <a:srgbClr val="FFFFFF"/>
              </a:solidFill>
              <a:ea typeface="+mn-lt"/>
              <a:cs typeface="+mn-lt"/>
            </a:endParaRPr>
          </a:p>
          <a:p>
            <a:pPr marL="749300" indent="-304800">
              <a:lnSpc>
                <a:spcPct val="158000"/>
              </a:lnSpc>
              <a:spcBef>
                <a:spcPts val="0"/>
              </a:spcBef>
            </a:pPr>
            <a:r>
              <a:rPr lang="en" dirty="0">
                <a:solidFill>
                  <a:srgbClr val="FFFFFF"/>
                </a:solidFill>
                <a:ea typeface="+mn-lt"/>
                <a:cs typeface="+mn-lt"/>
              </a:rPr>
              <a:t>Runs tests in parallel processes</a:t>
            </a:r>
            <a:endParaRPr lang="en-US" dirty="0">
              <a:solidFill>
                <a:srgbClr val="FFFFFF"/>
              </a:solidFill>
              <a:ea typeface="+mn-lt"/>
              <a:cs typeface="+mn-lt"/>
            </a:endParaRPr>
          </a:p>
          <a:p>
            <a:pPr marL="749300" indent="-304800">
              <a:lnSpc>
                <a:spcPct val="158000"/>
              </a:lnSpc>
              <a:spcBef>
                <a:spcPts val="0"/>
              </a:spcBef>
            </a:pPr>
            <a:r>
              <a:rPr lang="en" dirty="0">
                <a:solidFill>
                  <a:srgbClr val="FFFFFF"/>
                </a:solidFill>
                <a:ea typeface="+mn-lt"/>
                <a:cs typeface="+mn-lt"/>
              </a:rPr>
              <a:t>Promise support</a:t>
            </a:r>
            <a:endParaRPr lang="en-US">
              <a:solidFill>
                <a:srgbClr val="FFFFFF"/>
              </a:solidFill>
              <a:ea typeface="+mn-lt"/>
              <a:cs typeface="+mn-lt"/>
            </a:endParaRPr>
          </a:p>
          <a:p>
            <a:pPr marL="749300" indent="-304800">
              <a:lnSpc>
                <a:spcPct val="158000"/>
              </a:lnSpc>
              <a:spcBef>
                <a:spcPts val="0"/>
              </a:spcBef>
            </a:pPr>
            <a:r>
              <a:rPr lang="en" dirty="0">
                <a:solidFill>
                  <a:srgbClr val="FFFFFF"/>
                </a:solidFill>
                <a:ea typeface="+mn-lt"/>
                <a:cs typeface="+mn-lt"/>
              </a:rPr>
              <a:t>Open source</a:t>
            </a:r>
            <a:endParaRPr lang="en-US">
              <a:solidFill>
                <a:srgbClr val="FFFFFF"/>
              </a:solidFill>
              <a:ea typeface="+mn-lt"/>
              <a:cs typeface="+mn-lt"/>
            </a:endParaRPr>
          </a:p>
          <a:p>
            <a:pPr marL="749300" indent="-304800">
              <a:lnSpc>
                <a:spcPct val="158000"/>
              </a:lnSpc>
              <a:spcBef>
                <a:spcPts val="0"/>
              </a:spcBef>
            </a:pPr>
            <a:r>
              <a:rPr lang="en" dirty="0">
                <a:solidFill>
                  <a:srgbClr val="FFFFFF"/>
                </a:solidFill>
                <a:ea typeface="+mn-lt"/>
                <a:cs typeface="+mn-lt"/>
              </a:rPr>
              <a:t>Comes with wide </a:t>
            </a:r>
            <a:r>
              <a:rPr lang="en" dirty="0">
                <a:solidFill>
                  <a:srgbClr val="FFFFFF"/>
                </a:solidFill>
                <a:ea typeface="+mn-lt"/>
                <a:cs typeface="+mn-lt"/>
                <a:hlinkClick r:id="rId5">
                  <a:extLst>
                    <a:ext uri="{A12FA001-AC4F-418D-AE19-62706E023703}">
                      <ahyp:hlinkClr xmlns:ahyp="http://schemas.microsoft.com/office/drawing/2018/hyperlinkcolor" val="tx"/>
                    </a:ext>
                  </a:extLst>
                </a:hlinkClick>
              </a:rPr>
              <a:t>API</a:t>
            </a:r>
            <a:r>
              <a:rPr lang="en" dirty="0">
                <a:solidFill>
                  <a:srgbClr val="FFFFFF"/>
                </a:solidFill>
                <a:ea typeface="+mn-lt"/>
                <a:cs typeface="+mn-lt"/>
              </a:rPr>
              <a:t>s</a:t>
            </a:r>
            <a:endParaRPr lang="en-GB" dirty="0">
              <a:solidFill>
                <a:srgbClr val="FFFFFF"/>
              </a:solidFill>
            </a:endParaRPr>
          </a:p>
        </p:txBody>
      </p:sp>
    </p:spTree>
    <p:extLst>
      <p:ext uri="{BB962C8B-B14F-4D97-AF65-F5344CB8AC3E}">
        <p14:creationId xmlns:p14="http://schemas.microsoft.com/office/powerpoint/2010/main" val="1851908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1CF0-93B9-49DD-BFA3-82405CFFA538}"/>
              </a:ext>
            </a:extLst>
          </p:cNvPr>
          <p:cNvSpPr>
            <a:spLocks noGrp="1"/>
          </p:cNvSpPr>
          <p:nvPr>
            <p:ph type="title"/>
          </p:nvPr>
        </p:nvSpPr>
        <p:spPr/>
        <p:txBody>
          <a:bodyPr/>
          <a:lstStyle/>
          <a:p>
            <a:r>
              <a:rPr lang="en" dirty="0">
                <a:ea typeface="+mj-lt"/>
                <a:cs typeface="+mj-lt"/>
              </a:rPr>
              <a:t>Let's start write test cases</a:t>
            </a:r>
          </a:p>
        </p:txBody>
      </p:sp>
      <p:sp>
        <p:nvSpPr>
          <p:cNvPr id="3" name="Content Placeholder 2">
            <a:extLst>
              <a:ext uri="{FF2B5EF4-FFF2-40B4-BE49-F238E27FC236}">
                <a16:creationId xmlns:a16="http://schemas.microsoft.com/office/drawing/2014/main" id="{D98C217E-C9A4-42C6-B8C5-6258AD034AC3}"/>
              </a:ext>
            </a:extLst>
          </p:cNvPr>
          <p:cNvSpPr>
            <a:spLocks noGrp="1"/>
          </p:cNvSpPr>
          <p:nvPr>
            <p:ph idx="1"/>
          </p:nvPr>
        </p:nvSpPr>
        <p:spPr>
          <a:xfrm>
            <a:off x="548467" y="2063220"/>
            <a:ext cx="11101136" cy="3779837"/>
          </a:xfrm>
        </p:spPr>
        <p:txBody>
          <a:bodyPr vert="horz" lIns="91440" tIns="45720" rIns="91440" bIns="45720" rtlCol="0" anchor="t">
            <a:normAutofit fontScale="70000" lnSpcReduction="20000"/>
          </a:bodyPr>
          <a:lstStyle/>
          <a:p>
            <a:pPr marL="269875" indent="-269875"/>
            <a:r>
              <a:rPr lang="en-GB" dirty="0">
                <a:ea typeface="+mn-lt"/>
                <a:cs typeface="+mn-lt"/>
              </a:rPr>
              <a:t>Make sure you have JEST installed</a:t>
            </a:r>
            <a:endParaRPr lang="en-GB" dirty="0"/>
          </a:p>
          <a:p>
            <a:pPr marL="449580" lvl="1" indent="0">
              <a:buNone/>
            </a:pPr>
            <a:r>
              <a:rPr lang="en-GB" dirty="0">
                <a:solidFill>
                  <a:srgbClr val="FFC000"/>
                </a:solidFill>
                <a:ea typeface="+mn-lt"/>
                <a:cs typeface="+mn-lt"/>
              </a:rPr>
              <a:t>$ </a:t>
            </a:r>
            <a:r>
              <a:rPr lang="en-GB" dirty="0" err="1">
                <a:solidFill>
                  <a:srgbClr val="FFC000"/>
                </a:solidFill>
                <a:ea typeface="+mn-lt"/>
                <a:cs typeface="+mn-lt"/>
              </a:rPr>
              <a:t>npm</a:t>
            </a:r>
            <a:r>
              <a:rPr lang="en-GB" dirty="0">
                <a:solidFill>
                  <a:srgbClr val="FFC000"/>
                </a:solidFill>
                <a:ea typeface="+mn-lt"/>
                <a:cs typeface="+mn-lt"/>
              </a:rPr>
              <a:t> install jest --save-dev</a:t>
            </a:r>
            <a:endParaRPr lang="en-GB" dirty="0">
              <a:solidFill>
                <a:srgbClr val="FFC000"/>
              </a:solidFill>
            </a:endParaRPr>
          </a:p>
          <a:p>
            <a:pPr marL="449580" lvl="1" indent="0">
              <a:buNone/>
            </a:pPr>
            <a:r>
              <a:rPr lang="en-GB" dirty="0">
                <a:solidFill>
                  <a:srgbClr val="FFC000"/>
                </a:solidFill>
                <a:ea typeface="+mn-lt"/>
                <a:cs typeface="+mn-lt"/>
              </a:rPr>
              <a:t>Or if you're using yarn</a:t>
            </a:r>
            <a:endParaRPr lang="en-GB" dirty="0">
              <a:solidFill>
                <a:srgbClr val="FFC000"/>
              </a:solidFill>
            </a:endParaRPr>
          </a:p>
          <a:p>
            <a:pPr marL="449580" lvl="1" indent="0">
              <a:buNone/>
            </a:pPr>
            <a:r>
              <a:rPr lang="en-GB" dirty="0">
                <a:solidFill>
                  <a:srgbClr val="FFC000"/>
                </a:solidFill>
                <a:ea typeface="+mn-lt"/>
                <a:cs typeface="+mn-lt"/>
              </a:rPr>
              <a:t>$ yarn add jest --dev</a:t>
            </a:r>
            <a:endParaRPr lang="en-GB" dirty="0">
              <a:solidFill>
                <a:srgbClr val="FFC000"/>
              </a:solidFill>
            </a:endParaRPr>
          </a:p>
          <a:p>
            <a:pPr marL="269875" indent="-269875"/>
            <a:r>
              <a:rPr lang="en-GB" dirty="0">
                <a:ea typeface="+mn-lt"/>
                <a:cs typeface="+mn-lt"/>
              </a:rPr>
              <a:t>In the root application folder, create a new folder named tests</a:t>
            </a:r>
            <a:endParaRPr lang="en-GB" dirty="0"/>
          </a:p>
          <a:p>
            <a:pPr marL="269875" indent="-269875"/>
            <a:r>
              <a:rPr lang="en-GB" dirty="0">
                <a:ea typeface="+mn-lt"/>
                <a:cs typeface="+mn-lt"/>
              </a:rPr>
              <a:t>In the tests folder, create two other folders named </a:t>
            </a:r>
            <a:r>
              <a:rPr lang="en-GB" b="1" dirty="0">
                <a:ea typeface="+mn-lt"/>
                <a:cs typeface="+mn-lt"/>
              </a:rPr>
              <a:t>integration</a:t>
            </a:r>
            <a:r>
              <a:rPr lang="en-GB" dirty="0">
                <a:ea typeface="+mn-lt"/>
                <a:cs typeface="+mn-lt"/>
              </a:rPr>
              <a:t> and </a:t>
            </a:r>
            <a:r>
              <a:rPr lang="en-GB" b="1" dirty="0">
                <a:ea typeface="+mn-lt"/>
                <a:cs typeface="+mn-lt"/>
              </a:rPr>
              <a:t>unit</a:t>
            </a:r>
            <a:endParaRPr lang="en-GB" dirty="0">
              <a:ea typeface="+mn-lt"/>
              <a:cs typeface="+mn-lt"/>
            </a:endParaRPr>
          </a:p>
          <a:p>
            <a:pPr marL="0" indent="0">
              <a:buNone/>
            </a:pPr>
            <a:endParaRPr lang="en-GB" dirty="0">
              <a:ea typeface="+mn-lt"/>
              <a:cs typeface="+mn-lt"/>
            </a:endParaRPr>
          </a:p>
          <a:p>
            <a:pPr marL="0" indent="0">
              <a:buNone/>
            </a:pPr>
            <a:r>
              <a:rPr lang="en-GB" dirty="0" err="1">
                <a:ea typeface="+mn-lt"/>
                <a:cs typeface="+mn-lt"/>
              </a:rPr>
              <a:t>Package</a:t>
            </a:r>
            <a:r>
              <a:rPr lang="en-GB" dirty="0" err="1"/>
              <a:t>.json</a:t>
            </a:r>
          </a:p>
          <a:p>
            <a:pPr marL="269875" indent="-269875"/>
            <a:r>
              <a:rPr lang="en-GB" dirty="0">
                <a:ea typeface="+mn-lt"/>
                <a:cs typeface="+mn-lt"/>
              </a:rPr>
              <a:t>In the scripts section of your </a:t>
            </a:r>
            <a:r>
              <a:rPr lang="en-GB" dirty="0" err="1">
                <a:ea typeface="+mn-lt"/>
                <a:cs typeface="+mn-lt"/>
              </a:rPr>
              <a:t>package.json</a:t>
            </a:r>
            <a:r>
              <a:rPr lang="en-GB" dirty="0">
                <a:ea typeface="+mn-lt"/>
                <a:cs typeface="+mn-lt"/>
              </a:rPr>
              <a:t> file, add:</a:t>
            </a:r>
            <a:endParaRPr lang="en-GB" dirty="0"/>
          </a:p>
          <a:p>
            <a:pPr marL="449580" lvl="1" indent="0">
              <a:buNone/>
            </a:pPr>
            <a:r>
              <a:rPr lang="en-GB" dirty="0">
                <a:solidFill>
                  <a:srgbClr val="FFC000"/>
                </a:solidFill>
                <a:ea typeface="+mn-lt"/>
                <a:cs typeface="+mn-lt"/>
              </a:rPr>
              <a:t>“test-dev”: “</a:t>
            </a:r>
            <a:r>
              <a:rPr lang="en-GB" dirty="0" err="1">
                <a:solidFill>
                  <a:srgbClr val="FFC000"/>
                </a:solidFill>
                <a:ea typeface="+mn-lt"/>
                <a:cs typeface="+mn-lt"/>
              </a:rPr>
              <a:t>npm</a:t>
            </a:r>
            <a:r>
              <a:rPr lang="en-GB" dirty="0">
                <a:solidFill>
                  <a:srgbClr val="FFC000"/>
                </a:solidFill>
                <a:ea typeface="+mn-lt"/>
                <a:cs typeface="+mn-lt"/>
              </a:rPr>
              <a:t> test”</a:t>
            </a:r>
            <a:endParaRPr lang="en-GB" dirty="0">
              <a:solidFill>
                <a:srgbClr val="FFC000"/>
              </a:solidFill>
            </a:endParaRPr>
          </a:p>
          <a:p>
            <a:pPr marL="449580" lvl="1" indent="0">
              <a:buNone/>
            </a:pPr>
            <a:r>
              <a:rPr lang="en-GB" dirty="0">
                <a:solidFill>
                  <a:srgbClr val="FFC000"/>
                </a:solidFill>
                <a:ea typeface="+mn-lt"/>
                <a:cs typeface="+mn-lt"/>
              </a:rPr>
              <a:t>Or</a:t>
            </a:r>
            <a:endParaRPr lang="en-GB" dirty="0">
              <a:solidFill>
                <a:srgbClr val="FFC000"/>
              </a:solidFill>
            </a:endParaRPr>
          </a:p>
          <a:p>
            <a:pPr marL="449580" lvl="1" indent="0">
              <a:buNone/>
            </a:pPr>
            <a:r>
              <a:rPr lang="en-GB" dirty="0">
                <a:solidFill>
                  <a:srgbClr val="FFC000"/>
                </a:solidFill>
                <a:ea typeface="+mn-lt"/>
                <a:cs typeface="+mn-lt"/>
              </a:rPr>
              <a:t>“test-dev”: “jest”</a:t>
            </a:r>
            <a:endParaRPr lang="en-GB" dirty="0">
              <a:solidFill>
                <a:srgbClr val="FFC000"/>
              </a:solidFill>
            </a:endParaRPr>
          </a:p>
        </p:txBody>
      </p:sp>
    </p:spTree>
    <p:extLst>
      <p:ext uri="{BB962C8B-B14F-4D97-AF65-F5344CB8AC3E}">
        <p14:creationId xmlns:p14="http://schemas.microsoft.com/office/powerpoint/2010/main" val="1826916457"/>
      </p:ext>
    </p:extLst>
  </p:cSld>
  <p:clrMapOvr>
    <a:masterClrMapping/>
  </p:clrMapOvr>
</p:sld>
</file>

<file path=ppt/theme/theme1.xml><?xml version="1.0" encoding="utf-8"?>
<a:theme xmlns:a="http://schemas.openxmlformats.org/drawingml/2006/main" name="GlowVTI">
  <a:themeElements>
    <a:clrScheme name="AnalogousFromLightSeedLeftStep">
      <a:dk1>
        <a:srgbClr val="000000"/>
      </a:dk1>
      <a:lt1>
        <a:srgbClr val="FFFFFF"/>
      </a:lt1>
      <a:dk2>
        <a:srgbClr val="2C2441"/>
      </a:dk2>
      <a:lt2>
        <a:srgbClr val="E3E8E2"/>
      </a:lt2>
      <a:accent1>
        <a:srgbClr val="C096C6"/>
      </a:accent1>
      <a:accent2>
        <a:srgbClr val="9A7FBA"/>
      </a:accent2>
      <a:accent3>
        <a:srgbClr val="9896C6"/>
      </a:accent3>
      <a:accent4>
        <a:srgbClr val="7F95BA"/>
      </a:accent4>
      <a:accent5>
        <a:srgbClr val="7AA9B5"/>
      </a:accent5>
      <a:accent6>
        <a:srgbClr val="76ADA1"/>
      </a:accent6>
      <a:hlink>
        <a:srgbClr val="5D8D55"/>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GlowVTI</vt:lpstr>
      <vt:lpstr>Testing in NodeJS</vt:lpstr>
      <vt:lpstr>What testing means?</vt:lpstr>
      <vt:lpstr>Unit testing</vt:lpstr>
      <vt:lpstr>PowerPoint Presentation</vt:lpstr>
      <vt:lpstr>Test driven development</vt:lpstr>
      <vt:lpstr>Testing frameworks</vt:lpstr>
      <vt:lpstr>Jest</vt:lpstr>
      <vt:lpstr>Benefits of jest testing</vt:lpstr>
      <vt:lpstr>Let's start write test cases</vt:lpstr>
      <vt:lpstr>Unit Testing</vt:lpstr>
      <vt:lpstr>Integration testing</vt:lpstr>
      <vt:lpstr>PowerPoint Presentation</vt:lpstr>
      <vt:lpstr>Testing API endpoints</vt:lpstr>
      <vt:lpstr>PowerPoint Presentation</vt:lpstr>
      <vt:lpstr>What are Mocks?</vt:lpstr>
      <vt:lpstr>PowerPoint Presentation</vt:lpstr>
      <vt:lpstr>Setting up Axios</vt:lpstr>
      <vt:lpstr>Using Axios</vt:lpstr>
      <vt:lpstr>Setup Jest</vt:lpstr>
      <vt:lpstr>Mocking an HTTP Call With Jest</vt:lpstr>
      <vt:lpstr>PowerPoint Presentation</vt:lpstr>
      <vt:lpstr>Run Test</vt:lpstr>
      <vt:lpstr>Sinon Mocks vs Jest Mocks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224</cp:revision>
  <dcterms:created xsi:type="dcterms:W3CDTF">2021-07-01T09:50:52Z</dcterms:created>
  <dcterms:modified xsi:type="dcterms:W3CDTF">2022-03-15T03:54:54Z</dcterms:modified>
</cp:coreProperties>
</file>