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BAF5D-1AD6-6FC1-D325-808A592AB082}" v="30" dt="2022-03-09T03:51:15.203"/>
    <p1510:client id="{47DC24B7-5377-E445-87D7-216955B16346}" v="10" dt="2021-08-07T16:43:38.301"/>
    <p1510:client id="{E9330E73-E9DE-4EEA-9E93-FA809F3BF20D}" v="897" dt="2021-07-30T18:28:51.415"/>
    <p1510:client id="{FEA9F59E-B172-17CA-B07C-CD5C29738DA2}" v="6" dt="2021-08-07T16:46:57.9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3/8/2022</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574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3/8/2022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51640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3/8/2022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89218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3/8/2022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8940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3/8/2022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26972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3/8/2022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79980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3/8/2022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41212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3/8/2022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0868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3/8/2022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98141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3/8/2022</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996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3/8/2022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6442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3/8/2022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727901835"/>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jwt.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16277826-8DBE-4C61-904C-3E68498CE056}"/>
              </a:ext>
            </a:extLst>
          </p:cNvPr>
          <p:cNvPicPr>
            <a:picLocks noChangeAspect="1"/>
          </p:cNvPicPr>
          <p:nvPr/>
        </p:nvPicPr>
        <p:blipFill rotWithShape="1">
          <a:blip r:embed="rId2"/>
          <a:srcRect l="5712" r="2012" b="-6"/>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7981" y="1122363"/>
            <a:ext cx="4023360" cy="3204134"/>
          </a:xfrm>
        </p:spPr>
        <p:txBody>
          <a:bodyPr anchor="b">
            <a:normAutofit/>
          </a:bodyPr>
          <a:lstStyle/>
          <a:p>
            <a:r>
              <a:rPr lang="en-GB" sz="4800">
                <a:cs typeface="Calibri Light"/>
              </a:rPr>
              <a:t>Using JWT with Express and Mongo</a:t>
            </a:r>
            <a:endParaRPr lang="en-GB" sz="4800"/>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9E59-50B6-4CC0-8109-88222AD9F67F}"/>
              </a:ext>
            </a:extLst>
          </p:cNvPr>
          <p:cNvSpPr>
            <a:spLocks noGrp="1"/>
          </p:cNvSpPr>
          <p:nvPr>
            <p:ph type="title"/>
          </p:nvPr>
        </p:nvSpPr>
        <p:spPr/>
        <p:txBody>
          <a:bodyPr/>
          <a:lstStyle/>
          <a:p>
            <a:r>
              <a:rPr lang="en-GB"/>
              <a:t>Step 8: Create the route</a:t>
            </a:r>
          </a:p>
        </p:txBody>
      </p:sp>
      <p:sp>
        <p:nvSpPr>
          <p:cNvPr id="3" name="Content Placeholder 2">
            <a:extLst>
              <a:ext uri="{FF2B5EF4-FFF2-40B4-BE49-F238E27FC236}">
                <a16:creationId xmlns:a16="http://schemas.microsoft.com/office/drawing/2014/main" id="{162F2455-69F6-446F-9DD3-5D77B9DC83C4}"/>
              </a:ext>
            </a:extLst>
          </p:cNvPr>
          <p:cNvSpPr>
            <a:spLocks noGrp="1"/>
          </p:cNvSpPr>
          <p:nvPr>
            <p:ph idx="1"/>
          </p:nvPr>
        </p:nvSpPr>
        <p:spPr/>
        <p:txBody>
          <a:bodyPr vert="horz" lIns="91440" tIns="45720" rIns="91440" bIns="45720" rtlCol="0" anchor="t">
            <a:normAutofit fontScale="62500" lnSpcReduction="20000"/>
          </a:bodyPr>
          <a:lstStyle/>
          <a:p>
            <a:r>
              <a:rPr lang="en-GB">
                <a:ea typeface="+mn-lt"/>
                <a:cs typeface="+mn-lt"/>
              </a:rPr>
              <a:t>In app.js in the root directory, add the following snippet for the registration and login.</a:t>
            </a:r>
            <a:endParaRPr lang="en-GB"/>
          </a:p>
          <a:p>
            <a:r>
              <a:rPr lang="en-GB" b="1">
                <a:ea typeface="+mn-lt"/>
                <a:cs typeface="+mn-lt"/>
              </a:rPr>
              <a:t>app.js</a:t>
            </a:r>
            <a:endParaRPr lang="en-GB" b="1"/>
          </a:p>
          <a:p>
            <a:pPr marL="457200" lvl="1" indent="0">
              <a:buNone/>
            </a:pPr>
            <a:r>
              <a:rPr lang="en-GB" b="1">
                <a:solidFill>
                  <a:schemeClr val="bg2">
                    <a:lumMod val="50000"/>
                  </a:schemeClr>
                </a:solidFill>
                <a:ea typeface="+mn-lt"/>
                <a:cs typeface="+mn-lt"/>
              </a:rPr>
              <a:t>// importing user context
const User = require("./model/user");
// Register
app.post("/register", (req, res) =&gt; {
// our register logic goes here...
});
// Login
app.post("/login", (req, res) =&gt; {
// our login logic goes here
});</a:t>
            </a:r>
            <a:endParaRPr lang="en-GB" b="1">
              <a:solidFill>
                <a:schemeClr val="bg2">
                  <a:lumMod val="50000"/>
                </a:schemeClr>
              </a:solidFill>
            </a:endParaRPr>
          </a:p>
          <a:p>
            <a:endParaRPr lang="en-GB" b="1">
              <a:solidFill>
                <a:schemeClr val="bg2">
                  <a:lumMod val="50000"/>
                </a:schemeClr>
              </a:solidFill>
            </a:endParaRPr>
          </a:p>
        </p:txBody>
      </p:sp>
    </p:spTree>
    <p:extLst>
      <p:ext uri="{BB962C8B-B14F-4D97-AF65-F5344CB8AC3E}">
        <p14:creationId xmlns:p14="http://schemas.microsoft.com/office/powerpoint/2010/main" val="752464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F95B-C244-4F5C-9C72-2800FE202BE1}"/>
              </a:ext>
            </a:extLst>
          </p:cNvPr>
          <p:cNvSpPr>
            <a:spLocks noGrp="1"/>
          </p:cNvSpPr>
          <p:nvPr>
            <p:ph type="title"/>
          </p:nvPr>
        </p:nvSpPr>
        <p:spPr>
          <a:xfrm>
            <a:off x="883251" y="641567"/>
            <a:ext cx="4917762" cy="1160991"/>
          </a:xfrm>
        </p:spPr>
        <p:txBody>
          <a:bodyPr vert="horz" lIns="91440" tIns="45720" rIns="91440" bIns="45720" rtlCol="0" anchor="ctr">
            <a:noAutofit/>
          </a:bodyPr>
          <a:lstStyle/>
          <a:p>
            <a:r>
              <a:rPr lang="en-GB" sz="2600"/>
              <a:t>Step 9: </a:t>
            </a:r>
            <a:r>
              <a:rPr lang="en-GB" sz="2600">
                <a:ea typeface="+mj-lt"/>
                <a:cs typeface="+mj-lt"/>
              </a:rPr>
              <a:t>Implement register and login functionality</a:t>
            </a:r>
            <a:endParaRPr lang="en-GB" sz="2600" b="0">
              <a:ea typeface="+mj-lt"/>
              <a:cs typeface="+mj-lt"/>
            </a:endParaRPr>
          </a:p>
          <a:p>
            <a:endParaRPr lang="en-GB" sz="2600"/>
          </a:p>
        </p:txBody>
      </p:sp>
      <p:sp>
        <p:nvSpPr>
          <p:cNvPr id="3" name="Content Placeholder 2">
            <a:extLst>
              <a:ext uri="{FF2B5EF4-FFF2-40B4-BE49-F238E27FC236}">
                <a16:creationId xmlns:a16="http://schemas.microsoft.com/office/drawing/2014/main" id="{7C4E11BA-55A5-4CB2-A9CD-C033671E3666}"/>
              </a:ext>
            </a:extLst>
          </p:cNvPr>
          <p:cNvSpPr>
            <a:spLocks noGrp="1"/>
          </p:cNvSpPr>
          <p:nvPr>
            <p:ph idx="1"/>
          </p:nvPr>
        </p:nvSpPr>
        <p:spPr>
          <a:xfrm>
            <a:off x="6003520" y="582317"/>
            <a:ext cx="5661176" cy="5013736"/>
          </a:xfrm>
        </p:spPr>
        <p:txBody>
          <a:bodyPr vert="horz" lIns="91440" tIns="45720" rIns="91440" bIns="45720" rtlCol="0" anchor="t">
            <a:noAutofit/>
          </a:bodyPr>
          <a:lstStyle/>
          <a:p>
            <a:pPr marL="0" indent="0">
              <a:buNone/>
            </a:pPr>
            <a:r>
              <a:rPr lang="en-GB" sz="1050" b="1" dirty="0" err="1">
                <a:solidFill>
                  <a:schemeClr val="bg2">
                    <a:lumMod val="50000"/>
                  </a:schemeClr>
                </a:solidFill>
                <a:ea typeface="+mn-lt"/>
                <a:cs typeface="+mn-lt"/>
              </a:rPr>
              <a:t>app.post</a:t>
            </a:r>
            <a:r>
              <a:rPr lang="en-GB" sz="1050" b="1" dirty="0">
                <a:solidFill>
                  <a:schemeClr val="bg2">
                    <a:lumMod val="50000"/>
                  </a:schemeClr>
                </a:solidFill>
                <a:ea typeface="+mn-lt"/>
                <a:cs typeface="+mn-lt"/>
              </a:rPr>
              <a:t>("/register", async (</a:t>
            </a:r>
            <a:r>
              <a:rPr lang="en-GB" sz="1050" b="1" dirty="0" err="1">
                <a:solidFill>
                  <a:schemeClr val="bg2">
                    <a:lumMod val="50000"/>
                  </a:schemeClr>
                </a:solidFill>
                <a:ea typeface="+mn-lt"/>
                <a:cs typeface="+mn-lt"/>
              </a:rPr>
              <a:t>req</a:t>
            </a:r>
            <a:r>
              <a:rPr lang="en-GB" sz="1050" b="1" dirty="0">
                <a:solidFill>
                  <a:schemeClr val="bg2">
                    <a:lumMod val="50000"/>
                  </a:schemeClr>
                </a:solidFill>
                <a:ea typeface="+mn-lt"/>
                <a:cs typeface="+mn-lt"/>
              </a:rPr>
              <a:t>, res) =&gt; {</a:t>
            </a:r>
            <a:endParaRPr lang="en-US" sz="1050" dirty="0">
              <a:solidFill>
                <a:schemeClr val="bg2">
                  <a:lumMod val="50000"/>
                </a:schemeClr>
              </a:solidFill>
              <a:ea typeface="+mn-lt"/>
              <a:cs typeface="+mn-lt"/>
            </a:endParaRPr>
          </a:p>
          <a:p>
            <a:pPr marL="0" indent="0">
              <a:buNone/>
            </a:pPr>
            <a:r>
              <a:rPr lang="en-GB" sz="1050" b="1" dirty="0">
                <a:solidFill>
                  <a:schemeClr val="bg2">
                    <a:lumMod val="50000"/>
                  </a:schemeClr>
                </a:solidFill>
                <a:ea typeface="+mn-lt"/>
                <a:cs typeface="+mn-lt"/>
              </a:rPr>
              <a:t>try {
    //Get user input
    </a:t>
            </a:r>
            <a:r>
              <a:rPr lang="en-GB" sz="1050" b="1" dirty="0" err="1">
                <a:solidFill>
                  <a:schemeClr val="bg2">
                    <a:lumMod val="50000"/>
                  </a:schemeClr>
                </a:solidFill>
                <a:ea typeface="+mn-lt"/>
                <a:cs typeface="+mn-lt"/>
              </a:rPr>
              <a:t>const</a:t>
            </a:r>
            <a:r>
              <a:rPr lang="en-GB" sz="1050" b="1" dirty="0">
                <a:solidFill>
                  <a:schemeClr val="bg2">
                    <a:lumMod val="50000"/>
                  </a:schemeClr>
                </a:solidFill>
                <a:ea typeface="+mn-lt"/>
                <a:cs typeface="+mn-lt"/>
              </a:rPr>
              <a:t> { </a:t>
            </a:r>
            <a:r>
              <a:rPr lang="en-GB" sz="1050" b="1" dirty="0" err="1">
                <a:solidFill>
                  <a:schemeClr val="bg2">
                    <a:lumMod val="50000"/>
                  </a:schemeClr>
                </a:solidFill>
                <a:ea typeface="+mn-lt"/>
                <a:cs typeface="+mn-lt"/>
              </a:rPr>
              <a:t>first_name</a:t>
            </a:r>
            <a:r>
              <a:rPr lang="en-GB" sz="1050" b="1" dirty="0">
                <a:solidFill>
                  <a:schemeClr val="bg2">
                    <a:lumMod val="50000"/>
                  </a:schemeClr>
                </a:solidFill>
                <a:ea typeface="+mn-lt"/>
                <a:cs typeface="+mn-lt"/>
              </a:rPr>
              <a:t>, </a:t>
            </a:r>
            <a:r>
              <a:rPr lang="en-GB" sz="1050" b="1" dirty="0" err="1">
                <a:solidFill>
                  <a:schemeClr val="bg2">
                    <a:lumMod val="50000"/>
                  </a:schemeClr>
                </a:solidFill>
                <a:ea typeface="+mn-lt"/>
                <a:cs typeface="+mn-lt"/>
              </a:rPr>
              <a:t>last_name</a:t>
            </a:r>
            <a:r>
              <a:rPr lang="en-GB" sz="1050" b="1" dirty="0">
                <a:solidFill>
                  <a:schemeClr val="bg2">
                    <a:lumMod val="50000"/>
                  </a:schemeClr>
                </a:solidFill>
                <a:ea typeface="+mn-lt"/>
                <a:cs typeface="+mn-lt"/>
              </a:rPr>
              <a:t>, email, password } = </a:t>
            </a:r>
            <a:r>
              <a:rPr lang="en-GB" sz="1050" b="1" dirty="0" err="1">
                <a:solidFill>
                  <a:schemeClr val="bg2">
                    <a:lumMod val="50000"/>
                  </a:schemeClr>
                </a:solidFill>
                <a:ea typeface="+mn-lt"/>
                <a:cs typeface="+mn-lt"/>
              </a:rPr>
              <a:t>req.body</a:t>
            </a:r>
            <a:r>
              <a:rPr lang="en-GB" sz="1050" b="1" dirty="0">
                <a:solidFill>
                  <a:schemeClr val="bg2">
                    <a:lumMod val="50000"/>
                  </a:schemeClr>
                </a:solidFill>
                <a:ea typeface="+mn-lt"/>
                <a:cs typeface="+mn-lt"/>
              </a:rPr>
              <a:t>;
    // Validate user input
    if (!(email &amp;&amp; password &amp;&amp; </a:t>
            </a:r>
            <a:r>
              <a:rPr lang="en-GB" sz="1050" b="1" dirty="0" err="1">
                <a:solidFill>
                  <a:schemeClr val="bg2">
                    <a:lumMod val="50000"/>
                  </a:schemeClr>
                </a:solidFill>
                <a:ea typeface="+mn-lt"/>
                <a:cs typeface="+mn-lt"/>
              </a:rPr>
              <a:t>first_name</a:t>
            </a:r>
            <a:r>
              <a:rPr lang="en-GB" sz="1050" b="1" dirty="0">
                <a:solidFill>
                  <a:schemeClr val="bg2">
                    <a:lumMod val="50000"/>
                  </a:schemeClr>
                </a:solidFill>
                <a:ea typeface="+mn-lt"/>
                <a:cs typeface="+mn-lt"/>
              </a:rPr>
              <a:t> &amp;&amp; </a:t>
            </a:r>
            <a:r>
              <a:rPr lang="en-GB" sz="1050" b="1" dirty="0" err="1">
                <a:solidFill>
                  <a:schemeClr val="bg2">
                    <a:lumMod val="50000"/>
                  </a:schemeClr>
                </a:solidFill>
                <a:ea typeface="+mn-lt"/>
                <a:cs typeface="+mn-lt"/>
              </a:rPr>
              <a:t>last_name</a:t>
            </a:r>
            <a:r>
              <a:rPr lang="en-GB" sz="1050" b="1" dirty="0">
                <a:solidFill>
                  <a:schemeClr val="bg2">
                    <a:lumMod val="50000"/>
                  </a:schemeClr>
                </a:solidFill>
                <a:ea typeface="+mn-lt"/>
                <a:cs typeface="+mn-lt"/>
              </a:rPr>
              <a:t>)) {
      </a:t>
            </a:r>
            <a:r>
              <a:rPr lang="en-GB" sz="1050" b="1" dirty="0" err="1">
                <a:solidFill>
                  <a:schemeClr val="bg2">
                    <a:lumMod val="50000"/>
                  </a:schemeClr>
                </a:solidFill>
                <a:ea typeface="+mn-lt"/>
                <a:cs typeface="+mn-lt"/>
              </a:rPr>
              <a:t>res.status</a:t>
            </a:r>
            <a:r>
              <a:rPr lang="en-GB" sz="1050" b="1" dirty="0">
                <a:solidFill>
                  <a:schemeClr val="bg2">
                    <a:lumMod val="50000"/>
                  </a:schemeClr>
                </a:solidFill>
                <a:ea typeface="+mn-lt"/>
                <a:cs typeface="+mn-lt"/>
              </a:rPr>
              <a:t>(400).send("All input is required");
    }
    // check if user already exist
    </a:t>
            </a:r>
            <a:r>
              <a:rPr lang="en-GB" sz="1050" b="1" dirty="0" err="1">
                <a:solidFill>
                  <a:schemeClr val="bg2">
                    <a:lumMod val="50000"/>
                  </a:schemeClr>
                </a:solidFill>
                <a:ea typeface="+mn-lt"/>
                <a:cs typeface="+mn-lt"/>
              </a:rPr>
              <a:t>const</a:t>
            </a:r>
            <a:r>
              <a:rPr lang="en-GB" sz="1050" b="1" dirty="0">
                <a:solidFill>
                  <a:schemeClr val="bg2">
                    <a:lumMod val="50000"/>
                  </a:schemeClr>
                </a:solidFill>
                <a:ea typeface="+mn-lt"/>
                <a:cs typeface="+mn-lt"/>
              </a:rPr>
              <a:t> </a:t>
            </a:r>
            <a:r>
              <a:rPr lang="en-GB" sz="1050" b="1" dirty="0" err="1">
                <a:solidFill>
                  <a:schemeClr val="bg2">
                    <a:lumMod val="50000"/>
                  </a:schemeClr>
                </a:solidFill>
                <a:ea typeface="+mn-lt"/>
                <a:cs typeface="+mn-lt"/>
              </a:rPr>
              <a:t>oldUser</a:t>
            </a:r>
            <a:r>
              <a:rPr lang="en-GB" sz="1050" b="1" dirty="0">
                <a:solidFill>
                  <a:schemeClr val="bg2">
                    <a:lumMod val="50000"/>
                  </a:schemeClr>
                </a:solidFill>
                <a:ea typeface="+mn-lt"/>
                <a:cs typeface="+mn-lt"/>
              </a:rPr>
              <a:t> = await </a:t>
            </a:r>
            <a:r>
              <a:rPr lang="en-GB" sz="1050" b="1" dirty="0" err="1">
                <a:solidFill>
                  <a:schemeClr val="bg2">
                    <a:lumMod val="50000"/>
                  </a:schemeClr>
                </a:solidFill>
                <a:ea typeface="+mn-lt"/>
                <a:cs typeface="+mn-lt"/>
              </a:rPr>
              <a:t>User.findOne</a:t>
            </a:r>
            <a:r>
              <a:rPr lang="en-GB" sz="1050" b="1" dirty="0">
                <a:solidFill>
                  <a:schemeClr val="bg2">
                    <a:lumMod val="50000"/>
                  </a:schemeClr>
                </a:solidFill>
                <a:ea typeface="+mn-lt"/>
                <a:cs typeface="+mn-lt"/>
              </a:rPr>
              <a:t>({ email });
    if (</a:t>
            </a:r>
            <a:r>
              <a:rPr lang="en-GB" sz="1050" b="1" dirty="0" err="1">
                <a:solidFill>
                  <a:schemeClr val="bg2">
                    <a:lumMod val="50000"/>
                  </a:schemeClr>
                </a:solidFill>
                <a:ea typeface="+mn-lt"/>
                <a:cs typeface="+mn-lt"/>
              </a:rPr>
              <a:t>oldUser</a:t>
            </a:r>
            <a:r>
              <a:rPr lang="en-GB" sz="1050" b="1" dirty="0">
                <a:solidFill>
                  <a:schemeClr val="bg2">
                    <a:lumMod val="50000"/>
                  </a:schemeClr>
                </a:solidFill>
                <a:ea typeface="+mn-lt"/>
                <a:cs typeface="+mn-lt"/>
              </a:rPr>
              <a:t>) {
      return </a:t>
            </a:r>
            <a:r>
              <a:rPr lang="en-GB" sz="1050" b="1" dirty="0" err="1">
                <a:solidFill>
                  <a:schemeClr val="bg2">
                    <a:lumMod val="50000"/>
                  </a:schemeClr>
                </a:solidFill>
                <a:ea typeface="+mn-lt"/>
                <a:cs typeface="+mn-lt"/>
              </a:rPr>
              <a:t>res.status</a:t>
            </a:r>
            <a:r>
              <a:rPr lang="en-GB" sz="1050" b="1" dirty="0">
                <a:solidFill>
                  <a:schemeClr val="bg2">
                    <a:lumMod val="50000"/>
                  </a:schemeClr>
                </a:solidFill>
                <a:ea typeface="+mn-lt"/>
                <a:cs typeface="+mn-lt"/>
              </a:rPr>
              <a:t>(409).send("User Already Exist. Please Login");
    }
    //Encrypt user password
    </a:t>
            </a:r>
            <a:r>
              <a:rPr lang="en-GB" sz="1050" b="1" dirty="0" err="1">
                <a:solidFill>
                  <a:schemeClr val="bg2">
                    <a:lumMod val="50000"/>
                  </a:schemeClr>
                </a:solidFill>
                <a:ea typeface="+mn-lt"/>
                <a:cs typeface="+mn-lt"/>
              </a:rPr>
              <a:t>encryptedPassword</a:t>
            </a:r>
            <a:r>
              <a:rPr lang="en-GB" sz="1050" b="1" dirty="0">
                <a:solidFill>
                  <a:schemeClr val="bg2">
                    <a:lumMod val="50000"/>
                  </a:schemeClr>
                </a:solidFill>
                <a:ea typeface="+mn-lt"/>
                <a:cs typeface="+mn-lt"/>
              </a:rPr>
              <a:t> = await </a:t>
            </a:r>
            <a:r>
              <a:rPr lang="en-GB" sz="1050" b="1" dirty="0" err="1">
                <a:solidFill>
                  <a:schemeClr val="bg2">
                    <a:lumMod val="50000"/>
                  </a:schemeClr>
                </a:solidFill>
                <a:ea typeface="+mn-lt"/>
                <a:cs typeface="+mn-lt"/>
              </a:rPr>
              <a:t>bcrypt.hash</a:t>
            </a:r>
            <a:r>
              <a:rPr lang="en-GB" sz="1050" b="1" dirty="0">
                <a:solidFill>
                  <a:schemeClr val="bg2">
                    <a:lumMod val="50000"/>
                  </a:schemeClr>
                </a:solidFill>
                <a:ea typeface="+mn-lt"/>
                <a:cs typeface="+mn-lt"/>
              </a:rPr>
              <a:t>(password, 10);
    // Create user in our database
    </a:t>
            </a:r>
            <a:r>
              <a:rPr lang="en-GB" sz="1050" b="1" dirty="0" err="1">
                <a:solidFill>
                  <a:schemeClr val="bg2">
                    <a:lumMod val="50000"/>
                  </a:schemeClr>
                </a:solidFill>
                <a:ea typeface="+mn-lt"/>
                <a:cs typeface="+mn-lt"/>
              </a:rPr>
              <a:t>const</a:t>
            </a:r>
            <a:r>
              <a:rPr lang="en-GB" sz="1050" b="1" dirty="0">
                <a:solidFill>
                  <a:schemeClr val="bg2">
                    <a:lumMod val="50000"/>
                  </a:schemeClr>
                </a:solidFill>
                <a:ea typeface="+mn-lt"/>
                <a:cs typeface="+mn-lt"/>
              </a:rPr>
              <a:t> user = await </a:t>
            </a:r>
            <a:r>
              <a:rPr lang="en-GB" sz="1050" b="1" dirty="0" err="1">
                <a:solidFill>
                  <a:schemeClr val="bg2">
                    <a:lumMod val="50000"/>
                  </a:schemeClr>
                </a:solidFill>
                <a:ea typeface="+mn-lt"/>
                <a:cs typeface="+mn-lt"/>
              </a:rPr>
              <a:t>User.create</a:t>
            </a:r>
            <a:r>
              <a:rPr lang="en-GB" sz="1050" b="1" dirty="0">
                <a:solidFill>
                  <a:schemeClr val="bg2">
                    <a:lumMod val="50000"/>
                  </a:schemeClr>
                </a:solidFill>
                <a:ea typeface="+mn-lt"/>
                <a:cs typeface="+mn-lt"/>
              </a:rPr>
              <a:t>({
      </a:t>
            </a:r>
            <a:r>
              <a:rPr lang="en-GB" sz="1050" b="1" dirty="0" err="1">
                <a:solidFill>
                  <a:schemeClr val="bg2">
                    <a:lumMod val="50000"/>
                  </a:schemeClr>
                </a:solidFill>
                <a:ea typeface="+mn-lt"/>
                <a:cs typeface="+mn-lt"/>
              </a:rPr>
              <a:t>first_name</a:t>
            </a:r>
            <a:r>
              <a:rPr lang="en-GB" sz="1050" b="1" dirty="0">
                <a:solidFill>
                  <a:schemeClr val="bg2">
                    <a:lumMod val="50000"/>
                  </a:schemeClr>
                </a:solidFill>
                <a:ea typeface="+mn-lt"/>
                <a:cs typeface="+mn-lt"/>
              </a:rPr>
              <a:t>,
      </a:t>
            </a:r>
            <a:r>
              <a:rPr lang="en-GB" sz="1050" b="1" dirty="0" err="1">
                <a:solidFill>
                  <a:schemeClr val="bg2">
                    <a:lumMod val="50000"/>
                  </a:schemeClr>
                </a:solidFill>
                <a:ea typeface="+mn-lt"/>
                <a:cs typeface="+mn-lt"/>
              </a:rPr>
              <a:t>last_name</a:t>
            </a:r>
            <a:r>
              <a:rPr lang="en-GB" sz="1050" b="1" dirty="0">
                <a:solidFill>
                  <a:schemeClr val="bg2">
                    <a:lumMod val="50000"/>
                  </a:schemeClr>
                </a:solidFill>
                <a:ea typeface="+mn-lt"/>
                <a:cs typeface="+mn-lt"/>
              </a:rPr>
              <a:t>,
      email: </a:t>
            </a:r>
            <a:r>
              <a:rPr lang="en-GB" sz="1050" b="1" dirty="0" err="1">
                <a:solidFill>
                  <a:schemeClr val="bg2">
                    <a:lumMod val="50000"/>
                  </a:schemeClr>
                </a:solidFill>
                <a:ea typeface="+mn-lt"/>
                <a:cs typeface="+mn-lt"/>
              </a:rPr>
              <a:t>email.toLowerCase</a:t>
            </a:r>
            <a:r>
              <a:rPr lang="en-GB" sz="1050" b="1" dirty="0">
                <a:solidFill>
                  <a:schemeClr val="bg2">
                    <a:lumMod val="50000"/>
                  </a:schemeClr>
                </a:solidFill>
                <a:ea typeface="+mn-lt"/>
                <a:cs typeface="+mn-lt"/>
              </a:rPr>
              <a:t>(), // sanitize: convert email to lowercase
      password: </a:t>
            </a:r>
            <a:r>
              <a:rPr lang="en-GB" sz="1050" b="1" dirty="0" err="1">
                <a:solidFill>
                  <a:schemeClr val="bg2">
                    <a:lumMod val="50000"/>
                  </a:schemeClr>
                </a:solidFill>
                <a:ea typeface="+mn-lt"/>
                <a:cs typeface="+mn-lt"/>
              </a:rPr>
              <a:t>encryptedPassword</a:t>
            </a:r>
            <a:r>
              <a:rPr lang="en-GB" sz="1050" b="1" dirty="0">
                <a:solidFill>
                  <a:schemeClr val="bg2">
                    <a:lumMod val="50000"/>
                  </a:schemeClr>
                </a:solidFill>
                <a:ea typeface="+mn-lt"/>
                <a:cs typeface="+mn-lt"/>
              </a:rPr>
              <a:t>,
    });
    // Create token
    </a:t>
            </a:r>
            <a:r>
              <a:rPr lang="en-GB" sz="1050" b="1" dirty="0" err="1">
                <a:solidFill>
                  <a:schemeClr val="bg2">
                    <a:lumMod val="50000"/>
                  </a:schemeClr>
                </a:solidFill>
                <a:ea typeface="+mn-lt"/>
                <a:cs typeface="+mn-lt"/>
              </a:rPr>
              <a:t>const</a:t>
            </a:r>
            <a:r>
              <a:rPr lang="en-GB" sz="1050" b="1" dirty="0">
                <a:solidFill>
                  <a:schemeClr val="bg2">
                    <a:lumMod val="50000"/>
                  </a:schemeClr>
                </a:solidFill>
                <a:ea typeface="+mn-lt"/>
                <a:cs typeface="+mn-lt"/>
              </a:rPr>
              <a:t> token = </a:t>
            </a:r>
            <a:r>
              <a:rPr lang="en-GB" sz="1050" b="1" dirty="0" err="1">
                <a:solidFill>
                  <a:schemeClr val="bg2">
                    <a:lumMod val="50000"/>
                  </a:schemeClr>
                </a:solidFill>
                <a:highlight>
                  <a:srgbClr val="FFFF00"/>
                </a:highlight>
                <a:ea typeface="+mn-lt"/>
                <a:cs typeface="+mn-lt"/>
              </a:rPr>
              <a:t>jwt.sign</a:t>
            </a:r>
            <a:r>
              <a:rPr lang="en-GB" sz="1050" b="1" dirty="0">
                <a:solidFill>
                  <a:schemeClr val="bg2">
                    <a:lumMod val="50000"/>
                  </a:schemeClr>
                </a:solidFill>
                <a:ea typeface="+mn-lt"/>
                <a:cs typeface="+mn-lt"/>
              </a:rPr>
              <a:t>(
      { </a:t>
            </a:r>
            <a:r>
              <a:rPr lang="en-GB" sz="1050" b="1" dirty="0" err="1">
                <a:solidFill>
                  <a:schemeClr val="bg2">
                    <a:lumMod val="50000"/>
                  </a:schemeClr>
                </a:solidFill>
                <a:ea typeface="+mn-lt"/>
                <a:cs typeface="+mn-lt"/>
              </a:rPr>
              <a:t>user_id</a:t>
            </a:r>
            <a:r>
              <a:rPr lang="en-GB" sz="1050" b="1" dirty="0">
                <a:solidFill>
                  <a:schemeClr val="bg2">
                    <a:lumMod val="50000"/>
                  </a:schemeClr>
                </a:solidFill>
                <a:ea typeface="+mn-lt"/>
                <a:cs typeface="+mn-lt"/>
              </a:rPr>
              <a:t>: </a:t>
            </a:r>
            <a:r>
              <a:rPr lang="en-GB" sz="1050" b="1" dirty="0" err="1">
                <a:solidFill>
                  <a:schemeClr val="bg2">
                    <a:lumMod val="50000"/>
                  </a:schemeClr>
                </a:solidFill>
                <a:ea typeface="+mn-lt"/>
                <a:cs typeface="+mn-lt"/>
              </a:rPr>
              <a:t>user._id</a:t>
            </a:r>
            <a:r>
              <a:rPr lang="en-GB" sz="1050" b="1" dirty="0">
                <a:solidFill>
                  <a:schemeClr val="bg2">
                    <a:lumMod val="50000"/>
                  </a:schemeClr>
                </a:solidFill>
                <a:ea typeface="+mn-lt"/>
                <a:cs typeface="+mn-lt"/>
              </a:rPr>
              <a:t>, email },
      </a:t>
            </a:r>
            <a:r>
              <a:rPr lang="en-GB" sz="1050" b="1" dirty="0" err="1">
                <a:solidFill>
                  <a:schemeClr val="bg2">
                    <a:lumMod val="50000"/>
                  </a:schemeClr>
                </a:solidFill>
                <a:ea typeface="+mn-lt"/>
                <a:cs typeface="+mn-lt"/>
              </a:rPr>
              <a:t>process.env.TOKEN_KEY</a:t>
            </a:r>
            <a:r>
              <a:rPr lang="en-GB" sz="1050" b="1" dirty="0">
                <a:solidFill>
                  <a:schemeClr val="bg2">
                    <a:lumMod val="50000"/>
                  </a:schemeClr>
                </a:solidFill>
                <a:ea typeface="+mn-lt"/>
                <a:cs typeface="+mn-lt"/>
              </a:rPr>
              <a:t>,
      {
        </a:t>
            </a:r>
            <a:r>
              <a:rPr lang="en-GB" sz="1050" b="1" dirty="0" err="1">
                <a:solidFill>
                  <a:schemeClr val="bg2">
                    <a:lumMod val="50000"/>
                  </a:schemeClr>
                </a:solidFill>
                <a:ea typeface="+mn-lt"/>
                <a:cs typeface="+mn-lt"/>
              </a:rPr>
              <a:t>expiresIn</a:t>
            </a:r>
            <a:r>
              <a:rPr lang="en-GB" sz="1050" b="1" dirty="0">
                <a:solidFill>
                  <a:schemeClr val="bg2">
                    <a:lumMod val="50000"/>
                  </a:schemeClr>
                </a:solidFill>
                <a:ea typeface="+mn-lt"/>
                <a:cs typeface="+mn-lt"/>
              </a:rPr>
              <a:t>: "2h",
      }
    );
    </a:t>
            </a:r>
            <a:r>
              <a:rPr lang="en-GB" sz="1050" b="1" dirty="0" err="1">
                <a:solidFill>
                  <a:schemeClr val="bg2">
                    <a:lumMod val="50000"/>
                  </a:schemeClr>
                </a:solidFill>
                <a:ea typeface="+mn-lt"/>
                <a:cs typeface="+mn-lt"/>
              </a:rPr>
              <a:t>user.token</a:t>
            </a:r>
            <a:r>
              <a:rPr lang="en-GB" sz="1050" b="1" dirty="0">
                <a:solidFill>
                  <a:schemeClr val="bg2">
                    <a:lumMod val="50000"/>
                  </a:schemeClr>
                </a:solidFill>
                <a:ea typeface="+mn-lt"/>
                <a:cs typeface="+mn-lt"/>
              </a:rPr>
              <a:t> = token; </a:t>
            </a:r>
            <a:r>
              <a:rPr lang="en-GB" sz="1050" b="1" dirty="0" err="1">
                <a:solidFill>
                  <a:schemeClr val="bg2">
                    <a:lumMod val="50000"/>
                  </a:schemeClr>
                </a:solidFill>
                <a:ea typeface="+mn-lt"/>
                <a:cs typeface="+mn-lt"/>
              </a:rPr>
              <a:t>res.status</a:t>
            </a:r>
            <a:r>
              <a:rPr lang="en-GB" sz="1050" b="1" dirty="0">
                <a:solidFill>
                  <a:schemeClr val="bg2">
                    <a:lumMod val="50000"/>
                  </a:schemeClr>
                </a:solidFill>
                <a:ea typeface="+mn-lt"/>
                <a:cs typeface="+mn-lt"/>
              </a:rPr>
              <a:t>(201).</a:t>
            </a:r>
            <a:r>
              <a:rPr lang="en-GB" sz="1050" b="1" dirty="0" err="1">
                <a:solidFill>
                  <a:schemeClr val="bg2">
                    <a:lumMod val="50000"/>
                  </a:schemeClr>
                </a:solidFill>
                <a:ea typeface="+mn-lt"/>
                <a:cs typeface="+mn-lt"/>
              </a:rPr>
              <a:t>json</a:t>
            </a:r>
            <a:r>
              <a:rPr lang="en-GB" sz="1050" b="1" dirty="0">
                <a:solidFill>
                  <a:schemeClr val="bg2">
                    <a:lumMod val="50000"/>
                  </a:schemeClr>
                </a:solidFill>
                <a:ea typeface="+mn-lt"/>
                <a:cs typeface="+mn-lt"/>
              </a:rPr>
              <a:t>(user);
  } catch (err) {
    console.log(err);
  }});</a:t>
            </a:r>
            <a:endParaRPr lang="en-GB" sz="1050" b="1" dirty="0">
              <a:solidFill>
                <a:schemeClr val="bg2">
                  <a:lumMod val="50000"/>
                </a:schemeClr>
              </a:solidFill>
            </a:endParaRPr>
          </a:p>
          <a:p>
            <a:endParaRPr lang="en-GB" sz="1050"/>
          </a:p>
          <a:p>
            <a:endParaRPr lang="en-GB" sz="1050"/>
          </a:p>
        </p:txBody>
      </p:sp>
      <p:sp>
        <p:nvSpPr>
          <p:cNvPr id="4" name="TextBox 3">
            <a:extLst>
              <a:ext uri="{FF2B5EF4-FFF2-40B4-BE49-F238E27FC236}">
                <a16:creationId xmlns:a16="http://schemas.microsoft.com/office/drawing/2014/main" id="{541D9531-EB0F-4884-8339-9CE2FB4EAE96}"/>
              </a:ext>
            </a:extLst>
          </p:cNvPr>
          <p:cNvSpPr txBox="1"/>
          <p:nvPr/>
        </p:nvSpPr>
        <p:spPr>
          <a:xfrm>
            <a:off x="793595" y="2382644"/>
            <a:ext cx="4592443" cy="33701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ts val="600"/>
              </a:spcBef>
              <a:buFont typeface="Arial"/>
              <a:buChar char="•"/>
            </a:pPr>
            <a:r>
              <a:rPr lang="en-GB" sz="1200" dirty="0">
                <a:cs typeface="Arial"/>
              </a:rPr>
              <a:t>We’ll be implementing these two routes in our application. We will be using JWT to sign the credentials and </a:t>
            </a:r>
            <a:r>
              <a:rPr lang="en-GB" sz="1200" dirty="0" err="1">
                <a:cs typeface="Arial"/>
              </a:rPr>
              <a:t>bcrypt</a:t>
            </a:r>
            <a:r>
              <a:rPr lang="en-GB" sz="1200" dirty="0">
                <a:cs typeface="Arial"/>
              </a:rPr>
              <a:t> to encrypt the password before storing them in our database.​</a:t>
            </a:r>
            <a:endParaRPr lang="en-US" sz="1200" dirty="0"/>
          </a:p>
          <a:p>
            <a:pPr>
              <a:spcBef>
                <a:spcPts val="600"/>
              </a:spcBef>
            </a:pPr>
            <a:endParaRPr lang="en-GB" sz="1200">
              <a:cs typeface="Arial"/>
            </a:endParaRPr>
          </a:p>
          <a:p>
            <a:pPr marL="285750" indent="-285750">
              <a:spcBef>
                <a:spcPts val="600"/>
              </a:spcBef>
              <a:buFont typeface="Arial"/>
              <a:buChar char="•"/>
            </a:pPr>
            <a:r>
              <a:rPr lang="en-GB" sz="1200" dirty="0">
                <a:cs typeface="Arial"/>
              </a:rPr>
              <a:t>From the /register route, we will:​</a:t>
            </a:r>
          </a:p>
          <a:p>
            <a:pPr marL="742950" lvl="1" indent="-285750">
              <a:spcBef>
                <a:spcPts val="600"/>
              </a:spcBef>
              <a:buFont typeface="Arial"/>
              <a:buChar char="•"/>
            </a:pPr>
            <a:r>
              <a:rPr lang="en-GB" sz="1200" dirty="0">
                <a:cs typeface="Arial"/>
              </a:rPr>
              <a:t>Get user input.​</a:t>
            </a:r>
          </a:p>
          <a:p>
            <a:pPr marL="742950" lvl="1" indent="-285750">
              <a:spcBef>
                <a:spcPts val="600"/>
              </a:spcBef>
              <a:buFont typeface="Arial"/>
              <a:buChar char="•"/>
            </a:pPr>
            <a:r>
              <a:rPr lang="en-GB" sz="1200" dirty="0">
                <a:cs typeface="Arial"/>
              </a:rPr>
              <a:t>Validate user input.​</a:t>
            </a:r>
          </a:p>
          <a:p>
            <a:pPr marL="742950" lvl="1" indent="-285750">
              <a:spcBef>
                <a:spcPts val="600"/>
              </a:spcBef>
              <a:buFont typeface="Arial"/>
              <a:buChar char="•"/>
            </a:pPr>
            <a:r>
              <a:rPr lang="en-GB" sz="1200" dirty="0">
                <a:cs typeface="Arial"/>
              </a:rPr>
              <a:t>Validate if the user already exists.​</a:t>
            </a:r>
          </a:p>
          <a:p>
            <a:pPr marL="742950" lvl="1" indent="-285750">
              <a:spcBef>
                <a:spcPts val="600"/>
              </a:spcBef>
              <a:buFont typeface="Arial"/>
              <a:buChar char="•"/>
            </a:pPr>
            <a:r>
              <a:rPr lang="en-GB" sz="1200" dirty="0">
                <a:cs typeface="Arial"/>
              </a:rPr>
              <a:t>Encrypt the user password.​</a:t>
            </a:r>
          </a:p>
          <a:p>
            <a:pPr marL="742950" lvl="1" indent="-285750">
              <a:spcBef>
                <a:spcPts val="600"/>
              </a:spcBef>
              <a:buFont typeface="Arial"/>
              <a:buChar char="•"/>
            </a:pPr>
            <a:r>
              <a:rPr lang="en-GB" sz="1200" dirty="0">
                <a:cs typeface="Arial"/>
              </a:rPr>
              <a:t>Create a user in our database.​</a:t>
            </a:r>
          </a:p>
          <a:p>
            <a:pPr marL="742950" lvl="1" indent="-285750">
              <a:spcBef>
                <a:spcPts val="600"/>
              </a:spcBef>
              <a:buFont typeface="Arial"/>
              <a:buChar char="•"/>
            </a:pPr>
            <a:r>
              <a:rPr lang="en-GB" sz="1200" dirty="0">
                <a:cs typeface="Arial"/>
              </a:rPr>
              <a:t>And finally, create a signed JWT token.​</a:t>
            </a:r>
          </a:p>
          <a:p>
            <a:pPr marL="742950" lvl="1" indent="-285750">
              <a:spcBef>
                <a:spcPts val="600"/>
              </a:spcBef>
              <a:buFont typeface="Arial"/>
              <a:buChar char="•"/>
            </a:pPr>
            <a:r>
              <a:rPr lang="en-GB" sz="1200" dirty="0">
                <a:cs typeface="Arial"/>
              </a:rPr>
              <a:t>Modify the /register route structure we created earlier to look as shown below.​</a:t>
            </a:r>
          </a:p>
        </p:txBody>
      </p:sp>
    </p:spTree>
    <p:extLst>
      <p:ext uri="{BB962C8B-B14F-4D97-AF65-F5344CB8AC3E}">
        <p14:creationId xmlns:p14="http://schemas.microsoft.com/office/powerpoint/2010/main" val="526555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A8079-9847-4B48-97A6-CC7FBB4C9DEF}"/>
              </a:ext>
            </a:extLst>
          </p:cNvPr>
          <p:cNvSpPr>
            <a:spLocks noGrp="1"/>
          </p:cNvSpPr>
          <p:nvPr>
            <p:ph type="title"/>
          </p:nvPr>
        </p:nvSpPr>
        <p:spPr>
          <a:xfrm>
            <a:off x="1115568" y="548640"/>
            <a:ext cx="4323031" cy="1160991"/>
          </a:xfrm>
        </p:spPr>
        <p:txBody>
          <a:bodyPr>
            <a:normAutofit/>
          </a:bodyPr>
          <a:lstStyle/>
          <a:p>
            <a:r>
              <a:rPr lang="en-GB" sz="3000"/>
              <a:t>Step 10: Create login route</a:t>
            </a:r>
          </a:p>
        </p:txBody>
      </p:sp>
      <p:sp>
        <p:nvSpPr>
          <p:cNvPr id="3" name="Content Placeholder 2">
            <a:extLst>
              <a:ext uri="{FF2B5EF4-FFF2-40B4-BE49-F238E27FC236}">
                <a16:creationId xmlns:a16="http://schemas.microsoft.com/office/drawing/2014/main" id="{0801234F-DABD-485F-9402-6319DCA07346}"/>
              </a:ext>
            </a:extLst>
          </p:cNvPr>
          <p:cNvSpPr>
            <a:spLocks noGrp="1"/>
          </p:cNvSpPr>
          <p:nvPr>
            <p:ph idx="1"/>
          </p:nvPr>
        </p:nvSpPr>
        <p:spPr>
          <a:xfrm>
            <a:off x="6880921" y="243889"/>
            <a:ext cx="4769079" cy="6110273"/>
          </a:xfrm>
        </p:spPr>
        <p:txBody>
          <a:bodyPr vert="horz" lIns="91440" tIns="45720" rIns="91440" bIns="45720" rtlCol="0" anchor="t">
            <a:noAutofit/>
          </a:bodyPr>
          <a:lstStyle/>
          <a:p>
            <a:r>
              <a:rPr lang="en-GB" sz="1000" b="1" dirty="0" err="1">
                <a:solidFill>
                  <a:schemeClr val="bg2">
                    <a:lumMod val="50000"/>
                  </a:schemeClr>
                </a:solidFill>
                <a:ea typeface="+mn-lt"/>
                <a:cs typeface="+mn-lt"/>
              </a:rPr>
              <a:t>app.post</a:t>
            </a:r>
            <a:r>
              <a:rPr lang="en-GB" sz="1000" b="1" dirty="0">
                <a:solidFill>
                  <a:schemeClr val="bg2">
                    <a:lumMod val="50000"/>
                  </a:schemeClr>
                </a:solidFill>
                <a:ea typeface="+mn-lt"/>
                <a:cs typeface="+mn-lt"/>
              </a:rPr>
              <a:t>("/login", async (</a:t>
            </a:r>
            <a:r>
              <a:rPr lang="en-GB" sz="1000" b="1" dirty="0" err="1">
                <a:solidFill>
                  <a:schemeClr val="bg2">
                    <a:lumMod val="50000"/>
                  </a:schemeClr>
                </a:solidFill>
                <a:ea typeface="+mn-lt"/>
                <a:cs typeface="+mn-lt"/>
              </a:rPr>
              <a:t>req</a:t>
            </a:r>
            <a:r>
              <a:rPr lang="en-GB" sz="1000" b="1" dirty="0">
                <a:solidFill>
                  <a:schemeClr val="bg2">
                    <a:lumMod val="50000"/>
                  </a:schemeClr>
                </a:solidFill>
                <a:ea typeface="+mn-lt"/>
                <a:cs typeface="+mn-lt"/>
              </a:rPr>
              <a:t>, res) =&gt; {
  // Our login logic starts here
  try {
    // Get user input
    </a:t>
            </a:r>
            <a:r>
              <a:rPr lang="en-GB" sz="1000" b="1" dirty="0" err="1">
                <a:solidFill>
                  <a:schemeClr val="bg2">
                    <a:lumMod val="50000"/>
                  </a:schemeClr>
                </a:solidFill>
                <a:ea typeface="+mn-lt"/>
                <a:cs typeface="+mn-lt"/>
              </a:rPr>
              <a:t>const</a:t>
            </a:r>
            <a:r>
              <a:rPr lang="en-GB" sz="1000" b="1" dirty="0">
                <a:solidFill>
                  <a:schemeClr val="bg2">
                    <a:lumMod val="50000"/>
                  </a:schemeClr>
                </a:solidFill>
                <a:ea typeface="+mn-lt"/>
                <a:cs typeface="+mn-lt"/>
              </a:rPr>
              <a:t> { email, password } = </a:t>
            </a:r>
            <a:r>
              <a:rPr lang="en-GB" sz="1000" b="1" dirty="0" err="1">
                <a:solidFill>
                  <a:schemeClr val="bg2">
                    <a:lumMod val="50000"/>
                  </a:schemeClr>
                </a:solidFill>
                <a:ea typeface="+mn-lt"/>
                <a:cs typeface="+mn-lt"/>
              </a:rPr>
              <a:t>req.body</a:t>
            </a:r>
            <a:r>
              <a:rPr lang="en-GB" sz="1000" b="1" dirty="0">
                <a:solidFill>
                  <a:schemeClr val="bg2">
                    <a:lumMod val="50000"/>
                  </a:schemeClr>
                </a:solidFill>
                <a:ea typeface="+mn-lt"/>
                <a:cs typeface="+mn-lt"/>
              </a:rPr>
              <a:t>;
    // Validate user input
    if (!(email &amp;&amp; password)) {
      </a:t>
            </a:r>
            <a:r>
              <a:rPr lang="en-GB" sz="1000" b="1" dirty="0" err="1">
                <a:solidFill>
                  <a:schemeClr val="bg2">
                    <a:lumMod val="50000"/>
                  </a:schemeClr>
                </a:solidFill>
                <a:ea typeface="+mn-lt"/>
                <a:cs typeface="+mn-lt"/>
              </a:rPr>
              <a:t>res.status</a:t>
            </a:r>
            <a:r>
              <a:rPr lang="en-GB" sz="1000" b="1" dirty="0">
                <a:solidFill>
                  <a:schemeClr val="bg2">
                    <a:lumMod val="50000"/>
                  </a:schemeClr>
                </a:solidFill>
                <a:ea typeface="+mn-lt"/>
                <a:cs typeface="+mn-lt"/>
              </a:rPr>
              <a:t>(400).send("All input is required");
    }
    // Validate if user exist in our database
    </a:t>
            </a:r>
            <a:r>
              <a:rPr lang="en-GB" sz="1000" b="1" dirty="0" err="1">
                <a:solidFill>
                  <a:schemeClr val="bg2">
                    <a:lumMod val="50000"/>
                  </a:schemeClr>
                </a:solidFill>
                <a:ea typeface="+mn-lt"/>
                <a:cs typeface="+mn-lt"/>
              </a:rPr>
              <a:t>const</a:t>
            </a:r>
            <a:r>
              <a:rPr lang="en-GB" sz="1000" b="1" dirty="0">
                <a:solidFill>
                  <a:schemeClr val="bg2">
                    <a:lumMod val="50000"/>
                  </a:schemeClr>
                </a:solidFill>
                <a:ea typeface="+mn-lt"/>
                <a:cs typeface="+mn-lt"/>
              </a:rPr>
              <a:t> user = await </a:t>
            </a:r>
            <a:r>
              <a:rPr lang="en-GB" sz="1000" b="1" dirty="0" err="1">
                <a:solidFill>
                  <a:schemeClr val="bg2">
                    <a:lumMod val="50000"/>
                  </a:schemeClr>
                </a:solidFill>
                <a:ea typeface="+mn-lt"/>
                <a:cs typeface="+mn-lt"/>
              </a:rPr>
              <a:t>User.findOne</a:t>
            </a:r>
            <a:r>
              <a:rPr lang="en-GB" sz="1000" b="1" dirty="0">
                <a:solidFill>
                  <a:schemeClr val="bg2">
                    <a:lumMod val="50000"/>
                  </a:schemeClr>
                </a:solidFill>
                <a:ea typeface="+mn-lt"/>
                <a:cs typeface="+mn-lt"/>
              </a:rPr>
              <a:t>({ email });
    if (user &amp;&amp; (await </a:t>
            </a:r>
            <a:r>
              <a:rPr lang="en-GB" sz="1000" b="1" dirty="0" err="1">
                <a:solidFill>
                  <a:schemeClr val="bg2">
                    <a:lumMod val="50000"/>
                  </a:schemeClr>
                </a:solidFill>
                <a:ea typeface="+mn-lt"/>
                <a:cs typeface="+mn-lt"/>
              </a:rPr>
              <a:t>bcrypt.compare</a:t>
            </a:r>
            <a:r>
              <a:rPr lang="en-GB" sz="1000" b="1" dirty="0">
                <a:solidFill>
                  <a:schemeClr val="bg2">
                    <a:lumMod val="50000"/>
                  </a:schemeClr>
                </a:solidFill>
                <a:ea typeface="+mn-lt"/>
                <a:cs typeface="+mn-lt"/>
              </a:rPr>
              <a:t>(password, </a:t>
            </a:r>
            <a:r>
              <a:rPr lang="en-GB" sz="1000" b="1" dirty="0" err="1">
                <a:solidFill>
                  <a:schemeClr val="bg2">
                    <a:lumMod val="50000"/>
                  </a:schemeClr>
                </a:solidFill>
                <a:ea typeface="+mn-lt"/>
                <a:cs typeface="+mn-lt"/>
              </a:rPr>
              <a:t>user.password</a:t>
            </a:r>
            <a:r>
              <a:rPr lang="en-GB" sz="1000" b="1" dirty="0">
                <a:solidFill>
                  <a:schemeClr val="bg2">
                    <a:lumMod val="50000"/>
                  </a:schemeClr>
                </a:solidFill>
                <a:ea typeface="+mn-lt"/>
                <a:cs typeface="+mn-lt"/>
              </a:rPr>
              <a:t>))) {
      // Create token
      </a:t>
            </a:r>
            <a:r>
              <a:rPr lang="en-GB" sz="1000" b="1" dirty="0" err="1">
                <a:solidFill>
                  <a:schemeClr val="bg2">
                    <a:lumMod val="50000"/>
                  </a:schemeClr>
                </a:solidFill>
                <a:ea typeface="+mn-lt"/>
                <a:cs typeface="+mn-lt"/>
              </a:rPr>
              <a:t>const</a:t>
            </a:r>
            <a:r>
              <a:rPr lang="en-GB" sz="1000" b="1" dirty="0">
                <a:solidFill>
                  <a:schemeClr val="bg2">
                    <a:lumMod val="50000"/>
                  </a:schemeClr>
                </a:solidFill>
                <a:ea typeface="+mn-lt"/>
                <a:cs typeface="+mn-lt"/>
              </a:rPr>
              <a:t> token = </a:t>
            </a:r>
            <a:r>
              <a:rPr lang="en-GB" sz="1000" b="1" dirty="0" err="1">
                <a:solidFill>
                  <a:schemeClr val="bg2">
                    <a:lumMod val="50000"/>
                  </a:schemeClr>
                </a:solidFill>
                <a:highlight>
                  <a:srgbClr val="FFFF00"/>
                </a:highlight>
                <a:ea typeface="+mn-lt"/>
                <a:cs typeface="+mn-lt"/>
              </a:rPr>
              <a:t>jwt.sign</a:t>
            </a:r>
            <a:r>
              <a:rPr lang="en-GB" sz="1000" b="1" dirty="0">
                <a:solidFill>
                  <a:schemeClr val="bg2">
                    <a:lumMod val="50000"/>
                  </a:schemeClr>
                </a:solidFill>
                <a:highlight>
                  <a:srgbClr val="FFFF00"/>
                </a:highlight>
                <a:ea typeface="+mn-lt"/>
                <a:cs typeface="+mn-lt"/>
              </a:rPr>
              <a:t>(
</a:t>
            </a:r>
            <a:r>
              <a:rPr lang="en-GB" sz="1000" b="1" dirty="0">
                <a:solidFill>
                  <a:schemeClr val="bg2">
                    <a:lumMod val="50000"/>
                  </a:schemeClr>
                </a:solidFill>
                <a:ea typeface="+mn-lt"/>
                <a:cs typeface="+mn-lt"/>
              </a:rPr>
              <a:t>        { </a:t>
            </a:r>
            <a:r>
              <a:rPr lang="en-GB" sz="1000" b="1" dirty="0" err="1">
                <a:solidFill>
                  <a:schemeClr val="bg2">
                    <a:lumMod val="50000"/>
                  </a:schemeClr>
                </a:solidFill>
                <a:ea typeface="+mn-lt"/>
                <a:cs typeface="+mn-lt"/>
              </a:rPr>
              <a:t>user_id</a:t>
            </a:r>
            <a:r>
              <a:rPr lang="en-GB" sz="1000" b="1" dirty="0">
                <a:solidFill>
                  <a:schemeClr val="bg2">
                    <a:lumMod val="50000"/>
                  </a:schemeClr>
                </a:solidFill>
                <a:ea typeface="+mn-lt"/>
                <a:cs typeface="+mn-lt"/>
              </a:rPr>
              <a:t>: </a:t>
            </a:r>
            <a:r>
              <a:rPr lang="en-GB" sz="1000" b="1" dirty="0" err="1">
                <a:solidFill>
                  <a:schemeClr val="bg2">
                    <a:lumMod val="50000"/>
                  </a:schemeClr>
                </a:solidFill>
                <a:ea typeface="+mn-lt"/>
                <a:cs typeface="+mn-lt"/>
              </a:rPr>
              <a:t>user._id</a:t>
            </a:r>
            <a:r>
              <a:rPr lang="en-GB" sz="1000" b="1" dirty="0">
                <a:solidFill>
                  <a:schemeClr val="bg2">
                    <a:lumMod val="50000"/>
                  </a:schemeClr>
                </a:solidFill>
                <a:ea typeface="+mn-lt"/>
                <a:cs typeface="+mn-lt"/>
              </a:rPr>
              <a:t>, email },
        </a:t>
            </a:r>
            <a:r>
              <a:rPr lang="en-GB" sz="1000" b="1" dirty="0" err="1">
                <a:solidFill>
                  <a:schemeClr val="bg2">
                    <a:lumMod val="50000"/>
                  </a:schemeClr>
                </a:solidFill>
                <a:ea typeface="+mn-lt"/>
                <a:cs typeface="+mn-lt"/>
              </a:rPr>
              <a:t>process.env.TOKEN_KEY</a:t>
            </a:r>
            <a:r>
              <a:rPr lang="en-GB" sz="1000" b="1" dirty="0">
                <a:solidFill>
                  <a:schemeClr val="bg2">
                    <a:lumMod val="50000"/>
                  </a:schemeClr>
                </a:solidFill>
                <a:ea typeface="+mn-lt"/>
                <a:cs typeface="+mn-lt"/>
              </a:rPr>
              <a:t>,
        {
          </a:t>
            </a:r>
            <a:r>
              <a:rPr lang="en-GB" sz="1000" b="1" dirty="0" err="1">
                <a:solidFill>
                  <a:schemeClr val="bg2">
                    <a:lumMod val="50000"/>
                  </a:schemeClr>
                </a:solidFill>
                <a:ea typeface="+mn-lt"/>
                <a:cs typeface="+mn-lt"/>
              </a:rPr>
              <a:t>expiresIn</a:t>
            </a:r>
            <a:r>
              <a:rPr lang="en-GB" sz="1000" b="1" dirty="0">
                <a:solidFill>
                  <a:schemeClr val="bg2">
                    <a:lumMod val="50000"/>
                  </a:schemeClr>
                </a:solidFill>
                <a:ea typeface="+mn-lt"/>
                <a:cs typeface="+mn-lt"/>
              </a:rPr>
              <a:t>: "2h",
        }
      );
      // save user token
      </a:t>
            </a:r>
            <a:r>
              <a:rPr lang="en-GB" sz="1000" b="1" dirty="0" err="1">
                <a:solidFill>
                  <a:schemeClr val="bg2">
                    <a:lumMod val="50000"/>
                  </a:schemeClr>
                </a:solidFill>
                <a:ea typeface="+mn-lt"/>
                <a:cs typeface="+mn-lt"/>
              </a:rPr>
              <a:t>user.token</a:t>
            </a:r>
            <a:r>
              <a:rPr lang="en-GB" sz="1000" b="1" dirty="0">
                <a:solidFill>
                  <a:schemeClr val="bg2">
                    <a:lumMod val="50000"/>
                  </a:schemeClr>
                </a:solidFill>
                <a:ea typeface="+mn-lt"/>
                <a:cs typeface="+mn-lt"/>
              </a:rPr>
              <a:t> = token;
      // user
      </a:t>
            </a:r>
            <a:r>
              <a:rPr lang="en-GB" sz="1000" b="1" dirty="0" err="1">
                <a:solidFill>
                  <a:schemeClr val="bg2">
                    <a:lumMod val="50000"/>
                  </a:schemeClr>
                </a:solidFill>
                <a:ea typeface="+mn-lt"/>
                <a:cs typeface="+mn-lt"/>
              </a:rPr>
              <a:t>res.status</a:t>
            </a:r>
            <a:r>
              <a:rPr lang="en-GB" sz="1000" b="1" dirty="0">
                <a:solidFill>
                  <a:schemeClr val="bg2">
                    <a:lumMod val="50000"/>
                  </a:schemeClr>
                </a:solidFill>
                <a:ea typeface="+mn-lt"/>
                <a:cs typeface="+mn-lt"/>
              </a:rPr>
              <a:t>(200).</a:t>
            </a:r>
            <a:r>
              <a:rPr lang="en-GB" sz="1000" b="1" dirty="0" err="1">
                <a:solidFill>
                  <a:schemeClr val="bg2">
                    <a:lumMod val="50000"/>
                  </a:schemeClr>
                </a:solidFill>
                <a:ea typeface="+mn-lt"/>
                <a:cs typeface="+mn-lt"/>
              </a:rPr>
              <a:t>json</a:t>
            </a:r>
            <a:r>
              <a:rPr lang="en-GB" sz="1000" b="1" dirty="0">
                <a:solidFill>
                  <a:schemeClr val="bg2">
                    <a:lumMod val="50000"/>
                  </a:schemeClr>
                </a:solidFill>
                <a:ea typeface="+mn-lt"/>
                <a:cs typeface="+mn-lt"/>
              </a:rPr>
              <a:t>(user);
    }
    </a:t>
            </a:r>
            <a:r>
              <a:rPr lang="en-GB" sz="1000" b="1" dirty="0" err="1">
                <a:solidFill>
                  <a:schemeClr val="bg2">
                    <a:lumMod val="50000"/>
                  </a:schemeClr>
                </a:solidFill>
                <a:ea typeface="+mn-lt"/>
                <a:cs typeface="+mn-lt"/>
              </a:rPr>
              <a:t>res.status</a:t>
            </a:r>
            <a:r>
              <a:rPr lang="en-GB" sz="1000" b="1" dirty="0">
                <a:solidFill>
                  <a:schemeClr val="bg2">
                    <a:lumMod val="50000"/>
                  </a:schemeClr>
                </a:solidFill>
                <a:ea typeface="+mn-lt"/>
                <a:cs typeface="+mn-lt"/>
              </a:rPr>
              <a:t>(400).send("Invalid Credentials");
  } catch (err) {
    console.log(err);
  }
  // Our register logic ends here
});</a:t>
            </a:r>
            <a:endParaRPr lang="en-GB" sz="1000" b="1" dirty="0">
              <a:solidFill>
                <a:schemeClr val="bg2">
                  <a:lumMod val="50000"/>
                </a:schemeClr>
              </a:solidFill>
            </a:endParaRPr>
          </a:p>
          <a:p>
            <a:endParaRPr lang="en-GB" b="1">
              <a:solidFill>
                <a:schemeClr val="bg2">
                  <a:lumMod val="50000"/>
                </a:schemeClr>
              </a:solidFill>
            </a:endParaRPr>
          </a:p>
        </p:txBody>
      </p:sp>
      <p:sp>
        <p:nvSpPr>
          <p:cNvPr id="4" name="TextBox 3">
            <a:extLst>
              <a:ext uri="{FF2B5EF4-FFF2-40B4-BE49-F238E27FC236}">
                <a16:creationId xmlns:a16="http://schemas.microsoft.com/office/drawing/2014/main" id="{F1CCD120-91E0-4B27-8333-BB4234BB3B6B}"/>
              </a:ext>
            </a:extLst>
          </p:cNvPr>
          <p:cNvSpPr txBox="1"/>
          <p:nvPr/>
        </p:nvSpPr>
        <p:spPr>
          <a:xfrm>
            <a:off x="1035205" y="2280424"/>
            <a:ext cx="5084956"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a:cs typeface="Arial"/>
              </a:rPr>
              <a:t>For the /login route, we will:​</a:t>
            </a:r>
            <a:endParaRPr lang="en-US"/>
          </a:p>
          <a:p>
            <a:pPr marL="742950" lvl="1" indent="-285750">
              <a:spcBef>
                <a:spcPts val="600"/>
              </a:spcBef>
              <a:buFont typeface="Arial"/>
              <a:buChar char="•"/>
            </a:pPr>
            <a:r>
              <a:rPr lang="en-GB">
                <a:cs typeface="Arial"/>
              </a:rPr>
              <a:t>Get user input.​</a:t>
            </a:r>
          </a:p>
          <a:p>
            <a:pPr marL="742950" lvl="1" indent="-285750">
              <a:spcBef>
                <a:spcPts val="600"/>
              </a:spcBef>
              <a:buFont typeface="Arial"/>
              <a:buChar char="•"/>
            </a:pPr>
            <a:r>
              <a:rPr lang="en-GB">
                <a:cs typeface="Arial"/>
              </a:rPr>
              <a:t>Validate user input.​</a:t>
            </a:r>
          </a:p>
          <a:p>
            <a:pPr marL="742950" lvl="1" indent="-285750">
              <a:spcBef>
                <a:spcPts val="600"/>
              </a:spcBef>
              <a:buFont typeface="Arial"/>
              <a:buChar char="•"/>
            </a:pPr>
            <a:r>
              <a:rPr lang="en-GB">
                <a:cs typeface="Arial"/>
              </a:rPr>
              <a:t>Validate if the user exists.​</a:t>
            </a:r>
          </a:p>
          <a:p>
            <a:pPr marL="742950" lvl="1" indent="-285750">
              <a:spcBef>
                <a:spcPts val="600"/>
              </a:spcBef>
              <a:buFont typeface="Arial"/>
              <a:buChar char="•"/>
            </a:pPr>
            <a:r>
              <a:rPr lang="en-GB">
                <a:cs typeface="Arial"/>
              </a:rPr>
              <a:t>Verify user password against the password we saved earlier in our database.​</a:t>
            </a:r>
          </a:p>
          <a:p>
            <a:pPr marL="742950" lvl="1" indent="-285750">
              <a:spcBef>
                <a:spcPts val="600"/>
              </a:spcBef>
              <a:buFont typeface="Arial"/>
              <a:buChar char="•"/>
            </a:pPr>
            <a:r>
              <a:rPr lang="en-GB">
                <a:cs typeface="Arial"/>
              </a:rPr>
              <a:t>And finally, create a signed JWT token.​</a:t>
            </a:r>
          </a:p>
          <a:p>
            <a:pPr marL="742950" lvl="1" indent="-285750">
              <a:spcBef>
                <a:spcPts val="600"/>
              </a:spcBef>
              <a:buFont typeface="Arial"/>
              <a:buChar char="•"/>
            </a:pPr>
            <a:r>
              <a:rPr lang="en-GB">
                <a:cs typeface="Arial"/>
              </a:rPr>
              <a:t>Modify the /login route structure we created earlier to look like shown below.</a:t>
            </a:r>
          </a:p>
        </p:txBody>
      </p:sp>
    </p:spTree>
    <p:extLst>
      <p:ext uri="{BB962C8B-B14F-4D97-AF65-F5344CB8AC3E}">
        <p14:creationId xmlns:p14="http://schemas.microsoft.com/office/powerpoint/2010/main" val="1990616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FB49-221E-4399-A34D-0B4BC33CE617}"/>
              </a:ext>
            </a:extLst>
          </p:cNvPr>
          <p:cNvSpPr>
            <a:spLocks noGrp="1"/>
          </p:cNvSpPr>
          <p:nvPr>
            <p:ph type="title"/>
          </p:nvPr>
        </p:nvSpPr>
        <p:spPr/>
        <p:txBody>
          <a:bodyPr>
            <a:normAutofit fontScale="90000"/>
          </a:bodyPr>
          <a:lstStyle/>
          <a:p>
            <a:r>
              <a:rPr lang="en-GB" b="0">
                <a:ea typeface="+mj-lt"/>
                <a:cs typeface="+mj-lt"/>
              </a:rPr>
              <a:t>Step 11: Create middleware for authentication</a:t>
            </a:r>
            <a:endParaRPr lang="en-US"/>
          </a:p>
        </p:txBody>
      </p:sp>
      <p:sp>
        <p:nvSpPr>
          <p:cNvPr id="3" name="Content Placeholder 2">
            <a:extLst>
              <a:ext uri="{FF2B5EF4-FFF2-40B4-BE49-F238E27FC236}">
                <a16:creationId xmlns:a16="http://schemas.microsoft.com/office/drawing/2014/main" id="{A560C031-9057-4A5A-8022-EB9749C296F1}"/>
              </a:ext>
            </a:extLst>
          </p:cNvPr>
          <p:cNvSpPr>
            <a:spLocks noGrp="1"/>
          </p:cNvSpPr>
          <p:nvPr>
            <p:ph idx="1"/>
          </p:nvPr>
        </p:nvSpPr>
        <p:spPr>
          <a:xfrm>
            <a:off x="1115568" y="2070443"/>
            <a:ext cx="10168128" cy="3694176"/>
          </a:xfrm>
        </p:spPr>
        <p:txBody>
          <a:bodyPr vert="horz" lIns="91440" tIns="45720" rIns="91440" bIns="45720" rtlCol="0" anchor="t">
            <a:noAutofit/>
          </a:bodyPr>
          <a:lstStyle/>
          <a:p>
            <a:pPr marL="0" indent="0">
              <a:buNone/>
            </a:pPr>
            <a:r>
              <a:rPr lang="en-GB" sz="1000" dirty="0">
                <a:ea typeface="+mn-lt"/>
                <a:cs typeface="+mn-lt"/>
              </a:rPr>
              <a:t>We can successfully create and log in a user. Still, we’ll create a route that requires a user token in the header, which is the JWT token we generated earlier.</a:t>
            </a:r>
            <a:endParaRPr lang="en-GB" sz="1000" dirty="0"/>
          </a:p>
          <a:p>
            <a:r>
              <a:rPr lang="en-GB" sz="1000" dirty="0">
                <a:ea typeface="+mn-lt"/>
                <a:cs typeface="+mn-lt"/>
              </a:rPr>
              <a:t>Add the following snippet inside auth.js.</a:t>
            </a:r>
            <a:endParaRPr lang="en-GB" sz="1000" dirty="0"/>
          </a:p>
          <a:p>
            <a:r>
              <a:rPr lang="en-GB" sz="1000" b="1" dirty="0">
                <a:ea typeface="+mn-lt"/>
                <a:cs typeface="+mn-lt"/>
              </a:rPr>
              <a:t>middleware/auth.js</a:t>
            </a:r>
            <a:endParaRPr lang="en-GB" sz="1000" b="1" dirty="0"/>
          </a:p>
          <a:p>
            <a:pPr marL="457200" lvl="1" indent="0">
              <a:buNone/>
            </a:pPr>
            <a:r>
              <a:rPr lang="en-GB" sz="1000" b="1" dirty="0">
                <a:solidFill>
                  <a:schemeClr val="bg2">
                    <a:lumMod val="50000"/>
                  </a:schemeClr>
                </a:solidFill>
                <a:ea typeface="+mn-lt"/>
                <a:cs typeface="+mn-lt"/>
              </a:rPr>
              <a:t>const jwt = require("jsonwebtoken");
</a:t>
            </a:r>
            <a:r>
              <a:rPr lang="en-GB" sz="1000" b="1" dirty="0" err="1">
                <a:solidFill>
                  <a:schemeClr val="bg2">
                    <a:lumMod val="50000"/>
                  </a:schemeClr>
                </a:solidFill>
                <a:ea typeface="+mn-lt"/>
                <a:cs typeface="+mn-lt"/>
              </a:rPr>
              <a:t>const</a:t>
            </a:r>
            <a:r>
              <a:rPr lang="en-GB" sz="1000" b="1" dirty="0">
                <a:solidFill>
                  <a:schemeClr val="bg2">
                    <a:lumMod val="50000"/>
                  </a:schemeClr>
                </a:solidFill>
                <a:ea typeface="+mn-lt"/>
                <a:cs typeface="+mn-lt"/>
              </a:rPr>
              <a:t> config = </a:t>
            </a:r>
            <a:r>
              <a:rPr lang="en-GB" sz="1000" b="1" dirty="0" err="1">
                <a:solidFill>
                  <a:schemeClr val="bg2">
                    <a:lumMod val="50000"/>
                  </a:schemeClr>
                </a:solidFill>
                <a:ea typeface="+mn-lt"/>
                <a:cs typeface="+mn-lt"/>
              </a:rPr>
              <a:t>process.env</a:t>
            </a:r>
            <a:r>
              <a:rPr lang="en-GB" sz="1000" b="1" dirty="0">
                <a:solidFill>
                  <a:schemeClr val="bg2">
                    <a:lumMod val="50000"/>
                  </a:schemeClr>
                </a:solidFill>
                <a:ea typeface="+mn-lt"/>
                <a:cs typeface="+mn-lt"/>
              </a:rPr>
              <a:t>;
</a:t>
            </a:r>
            <a:r>
              <a:rPr lang="en-GB" sz="1000" b="1" dirty="0" err="1">
                <a:solidFill>
                  <a:schemeClr val="bg2">
                    <a:lumMod val="50000"/>
                  </a:schemeClr>
                </a:solidFill>
                <a:ea typeface="+mn-lt"/>
                <a:cs typeface="+mn-lt"/>
              </a:rPr>
              <a:t>const</a:t>
            </a:r>
            <a:r>
              <a:rPr lang="en-GB" sz="1000" b="1" dirty="0">
                <a:solidFill>
                  <a:schemeClr val="bg2">
                    <a:lumMod val="50000"/>
                  </a:schemeClr>
                </a:solidFill>
                <a:ea typeface="+mn-lt"/>
                <a:cs typeface="+mn-lt"/>
              </a:rPr>
              <a:t> </a:t>
            </a:r>
            <a:r>
              <a:rPr lang="en-GB" sz="1000" b="1" dirty="0" err="1">
                <a:solidFill>
                  <a:schemeClr val="bg2">
                    <a:lumMod val="50000"/>
                  </a:schemeClr>
                </a:solidFill>
                <a:ea typeface="+mn-lt"/>
                <a:cs typeface="+mn-lt"/>
              </a:rPr>
              <a:t>verifyToken</a:t>
            </a:r>
            <a:r>
              <a:rPr lang="en-GB" sz="1000" b="1" dirty="0">
                <a:solidFill>
                  <a:schemeClr val="bg2">
                    <a:lumMod val="50000"/>
                  </a:schemeClr>
                </a:solidFill>
                <a:ea typeface="+mn-lt"/>
                <a:cs typeface="+mn-lt"/>
              </a:rPr>
              <a:t> = (</a:t>
            </a:r>
            <a:r>
              <a:rPr lang="en-GB" sz="1000" b="1" dirty="0" err="1">
                <a:solidFill>
                  <a:schemeClr val="bg2">
                    <a:lumMod val="50000"/>
                  </a:schemeClr>
                </a:solidFill>
                <a:ea typeface="+mn-lt"/>
                <a:cs typeface="+mn-lt"/>
              </a:rPr>
              <a:t>req</a:t>
            </a:r>
            <a:r>
              <a:rPr lang="en-GB" sz="1000" b="1" dirty="0">
                <a:solidFill>
                  <a:schemeClr val="bg2">
                    <a:lumMod val="50000"/>
                  </a:schemeClr>
                </a:solidFill>
                <a:ea typeface="+mn-lt"/>
                <a:cs typeface="+mn-lt"/>
              </a:rPr>
              <a:t>, res, next) =&gt; {
  </a:t>
            </a:r>
            <a:r>
              <a:rPr lang="en-GB" sz="1000" b="1" dirty="0" err="1">
                <a:solidFill>
                  <a:schemeClr val="bg2">
                    <a:lumMod val="50000"/>
                  </a:schemeClr>
                </a:solidFill>
                <a:ea typeface="+mn-lt"/>
                <a:cs typeface="+mn-lt"/>
              </a:rPr>
              <a:t>const</a:t>
            </a:r>
            <a:r>
              <a:rPr lang="en-GB" sz="1000" b="1" dirty="0">
                <a:solidFill>
                  <a:schemeClr val="bg2">
                    <a:lumMod val="50000"/>
                  </a:schemeClr>
                </a:solidFill>
                <a:ea typeface="+mn-lt"/>
                <a:cs typeface="+mn-lt"/>
              </a:rPr>
              <a:t> token =
    </a:t>
            </a:r>
            <a:r>
              <a:rPr lang="en-GB" sz="1000" b="1" dirty="0" err="1">
                <a:solidFill>
                  <a:schemeClr val="bg2">
                    <a:lumMod val="50000"/>
                  </a:schemeClr>
                </a:solidFill>
                <a:ea typeface="+mn-lt"/>
                <a:cs typeface="+mn-lt"/>
              </a:rPr>
              <a:t>req.body.token</a:t>
            </a:r>
            <a:r>
              <a:rPr lang="en-GB" sz="1000" b="1" dirty="0">
                <a:solidFill>
                  <a:schemeClr val="bg2">
                    <a:lumMod val="50000"/>
                  </a:schemeClr>
                </a:solidFill>
                <a:ea typeface="+mn-lt"/>
                <a:cs typeface="+mn-lt"/>
              </a:rPr>
              <a:t> || </a:t>
            </a:r>
            <a:r>
              <a:rPr lang="en-GB" sz="1000" b="1" dirty="0" err="1">
                <a:solidFill>
                  <a:schemeClr val="bg2">
                    <a:lumMod val="50000"/>
                  </a:schemeClr>
                </a:solidFill>
                <a:ea typeface="+mn-lt"/>
                <a:cs typeface="+mn-lt"/>
              </a:rPr>
              <a:t>req.query.token</a:t>
            </a:r>
            <a:r>
              <a:rPr lang="en-GB" sz="1000" b="1" dirty="0">
                <a:solidFill>
                  <a:schemeClr val="bg2">
                    <a:lumMod val="50000"/>
                  </a:schemeClr>
                </a:solidFill>
                <a:ea typeface="+mn-lt"/>
                <a:cs typeface="+mn-lt"/>
              </a:rPr>
              <a:t> || </a:t>
            </a:r>
            <a:r>
              <a:rPr lang="en-GB" sz="1000" b="1" dirty="0" err="1">
                <a:solidFill>
                  <a:schemeClr val="bg2">
                    <a:lumMod val="50000"/>
                  </a:schemeClr>
                </a:solidFill>
                <a:ea typeface="+mn-lt"/>
                <a:cs typeface="+mn-lt"/>
              </a:rPr>
              <a:t>req.headers</a:t>
            </a:r>
            <a:r>
              <a:rPr lang="en-GB" sz="1000" b="1" dirty="0">
                <a:solidFill>
                  <a:schemeClr val="bg2">
                    <a:lumMod val="50000"/>
                  </a:schemeClr>
                </a:solidFill>
                <a:ea typeface="+mn-lt"/>
                <a:cs typeface="+mn-lt"/>
              </a:rPr>
              <a:t>["x-access-token"];
  if (!token) {
    return </a:t>
            </a:r>
            <a:r>
              <a:rPr lang="en-GB" sz="1000" b="1" dirty="0" err="1">
                <a:solidFill>
                  <a:schemeClr val="bg2">
                    <a:lumMod val="50000"/>
                  </a:schemeClr>
                </a:solidFill>
                <a:ea typeface="+mn-lt"/>
                <a:cs typeface="+mn-lt"/>
              </a:rPr>
              <a:t>res.status</a:t>
            </a:r>
            <a:r>
              <a:rPr lang="en-GB" sz="1000" b="1" dirty="0">
                <a:solidFill>
                  <a:schemeClr val="bg2">
                    <a:lumMod val="50000"/>
                  </a:schemeClr>
                </a:solidFill>
                <a:ea typeface="+mn-lt"/>
                <a:cs typeface="+mn-lt"/>
              </a:rPr>
              <a:t>(403).send("A token is required for authentication");
  }
  try {
    </a:t>
            </a:r>
            <a:r>
              <a:rPr lang="en-GB" sz="1000" b="1" dirty="0" err="1">
                <a:solidFill>
                  <a:schemeClr val="bg2">
                    <a:lumMod val="50000"/>
                  </a:schemeClr>
                </a:solidFill>
                <a:ea typeface="+mn-lt"/>
                <a:cs typeface="+mn-lt"/>
              </a:rPr>
              <a:t>const</a:t>
            </a:r>
            <a:r>
              <a:rPr lang="en-GB" sz="1000" b="1" dirty="0">
                <a:solidFill>
                  <a:schemeClr val="bg2">
                    <a:lumMod val="50000"/>
                  </a:schemeClr>
                </a:solidFill>
                <a:ea typeface="+mn-lt"/>
                <a:cs typeface="+mn-lt"/>
              </a:rPr>
              <a:t> decoded = </a:t>
            </a:r>
            <a:r>
              <a:rPr lang="en-GB" sz="1000" b="1" dirty="0" err="1">
                <a:solidFill>
                  <a:schemeClr val="bg2">
                    <a:lumMod val="50000"/>
                  </a:schemeClr>
                </a:solidFill>
                <a:highlight>
                  <a:srgbClr val="FFFF00"/>
                </a:highlight>
                <a:ea typeface="+mn-lt"/>
                <a:cs typeface="+mn-lt"/>
              </a:rPr>
              <a:t>jwt.verify</a:t>
            </a:r>
            <a:r>
              <a:rPr lang="en-GB" sz="1000" b="1" dirty="0">
                <a:solidFill>
                  <a:schemeClr val="bg2">
                    <a:lumMod val="50000"/>
                  </a:schemeClr>
                </a:solidFill>
                <a:highlight>
                  <a:srgbClr val="FFFF00"/>
                </a:highlight>
                <a:ea typeface="+mn-lt"/>
                <a:cs typeface="+mn-lt"/>
              </a:rPr>
              <a:t>(</a:t>
            </a:r>
            <a:r>
              <a:rPr lang="en-GB" sz="1000" b="1" dirty="0">
                <a:solidFill>
                  <a:schemeClr val="bg2">
                    <a:lumMod val="50000"/>
                  </a:schemeClr>
                </a:solidFill>
                <a:ea typeface="+mn-lt"/>
                <a:cs typeface="+mn-lt"/>
              </a:rPr>
              <a:t>token, </a:t>
            </a:r>
            <a:r>
              <a:rPr lang="en-GB" sz="1000" b="1" dirty="0" err="1">
                <a:solidFill>
                  <a:schemeClr val="bg2">
                    <a:lumMod val="50000"/>
                  </a:schemeClr>
                </a:solidFill>
                <a:ea typeface="+mn-lt"/>
                <a:cs typeface="+mn-lt"/>
              </a:rPr>
              <a:t>config.TOKEN_KEY</a:t>
            </a:r>
            <a:r>
              <a:rPr lang="en-GB" sz="1000" b="1" dirty="0">
                <a:solidFill>
                  <a:schemeClr val="bg2">
                    <a:lumMod val="50000"/>
                  </a:schemeClr>
                </a:solidFill>
                <a:ea typeface="+mn-lt"/>
                <a:cs typeface="+mn-lt"/>
              </a:rPr>
              <a:t>);
    </a:t>
            </a:r>
            <a:r>
              <a:rPr lang="en-GB" sz="1000" b="1" dirty="0" err="1">
                <a:solidFill>
                  <a:schemeClr val="bg2">
                    <a:lumMod val="50000"/>
                  </a:schemeClr>
                </a:solidFill>
                <a:ea typeface="+mn-lt"/>
                <a:cs typeface="+mn-lt"/>
              </a:rPr>
              <a:t>req.user</a:t>
            </a:r>
            <a:r>
              <a:rPr lang="en-GB" sz="1000" b="1" dirty="0">
                <a:solidFill>
                  <a:schemeClr val="bg2">
                    <a:lumMod val="50000"/>
                  </a:schemeClr>
                </a:solidFill>
                <a:ea typeface="+mn-lt"/>
                <a:cs typeface="+mn-lt"/>
              </a:rPr>
              <a:t> = decoded;
  } catch (err) {
    return </a:t>
            </a:r>
            <a:r>
              <a:rPr lang="en-GB" sz="1000" b="1" dirty="0" err="1">
                <a:solidFill>
                  <a:schemeClr val="bg2">
                    <a:lumMod val="50000"/>
                  </a:schemeClr>
                </a:solidFill>
                <a:ea typeface="+mn-lt"/>
                <a:cs typeface="+mn-lt"/>
              </a:rPr>
              <a:t>res.status</a:t>
            </a:r>
            <a:r>
              <a:rPr lang="en-GB" sz="1000" b="1" dirty="0">
                <a:solidFill>
                  <a:schemeClr val="bg2">
                    <a:lumMod val="50000"/>
                  </a:schemeClr>
                </a:solidFill>
                <a:ea typeface="+mn-lt"/>
                <a:cs typeface="+mn-lt"/>
              </a:rPr>
              <a:t>(401).send("Invalid Token");
  }
  return next();
};
</a:t>
            </a:r>
            <a:r>
              <a:rPr lang="en-GB" sz="1000" b="1" dirty="0" err="1">
                <a:solidFill>
                  <a:schemeClr val="bg2">
                    <a:lumMod val="50000"/>
                  </a:schemeClr>
                </a:solidFill>
                <a:ea typeface="+mn-lt"/>
                <a:cs typeface="+mn-lt"/>
              </a:rPr>
              <a:t>module.exports</a:t>
            </a:r>
            <a:r>
              <a:rPr lang="en-GB" sz="1000" b="1" dirty="0">
                <a:solidFill>
                  <a:schemeClr val="bg2">
                    <a:lumMod val="50000"/>
                  </a:schemeClr>
                </a:solidFill>
                <a:ea typeface="+mn-lt"/>
                <a:cs typeface="+mn-lt"/>
              </a:rPr>
              <a:t> = </a:t>
            </a:r>
            <a:r>
              <a:rPr lang="en-GB" sz="1000" b="1" dirty="0" err="1">
                <a:solidFill>
                  <a:schemeClr val="bg2">
                    <a:lumMod val="50000"/>
                  </a:schemeClr>
                </a:solidFill>
                <a:ea typeface="+mn-lt"/>
                <a:cs typeface="+mn-lt"/>
              </a:rPr>
              <a:t>verifyToken</a:t>
            </a:r>
            <a:r>
              <a:rPr lang="en-GB" sz="1000" b="1" dirty="0">
                <a:solidFill>
                  <a:schemeClr val="bg2">
                    <a:lumMod val="50000"/>
                  </a:schemeClr>
                </a:solidFill>
                <a:ea typeface="+mn-lt"/>
                <a:cs typeface="+mn-lt"/>
              </a:rPr>
              <a:t>;</a:t>
            </a:r>
            <a:endParaRPr lang="en-GB" sz="1000" b="1" dirty="0">
              <a:solidFill>
                <a:schemeClr val="bg2">
                  <a:lumMod val="50000"/>
                </a:schemeClr>
              </a:solidFill>
            </a:endParaRPr>
          </a:p>
          <a:p>
            <a:endParaRPr lang="en-GB" sz="1000"/>
          </a:p>
        </p:txBody>
      </p:sp>
    </p:spTree>
    <p:extLst>
      <p:ext uri="{BB962C8B-B14F-4D97-AF65-F5344CB8AC3E}">
        <p14:creationId xmlns:p14="http://schemas.microsoft.com/office/powerpoint/2010/main" val="351151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3016F-8DC7-4679-8E64-66C1B5A239D0}"/>
              </a:ext>
            </a:extLst>
          </p:cNvPr>
          <p:cNvSpPr>
            <a:spLocks noGrp="1"/>
          </p:cNvSpPr>
          <p:nvPr>
            <p:ph type="title"/>
          </p:nvPr>
        </p:nvSpPr>
        <p:spPr/>
        <p:txBody>
          <a:bodyPr/>
          <a:lstStyle/>
          <a:p>
            <a:r>
              <a:rPr lang="en-GB"/>
              <a:t>Step 12: Authenticate welcome route</a:t>
            </a:r>
          </a:p>
        </p:txBody>
      </p:sp>
      <p:sp>
        <p:nvSpPr>
          <p:cNvPr id="3" name="Content Placeholder 2">
            <a:extLst>
              <a:ext uri="{FF2B5EF4-FFF2-40B4-BE49-F238E27FC236}">
                <a16:creationId xmlns:a16="http://schemas.microsoft.com/office/drawing/2014/main" id="{017DD1C1-7F8A-4CDD-9222-95B961A0A3FE}"/>
              </a:ext>
            </a:extLst>
          </p:cNvPr>
          <p:cNvSpPr>
            <a:spLocks noGrp="1"/>
          </p:cNvSpPr>
          <p:nvPr>
            <p:ph idx="1"/>
          </p:nvPr>
        </p:nvSpPr>
        <p:spPr/>
        <p:txBody>
          <a:bodyPr vert="horz" lIns="91440" tIns="45720" rIns="91440" bIns="45720" rtlCol="0" anchor="t">
            <a:normAutofit fontScale="62500" lnSpcReduction="20000"/>
          </a:bodyPr>
          <a:lstStyle/>
          <a:p>
            <a:r>
              <a:rPr lang="en-GB">
                <a:ea typeface="+mn-lt"/>
                <a:cs typeface="+mn-lt"/>
              </a:rPr>
              <a:t>Now let’s create the</a:t>
            </a:r>
            <a:r>
              <a:rPr lang="en-GB" b="1">
                <a:ea typeface="+mn-lt"/>
                <a:cs typeface="+mn-lt"/>
              </a:rPr>
              <a:t> /welcome</a:t>
            </a:r>
            <a:r>
              <a:rPr lang="en-GB">
                <a:ea typeface="+mn-lt"/>
                <a:cs typeface="+mn-lt"/>
              </a:rPr>
              <a:t> route and update app.js with the following snippet to test the middleware.</a:t>
            </a:r>
            <a:endParaRPr lang="en-GB"/>
          </a:p>
          <a:p>
            <a:r>
              <a:rPr lang="en-GB" b="1">
                <a:ea typeface="+mn-lt"/>
                <a:cs typeface="+mn-lt"/>
              </a:rPr>
              <a:t>app.js</a:t>
            </a:r>
            <a:endParaRPr lang="en-GB" b="1"/>
          </a:p>
          <a:p>
            <a:r>
              <a:rPr lang="en-GB" b="1">
                <a:solidFill>
                  <a:schemeClr val="bg2">
                    <a:lumMod val="50000"/>
                  </a:schemeClr>
                </a:solidFill>
                <a:ea typeface="+mn-lt"/>
                <a:cs typeface="+mn-lt"/>
              </a:rPr>
              <a:t>const auth = require("./middleware/auth");
app.post("/welcome", auth, (req, res) =&gt; {
  res.status(200).send("Welcome 🙌 ");
});
</a:t>
            </a:r>
            <a:endParaRPr lang="en-GB" b="1">
              <a:solidFill>
                <a:schemeClr val="bg2">
                  <a:lumMod val="50000"/>
                </a:schemeClr>
              </a:solidFill>
            </a:endParaRPr>
          </a:p>
          <a:p>
            <a:r>
              <a:rPr lang="en-GB">
                <a:ea typeface="+mn-lt"/>
                <a:cs typeface="+mn-lt"/>
              </a:rPr>
              <a:t>Access the /welcome route we just created without passing a token in the header with the x-access-token key.</a:t>
            </a:r>
            <a:endParaRPr lang="en-GB"/>
          </a:p>
          <a:p>
            <a:r>
              <a:rPr lang="en-GB">
                <a:ea typeface="+mn-lt"/>
                <a:cs typeface="+mn-lt"/>
              </a:rPr>
              <a:t>We can now add a token in the header with the key x-access-token and re-test.</a:t>
            </a:r>
          </a:p>
          <a:p>
            <a:endParaRPr lang="en-GB"/>
          </a:p>
        </p:txBody>
      </p:sp>
    </p:spTree>
    <p:extLst>
      <p:ext uri="{BB962C8B-B14F-4D97-AF65-F5344CB8AC3E}">
        <p14:creationId xmlns:p14="http://schemas.microsoft.com/office/powerpoint/2010/main" val="317499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7105-1918-43ED-A8D9-CFBE662C1CDF}"/>
              </a:ext>
            </a:extLst>
          </p:cNvPr>
          <p:cNvSpPr>
            <a:spLocks noGrp="1"/>
          </p:cNvSpPr>
          <p:nvPr>
            <p:ph type="title"/>
          </p:nvPr>
        </p:nvSpPr>
        <p:spPr/>
        <p:txBody>
          <a:bodyPr/>
          <a:lstStyle/>
          <a:p>
            <a:r>
              <a:rPr lang="en-GB"/>
              <a:t>Introduction</a:t>
            </a:r>
          </a:p>
        </p:txBody>
      </p:sp>
      <p:sp>
        <p:nvSpPr>
          <p:cNvPr id="3" name="Content Placeholder 2">
            <a:extLst>
              <a:ext uri="{FF2B5EF4-FFF2-40B4-BE49-F238E27FC236}">
                <a16:creationId xmlns:a16="http://schemas.microsoft.com/office/drawing/2014/main" id="{6B6C98F1-E9FD-4935-8B64-86CCEBDF1E6E}"/>
              </a:ext>
            </a:extLst>
          </p:cNvPr>
          <p:cNvSpPr>
            <a:spLocks noGrp="1"/>
          </p:cNvSpPr>
          <p:nvPr>
            <p:ph idx="1"/>
          </p:nvPr>
        </p:nvSpPr>
        <p:spPr/>
        <p:txBody>
          <a:bodyPr vert="horz" lIns="91440" tIns="45720" rIns="91440" bIns="45720" rtlCol="0" anchor="t">
            <a:normAutofit fontScale="47500" lnSpcReduction="20000"/>
          </a:bodyPr>
          <a:lstStyle/>
          <a:p>
            <a:r>
              <a:rPr lang="en-GB" sz="3800" b="1"/>
              <a:t>What is authentication and authorization ?</a:t>
            </a:r>
            <a:endParaRPr lang="en-US" sz="3400"/>
          </a:p>
          <a:p>
            <a:r>
              <a:rPr lang="en-GB">
                <a:ea typeface="+mn-lt"/>
                <a:cs typeface="+mn-lt"/>
              </a:rPr>
              <a:t>Authentication and authorization are used in security, particularly when it comes to getting access to a system. Yet, there is a significant distinction between gaining entry into a house (authentication) and what you can do while inside (authorization).</a:t>
            </a:r>
            <a:endParaRPr lang="en-GB"/>
          </a:p>
          <a:p>
            <a:r>
              <a:rPr lang="en-GB" sz="3400" b="1"/>
              <a:t>Authentication</a:t>
            </a:r>
            <a:endParaRPr lang="en-GB" sz="3400"/>
          </a:p>
          <a:p>
            <a:r>
              <a:rPr lang="en-GB">
                <a:ea typeface="+mn-lt"/>
                <a:cs typeface="+mn-lt"/>
              </a:rPr>
              <a:t>Authentication is the process of verifying a user’s identification through the acquisition of credentials and using those credentials to confirm the user’s identity. The authorization process begins if the credentials are legitimate. The authorization process always follows the authentication procedure.</a:t>
            </a:r>
            <a:endParaRPr lang="en-GB"/>
          </a:p>
          <a:p>
            <a:r>
              <a:rPr lang="en-GB">
                <a:ea typeface="+mn-lt"/>
                <a:cs typeface="+mn-lt"/>
              </a:rPr>
              <a:t>You were already aware of the authentication process because we all do it daily, whether at work (logging into your computer) or at home (logging into a website). Yet, the truth is that most “things” connected to the Internet require you to prove your identity by providing credentials.</a:t>
            </a:r>
            <a:endParaRPr lang="en-GB"/>
          </a:p>
          <a:p>
            <a:r>
              <a:rPr lang="en-GB" sz="3400" b="1"/>
              <a:t>Authorization</a:t>
            </a:r>
          </a:p>
          <a:p>
            <a:r>
              <a:rPr lang="en-GB">
                <a:ea typeface="+mn-lt"/>
                <a:cs typeface="+mn-lt"/>
              </a:rPr>
              <a:t>Authorization is the process of allowing authenticated users access to resources by determining whether they have system access permissions. By giving or denying specific licenses to an authenticated user, authorization enables you to control access privileges.</a:t>
            </a:r>
            <a:endParaRPr lang="en-GB"/>
          </a:p>
          <a:p>
            <a:r>
              <a:rPr lang="en-GB">
                <a:ea typeface="+mn-lt"/>
                <a:cs typeface="+mn-lt"/>
              </a:rPr>
              <a:t>So, authorization occurs after the system authenticates your identity, granting you complete access to resources such as information, files, databases, funds, places, and anything else. That said, authorization affects your capacity to access the system and the extent to which you can do so.</a:t>
            </a:r>
            <a:endParaRPr lang="en-GB"/>
          </a:p>
          <a:p>
            <a:endParaRPr lang="en-GB"/>
          </a:p>
        </p:txBody>
      </p:sp>
    </p:spTree>
    <p:extLst>
      <p:ext uri="{BB962C8B-B14F-4D97-AF65-F5344CB8AC3E}">
        <p14:creationId xmlns:p14="http://schemas.microsoft.com/office/powerpoint/2010/main" val="454075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369E-6AFF-4C97-939A-135A9EE983F8}"/>
              </a:ext>
            </a:extLst>
          </p:cNvPr>
          <p:cNvSpPr>
            <a:spLocks noGrp="1"/>
          </p:cNvSpPr>
          <p:nvPr>
            <p:ph type="title"/>
          </p:nvPr>
        </p:nvSpPr>
        <p:spPr/>
        <p:txBody>
          <a:bodyPr/>
          <a:lstStyle/>
          <a:p>
            <a:r>
              <a:rPr lang="en-GB" b="0">
                <a:ea typeface="+mj-lt"/>
                <a:cs typeface="+mj-lt"/>
              </a:rPr>
              <a:t>What is JWT?</a:t>
            </a:r>
            <a:endParaRPr lang="en-US"/>
          </a:p>
        </p:txBody>
      </p:sp>
      <p:sp>
        <p:nvSpPr>
          <p:cNvPr id="3" name="Content Placeholder 2">
            <a:extLst>
              <a:ext uri="{FF2B5EF4-FFF2-40B4-BE49-F238E27FC236}">
                <a16:creationId xmlns:a16="http://schemas.microsoft.com/office/drawing/2014/main" id="{4B75CD2B-8B7F-483A-A798-4CCBC108EB1F}"/>
              </a:ext>
            </a:extLst>
          </p:cNvPr>
          <p:cNvSpPr>
            <a:spLocks noGrp="1"/>
          </p:cNvSpPr>
          <p:nvPr>
            <p:ph idx="1"/>
          </p:nvPr>
        </p:nvSpPr>
        <p:spPr/>
        <p:txBody>
          <a:bodyPr vert="horz" lIns="91440" tIns="45720" rIns="91440" bIns="45720" rtlCol="0" anchor="t">
            <a:normAutofit lnSpcReduction="10000"/>
          </a:bodyPr>
          <a:lstStyle/>
          <a:p>
            <a:r>
              <a:rPr lang="en-GB">
                <a:ea typeface="+mn-lt"/>
                <a:cs typeface="+mn-lt"/>
              </a:rPr>
              <a:t>JSON Web Tokens (JWT) are an RFC 7519 open industry standard for representing claims between two parties. For example, you can use </a:t>
            </a:r>
            <a:r>
              <a:rPr lang="en-GB" u="sng">
                <a:ea typeface="+mn-lt"/>
                <a:cs typeface="+mn-lt"/>
                <a:hlinkClick r:id="rId2"/>
              </a:rPr>
              <a:t>jwt.io</a:t>
            </a:r>
            <a:r>
              <a:rPr lang="en-GB">
                <a:ea typeface="+mn-lt"/>
                <a:cs typeface="+mn-lt"/>
              </a:rPr>
              <a:t> to decode, verify, and produce JWT.</a:t>
            </a:r>
            <a:endParaRPr lang="en-GB"/>
          </a:p>
          <a:p>
            <a:r>
              <a:rPr lang="en-GB">
                <a:ea typeface="+mn-lt"/>
                <a:cs typeface="+mn-lt"/>
              </a:rPr>
              <a:t>JWT specifies a compact and self-contained method for communicating information as a JSON object between two parties. Because it is signed, this information can be checked and trusted. JWTs can be signed using a secret (using the HMAC algorithm) or an RSA or ECDSA public/private key combination. In a moment, we’ll see some examples of how to use them.</a:t>
            </a:r>
            <a:endParaRPr lang="en-GB"/>
          </a:p>
          <a:p>
            <a:endParaRPr lang="en-GB"/>
          </a:p>
        </p:txBody>
      </p:sp>
    </p:spTree>
    <p:extLst>
      <p:ext uri="{BB962C8B-B14F-4D97-AF65-F5344CB8AC3E}">
        <p14:creationId xmlns:p14="http://schemas.microsoft.com/office/powerpoint/2010/main" val="429044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6D20-F9D5-4665-8C5C-A89F6352C0BE}"/>
              </a:ext>
            </a:extLst>
          </p:cNvPr>
          <p:cNvSpPr>
            <a:spLocks noGrp="1"/>
          </p:cNvSpPr>
          <p:nvPr>
            <p:ph type="title"/>
          </p:nvPr>
        </p:nvSpPr>
        <p:spPr/>
        <p:txBody>
          <a:bodyPr>
            <a:normAutofit fontScale="90000"/>
          </a:bodyPr>
          <a:lstStyle/>
          <a:p>
            <a:r>
              <a:rPr lang="en-GB" b="0"/>
              <a:t>API development using JWT token for authentication in Node.js</a:t>
            </a:r>
            <a:endParaRPr lang="en-US"/>
          </a:p>
        </p:txBody>
      </p:sp>
      <p:sp>
        <p:nvSpPr>
          <p:cNvPr id="3" name="Content Placeholder 2">
            <a:extLst>
              <a:ext uri="{FF2B5EF4-FFF2-40B4-BE49-F238E27FC236}">
                <a16:creationId xmlns:a16="http://schemas.microsoft.com/office/drawing/2014/main" id="{F3A72779-109C-4467-85B1-130B77184758}"/>
              </a:ext>
            </a:extLst>
          </p:cNvPr>
          <p:cNvSpPr>
            <a:spLocks noGrp="1"/>
          </p:cNvSpPr>
          <p:nvPr>
            <p:ph idx="1"/>
          </p:nvPr>
        </p:nvSpPr>
        <p:spPr>
          <a:xfrm>
            <a:off x="743861" y="2069146"/>
            <a:ext cx="10539835" cy="4103054"/>
          </a:xfrm>
        </p:spPr>
        <p:txBody>
          <a:bodyPr vert="horz" lIns="91440" tIns="45720" rIns="91440" bIns="45720" rtlCol="0" anchor="t">
            <a:noAutofit/>
          </a:bodyPr>
          <a:lstStyle/>
          <a:p>
            <a:pPr marL="0" indent="0">
              <a:buNone/>
            </a:pPr>
            <a:r>
              <a:rPr lang="en-GB" sz="1200" b="1" dirty="0"/>
              <a:t>Step 1 - Create a directory and initialize </a:t>
            </a:r>
            <a:r>
              <a:rPr lang="en-GB" sz="1200" b="1" dirty="0" err="1"/>
              <a:t>npm</a:t>
            </a:r>
            <a:endParaRPr lang="en-US" sz="1200" dirty="0" err="1"/>
          </a:p>
          <a:p>
            <a:r>
              <a:rPr lang="en-GB" sz="1200" dirty="0">
                <a:ea typeface="+mn-lt"/>
                <a:cs typeface="+mn-lt"/>
              </a:rPr>
              <a:t>Create a directory and initialize </a:t>
            </a:r>
            <a:r>
              <a:rPr lang="en-GB" sz="1200" dirty="0" err="1">
                <a:ea typeface="+mn-lt"/>
                <a:cs typeface="+mn-lt"/>
              </a:rPr>
              <a:t>npm</a:t>
            </a:r>
            <a:r>
              <a:rPr lang="en-GB" sz="1200" dirty="0">
                <a:ea typeface="+mn-lt"/>
                <a:cs typeface="+mn-lt"/>
              </a:rPr>
              <a:t> by typing the following command:</a:t>
            </a:r>
            <a:endParaRPr lang="en-GB" sz="1200" dirty="0"/>
          </a:p>
          <a:p>
            <a:r>
              <a:rPr lang="en-GB" sz="1200" b="1" dirty="0">
                <a:solidFill>
                  <a:schemeClr val="bg2">
                    <a:lumMod val="50000"/>
                  </a:schemeClr>
                </a:solidFill>
                <a:ea typeface="+mn-lt"/>
                <a:cs typeface="+mn-lt"/>
              </a:rPr>
              <a:t>mkdir jwt-project
cd </a:t>
            </a:r>
            <a:r>
              <a:rPr lang="en-GB" sz="1200" b="1" dirty="0" err="1">
                <a:solidFill>
                  <a:schemeClr val="bg2">
                    <a:lumMod val="50000"/>
                  </a:schemeClr>
                </a:solidFill>
                <a:ea typeface="+mn-lt"/>
                <a:cs typeface="+mn-lt"/>
              </a:rPr>
              <a:t>jwt</a:t>
            </a:r>
            <a:r>
              <a:rPr lang="en-GB" sz="1200" b="1" dirty="0">
                <a:solidFill>
                  <a:schemeClr val="bg2">
                    <a:lumMod val="50000"/>
                  </a:schemeClr>
                </a:solidFill>
                <a:ea typeface="+mn-lt"/>
                <a:cs typeface="+mn-lt"/>
              </a:rPr>
              <a:t>-project
</a:t>
            </a:r>
            <a:r>
              <a:rPr lang="en-GB" sz="1200" b="1" dirty="0" err="1">
                <a:solidFill>
                  <a:schemeClr val="bg2">
                    <a:lumMod val="50000"/>
                  </a:schemeClr>
                </a:solidFill>
                <a:ea typeface="+mn-lt"/>
                <a:cs typeface="+mn-lt"/>
              </a:rPr>
              <a:t>npm</a:t>
            </a:r>
            <a:r>
              <a:rPr lang="en-GB" sz="1200" b="1" dirty="0">
                <a:solidFill>
                  <a:schemeClr val="bg2">
                    <a:lumMod val="50000"/>
                  </a:schemeClr>
                </a:solidFill>
                <a:ea typeface="+mn-lt"/>
                <a:cs typeface="+mn-lt"/>
              </a:rPr>
              <a:t> </a:t>
            </a:r>
            <a:r>
              <a:rPr lang="en-GB" sz="1200" b="1" dirty="0" err="1">
                <a:solidFill>
                  <a:schemeClr val="bg2">
                    <a:lumMod val="50000"/>
                  </a:schemeClr>
                </a:solidFill>
                <a:ea typeface="+mn-lt"/>
                <a:cs typeface="+mn-lt"/>
              </a:rPr>
              <a:t>init</a:t>
            </a:r>
            <a:r>
              <a:rPr lang="en-GB" sz="1200" b="1" dirty="0">
                <a:solidFill>
                  <a:schemeClr val="bg2">
                    <a:lumMod val="50000"/>
                  </a:schemeClr>
                </a:solidFill>
                <a:ea typeface="+mn-lt"/>
                <a:cs typeface="+mn-lt"/>
              </a:rPr>
              <a:t> -y</a:t>
            </a:r>
            <a:r>
              <a:rPr lang="en-GB" sz="1200" dirty="0">
                <a:ea typeface="+mn-lt"/>
                <a:cs typeface="+mn-lt"/>
              </a:rPr>
              <a:t>
</a:t>
            </a:r>
            <a:endParaRPr lang="en-GB" sz="1200" b="1" dirty="0"/>
          </a:p>
          <a:p>
            <a:pPr marL="0" indent="0">
              <a:buNone/>
            </a:pPr>
            <a:r>
              <a:rPr lang="en-GB" sz="1200" b="1" dirty="0"/>
              <a:t>Step 2 - Create files and directories</a:t>
            </a:r>
          </a:p>
          <a:p>
            <a:r>
              <a:rPr lang="en-GB" sz="1200" dirty="0">
                <a:ea typeface="+mn-lt"/>
                <a:cs typeface="+mn-lt"/>
              </a:rPr>
              <a:t>In step 1, we initialized </a:t>
            </a:r>
            <a:r>
              <a:rPr lang="en-GB" sz="1200" dirty="0" err="1">
                <a:ea typeface="+mn-lt"/>
                <a:cs typeface="+mn-lt"/>
              </a:rPr>
              <a:t>npm</a:t>
            </a:r>
            <a:r>
              <a:rPr lang="en-GB" sz="1200" dirty="0">
                <a:ea typeface="+mn-lt"/>
                <a:cs typeface="+mn-lt"/>
              </a:rPr>
              <a:t> with the command </a:t>
            </a:r>
            <a:r>
              <a:rPr lang="en-GB" sz="1200" dirty="0" err="1">
                <a:ea typeface="+mn-lt"/>
                <a:cs typeface="+mn-lt"/>
              </a:rPr>
              <a:t>npm</a:t>
            </a:r>
            <a:r>
              <a:rPr lang="en-GB" sz="1200" dirty="0">
                <a:ea typeface="+mn-lt"/>
                <a:cs typeface="+mn-lt"/>
              </a:rPr>
              <a:t> </a:t>
            </a:r>
            <a:r>
              <a:rPr lang="en-GB" sz="1200" dirty="0" err="1">
                <a:ea typeface="+mn-lt"/>
                <a:cs typeface="+mn-lt"/>
              </a:rPr>
              <a:t>init</a:t>
            </a:r>
            <a:r>
              <a:rPr lang="en-GB" sz="1200" dirty="0">
                <a:ea typeface="+mn-lt"/>
                <a:cs typeface="+mn-lt"/>
              </a:rPr>
              <a:t> -y, which automatically created a </a:t>
            </a:r>
            <a:r>
              <a:rPr lang="en-GB" sz="1200" dirty="0" err="1">
                <a:ea typeface="+mn-lt"/>
                <a:cs typeface="+mn-lt"/>
              </a:rPr>
              <a:t>package.json</a:t>
            </a:r>
            <a:r>
              <a:rPr lang="en-GB" sz="1200" dirty="0">
                <a:ea typeface="+mn-lt"/>
                <a:cs typeface="+mn-lt"/>
              </a:rPr>
              <a:t>.</a:t>
            </a:r>
            <a:endParaRPr lang="en-GB" sz="1200" dirty="0"/>
          </a:p>
          <a:p>
            <a:r>
              <a:rPr lang="en-GB" sz="1200" dirty="0">
                <a:ea typeface="+mn-lt"/>
                <a:cs typeface="+mn-lt"/>
              </a:rPr>
              <a:t>We need to create the model, middleware, config directory and their files, for example user.js,auth.js,database.js using the commands below.</a:t>
            </a:r>
            <a:endParaRPr lang="en-GB" sz="1200" dirty="0"/>
          </a:p>
          <a:p>
            <a:r>
              <a:rPr lang="en-GB" sz="1200" b="1" dirty="0">
                <a:solidFill>
                  <a:schemeClr val="bg2">
                    <a:lumMod val="50000"/>
                  </a:schemeClr>
                </a:solidFill>
                <a:ea typeface="+mn-lt"/>
                <a:cs typeface="+mn-lt"/>
              </a:rPr>
              <a:t>mkdir model middleware config
touch config/database.js middleware/auth.js model/user.js
</a:t>
            </a:r>
            <a:endParaRPr lang="en-GB" sz="1200" b="1" dirty="0">
              <a:solidFill>
                <a:schemeClr val="bg2">
                  <a:lumMod val="50000"/>
                </a:schemeClr>
              </a:solidFill>
            </a:endParaRPr>
          </a:p>
          <a:p>
            <a:r>
              <a:rPr lang="en-GB" sz="1200" dirty="0">
                <a:ea typeface="+mn-lt"/>
                <a:cs typeface="+mn-lt"/>
              </a:rPr>
              <a:t>We can now create the index.js and app.js files in the root directory of our project with the command.</a:t>
            </a:r>
            <a:endParaRPr lang="en-GB" sz="1200" dirty="0"/>
          </a:p>
          <a:p>
            <a:r>
              <a:rPr lang="en-GB" sz="1200" b="1" dirty="0">
                <a:solidFill>
                  <a:schemeClr val="bg2">
                    <a:lumMod val="50000"/>
                  </a:schemeClr>
                </a:solidFill>
                <a:ea typeface="+mn-lt"/>
                <a:cs typeface="+mn-lt"/>
              </a:rPr>
              <a:t>touch app.js index.js</a:t>
            </a:r>
            <a:br>
              <a:rPr lang="en-GB" sz="1200" dirty="0">
                <a:ea typeface="+mn-lt"/>
                <a:cs typeface="+mn-lt"/>
              </a:rPr>
            </a:br>
            <a:endParaRPr lang="en-GB" sz="1200" dirty="0">
              <a:ea typeface="+mn-lt"/>
              <a:cs typeface="+mn-lt"/>
            </a:endParaRPr>
          </a:p>
          <a:p>
            <a:endParaRPr lang="en-GB" sz="1200" dirty="0"/>
          </a:p>
        </p:txBody>
      </p:sp>
    </p:spTree>
    <p:extLst>
      <p:ext uri="{BB962C8B-B14F-4D97-AF65-F5344CB8AC3E}">
        <p14:creationId xmlns:p14="http://schemas.microsoft.com/office/powerpoint/2010/main" val="53436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896E-B1D6-45FA-8F1E-E4C529A5EA46}"/>
              </a:ext>
            </a:extLst>
          </p:cNvPr>
          <p:cNvSpPr>
            <a:spLocks noGrp="1"/>
          </p:cNvSpPr>
          <p:nvPr>
            <p:ph type="title"/>
          </p:nvPr>
        </p:nvSpPr>
        <p:spPr/>
        <p:txBody>
          <a:bodyPr/>
          <a:lstStyle/>
          <a:p>
            <a:r>
              <a:rPr lang="en-GB">
                <a:ea typeface="+mj-lt"/>
                <a:cs typeface="+mj-lt"/>
              </a:rPr>
              <a:t>Step 3 - Install dependencies</a:t>
            </a:r>
            <a:endParaRPr lang="en-US"/>
          </a:p>
        </p:txBody>
      </p:sp>
      <p:sp>
        <p:nvSpPr>
          <p:cNvPr id="3" name="Content Placeholder 2">
            <a:extLst>
              <a:ext uri="{FF2B5EF4-FFF2-40B4-BE49-F238E27FC236}">
                <a16:creationId xmlns:a16="http://schemas.microsoft.com/office/drawing/2014/main" id="{5BA1D2F9-B835-42A1-858C-23DC3B304408}"/>
              </a:ext>
            </a:extLst>
          </p:cNvPr>
          <p:cNvSpPr>
            <a:spLocks noGrp="1"/>
          </p:cNvSpPr>
          <p:nvPr>
            <p:ph idx="1"/>
          </p:nvPr>
        </p:nvSpPr>
        <p:spPr/>
        <p:txBody>
          <a:bodyPr vert="horz" lIns="91440" tIns="45720" rIns="91440" bIns="45720" rtlCol="0" anchor="t">
            <a:normAutofit fontScale="85000" lnSpcReduction="20000"/>
          </a:bodyPr>
          <a:lstStyle/>
          <a:p>
            <a:r>
              <a:rPr lang="en-GB">
                <a:ea typeface="+mn-lt"/>
                <a:cs typeface="+mn-lt"/>
              </a:rPr>
              <a:t>We’ll install several dependencies like </a:t>
            </a:r>
            <a:r>
              <a:rPr lang="en-GB" b="1">
                <a:solidFill>
                  <a:schemeClr val="bg2">
                    <a:lumMod val="50000"/>
                  </a:schemeClr>
                </a:solidFill>
                <a:ea typeface="+mn-lt"/>
                <a:cs typeface="+mn-lt"/>
              </a:rPr>
              <a:t>mongoose, jsonwebtoken, express dotenv bcryptjs</a:t>
            </a:r>
            <a:r>
              <a:rPr lang="en-GB">
                <a:ea typeface="+mn-lt"/>
                <a:cs typeface="+mn-lt"/>
              </a:rPr>
              <a:t> and development dependency like nodemon to restart the server as we make changes automatically.</a:t>
            </a:r>
            <a:endParaRPr lang="en-GB"/>
          </a:p>
          <a:p>
            <a:r>
              <a:rPr lang="en-GB">
                <a:ea typeface="+mn-lt"/>
                <a:cs typeface="+mn-lt"/>
              </a:rPr>
              <a:t>We will install mongoose because I will be using MongoDB in this tutorial.</a:t>
            </a:r>
            <a:endParaRPr lang="en-GB"/>
          </a:p>
          <a:p>
            <a:r>
              <a:rPr lang="en-GB">
                <a:ea typeface="+mn-lt"/>
                <a:cs typeface="+mn-lt"/>
              </a:rPr>
              <a:t>We will validate user credentials against what we have in our database. So, the whole authentication process is not limited to the database we’ll be using in this article.</a:t>
            </a:r>
            <a:endParaRPr lang="en-GB"/>
          </a:p>
          <a:p>
            <a:r>
              <a:rPr lang="en-GB" b="1">
                <a:solidFill>
                  <a:schemeClr val="bg2">
                    <a:lumMod val="50000"/>
                  </a:schemeClr>
                </a:solidFill>
                <a:ea typeface="+mn-lt"/>
                <a:cs typeface="+mn-lt"/>
              </a:rPr>
              <a:t>npm install mongoose express jsonwebtoken dotenv bcryptjs
npm install nodemon -D</a:t>
            </a:r>
            <a:endParaRPr lang="en-GB" b="1">
              <a:solidFill>
                <a:schemeClr val="bg2">
                  <a:lumMod val="50000"/>
                </a:schemeClr>
              </a:solidFill>
            </a:endParaRPr>
          </a:p>
          <a:p>
            <a:endParaRPr lang="en-GB"/>
          </a:p>
        </p:txBody>
      </p:sp>
    </p:spTree>
    <p:extLst>
      <p:ext uri="{BB962C8B-B14F-4D97-AF65-F5344CB8AC3E}">
        <p14:creationId xmlns:p14="http://schemas.microsoft.com/office/powerpoint/2010/main" val="85848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82DD8-4F39-42E1-A8E8-58A7CD360028}"/>
              </a:ext>
            </a:extLst>
          </p:cNvPr>
          <p:cNvSpPr>
            <a:spLocks noGrp="1"/>
          </p:cNvSpPr>
          <p:nvPr>
            <p:ph type="title"/>
          </p:nvPr>
        </p:nvSpPr>
        <p:spPr/>
        <p:txBody>
          <a:bodyPr>
            <a:normAutofit fontScale="90000"/>
          </a:bodyPr>
          <a:lstStyle/>
          <a:p>
            <a:r>
              <a:rPr lang="en-GB" b="0">
                <a:ea typeface="+mj-lt"/>
                <a:cs typeface="+mj-lt"/>
              </a:rPr>
              <a:t>Step 4 - Create a mongo db data access layer</a:t>
            </a:r>
            <a:endParaRPr lang="en-US"/>
          </a:p>
        </p:txBody>
      </p:sp>
      <p:sp>
        <p:nvSpPr>
          <p:cNvPr id="3" name="Content Placeholder 2">
            <a:extLst>
              <a:ext uri="{FF2B5EF4-FFF2-40B4-BE49-F238E27FC236}">
                <a16:creationId xmlns:a16="http://schemas.microsoft.com/office/drawing/2014/main" id="{C485E836-B59D-4C23-9ABD-25D430495CC5}"/>
              </a:ext>
            </a:extLst>
          </p:cNvPr>
          <p:cNvSpPr>
            <a:spLocks noGrp="1"/>
          </p:cNvSpPr>
          <p:nvPr>
            <p:ph idx="1"/>
          </p:nvPr>
        </p:nvSpPr>
        <p:spPr>
          <a:xfrm>
            <a:off x="818203" y="2124903"/>
            <a:ext cx="10465493" cy="4047297"/>
          </a:xfrm>
        </p:spPr>
        <p:txBody>
          <a:bodyPr vert="horz" lIns="91440" tIns="45720" rIns="91440" bIns="45720" rtlCol="0" anchor="t">
            <a:normAutofit fontScale="47500" lnSpcReduction="20000"/>
          </a:bodyPr>
          <a:lstStyle/>
          <a:p>
            <a:r>
              <a:rPr lang="en-GB">
                <a:ea typeface="+mn-lt"/>
                <a:cs typeface="+mn-lt"/>
              </a:rPr>
              <a:t>Now, let’s create our Node.js server and connect our database by adding the following snippets to your app.js, index.js , database.js .env in that order.</a:t>
            </a:r>
            <a:endParaRPr lang="en-GB"/>
          </a:p>
          <a:p>
            <a:pPr marL="0" indent="0">
              <a:buNone/>
            </a:pPr>
            <a:endParaRPr lang="en-GB">
              <a:solidFill>
                <a:srgbClr val="000000"/>
              </a:solidFill>
              <a:ea typeface="+mn-lt"/>
              <a:cs typeface="+mn-lt"/>
            </a:endParaRPr>
          </a:p>
          <a:p>
            <a:pPr marL="457200" lvl="1" indent="0">
              <a:lnSpc>
                <a:spcPct val="120000"/>
              </a:lnSpc>
              <a:spcBef>
                <a:spcPts val="0"/>
              </a:spcBef>
              <a:buNone/>
            </a:pPr>
            <a:r>
              <a:rPr lang="en-GB" b="1">
                <a:solidFill>
                  <a:schemeClr val="bg2">
                    <a:lumMod val="50000"/>
                  </a:schemeClr>
                </a:solidFill>
                <a:ea typeface="+mn-lt"/>
                <a:cs typeface="+mn-lt"/>
              </a:rPr>
              <a:t>config/database.js:</a:t>
            </a:r>
            <a:endParaRPr lang="en-GB" b="1">
              <a:solidFill>
                <a:schemeClr val="bg2">
                  <a:lumMod val="50000"/>
                </a:schemeClr>
              </a:solidFill>
            </a:endParaRPr>
          </a:p>
          <a:p>
            <a:pPr marL="457200" lvl="1" indent="0">
              <a:lnSpc>
                <a:spcPct val="120000"/>
              </a:lnSpc>
              <a:spcBef>
                <a:spcPts val="0"/>
              </a:spcBef>
              <a:buNone/>
            </a:pPr>
            <a:r>
              <a:rPr lang="en-GB" b="1">
                <a:solidFill>
                  <a:schemeClr val="bg2">
                    <a:lumMod val="50000"/>
                  </a:schemeClr>
                </a:solidFill>
                <a:ea typeface="+mn-lt"/>
                <a:cs typeface="+mn-lt"/>
              </a:rPr>
              <a:t>const mongoose = require("mongoose");</a:t>
            </a:r>
          </a:p>
          <a:p>
            <a:pPr marL="457200" lvl="1" indent="0">
              <a:lnSpc>
                <a:spcPct val="120000"/>
              </a:lnSpc>
              <a:spcBef>
                <a:spcPts val="0"/>
              </a:spcBef>
              <a:buNone/>
            </a:pPr>
            <a:r>
              <a:rPr lang="en-GB" b="1">
                <a:solidFill>
                  <a:schemeClr val="bg2">
                    <a:lumMod val="50000"/>
                  </a:schemeClr>
                </a:solidFill>
                <a:ea typeface="+mn-lt"/>
                <a:cs typeface="+mn-lt"/>
              </a:rPr>
              <a:t>const { MONGO_URI } = process.env;
exports.connect = () =&gt; {
  // Connecting to the database
  mongoose
    .connect(MONGO_URI, {
      useNewUrlParser: true,
      useUnifiedTopology: true,
      useCreateIndex: true,
      useFindAndModify: false,
    })
    .then(() =&gt; {
      console.log("Successfully connected to database");
    })
    .catch((error) =&gt; {
      console.log("database connection failed. exiting now...");
      console.error(error);
      process.exit(1);
    });
};</a:t>
            </a:r>
            <a:endParaRPr lang="en-GB" b="1">
              <a:solidFill>
                <a:schemeClr val="bg2">
                  <a:lumMod val="50000"/>
                </a:schemeClr>
              </a:solidFill>
            </a:endParaRPr>
          </a:p>
          <a:p>
            <a:endParaRPr lang="en-GB"/>
          </a:p>
        </p:txBody>
      </p:sp>
    </p:spTree>
    <p:extLst>
      <p:ext uri="{BB962C8B-B14F-4D97-AF65-F5344CB8AC3E}">
        <p14:creationId xmlns:p14="http://schemas.microsoft.com/office/powerpoint/2010/main" val="1855787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82B5-CEB9-4A75-A92D-F67A82946AC8}"/>
              </a:ext>
            </a:extLst>
          </p:cNvPr>
          <p:cNvSpPr>
            <a:spLocks noGrp="1"/>
          </p:cNvSpPr>
          <p:nvPr>
            <p:ph type="title"/>
          </p:nvPr>
        </p:nvSpPr>
        <p:spPr/>
        <p:txBody>
          <a:bodyPr/>
          <a:lstStyle/>
          <a:p>
            <a:r>
              <a:rPr lang="en-GB"/>
              <a:t>Step 5 : Create the node js server</a:t>
            </a:r>
          </a:p>
        </p:txBody>
      </p:sp>
      <p:sp>
        <p:nvSpPr>
          <p:cNvPr id="3" name="Content Placeholder 2">
            <a:extLst>
              <a:ext uri="{FF2B5EF4-FFF2-40B4-BE49-F238E27FC236}">
                <a16:creationId xmlns:a16="http://schemas.microsoft.com/office/drawing/2014/main" id="{19442A8B-C612-4143-9D3F-90A10D2C6CE6}"/>
              </a:ext>
            </a:extLst>
          </p:cNvPr>
          <p:cNvSpPr>
            <a:spLocks noGrp="1"/>
          </p:cNvSpPr>
          <p:nvPr>
            <p:ph idx="1"/>
          </p:nvPr>
        </p:nvSpPr>
        <p:spPr>
          <a:xfrm>
            <a:off x="1115568" y="2171365"/>
            <a:ext cx="10446908" cy="4446883"/>
          </a:xfrm>
        </p:spPr>
        <p:txBody>
          <a:bodyPr vert="horz" lIns="91440" tIns="45720" rIns="91440" bIns="45720" rtlCol="0" anchor="t">
            <a:noAutofit/>
          </a:bodyPr>
          <a:lstStyle/>
          <a:p>
            <a:r>
              <a:rPr lang="en-GB" sz="1100" dirty="0">
                <a:ea typeface="+mn-lt"/>
                <a:cs typeface="+mn-lt"/>
              </a:rPr>
              <a:t>In our app.js:</a:t>
            </a:r>
            <a:endParaRPr lang="en-GB" sz="1100" dirty="0"/>
          </a:p>
          <a:p>
            <a:r>
              <a:rPr lang="en-GB" sz="1100" dirty="0" err="1">
                <a:ea typeface="+mn-lt"/>
                <a:cs typeface="+mn-lt"/>
              </a:rPr>
              <a:t>jwt</a:t>
            </a:r>
            <a:r>
              <a:rPr lang="en-GB" sz="1100" dirty="0">
                <a:ea typeface="+mn-lt"/>
                <a:cs typeface="+mn-lt"/>
              </a:rPr>
              <a:t>-project/app.js</a:t>
            </a:r>
            <a:endParaRPr lang="en-GB" sz="1100" dirty="0"/>
          </a:p>
          <a:p>
            <a:pPr marL="457200" lvl="1" indent="0">
              <a:lnSpc>
                <a:spcPct val="120000"/>
              </a:lnSpc>
              <a:spcBef>
                <a:spcPts val="0"/>
              </a:spcBef>
              <a:buNone/>
            </a:pPr>
            <a:r>
              <a:rPr lang="en-GB" sz="1100" b="1" dirty="0">
                <a:solidFill>
                  <a:schemeClr val="bg2">
                    <a:lumMod val="50000"/>
                  </a:schemeClr>
                </a:solidFill>
                <a:ea typeface="+mn-lt"/>
                <a:cs typeface="+mn-lt"/>
              </a:rPr>
              <a:t>require("dotenv").config();
require("./config/database").connect();
</a:t>
            </a:r>
            <a:r>
              <a:rPr lang="en-GB" sz="1100" b="1" dirty="0" err="1">
                <a:solidFill>
                  <a:schemeClr val="bg2">
                    <a:lumMod val="50000"/>
                  </a:schemeClr>
                </a:solidFill>
                <a:ea typeface="+mn-lt"/>
                <a:cs typeface="+mn-lt"/>
              </a:rPr>
              <a:t>const</a:t>
            </a:r>
            <a:r>
              <a:rPr lang="en-GB" sz="1100" b="1" dirty="0">
                <a:solidFill>
                  <a:schemeClr val="bg2">
                    <a:lumMod val="50000"/>
                  </a:schemeClr>
                </a:solidFill>
                <a:ea typeface="+mn-lt"/>
                <a:cs typeface="+mn-lt"/>
              </a:rPr>
              <a:t> express = require("express");
</a:t>
            </a:r>
            <a:r>
              <a:rPr lang="en-GB" sz="1100" b="1" dirty="0" err="1">
                <a:solidFill>
                  <a:schemeClr val="bg2">
                    <a:lumMod val="50000"/>
                  </a:schemeClr>
                </a:solidFill>
                <a:ea typeface="+mn-lt"/>
                <a:cs typeface="+mn-lt"/>
              </a:rPr>
              <a:t>const</a:t>
            </a:r>
            <a:r>
              <a:rPr lang="en-GB" sz="1100" b="1" dirty="0">
                <a:solidFill>
                  <a:schemeClr val="bg2">
                    <a:lumMod val="50000"/>
                  </a:schemeClr>
                </a:solidFill>
                <a:ea typeface="+mn-lt"/>
                <a:cs typeface="+mn-lt"/>
              </a:rPr>
              <a:t> app = express();
</a:t>
            </a:r>
            <a:r>
              <a:rPr lang="en-GB" sz="1100" b="1" dirty="0" err="1">
                <a:solidFill>
                  <a:schemeClr val="bg2">
                    <a:lumMod val="50000"/>
                  </a:schemeClr>
                </a:solidFill>
                <a:ea typeface="+mn-lt"/>
                <a:cs typeface="+mn-lt"/>
              </a:rPr>
              <a:t>app.use</a:t>
            </a:r>
            <a:r>
              <a:rPr lang="en-GB" sz="1100" b="1" dirty="0">
                <a:solidFill>
                  <a:schemeClr val="bg2">
                    <a:lumMod val="50000"/>
                  </a:schemeClr>
                </a:solidFill>
                <a:ea typeface="+mn-lt"/>
                <a:cs typeface="+mn-lt"/>
              </a:rPr>
              <a:t>(</a:t>
            </a:r>
            <a:r>
              <a:rPr lang="en-GB" sz="1100" b="1" dirty="0" err="1">
                <a:solidFill>
                  <a:schemeClr val="bg2">
                    <a:lumMod val="50000"/>
                  </a:schemeClr>
                </a:solidFill>
                <a:ea typeface="+mn-lt"/>
                <a:cs typeface="+mn-lt"/>
              </a:rPr>
              <a:t>express.json</a:t>
            </a:r>
            <a:r>
              <a:rPr lang="en-GB" sz="1100" b="1" dirty="0">
                <a:solidFill>
                  <a:schemeClr val="bg2">
                    <a:lumMod val="50000"/>
                  </a:schemeClr>
                </a:solidFill>
                <a:ea typeface="+mn-lt"/>
                <a:cs typeface="+mn-lt"/>
              </a:rPr>
              <a:t>());
// Logic goes here
</a:t>
            </a:r>
            <a:r>
              <a:rPr lang="en-GB" sz="1100" b="1" dirty="0" err="1">
                <a:solidFill>
                  <a:schemeClr val="bg2">
                    <a:lumMod val="50000"/>
                  </a:schemeClr>
                </a:solidFill>
                <a:ea typeface="+mn-lt"/>
                <a:cs typeface="+mn-lt"/>
              </a:rPr>
              <a:t>module.exports</a:t>
            </a:r>
            <a:r>
              <a:rPr lang="en-GB" sz="1100" b="1" dirty="0">
                <a:solidFill>
                  <a:schemeClr val="bg2">
                    <a:lumMod val="50000"/>
                  </a:schemeClr>
                </a:solidFill>
                <a:ea typeface="+mn-lt"/>
                <a:cs typeface="+mn-lt"/>
              </a:rPr>
              <a:t> = app;</a:t>
            </a:r>
            <a:endParaRPr lang="en-GB" sz="1100" dirty="0">
              <a:solidFill>
                <a:schemeClr val="bg2">
                  <a:lumMod val="50000"/>
                </a:schemeClr>
              </a:solidFill>
            </a:endParaRPr>
          </a:p>
          <a:p>
            <a:r>
              <a:rPr lang="en-GB" sz="1100" dirty="0">
                <a:ea typeface="+mn-lt"/>
                <a:cs typeface="+mn-lt"/>
              </a:rPr>
              <a:t>In our index.js:</a:t>
            </a:r>
          </a:p>
          <a:p>
            <a:r>
              <a:rPr lang="en-GB" sz="1100" dirty="0" err="1">
                <a:ea typeface="+mn-lt"/>
                <a:cs typeface="+mn-lt"/>
              </a:rPr>
              <a:t>jwt</a:t>
            </a:r>
            <a:r>
              <a:rPr lang="en-GB" sz="1100" dirty="0">
                <a:ea typeface="+mn-lt"/>
                <a:cs typeface="+mn-lt"/>
              </a:rPr>
              <a:t>-project/index.js</a:t>
            </a:r>
            <a:endParaRPr lang="en-GB" sz="1100" dirty="0"/>
          </a:p>
          <a:p>
            <a:pPr marL="457200" lvl="1" indent="0">
              <a:buNone/>
            </a:pPr>
            <a:r>
              <a:rPr lang="en-GB" sz="1100" b="1" dirty="0">
                <a:solidFill>
                  <a:schemeClr val="bg2">
                    <a:lumMod val="50000"/>
                  </a:schemeClr>
                </a:solidFill>
                <a:ea typeface="+mn-lt"/>
                <a:cs typeface="+mn-lt"/>
              </a:rPr>
              <a:t>const http = require("http");
</a:t>
            </a:r>
            <a:r>
              <a:rPr lang="en-GB" sz="1100" b="1" dirty="0" err="1">
                <a:solidFill>
                  <a:schemeClr val="bg2">
                    <a:lumMod val="50000"/>
                  </a:schemeClr>
                </a:solidFill>
                <a:ea typeface="+mn-lt"/>
                <a:cs typeface="+mn-lt"/>
              </a:rPr>
              <a:t>const</a:t>
            </a:r>
            <a:r>
              <a:rPr lang="en-GB" sz="1100" b="1" dirty="0">
                <a:solidFill>
                  <a:schemeClr val="bg2">
                    <a:lumMod val="50000"/>
                  </a:schemeClr>
                </a:solidFill>
                <a:ea typeface="+mn-lt"/>
                <a:cs typeface="+mn-lt"/>
              </a:rPr>
              <a:t> app = require("./app");
</a:t>
            </a:r>
            <a:r>
              <a:rPr lang="en-GB" sz="1100" b="1" dirty="0" err="1">
                <a:solidFill>
                  <a:schemeClr val="bg2">
                    <a:lumMod val="50000"/>
                  </a:schemeClr>
                </a:solidFill>
                <a:ea typeface="+mn-lt"/>
                <a:cs typeface="+mn-lt"/>
              </a:rPr>
              <a:t>const</a:t>
            </a:r>
            <a:r>
              <a:rPr lang="en-GB" sz="1100" b="1" dirty="0">
                <a:solidFill>
                  <a:schemeClr val="bg2">
                    <a:lumMod val="50000"/>
                  </a:schemeClr>
                </a:solidFill>
                <a:ea typeface="+mn-lt"/>
                <a:cs typeface="+mn-lt"/>
              </a:rPr>
              <a:t> server = </a:t>
            </a:r>
            <a:r>
              <a:rPr lang="en-GB" sz="1100" b="1" dirty="0" err="1">
                <a:solidFill>
                  <a:schemeClr val="bg2">
                    <a:lumMod val="50000"/>
                  </a:schemeClr>
                </a:solidFill>
                <a:ea typeface="+mn-lt"/>
                <a:cs typeface="+mn-lt"/>
              </a:rPr>
              <a:t>http.createServer</a:t>
            </a:r>
            <a:r>
              <a:rPr lang="en-GB" sz="1100" b="1" dirty="0">
                <a:solidFill>
                  <a:schemeClr val="bg2">
                    <a:lumMod val="50000"/>
                  </a:schemeClr>
                </a:solidFill>
                <a:ea typeface="+mn-lt"/>
                <a:cs typeface="+mn-lt"/>
              </a:rPr>
              <a:t>(app);
</a:t>
            </a:r>
            <a:r>
              <a:rPr lang="en-GB" sz="1100" b="1" dirty="0" err="1">
                <a:solidFill>
                  <a:schemeClr val="bg2">
                    <a:lumMod val="50000"/>
                  </a:schemeClr>
                </a:solidFill>
                <a:ea typeface="+mn-lt"/>
                <a:cs typeface="+mn-lt"/>
              </a:rPr>
              <a:t>const</a:t>
            </a:r>
            <a:r>
              <a:rPr lang="en-GB" sz="1100" b="1" dirty="0">
                <a:solidFill>
                  <a:schemeClr val="bg2">
                    <a:lumMod val="50000"/>
                  </a:schemeClr>
                </a:solidFill>
                <a:ea typeface="+mn-lt"/>
                <a:cs typeface="+mn-lt"/>
              </a:rPr>
              <a:t> { API_PORT } = </a:t>
            </a:r>
            <a:r>
              <a:rPr lang="en-GB" sz="1100" b="1" dirty="0" err="1">
                <a:solidFill>
                  <a:schemeClr val="bg2">
                    <a:lumMod val="50000"/>
                  </a:schemeClr>
                </a:solidFill>
                <a:ea typeface="+mn-lt"/>
                <a:cs typeface="+mn-lt"/>
              </a:rPr>
              <a:t>process.env</a:t>
            </a:r>
            <a:r>
              <a:rPr lang="en-GB" sz="1100" b="1" dirty="0">
                <a:solidFill>
                  <a:schemeClr val="bg2">
                    <a:lumMod val="50000"/>
                  </a:schemeClr>
                </a:solidFill>
                <a:ea typeface="+mn-lt"/>
                <a:cs typeface="+mn-lt"/>
              </a:rPr>
              <a:t>;
</a:t>
            </a:r>
            <a:r>
              <a:rPr lang="en-GB" sz="1100" b="1" dirty="0" err="1">
                <a:solidFill>
                  <a:schemeClr val="bg2">
                    <a:lumMod val="50000"/>
                  </a:schemeClr>
                </a:solidFill>
                <a:ea typeface="+mn-lt"/>
                <a:cs typeface="+mn-lt"/>
              </a:rPr>
              <a:t>const</a:t>
            </a:r>
            <a:r>
              <a:rPr lang="en-GB" sz="1100" b="1" dirty="0">
                <a:solidFill>
                  <a:schemeClr val="bg2">
                    <a:lumMod val="50000"/>
                  </a:schemeClr>
                </a:solidFill>
                <a:ea typeface="+mn-lt"/>
                <a:cs typeface="+mn-lt"/>
              </a:rPr>
              <a:t> port = </a:t>
            </a:r>
            <a:r>
              <a:rPr lang="en-GB" sz="1100" b="1" dirty="0" err="1">
                <a:solidFill>
                  <a:schemeClr val="bg2">
                    <a:lumMod val="50000"/>
                  </a:schemeClr>
                </a:solidFill>
                <a:ea typeface="+mn-lt"/>
                <a:cs typeface="+mn-lt"/>
              </a:rPr>
              <a:t>process.env.PORT</a:t>
            </a:r>
            <a:r>
              <a:rPr lang="en-GB" sz="1100" b="1" dirty="0">
                <a:solidFill>
                  <a:schemeClr val="bg2">
                    <a:lumMod val="50000"/>
                  </a:schemeClr>
                </a:solidFill>
                <a:ea typeface="+mn-lt"/>
                <a:cs typeface="+mn-lt"/>
              </a:rPr>
              <a:t> || API_PORT;
// server listening 
</a:t>
            </a:r>
            <a:r>
              <a:rPr lang="en-GB" sz="1100" b="1" dirty="0" err="1">
                <a:solidFill>
                  <a:schemeClr val="bg2">
                    <a:lumMod val="50000"/>
                  </a:schemeClr>
                </a:solidFill>
                <a:ea typeface="+mn-lt"/>
                <a:cs typeface="+mn-lt"/>
              </a:rPr>
              <a:t>server.listen</a:t>
            </a:r>
            <a:r>
              <a:rPr lang="en-GB" sz="1100" b="1" dirty="0">
                <a:solidFill>
                  <a:schemeClr val="bg2">
                    <a:lumMod val="50000"/>
                  </a:schemeClr>
                </a:solidFill>
                <a:ea typeface="+mn-lt"/>
                <a:cs typeface="+mn-lt"/>
              </a:rPr>
              <a:t>(port, () =&gt; {
  console.log(`Server running on port ${port}`);
});</a:t>
            </a:r>
            <a:endParaRPr lang="en-GB" sz="1100" b="1" dirty="0">
              <a:solidFill>
                <a:schemeClr val="bg2">
                  <a:lumMod val="50000"/>
                </a:schemeClr>
              </a:solidFill>
            </a:endParaRPr>
          </a:p>
          <a:p>
            <a:pPr marL="457200" lvl="1" indent="0">
              <a:buNone/>
            </a:pPr>
            <a:endParaRPr lang="en-GB" sz="1100" dirty="0"/>
          </a:p>
        </p:txBody>
      </p:sp>
    </p:spTree>
    <p:extLst>
      <p:ext uri="{BB962C8B-B14F-4D97-AF65-F5344CB8AC3E}">
        <p14:creationId xmlns:p14="http://schemas.microsoft.com/office/powerpoint/2010/main" val="1103811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585AE-AD25-4169-87BA-1762688125BD}"/>
              </a:ext>
            </a:extLst>
          </p:cNvPr>
          <p:cNvSpPr>
            <a:spLocks noGrp="1"/>
          </p:cNvSpPr>
          <p:nvPr>
            <p:ph type="title"/>
          </p:nvPr>
        </p:nvSpPr>
        <p:spPr/>
        <p:txBody>
          <a:bodyPr>
            <a:normAutofit fontScale="90000"/>
          </a:bodyPr>
          <a:lstStyle/>
          <a:p>
            <a:r>
              <a:rPr lang="en-GB"/>
              <a:t>Step 6 : Define env vars and package.json</a:t>
            </a:r>
          </a:p>
        </p:txBody>
      </p:sp>
      <p:sp>
        <p:nvSpPr>
          <p:cNvPr id="3" name="Content Placeholder 2">
            <a:extLst>
              <a:ext uri="{FF2B5EF4-FFF2-40B4-BE49-F238E27FC236}">
                <a16:creationId xmlns:a16="http://schemas.microsoft.com/office/drawing/2014/main" id="{56E978EC-FA0F-4354-8EC2-0C7B22DDD9A9}"/>
              </a:ext>
            </a:extLst>
          </p:cNvPr>
          <p:cNvSpPr>
            <a:spLocks noGrp="1"/>
          </p:cNvSpPr>
          <p:nvPr>
            <p:ph idx="1"/>
          </p:nvPr>
        </p:nvSpPr>
        <p:spPr>
          <a:xfrm>
            <a:off x="1115568" y="2088164"/>
            <a:ext cx="10168128" cy="3694176"/>
          </a:xfrm>
        </p:spPr>
        <p:txBody>
          <a:bodyPr vert="horz" lIns="91440" tIns="45720" rIns="91440" bIns="45720" rtlCol="0" anchor="t">
            <a:normAutofit fontScale="40000" lnSpcReduction="20000"/>
          </a:bodyPr>
          <a:lstStyle/>
          <a:p>
            <a:r>
              <a:rPr lang="en-GB">
                <a:ea typeface="+mn-lt"/>
                <a:cs typeface="+mn-lt"/>
              </a:rPr>
              <a:t>If you notice, our file needs some environment variables. You can create a new .env file if you haven’t and add your variables before starting our application.</a:t>
            </a:r>
          </a:p>
          <a:p>
            <a:r>
              <a:rPr lang="en-GB">
                <a:ea typeface="+mn-lt"/>
                <a:cs typeface="+mn-lt"/>
              </a:rPr>
              <a:t>In our .env.</a:t>
            </a:r>
          </a:p>
          <a:p>
            <a:r>
              <a:rPr lang="en-GB" b="1">
                <a:solidFill>
                  <a:schemeClr val="bg2">
                    <a:lumMod val="50000"/>
                  </a:schemeClr>
                </a:solidFill>
                <a:ea typeface="+mn-lt"/>
                <a:cs typeface="+mn-lt"/>
              </a:rPr>
              <a:t>API_PORT=4001</a:t>
            </a:r>
            <a:br>
              <a:rPr lang="en-GB" b="1">
                <a:ea typeface="+mn-lt"/>
                <a:cs typeface="+mn-lt"/>
              </a:rPr>
            </a:br>
            <a:br>
              <a:rPr lang="en-GB" b="1">
                <a:ea typeface="+mn-lt"/>
                <a:cs typeface="+mn-lt"/>
              </a:rPr>
            </a:br>
            <a:r>
              <a:rPr lang="en-GB" b="1">
                <a:solidFill>
                  <a:schemeClr val="bg2">
                    <a:lumMod val="50000"/>
                  </a:schemeClr>
                </a:solidFill>
                <a:ea typeface="+mn-lt"/>
                <a:cs typeface="+mn-lt"/>
              </a:rPr>
              <a:t>MONGO_URI= //Your database URI here</a:t>
            </a:r>
            <a:br>
              <a:rPr lang="en-GB" b="1">
                <a:ea typeface="+mn-lt"/>
                <a:cs typeface="+mn-lt"/>
              </a:rPr>
            </a:br>
            <a:endParaRPr lang="en-GB">
              <a:ea typeface="+mn-lt"/>
              <a:cs typeface="+mn-lt"/>
            </a:endParaRPr>
          </a:p>
          <a:p>
            <a:r>
              <a:rPr lang="en-GB">
                <a:ea typeface="+mn-lt"/>
                <a:cs typeface="+mn-lt"/>
              </a:rPr>
              <a:t>To start our server, edit the scripts object in our package.json to look like the one shown below.</a:t>
            </a:r>
          </a:p>
          <a:p>
            <a:r>
              <a:rPr lang="en-GB" b="1">
                <a:solidFill>
                  <a:schemeClr val="bg2">
                    <a:lumMod val="50000"/>
                  </a:schemeClr>
                </a:solidFill>
                <a:ea typeface="+mn-lt"/>
                <a:cs typeface="+mn-lt"/>
              </a:rPr>
              <a:t>"scripts": {</a:t>
            </a:r>
            <a:br>
              <a:rPr lang="en-GB" b="1">
                <a:solidFill>
                  <a:schemeClr val="bg2">
                    <a:lumMod val="50000"/>
                  </a:schemeClr>
                </a:solidFill>
                <a:ea typeface="+mn-lt"/>
                <a:cs typeface="+mn-lt"/>
              </a:rPr>
            </a:br>
            <a:r>
              <a:rPr lang="en-GB" b="1">
                <a:solidFill>
                  <a:schemeClr val="bg2">
                    <a:lumMod val="50000"/>
                  </a:schemeClr>
                </a:solidFill>
                <a:ea typeface="+mn-lt"/>
                <a:cs typeface="+mn-lt"/>
              </a:rPr>
              <a:t>    "start": "node index.js",</a:t>
            </a:r>
            <a:br>
              <a:rPr lang="en-GB" b="1">
                <a:solidFill>
                  <a:schemeClr val="bg2">
                    <a:lumMod val="50000"/>
                  </a:schemeClr>
                </a:solidFill>
                <a:ea typeface="+mn-lt"/>
                <a:cs typeface="+mn-lt"/>
              </a:rPr>
            </a:br>
            <a:r>
              <a:rPr lang="en-GB" b="1">
                <a:solidFill>
                  <a:schemeClr val="bg2">
                    <a:lumMod val="50000"/>
                  </a:schemeClr>
                </a:solidFill>
                <a:ea typeface="+mn-lt"/>
                <a:cs typeface="+mn-lt"/>
              </a:rPr>
              <a:t>    "dev": "nodemon index.js",</a:t>
            </a:r>
            <a:br>
              <a:rPr lang="en-GB" b="1">
                <a:solidFill>
                  <a:schemeClr val="bg2">
                    <a:lumMod val="50000"/>
                  </a:schemeClr>
                </a:solidFill>
                <a:ea typeface="+mn-lt"/>
                <a:cs typeface="+mn-lt"/>
              </a:rPr>
            </a:br>
            <a:r>
              <a:rPr lang="en-GB" b="1">
                <a:solidFill>
                  <a:schemeClr val="bg2">
                    <a:lumMod val="50000"/>
                  </a:schemeClr>
                </a:solidFill>
                <a:ea typeface="+mn-lt"/>
                <a:cs typeface="+mn-lt"/>
              </a:rPr>
              <a:t>    "test": "echo \"Error: no test specified\" &amp;&amp; exit 1"</a:t>
            </a:r>
            <a:br>
              <a:rPr lang="en-GB" b="1">
                <a:solidFill>
                  <a:schemeClr val="bg2">
                    <a:lumMod val="50000"/>
                  </a:schemeClr>
                </a:solidFill>
                <a:ea typeface="+mn-lt"/>
                <a:cs typeface="+mn-lt"/>
              </a:rPr>
            </a:br>
            <a:r>
              <a:rPr lang="en-GB" b="1">
                <a:solidFill>
                  <a:schemeClr val="bg2">
                    <a:lumMod val="50000"/>
                  </a:schemeClr>
                </a:solidFill>
                <a:ea typeface="+mn-lt"/>
                <a:cs typeface="+mn-lt"/>
              </a:rPr>
              <a:t>  }</a:t>
            </a:r>
            <a:br>
              <a:rPr lang="en-GB">
                <a:ea typeface="+mn-lt"/>
                <a:cs typeface="+mn-lt"/>
              </a:rPr>
            </a:br>
            <a:endParaRPr lang="en-GB">
              <a:ea typeface="+mn-lt"/>
              <a:cs typeface="+mn-lt"/>
            </a:endParaRPr>
          </a:p>
          <a:p>
            <a:r>
              <a:rPr lang="en-GB">
                <a:ea typeface="+mn-lt"/>
                <a:cs typeface="+mn-lt"/>
              </a:rPr>
              <a:t>The snippet above has been successfully inserted into app.js, index.js, and database.js. First, we built our node.js server in index.js and imported the app.js file with routes configured.</a:t>
            </a:r>
          </a:p>
          <a:p>
            <a:r>
              <a:rPr lang="en-GB">
                <a:ea typeface="+mn-lt"/>
                <a:cs typeface="+mn-lt"/>
              </a:rPr>
              <a:t>Then, as indicated in database.js, we used mongoose to create a connection to our database.</a:t>
            </a:r>
          </a:p>
          <a:p>
            <a:r>
              <a:rPr lang="en-GB">
                <a:ea typeface="+mn-lt"/>
                <a:cs typeface="+mn-lt"/>
              </a:rPr>
              <a:t>Execute the command npm run dev.</a:t>
            </a:r>
          </a:p>
          <a:p>
            <a:r>
              <a:rPr lang="en-GB">
                <a:ea typeface="+mn-lt"/>
                <a:cs typeface="+mn-lt"/>
              </a:rPr>
              <a:t>Both the server and the database should be up and running without crashing.</a:t>
            </a:r>
          </a:p>
          <a:p>
            <a:endParaRPr lang="en-GB">
              <a:ea typeface="+mn-lt"/>
              <a:cs typeface="+mn-lt"/>
            </a:endParaRPr>
          </a:p>
          <a:p>
            <a:endParaRPr lang="en-GB"/>
          </a:p>
        </p:txBody>
      </p:sp>
    </p:spTree>
    <p:extLst>
      <p:ext uri="{BB962C8B-B14F-4D97-AF65-F5344CB8AC3E}">
        <p14:creationId xmlns:p14="http://schemas.microsoft.com/office/powerpoint/2010/main" val="2621825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3D1B1-85BE-4894-BFF0-5E8218671706}"/>
              </a:ext>
            </a:extLst>
          </p:cNvPr>
          <p:cNvSpPr>
            <a:spLocks noGrp="1"/>
          </p:cNvSpPr>
          <p:nvPr>
            <p:ph type="title"/>
          </p:nvPr>
        </p:nvSpPr>
        <p:spPr/>
        <p:txBody>
          <a:bodyPr/>
          <a:lstStyle/>
          <a:p>
            <a:r>
              <a:rPr lang="en-GB"/>
              <a:t>Step 7: Create the user model</a:t>
            </a:r>
          </a:p>
        </p:txBody>
      </p:sp>
      <p:sp>
        <p:nvSpPr>
          <p:cNvPr id="3" name="Content Placeholder 2">
            <a:extLst>
              <a:ext uri="{FF2B5EF4-FFF2-40B4-BE49-F238E27FC236}">
                <a16:creationId xmlns:a16="http://schemas.microsoft.com/office/drawing/2014/main" id="{5146EF53-6003-48D4-94B5-0E1ECA6585E4}"/>
              </a:ext>
            </a:extLst>
          </p:cNvPr>
          <p:cNvSpPr>
            <a:spLocks noGrp="1"/>
          </p:cNvSpPr>
          <p:nvPr>
            <p:ph idx="1"/>
          </p:nvPr>
        </p:nvSpPr>
        <p:spPr/>
        <p:txBody>
          <a:bodyPr vert="horz" lIns="91440" tIns="45720" rIns="91440" bIns="45720" rtlCol="0" anchor="t">
            <a:normAutofit fontScale="62500" lnSpcReduction="20000"/>
          </a:bodyPr>
          <a:lstStyle/>
          <a:p>
            <a:r>
              <a:rPr lang="en-GB">
                <a:ea typeface="+mn-lt"/>
                <a:cs typeface="+mn-lt"/>
              </a:rPr>
              <a:t>We’ll define our schema for the user details when signing up for the first time and validate them against the saved credentials when logging in.</a:t>
            </a:r>
            <a:endParaRPr lang="en-GB"/>
          </a:p>
          <a:p>
            <a:r>
              <a:rPr lang="en-GB">
                <a:ea typeface="+mn-lt"/>
                <a:cs typeface="+mn-lt"/>
              </a:rPr>
              <a:t>Add the following snippet to user.js inside the model folder.</a:t>
            </a:r>
            <a:endParaRPr lang="en-GB"/>
          </a:p>
          <a:p>
            <a:r>
              <a:rPr lang="en-GB" b="1">
                <a:ea typeface="+mn-lt"/>
                <a:cs typeface="+mn-lt"/>
              </a:rPr>
              <a:t>model/user.js</a:t>
            </a:r>
          </a:p>
          <a:p>
            <a:pPr marL="0" indent="0">
              <a:buNone/>
            </a:pPr>
            <a:endParaRPr lang="en-GB"/>
          </a:p>
          <a:p>
            <a:pPr marL="457200" lvl="1" indent="0">
              <a:buNone/>
            </a:pPr>
            <a:r>
              <a:rPr lang="en-GB" b="1">
                <a:solidFill>
                  <a:schemeClr val="bg2">
                    <a:lumMod val="50000"/>
                  </a:schemeClr>
                </a:solidFill>
                <a:ea typeface="+mn-lt"/>
                <a:cs typeface="+mn-lt"/>
              </a:rPr>
              <a:t>const mongoose = require("mongoose");
const userSchema = new mongoose.Schema({
  first_name: { type: String, default: null },
  last_name: { type: String, default: null },
  email: { type: String, unique: true },
  password: { type: String },
  token: { type: String },
});
module.exports = mongoose.model("user", userSchema);</a:t>
            </a:r>
            <a:endParaRPr lang="en-GB">
              <a:solidFill>
                <a:schemeClr val="bg2">
                  <a:lumMod val="50000"/>
                </a:schemeClr>
              </a:solidFill>
            </a:endParaRPr>
          </a:p>
          <a:p>
            <a:endParaRPr lang="en-GB"/>
          </a:p>
        </p:txBody>
      </p:sp>
    </p:spTree>
    <p:extLst>
      <p:ext uri="{BB962C8B-B14F-4D97-AF65-F5344CB8AC3E}">
        <p14:creationId xmlns:p14="http://schemas.microsoft.com/office/powerpoint/2010/main" val="2656204864"/>
      </p:ext>
    </p:extLst>
  </p:cSld>
  <p:clrMapOvr>
    <a:masterClrMapping/>
  </p:clrMapOvr>
</p:sld>
</file>

<file path=ppt/theme/theme1.xml><?xml version="1.0" encoding="utf-8"?>
<a:theme xmlns:a="http://schemas.openxmlformats.org/drawingml/2006/main" name="AccentBoxVTI">
  <a:themeElements>
    <a:clrScheme name="AnalogousFromRegularSeedLeftStep">
      <a:dk1>
        <a:srgbClr val="000000"/>
      </a:dk1>
      <a:lt1>
        <a:srgbClr val="FFFFFF"/>
      </a:lt1>
      <a:dk2>
        <a:srgbClr val="1F301B"/>
      </a:dk2>
      <a:lt2>
        <a:srgbClr val="F3F0F0"/>
      </a:lt2>
      <a:accent1>
        <a:srgbClr val="21B1BC"/>
      </a:accent1>
      <a:accent2>
        <a:srgbClr val="14B87F"/>
      </a:accent2>
      <a:accent3>
        <a:srgbClr val="21BA45"/>
      </a:accent3>
      <a:accent4>
        <a:srgbClr val="32BA14"/>
      </a:accent4>
      <a:accent5>
        <a:srgbClr val="77B220"/>
      </a:accent5>
      <a:accent6>
        <a:srgbClr val="A7A512"/>
      </a:accent6>
      <a:hlink>
        <a:srgbClr val="C25148"/>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AccentBoxVTI</vt:lpstr>
      <vt:lpstr>Using JWT with Express and Mongo</vt:lpstr>
      <vt:lpstr>Introduction</vt:lpstr>
      <vt:lpstr>What is JWT?</vt:lpstr>
      <vt:lpstr>API development using JWT token for authentication in Node.js</vt:lpstr>
      <vt:lpstr>Step 3 - Install dependencies</vt:lpstr>
      <vt:lpstr>Step 4 - Create a mongo db data access layer</vt:lpstr>
      <vt:lpstr>Step 5 : Create the node js server</vt:lpstr>
      <vt:lpstr>Step 6 : Define env vars and package.json</vt:lpstr>
      <vt:lpstr>Step 7: Create the user model</vt:lpstr>
      <vt:lpstr>Step 8: Create the route</vt:lpstr>
      <vt:lpstr>Step 9: Implement register and login functionality </vt:lpstr>
      <vt:lpstr>Step 10: Create login route</vt:lpstr>
      <vt:lpstr>Step 11: Create middleware for authentication</vt:lpstr>
      <vt:lpstr>Step 12: Authenticate welcome route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c:title>
  <dc:creator/>
  <cp:revision>19</cp:revision>
  <dcterms:created xsi:type="dcterms:W3CDTF">2021-07-30T14:07:59Z</dcterms:created>
  <dcterms:modified xsi:type="dcterms:W3CDTF">2022-03-09T03:51:38Z</dcterms:modified>
</cp:coreProperties>
</file>