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69" r:id="rId21"/>
    <p:sldId id="270"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9368C-76DD-2DAB-7273-13D353F94DFF}" v="36" dt="2021-08-10T14:34:14.025"/>
    <p1510:client id="{532FA107-A407-4680-A504-FC08CE9E7F5B}" v="6" dt="2022-03-21T17:30:25.158"/>
    <p1510:client id="{C15A233A-8E32-3819-F0F7-C2618A44AC6A}" v="1709" dt="2021-08-14T14:31:52.535"/>
    <p1510:client id="{F779B2D6-9A83-43E0-86C5-E2CBAF1FDFD8}" v="428" dt="2021-08-09T14:33:46.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94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366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2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7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45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91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15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24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85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61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3/21/2022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28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3/21/2022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07464822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4"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3cfirst.last@examp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ocker/compose/releases/download/1.10.0-rc2/dockercompos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ocke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t.dockerproject.org/repo" TargetMode="External"/><Relationship Id="rId2" Type="http://schemas.openxmlformats.org/officeDocument/2006/relationships/hyperlink" Target="https://apt.dockerproject.org/rep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sktop.docker.com/win/stable/amd64/Docker%20Desktop%20Installer.exe?utm_source=docker&amp;utm_medium=webreferral&amp;utm_campaign=dd-smartbutton&amp;utm_location=modu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docker.com/community-edition#/add_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78043" y="590062"/>
            <a:ext cx="5309140" cy="2838938"/>
          </a:xfrm>
        </p:spPr>
        <p:txBody>
          <a:bodyPr>
            <a:normAutofit/>
          </a:bodyPr>
          <a:lstStyle/>
          <a:p>
            <a:r>
              <a:rPr lang="en-GB" sz="5400">
                <a:solidFill>
                  <a:schemeClr val="bg1"/>
                </a:solidFill>
                <a:cs typeface="Calibri Light"/>
              </a:rPr>
              <a:t>Docker Basics</a:t>
            </a:r>
            <a:endParaRPr lang="en-GB" sz="5400">
              <a:solidFill>
                <a:schemeClr val="bg1"/>
              </a:solidFill>
            </a:endParaRPr>
          </a:p>
        </p:txBody>
      </p:sp>
      <p:sp>
        <p:nvSpPr>
          <p:cNvPr id="10"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2"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4"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6"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20" name="Graphic 19">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4" name="Picture 2" descr="Working space background">
            <a:extLst>
              <a:ext uri="{FF2B5EF4-FFF2-40B4-BE49-F238E27FC236}">
                <a16:creationId xmlns:a16="http://schemas.microsoft.com/office/drawing/2014/main" id="{87C2F2CC-6329-4B8C-8380-7C083682F9CB}"/>
              </a:ext>
            </a:extLst>
          </p:cNvPr>
          <p:cNvPicPr>
            <a:picLocks noChangeAspect="1"/>
          </p:cNvPicPr>
          <p:nvPr/>
        </p:nvPicPr>
        <p:blipFill rotWithShape="1">
          <a:blip r:embed="rId8"/>
          <a:srcRect l="30813" r="-8" b="-8"/>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9FDA-32FB-4729-AE32-6E946EF24BCF}"/>
              </a:ext>
            </a:extLst>
          </p:cNvPr>
          <p:cNvSpPr>
            <a:spLocks noGrp="1"/>
          </p:cNvSpPr>
          <p:nvPr>
            <p:ph type="title"/>
          </p:nvPr>
        </p:nvSpPr>
        <p:spPr>
          <a:xfrm>
            <a:off x="804333" y="170392"/>
            <a:ext cx="10515600" cy="1325563"/>
          </a:xfrm>
        </p:spPr>
        <p:txBody>
          <a:bodyPr/>
          <a:lstStyle/>
          <a:p>
            <a:r>
              <a:rPr lang="en-GB"/>
              <a:t>Docker Containers</a:t>
            </a:r>
          </a:p>
        </p:txBody>
      </p:sp>
      <p:sp>
        <p:nvSpPr>
          <p:cNvPr id="3" name="Content Placeholder 2">
            <a:extLst>
              <a:ext uri="{FF2B5EF4-FFF2-40B4-BE49-F238E27FC236}">
                <a16:creationId xmlns:a16="http://schemas.microsoft.com/office/drawing/2014/main" id="{DEFE8C9A-5422-4040-BEFE-87B0B47691E2}"/>
              </a:ext>
            </a:extLst>
          </p:cNvPr>
          <p:cNvSpPr>
            <a:spLocks noGrp="1"/>
          </p:cNvSpPr>
          <p:nvPr>
            <p:ph idx="1"/>
          </p:nvPr>
        </p:nvSpPr>
        <p:spPr>
          <a:xfrm>
            <a:off x="838200" y="1249892"/>
            <a:ext cx="11184466" cy="5502804"/>
          </a:xfrm>
        </p:spPr>
        <p:txBody>
          <a:bodyPr vert="horz" lIns="91440" tIns="45720" rIns="91440" bIns="45720" rtlCol="0" anchor="t">
            <a:normAutofit lnSpcReduction="10000"/>
          </a:bodyPr>
          <a:lstStyle/>
          <a:p>
            <a:pPr algn="just"/>
            <a:r>
              <a:rPr lang="en-GB" sz="1200">
                <a:ea typeface="+mn-lt"/>
                <a:cs typeface="+mn-lt"/>
              </a:rPr>
              <a:t>Containers are instances of Docker images that can be run using the Docker run command. The basic purpose of Docker is to run containers. Let’s discuss how to work with containers.</a:t>
            </a:r>
            <a:endParaRPr lang="en-GB" sz="1200" dirty="0"/>
          </a:p>
          <a:p>
            <a:pPr algn="just"/>
            <a:r>
              <a:rPr lang="en-GB" sz="1200">
                <a:ea typeface="+mn-lt"/>
                <a:cs typeface="+mn-lt"/>
              </a:rPr>
              <a:t>Running of containers is managed with the Docker </a:t>
            </a:r>
            <a:r>
              <a:rPr lang="en-GB" sz="1200" b="1">
                <a:ea typeface="+mn-lt"/>
                <a:cs typeface="+mn-lt"/>
              </a:rPr>
              <a:t>run</a:t>
            </a:r>
            <a:r>
              <a:rPr lang="en-GB" sz="1200">
                <a:ea typeface="+mn-lt"/>
                <a:cs typeface="+mn-lt"/>
              </a:rPr>
              <a:t> command. To run a container in an interactive mode, first launch the Docker container.</a:t>
            </a:r>
            <a:endParaRPr lang="en-GB" sz="1200" dirty="0"/>
          </a:p>
          <a:p>
            <a:pPr marL="0" indent="0">
              <a:buNone/>
            </a:pPr>
            <a:r>
              <a:rPr lang="en-GB" sz="1200" b="1" dirty="0">
                <a:solidFill>
                  <a:srgbClr val="FF0000"/>
                </a:solidFill>
                <a:ea typeface="+mn-lt"/>
                <a:cs typeface="+mn-lt"/>
              </a:rPr>
              <a:t>sudo docker run –it</a:t>
            </a:r>
            <a:r>
              <a:rPr lang="en-GB" sz="1200" b="1">
                <a:solidFill>
                  <a:srgbClr val="FF0000"/>
                </a:solidFill>
                <a:ea typeface="+mn-lt"/>
                <a:cs typeface="+mn-lt"/>
              </a:rPr>
              <a:t> centos /bin/bash </a:t>
            </a:r>
            <a:endParaRPr lang="en-GB" sz="1200">
              <a:ea typeface="+mn-lt"/>
              <a:cs typeface="+mn-lt"/>
            </a:endParaRPr>
          </a:p>
          <a:p>
            <a:r>
              <a:rPr lang="en-GB" sz="1200">
                <a:ea typeface="+mn-lt"/>
                <a:cs typeface="+mn-lt"/>
              </a:rPr>
              <a:t>Then hit Crtl+p and you will return to your OS shell.</a:t>
            </a:r>
            <a:endParaRPr lang="en-GB" sz="1200" dirty="0"/>
          </a:p>
          <a:p>
            <a:pPr algn="just"/>
            <a:r>
              <a:rPr lang="en-GB" sz="1200">
                <a:ea typeface="+mn-lt"/>
                <a:cs typeface="+mn-lt"/>
              </a:rPr>
              <a:t>You will then be running in the instance of the CentOS system on the Ubuntu server.</a:t>
            </a:r>
            <a:endParaRPr lang="en-GB" sz="1200" dirty="0"/>
          </a:p>
          <a:p>
            <a:r>
              <a:rPr lang="en-GB" sz="1200"/>
              <a:t>Listing of Containers</a:t>
            </a:r>
            <a:endParaRPr lang="en-GB" sz="1200" dirty="0"/>
          </a:p>
          <a:p>
            <a:pPr algn="just"/>
            <a:r>
              <a:rPr lang="en-GB" sz="1200">
                <a:ea typeface="+mn-lt"/>
                <a:cs typeface="+mn-lt"/>
              </a:rPr>
              <a:t>One can list all of the containers on the machine via the </a:t>
            </a:r>
            <a:r>
              <a:rPr lang="en-GB" sz="1200" b="1">
                <a:ea typeface="+mn-lt"/>
                <a:cs typeface="+mn-lt"/>
              </a:rPr>
              <a:t>docker ps</a:t>
            </a:r>
            <a:r>
              <a:rPr lang="en-GB" sz="1200">
                <a:ea typeface="+mn-lt"/>
                <a:cs typeface="+mn-lt"/>
              </a:rPr>
              <a:t> command. This command is used to return the currently running containers.</a:t>
            </a:r>
            <a:endParaRPr lang="en-GB" sz="1200" dirty="0"/>
          </a:p>
          <a:p>
            <a:pPr marL="0" indent="0">
              <a:buNone/>
            </a:pPr>
            <a:r>
              <a:rPr lang="en-GB" sz="1200" b="1">
                <a:solidFill>
                  <a:srgbClr val="FF0000"/>
                </a:solidFill>
                <a:ea typeface="+mn-lt"/>
                <a:cs typeface="+mn-lt"/>
              </a:rPr>
              <a:t>docker ps</a:t>
            </a:r>
            <a:endParaRPr lang="en-GB" sz="1200" dirty="0">
              <a:solidFill>
                <a:srgbClr val="000000"/>
              </a:solidFill>
              <a:ea typeface="+mn-lt"/>
              <a:cs typeface="+mn-lt"/>
            </a:endParaRPr>
          </a:p>
          <a:p>
            <a:pPr marL="0" indent="0">
              <a:buNone/>
            </a:pPr>
            <a:r>
              <a:rPr lang="en-GB" sz="1200">
                <a:ea typeface="+mn-lt"/>
                <a:cs typeface="+mn-lt"/>
              </a:rPr>
              <a:t>The output will show the currently running containers.</a:t>
            </a:r>
            <a:endParaRPr lang="en-GB" sz="1200"/>
          </a:p>
          <a:p>
            <a:pPr algn="just"/>
            <a:r>
              <a:rPr lang="en-GB" sz="1200">
                <a:ea typeface="+mn-lt"/>
                <a:cs typeface="+mn-lt"/>
              </a:rPr>
              <a:t>Let’s see some more variations of the </a:t>
            </a:r>
            <a:r>
              <a:rPr lang="en-GB" sz="1200" b="1">
                <a:ea typeface="+mn-lt"/>
                <a:cs typeface="+mn-lt"/>
              </a:rPr>
              <a:t>docker ps</a:t>
            </a:r>
            <a:r>
              <a:rPr lang="en-GB" sz="1200">
                <a:ea typeface="+mn-lt"/>
                <a:cs typeface="+mn-lt"/>
              </a:rPr>
              <a:t> command.</a:t>
            </a:r>
            <a:endParaRPr lang="en-GB" sz="1200" dirty="0"/>
          </a:p>
          <a:p>
            <a:pPr marL="0" indent="0">
              <a:buNone/>
            </a:pPr>
            <a:r>
              <a:rPr lang="en-GB" sz="1200" b="1">
                <a:solidFill>
                  <a:srgbClr val="FF0000"/>
                </a:solidFill>
              </a:rPr>
              <a:t>docker ps -a</a:t>
            </a:r>
            <a:endParaRPr lang="en-GB" sz="1200" b="1" dirty="0">
              <a:solidFill>
                <a:srgbClr val="FF0000"/>
              </a:solidFill>
            </a:endParaRPr>
          </a:p>
          <a:p>
            <a:pPr algn="just"/>
            <a:r>
              <a:rPr lang="en-GB" sz="1200" b="1">
                <a:ea typeface="+mn-lt"/>
                <a:cs typeface="+mn-lt"/>
              </a:rPr>
              <a:t>─a</a:t>
            </a:r>
            <a:r>
              <a:rPr lang="en-GB" sz="1200">
                <a:ea typeface="+mn-lt"/>
                <a:cs typeface="+mn-lt"/>
              </a:rPr>
              <a:t> − It tells the </a:t>
            </a:r>
            <a:r>
              <a:rPr lang="en-GB" sz="1200" b="1">
                <a:ea typeface="+mn-lt"/>
                <a:cs typeface="+mn-lt"/>
              </a:rPr>
              <a:t>docker ps</a:t>
            </a:r>
            <a:r>
              <a:rPr lang="en-GB" sz="1200">
                <a:ea typeface="+mn-lt"/>
                <a:cs typeface="+mn-lt"/>
              </a:rPr>
              <a:t> command to list all of the containers on the system.</a:t>
            </a:r>
            <a:endParaRPr lang="en-GB" sz="1200" dirty="0"/>
          </a:p>
          <a:p>
            <a:pPr marL="0" indent="0">
              <a:buNone/>
            </a:pPr>
            <a:r>
              <a:rPr lang="en-GB" sz="1200" b="1">
                <a:solidFill>
                  <a:srgbClr val="FF0000"/>
                </a:solidFill>
              </a:rPr>
              <a:t>docker history</a:t>
            </a:r>
            <a:endParaRPr lang="en-GB" sz="1200" b="1" dirty="0">
              <a:solidFill>
                <a:srgbClr val="000000"/>
              </a:solidFill>
            </a:endParaRPr>
          </a:p>
          <a:p>
            <a:pPr algn="just"/>
            <a:r>
              <a:rPr lang="en-GB" sz="1200">
                <a:ea typeface="+mn-lt"/>
                <a:cs typeface="+mn-lt"/>
              </a:rPr>
              <a:t>With this command, you can see all the commands that were run with an image via a container.</a:t>
            </a:r>
            <a:endParaRPr lang="en-GB" sz="1200" dirty="0"/>
          </a:p>
          <a:p>
            <a:pPr marL="0" indent="0">
              <a:buNone/>
            </a:pPr>
            <a:r>
              <a:rPr lang="en-GB" sz="1200" b="1">
                <a:solidFill>
                  <a:srgbClr val="FF0000"/>
                </a:solidFill>
                <a:ea typeface="+mn-lt"/>
                <a:cs typeface="+mn-lt"/>
              </a:rPr>
              <a:t>docker history ImageID </a:t>
            </a:r>
            <a:r>
              <a:rPr lang="en-GB" sz="1200" dirty="0">
                <a:ea typeface="+mn-lt"/>
                <a:cs typeface="+mn-lt"/>
              </a:rPr>
              <a:t>
</a:t>
            </a:r>
            <a:r>
              <a:rPr lang="en-GB" sz="1200" b="1">
                <a:ea typeface="+mn-lt"/>
                <a:cs typeface="+mn-lt"/>
              </a:rPr>
              <a:t>ImageID</a:t>
            </a:r>
            <a:r>
              <a:rPr lang="en-GB" sz="1200">
                <a:ea typeface="+mn-lt"/>
                <a:cs typeface="+mn-lt"/>
              </a:rPr>
              <a:t> − This is the Image ID for which you want to see all the commands that were run against it.</a:t>
            </a:r>
            <a:endParaRPr lang="en-GB" sz="1200" dirty="0"/>
          </a:p>
          <a:p>
            <a:pPr algn="just"/>
            <a:r>
              <a:rPr lang="en-GB" sz="1200">
                <a:ea typeface="+mn-lt"/>
                <a:cs typeface="+mn-lt"/>
              </a:rPr>
              <a:t>The output will show all the commands run against that image.</a:t>
            </a:r>
            <a:endParaRPr lang="en-GB" sz="1200" dirty="0"/>
          </a:p>
          <a:p>
            <a:pPr marL="0" indent="0">
              <a:buNone/>
            </a:pPr>
            <a:r>
              <a:rPr lang="en-GB" sz="1200" b="1">
                <a:solidFill>
                  <a:srgbClr val="FF0000"/>
                </a:solidFill>
                <a:ea typeface="+mn-lt"/>
                <a:cs typeface="+mn-lt"/>
              </a:rPr>
              <a:t>sudo docker history centos</a:t>
            </a:r>
            <a:endParaRPr lang="en-GB" sz="1200" b="1" dirty="0">
              <a:solidFill>
                <a:srgbClr val="000000"/>
              </a:solidFill>
            </a:endParaRPr>
          </a:p>
          <a:p>
            <a:pPr algn="just"/>
            <a:r>
              <a:rPr lang="en-GB" sz="1200">
                <a:ea typeface="+mn-lt"/>
                <a:cs typeface="+mn-lt"/>
              </a:rPr>
              <a:t>The above command will show all the commands that were run against the </a:t>
            </a:r>
            <a:r>
              <a:rPr lang="en-GB" sz="1200" b="1">
                <a:ea typeface="+mn-lt"/>
                <a:cs typeface="+mn-lt"/>
              </a:rPr>
              <a:t>centos</a:t>
            </a:r>
            <a:r>
              <a:rPr lang="en-GB" sz="1200" dirty="0">
                <a:ea typeface="+mn-lt"/>
                <a:cs typeface="+mn-lt"/>
              </a:rPr>
              <a:t> </a:t>
            </a:r>
            <a:r>
              <a:rPr lang="en-GB" sz="1200">
                <a:ea typeface="+mn-lt"/>
                <a:cs typeface="+mn-lt"/>
              </a:rPr>
              <a:t>image.</a:t>
            </a:r>
            <a:endParaRPr lang="en-GB" sz="1200" dirty="0"/>
          </a:p>
          <a:p>
            <a:endParaRPr lang="en-GB" sz="1200" dirty="0"/>
          </a:p>
        </p:txBody>
      </p:sp>
    </p:spTree>
    <p:extLst>
      <p:ext uri="{BB962C8B-B14F-4D97-AF65-F5344CB8AC3E}">
        <p14:creationId xmlns:p14="http://schemas.microsoft.com/office/powerpoint/2010/main" val="109530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FD9D-7C4D-4D8B-9633-E0911ED65882}"/>
              </a:ext>
            </a:extLst>
          </p:cNvPr>
          <p:cNvSpPr>
            <a:spLocks noGrp="1"/>
          </p:cNvSpPr>
          <p:nvPr>
            <p:ph type="title"/>
          </p:nvPr>
        </p:nvSpPr>
        <p:spPr>
          <a:xfrm>
            <a:off x="812800" y="46648"/>
            <a:ext cx="10515600" cy="1325563"/>
          </a:xfrm>
        </p:spPr>
        <p:txBody>
          <a:bodyPr>
            <a:normAutofit fontScale="90000"/>
          </a:bodyPr>
          <a:lstStyle/>
          <a:p>
            <a:r>
              <a:rPr lang="en-GB"/>
              <a:t>Docker Container </a:t>
            </a:r>
            <a:br>
              <a:rPr lang="en-GB" dirty="0"/>
            </a:br>
            <a:r>
              <a:rPr lang="en-GB"/>
              <a:t>Commands</a:t>
            </a:r>
          </a:p>
        </p:txBody>
      </p:sp>
      <p:sp>
        <p:nvSpPr>
          <p:cNvPr id="3" name="Content Placeholder 2">
            <a:extLst>
              <a:ext uri="{FF2B5EF4-FFF2-40B4-BE49-F238E27FC236}">
                <a16:creationId xmlns:a16="http://schemas.microsoft.com/office/drawing/2014/main" id="{7510BA8B-BC85-4A97-8A7B-E8015AEA74CA}"/>
              </a:ext>
            </a:extLst>
          </p:cNvPr>
          <p:cNvSpPr>
            <a:spLocks noGrp="1"/>
          </p:cNvSpPr>
          <p:nvPr>
            <p:ph idx="1"/>
          </p:nvPr>
        </p:nvSpPr>
        <p:spPr>
          <a:xfrm>
            <a:off x="730738" y="1360610"/>
            <a:ext cx="5705230" cy="5420742"/>
          </a:xfrm>
        </p:spPr>
        <p:txBody>
          <a:bodyPr vert="horz" lIns="91440" tIns="45720" rIns="91440" bIns="45720" rtlCol="0" anchor="t">
            <a:normAutofit fontScale="92500" lnSpcReduction="20000"/>
          </a:bodyPr>
          <a:lstStyle/>
          <a:p>
            <a:pPr marL="0" indent="0">
              <a:lnSpc>
                <a:spcPct val="120000"/>
              </a:lnSpc>
              <a:spcBef>
                <a:spcPts val="0"/>
              </a:spcBef>
              <a:buNone/>
            </a:pPr>
            <a:r>
              <a:rPr lang="en-GB" sz="1200" b="1">
                <a:solidFill>
                  <a:srgbClr val="FF0000"/>
                </a:solidFill>
                <a:ea typeface="+mn-lt"/>
                <a:cs typeface="+mn-lt"/>
              </a:rPr>
              <a:t>docker top ContainerID </a:t>
            </a:r>
            <a:endParaRPr lang="en-GB" sz="1200" dirty="0">
              <a:ea typeface="+mn-lt"/>
              <a:cs typeface="+mn-lt"/>
            </a:endParaRPr>
          </a:p>
          <a:p>
            <a:pPr algn="just">
              <a:lnSpc>
                <a:spcPct val="120000"/>
              </a:lnSpc>
              <a:spcBef>
                <a:spcPts val="0"/>
              </a:spcBef>
            </a:pPr>
            <a:r>
              <a:rPr lang="en-GB" sz="1200" b="1">
                <a:ea typeface="+mn-lt"/>
                <a:cs typeface="+mn-lt"/>
              </a:rPr>
              <a:t>ContainerID</a:t>
            </a:r>
            <a:r>
              <a:rPr lang="en-GB" sz="1200">
                <a:ea typeface="+mn-lt"/>
                <a:cs typeface="+mn-lt"/>
              </a:rPr>
              <a:t> − This is the Container ID for which you want to see the top processes.</a:t>
            </a:r>
            <a:endParaRPr lang="en-GB" sz="1200" dirty="0">
              <a:ea typeface="+mn-lt"/>
              <a:cs typeface="+mn-lt"/>
            </a:endParaRPr>
          </a:p>
          <a:p>
            <a:pPr algn="just">
              <a:lnSpc>
                <a:spcPct val="120000"/>
              </a:lnSpc>
              <a:spcBef>
                <a:spcPts val="0"/>
              </a:spcBef>
            </a:pPr>
            <a:r>
              <a:rPr lang="en-GB" sz="1200">
                <a:solidFill>
                  <a:schemeClr val="tx1">
                    <a:lumMod val="95000"/>
                    <a:lumOff val="5000"/>
                  </a:schemeClr>
                </a:solidFill>
                <a:ea typeface="+mn-lt"/>
                <a:cs typeface="+mn-lt"/>
              </a:rPr>
              <a:t>sudo docker top 9f215ed0b0d3 </a:t>
            </a:r>
            <a:endParaRPr lang="en-GB" sz="1200">
              <a:solidFill>
                <a:schemeClr val="tx1">
                  <a:lumMod val="95000"/>
                  <a:lumOff val="5000"/>
                </a:schemeClr>
              </a:solidFill>
            </a:endParaRPr>
          </a:p>
          <a:p>
            <a:pPr algn="just">
              <a:lnSpc>
                <a:spcPct val="120000"/>
              </a:lnSpc>
              <a:spcBef>
                <a:spcPts val="0"/>
              </a:spcBef>
            </a:pPr>
            <a:r>
              <a:rPr lang="en-GB" sz="1200">
                <a:ea typeface="+mn-lt"/>
                <a:cs typeface="+mn-lt"/>
              </a:rPr>
              <a:t>The above command will show the top-level processes within a container.</a:t>
            </a:r>
            <a:endParaRPr lang="en-GB" sz="1200" dirty="0"/>
          </a:p>
          <a:p>
            <a:pPr marL="0" indent="0">
              <a:lnSpc>
                <a:spcPct val="120000"/>
              </a:lnSpc>
              <a:spcBef>
                <a:spcPts val="0"/>
              </a:spcBef>
              <a:buNone/>
            </a:pPr>
            <a:r>
              <a:rPr lang="en-GB" sz="1200" b="1">
                <a:solidFill>
                  <a:srgbClr val="FF0000"/>
                </a:solidFill>
                <a:ea typeface="+mn-lt"/>
                <a:cs typeface="+mn-lt"/>
              </a:rPr>
              <a:t>docker stop ContainerID </a:t>
            </a:r>
            <a:endParaRPr lang="en-GB" sz="1200" dirty="0">
              <a:ea typeface="+mn-lt"/>
              <a:cs typeface="+mn-lt"/>
            </a:endParaRPr>
          </a:p>
          <a:p>
            <a:pPr algn="just">
              <a:lnSpc>
                <a:spcPct val="120000"/>
              </a:lnSpc>
              <a:spcBef>
                <a:spcPts val="0"/>
              </a:spcBef>
            </a:pPr>
            <a:r>
              <a:rPr lang="en-GB" sz="1200" b="1">
                <a:ea typeface="+mn-lt"/>
                <a:cs typeface="+mn-lt"/>
              </a:rPr>
              <a:t>ContainerID</a:t>
            </a:r>
            <a:r>
              <a:rPr lang="en-GB" sz="1200">
                <a:ea typeface="+mn-lt"/>
                <a:cs typeface="+mn-lt"/>
              </a:rPr>
              <a:t> − This is the Container ID which needs to be stopped.</a:t>
            </a:r>
            <a:endParaRPr lang="en-GB" sz="1200" dirty="0"/>
          </a:p>
          <a:p>
            <a:pPr>
              <a:lnSpc>
                <a:spcPct val="120000"/>
              </a:lnSpc>
              <a:spcBef>
                <a:spcPts val="0"/>
              </a:spcBef>
            </a:pPr>
            <a:r>
              <a:rPr lang="en-GB" sz="1200">
                <a:ea typeface="+mn-lt"/>
                <a:cs typeface="+mn-lt"/>
              </a:rPr>
              <a:t>sudo docker stop 9f215ed0b0d3 </a:t>
            </a:r>
            <a:endParaRPr lang="en-GB" sz="1200" dirty="0">
              <a:ea typeface="+mn-lt"/>
              <a:cs typeface="+mn-lt"/>
            </a:endParaRPr>
          </a:p>
          <a:p>
            <a:pPr marL="0" indent="0">
              <a:lnSpc>
                <a:spcPct val="120000"/>
              </a:lnSpc>
              <a:spcBef>
                <a:spcPts val="0"/>
              </a:spcBef>
              <a:buNone/>
            </a:pPr>
            <a:r>
              <a:rPr lang="en-GB" sz="1200" b="1">
                <a:solidFill>
                  <a:srgbClr val="FF0000"/>
                </a:solidFill>
                <a:ea typeface="+mn-lt"/>
                <a:cs typeface="+mn-lt"/>
              </a:rPr>
              <a:t>docker rm ContainerID </a:t>
            </a:r>
            <a:endParaRPr lang="en-GB" sz="1200"/>
          </a:p>
          <a:p>
            <a:pPr algn="just">
              <a:lnSpc>
                <a:spcPct val="120000"/>
              </a:lnSpc>
              <a:spcBef>
                <a:spcPts val="0"/>
              </a:spcBef>
            </a:pPr>
            <a:r>
              <a:rPr lang="en-GB" sz="1200" b="1">
                <a:ea typeface="+mn-lt"/>
                <a:cs typeface="+mn-lt"/>
              </a:rPr>
              <a:t>ContainerID</a:t>
            </a:r>
            <a:r>
              <a:rPr lang="en-GB" sz="1200">
                <a:ea typeface="+mn-lt"/>
                <a:cs typeface="+mn-lt"/>
              </a:rPr>
              <a:t> − This is the Container ID which needs to be removed.</a:t>
            </a:r>
            <a:endParaRPr lang="en-GB" sz="1200" dirty="0"/>
          </a:p>
          <a:p>
            <a:pPr>
              <a:lnSpc>
                <a:spcPct val="120000"/>
              </a:lnSpc>
              <a:spcBef>
                <a:spcPts val="0"/>
              </a:spcBef>
            </a:pPr>
            <a:r>
              <a:rPr lang="en-GB" sz="1200">
                <a:ea typeface="+mn-lt"/>
                <a:cs typeface="+mn-lt"/>
              </a:rPr>
              <a:t>sudo docker rm 9f215ed0b0d3 </a:t>
            </a:r>
            <a:endParaRPr lang="en-GB" sz="1200" dirty="0"/>
          </a:p>
          <a:p>
            <a:pPr marL="0" indent="0">
              <a:lnSpc>
                <a:spcPct val="120000"/>
              </a:lnSpc>
              <a:spcBef>
                <a:spcPts val="0"/>
              </a:spcBef>
              <a:buNone/>
            </a:pPr>
            <a:r>
              <a:rPr lang="en-GB" sz="1200" b="1">
                <a:solidFill>
                  <a:srgbClr val="FF0000"/>
                </a:solidFill>
              </a:rPr>
              <a:t>docker stats</a:t>
            </a:r>
            <a:r>
              <a:rPr lang="en-GB" sz="1200" b="1">
                <a:solidFill>
                  <a:srgbClr val="FF0000"/>
                </a:solidFill>
                <a:ea typeface="+mn-lt"/>
                <a:cs typeface="+mn-lt"/>
              </a:rPr>
              <a:t> ContainerID </a:t>
            </a:r>
            <a:endParaRPr lang="en-GB" sz="1200">
              <a:ea typeface="+mn-lt"/>
              <a:cs typeface="+mn-lt"/>
            </a:endParaRPr>
          </a:p>
          <a:p>
            <a:pPr algn="just">
              <a:lnSpc>
                <a:spcPct val="120000"/>
              </a:lnSpc>
              <a:spcBef>
                <a:spcPts val="0"/>
              </a:spcBef>
            </a:pPr>
            <a:r>
              <a:rPr lang="en-GB" sz="1200" b="1">
                <a:ea typeface="+mn-lt"/>
                <a:cs typeface="+mn-lt"/>
              </a:rPr>
              <a:t>ContainerID</a:t>
            </a:r>
            <a:r>
              <a:rPr lang="en-GB" sz="1200">
                <a:ea typeface="+mn-lt"/>
                <a:cs typeface="+mn-lt"/>
              </a:rPr>
              <a:t> − This is the Container ID for which the stats need to be provided.</a:t>
            </a:r>
            <a:endParaRPr lang="en-GB" sz="1200" dirty="0"/>
          </a:p>
          <a:p>
            <a:pPr algn="just">
              <a:lnSpc>
                <a:spcPct val="120000"/>
              </a:lnSpc>
              <a:spcBef>
                <a:spcPts val="0"/>
              </a:spcBef>
            </a:pPr>
            <a:r>
              <a:rPr lang="en-GB" sz="1200">
                <a:ea typeface="+mn-lt"/>
                <a:cs typeface="+mn-lt"/>
              </a:rPr>
              <a:t>The output will show the CPU and Memory utilization of the Container.</a:t>
            </a:r>
            <a:endParaRPr lang="en-GB" sz="1200" dirty="0"/>
          </a:p>
          <a:p>
            <a:pPr>
              <a:lnSpc>
                <a:spcPct val="120000"/>
              </a:lnSpc>
              <a:spcBef>
                <a:spcPts val="0"/>
              </a:spcBef>
            </a:pPr>
            <a:r>
              <a:rPr lang="en-GB" sz="1200">
                <a:ea typeface="+mn-lt"/>
                <a:cs typeface="+mn-lt"/>
              </a:rPr>
              <a:t>sudo docker stats 9f215ed0b0d3 </a:t>
            </a:r>
            <a:endParaRPr lang="en-GB" sz="1200" dirty="0"/>
          </a:p>
          <a:p>
            <a:pPr marL="0" indent="0">
              <a:lnSpc>
                <a:spcPct val="120000"/>
              </a:lnSpc>
              <a:spcBef>
                <a:spcPts val="0"/>
              </a:spcBef>
              <a:buNone/>
            </a:pPr>
            <a:r>
              <a:rPr lang="en-GB" sz="1200" b="1" dirty="0">
                <a:solidFill>
                  <a:srgbClr val="FF0000"/>
                </a:solidFill>
              </a:rPr>
              <a:t>docker attach</a:t>
            </a:r>
            <a:r>
              <a:rPr lang="en-GB" sz="1200" b="1">
                <a:solidFill>
                  <a:srgbClr val="FF0000"/>
                </a:solidFill>
                <a:ea typeface="+mn-lt"/>
                <a:cs typeface="+mn-lt"/>
              </a:rPr>
              <a:t> ContainerID </a:t>
            </a:r>
            <a:endParaRPr lang="en-GB" sz="1200">
              <a:ea typeface="+mn-lt"/>
              <a:cs typeface="+mn-lt"/>
            </a:endParaRPr>
          </a:p>
          <a:p>
            <a:pPr algn="just">
              <a:lnSpc>
                <a:spcPct val="120000"/>
              </a:lnSpc>
              <a:spcBef>
                <a:spcPts val="0"/>
              </a:spcBef>
            </a:pPr>
            <a:r>
              <a:rPr lang="en-GB" sz="1200" b="1">
                <a:ea typeface="+mn-lt"/>
                <a:cs typeface="+mn-lt"/>
              </a:rPr>
              <a:t>ContainerID</a:t>
            </a:r>
            <a:r>
              <a:rPr lang="en-GB" sz="1200">
                <a:ea typeface="+mn-lt"/>
                <a:cs typeface="+mn-lt"/>
              </a:rPr>
              <a:t> − This is the Container ID to which you need to attach.</a:t>
            </a:r>
            <a:endParaRPr lang="en-GB" sz="1200"/>
          </a:p>
          <a:p>
            <a:pPr>
              <a:lnSpc>
                <a:spcPct val="120000"/>
              </a:lnSpc>
              <a:spcBef>
                <a:spcPts val="0"/>
              </a:spcBef>
            </a:pPr>
            <a:r>
              <a:rPr lang="en-GB" sz="1200">
                <a:ea typeface="+mn-lt"/>
                <a:cs typeface="+mn-lt"/>
              </a:rPr>
              <a:t>sudo docker attach 07b0b6f434fe </a:t>
            </a:r>
            <a:endParaRPr lang="en-GB" sz="1200" dirty="0"/>
          </a:p>
          <a:p>
            <a:pPr algn="just">
              <a:lnSpc>
                <a:spcPct val="120000"/>
              </a:lnSpc>
              <a:spcBef>
                <a:spcPts val="0"/>
              </a:spcBef>
            </a:pPr>
            <a:r>
              <a:rPr lang="en-GB" sz="1200">
                <a:ea typeface="+mn-lt"/>
                <a:cs typeface="+mn-lt"/>
              </a:rPr>
              <a:t>The above command will attach to the Docker container </a:t>
            </a:r>
            <a:r>
              <a:rPr lang="en-GB" sz="1200" b="1">
                <a:ea typeface="+mn-lt"/>
                <a:cs typeface="+mn-lt"/>
              </a:rPr>
              <a:t>07b0b6f434fe</a:t>
            </a:r>
            <a:r>
              <a:rPr lang="en-GB" sz="1200">
                <a:ea typeface="+mn-lt"/>
                <a:cs typeface="+mn-lt"/>
              </a:rPr>
              <a:t>.</a:t>
            </a:r>
            <a:endParaRPr lang="en-GB" sz="1200" dirty="0"/>
          </a:p>
          <a:p>
            <a:pPr algn="just">
              <a:lnSpc>
                <a:spcPct val="120000"/>
              </a:lnSpc>
              <a:spcBef>
                <a:spcPts val="0"/>
              </a:spcBef>
            </a:pPr>
            <a:r>
              <a:rPr lang="en-GB" sz="1200">
                <a:ea typeface="+mn-lt"/>
                <a:cs typeface="+mn-lt"/>
              </a:rPr>
              <a:t>Once you have attached to the Docker container, you can run the above command to see the process utilization in that Docker container.</a:t>
            </a:r>
            <a:endParaRPr lang="en-GB" sz="1200" dirty="0">
              <a:ea typeface="+mn-lt"/>
              <a:cs typeface="+mn-lt"/>
            </a:endParaRPr>
          </a:p>
          <a:p>
            <a:pPr marL="0" indent="0">
              <a:lnSpc>
                <a:spcPct val="100000"/>
              </a:lnSpc>
              <a:spcBef>
                <a:spcPts val="0"/>
              </a:spcBef>
              <a:buNone/>
            </a:pPr>
            <a:r>
              <a:rPr lang="en-US" sz="1200" b="1">
                <a:solidFill>
                  <a:srgbClr val="FF0000"/>
                </a:solidFill>
                <a:ea typeface="+mn-lt"/>
                <a:cs typeface="+mn-lt"/>
              </a:rPr>
              <a:t>docker pause ContainerID </a:t>
            </a:r>
            <a:endParaRPr lang="en-US" sz="1200" dirty="0">
              <a:ea typeface="+mn-lt"/>
              <a:cs typeface="+mn-lt"/>
            </a:endParaRPr>
          </a:p>
          <a:p>
            <a:pPr marL="171450" indent="-171450">
              <a:lnSpc>
                <a:spcPct val="100000"/>
              </a:lnSpc>
              <a:spcBef>
                <a:spcPts val="0"/>
              </a:spcBef>
              <a:buFont typeface="Arial,Sans-Serif" panose="020B0604020202020204" pitchFamily="34" charset="0"/>
            </a:pPr>
            <a:r>
              <a:rPr lang="en-US" sz="1200">
                <a:ea typeface="+mn-lt"/>
                <a:cs typeface="+mn-lt"/>
              </a:rPr>
              <a:t>ContainerID − This is the Container ID to which you need to pause the processes in the container. </a:t>
            </a:r>
            <a:endParaRPr lang="en-US" sz="1200" dirty="0">
              <a:ea typeface="+mn-lt"/>
              <a:cs typeface="+mn-lt"/>
            </a:endParaRPr>
          </a:p>
          <a:p>
            <a:pPr marL="171450" indent="-171450">
              <a:lnSpc>
                <a:spcPct val="100000"/>
              </a:lnSpc>
              <a:spcBef>
                <a:spcPts val="0"/>
              </a:spcBef>
              <a:buFont typeface="Arial,Sans-Serif" panose="020B0604020202020204" pitchFamily="34" charset="0"/>
            </a:pPr>
            <a:r>
              <a:rPr lang="en-US" sz="1200">
                <a:ea typeface="+mn-lt"/>
                <a:cs typeface="+mn-lt"/>
              </a:rPr>
              <a:t>The ContainerID of the paused container. </a:t>
            </a:r>
            <a:endParaRPr lang="en-US" sz="1200" dirty="0">
              <a:ea typeface="+mn-lt"/>
              <a:cs typeface="+mn-lt"/>
            </a:endParaRPr>
          </a:p>
          <a:p>
            <a:pPr marL="171450" indent="-171450">
              <a:lnSpc>
                <a:spcPct val="100000"/>
              </a:lnSpc>
              <a:spcBef>
                <a:spcPts val="0"/>
              </a:spcBef>
              <a:buFont typeface="Arial,Sans-Serif" panose="020B0604020202020204" pitchFamily="34" charset="0"/>
            </a:pPr>
            <a:r>
              <a:rPr lang="en-US" sz="1200">
                <a:ea typeface="+mn-lt"/>
                <a:cs typeface="+mn-lt"/>
              </a:rPr>
              <a:t>sudo docker pause 07b0b6f434fe  </a:t>
            </a:r>
            <a:endParaRPr lang="en-US" sz="1200" dirty="0">
              <a:ea typeface="+mn-lt"/>
              <a:cs typeface="+mn-lt"/>
            </a:endParaRPr>
          </a:p>
          <a:p>
            <a:pPr marL="0" indent="0">
              <a:lnSpc>
                <a:spcPct val="100000"/>
              </a:lnSpc>
              <a:spcBef>
                <a:spcPts val="0"/>
              </a:spcBef>
              <a:buNone/>
            </a:pPr>
            <a:r>
              <a:rPr lang="en-US" sz="1200" b="1">
                <a:solidFill>
                  <a:srgbClr val="FF0000"/>
                </a:solidFill>
                <a:ea typeface="+mn-lt"/>
                <a:cs typeface="+mn-lt"/>
              </a:rPr>
              <a:t>docker unpause ContainerID </a:t>
            </a:r>
            <a:r>
              <a:rPr lang="en-US" sz="1200" dirty="0">
                <a:ea typeface="+mn-lt"/>
                <a:cs typeface="+mn-lt"/>
              </a:rPr>
              <a:t> </a:t>
            </a:r>
          </a:p>
          <a:p>
            <a:pPr>
              <a:lnSpc>
                <a:spcPct val="100000"/>
              </a:lnSpc>
              <a:spcBef>
                <a:spcPts val="0"/>
              </a:spcBef>
            </a:pPr>
            <a:r>
              <a:rPr lang="en-US" sz="1200">
                <a:ea typeface="+mn-lt"/>
                <a:cs typeface="+mn-lt"/>
              </a:rPr>
              <a:t>ContainerID − This is the Container ID to which you need to unpause the processes in the container. </a:t>
            </a:r>
            <a:endParaRPr lang="en-US" sz="1200" dirty="0">
              <a:ea typeface="+mn-lt"/>
              <a:cs typeface="+mn-lt"/>
            </a:endParaRPr>
          </a:p>
          <a:p>
            <a:pPr>
              <a:lnSpc>
                <a:spcPct val="100000"/>
              </a:lnSpc>
              <a:spcBef>
                <a:spcPts val="0"/>
              </a:spcBef>
            </a:pPr>
            <a:r>
              <a:rPr lang="en-US" sz="1200">
                <a:ea typeface="+mn-lt"/>
                <a:cs typeface="+mn-lt"/>
              </a:rPr>
              <a:t>sudo docker unpause 07b0b6f434fe </a:t>
            </a:r>
            <a:endParaRPr lang="en-US" sz="1200" dirty="0">
              <a:ea typeface="+mn-lt"/>
              <a:cs typeface="+mn-lt"/>
            </a:endParaRPr>
          </a:p>
          <a:p>
            <a:pPr marL="0" indent="0">
              <a:lnSpc>
                <a:spcPct val="100000"/>
              </a:lnSpc>
              <a:spcBef>
                <a:spcPts val="0"/>
              </a:spcBef>
              <a:buNone/>
            </a:pPr>
            <a:r>
              <a:rPr lang="en-US" sz="1200" b="1">
                <a:solidFill>
                  <a:srgbClr val="FF0000"/>
                </a:solidFill>
                <a:ea typeface="+mn-lt"/>
                <a:cs typeface="+mn-lt"/>
              </a:rPr>
              <a:t>docker kill ContainerID </a:t>
            </a:r>
            <a:r>
              <a:rPr lang="en-US" sz="1200" dirty="0">
                <a:ea typeface="+mn-lt"/>
                <a:cs typeface="+mn-lt"/>
              </a:rPr>
              <a:t> </a:t>
            </a:r>
          </a:p>
          <a:p>
            <a:pPr>
              <a:lnSpc>
                <a:spcPct val="100000"/>
              </a:lnSpc>
              <a:spcBef>
                <a:spcPts val="0"/>
              </a:spcBef>
            </a:pPr>
            <a:r>
              <a:rPr lang="en-US" sz="1200">
                <a:ea typeface="+mn-lt"/>
                <a:cs typeface="+mn-lt"/>
              </a:rPr>
              <a:t>ContainerID − This is the Container ID to which you need to kill the processes in the container. </a:t>
            </a:r>
            <a:endParaRPr lang="en-US" sz="1200" dirty="0">
              <a:ea typeface="+mn-lt"/>
              <a:cs typeface="+mn-lt"/>
            </a:endParaRPr>
          </a:p>
          <a:p>
            <a:pPr>
              <a:lnSpc>
                <a:spcPct val="100000"/>
              </a:lnSpc>
              <a:spcBef>
                <a:spcPts val="0"/>
              </a:spcBef>
            </a:pPr>
            <a:r>
              <a:rPr lang="en-US" sz="1200">
                <a:ea typeface="+mn-lt"/>
                <a:cs typeface="+mn-lt"/>
              </a:rPr>
              <a:t>sudo docker kill 07b0b6f434fe </a:t>
            </a:r>
            <a:endParaRPr lang="en-US" sz="1200" dirty="0">
              <a:ea typeface="+mn-lt"/>
              <a:cs typeface="+mn-lt"/>
            </a:endParaRPr>
          </a:p>
        </p:txBody>
      </p:sp>
      <p:sp>
        <p:nvSpPr>
          <p:cNvPr id="4" name="TextBox 3">
            <a:extLst>
              <a:ext uri="{FF2B5EF4-FFF2-40B4-BE49-F238E27FC236}">
                <a16:creationId xmlns:a16="http://schemas.microsoft.com/office/drawing/2014/main" id="{EC4636A5-0C43-42C7-AA2F-A1B90C469846}"/>
              </a:ext>
            </a:extLst>
          </p:cNvPr>
          <p:cNvSpPr txBox="1"/>
          <p:nvPr/>
        </p:nvSpPr>
        <p:spPr>
          <a:xfrm>
            <a:off x="6749887" y="4060093"/>
            <a:ext cx="4910666"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b="1" dirty="0">
              <a:solidFill>
                <a:srgbClr val="FF0000"/>
              </a:solidFill>
            </a:endParaRPr>
          </a:p>
          <a:p>
            <a:endParaRPr lang="en-US" sz="1200" dirty="0"/>
          </a:p>
          <a:p>
            <a:r>
              <a:rPr lang="en-US" sz="1200" b="1"/>
              <a:t>Docker – Container Lifecycle​</a:t>
            </a:r>
            <a:endParaRPr lang="en-US" sz="1200" b="1" dirty="0"/>
          </a:p>
          <a:p>
            <a:endParaRPr lang="en-US" sz="1200" dirty="0"/>
          </a:p>
          <a:p>
            <a:r>
              <a:rPr lang="en-US" sz="1200"/>
              <a:t>The following illustration explains the entire lifecycle of a Docker container.​</a:t>
            </a:r>
            <a:endParaRPr lang="en-US" sz="1200" dirty="0"/>
          </a:p>
          <a:p>
            <a:r>
              <a:rPr lang="en-US" sz="1200"/>
              <a:t>Initially, the Docker container will be in the created state.​</a:t>
            </a:r>
            <a:endParaRPr lang="en-US" sz="1200" dirty="0"/>
          </a:p>
          <a:p>
            <a:r>
              <a:rPr lang="en-US" sz="1200"/>
              <a:t>Then the Docker container goes into the running state when the Docker run command is used.​</a:t>
            </a:r>
            <a:endParaRPr lang="en-US" sz="1200" dirty="0"/>
          </a:p>
          <a:p>
            <a:r>
              <a:rPr lang="en-US" sz="1200"/>
              <a:t>The Docker kill command is used to kill an existing Docker container.​</a:t>
            </a:r>
            <a:endParaRPr lang="en-US" sz="1200" dirty="0"/>
          </a:p>
          <a:p>
            <a:r>
              <a:rPr lang="en-US" sz="1200"/>
              <a:t>The Docker pause command is used to pause an existing Docker container.​</a:t>
            </a:r>
            <a:endParaRPr lang="en-US" sz="1200" dirty="0"/>
          </a:p>
          <a:p>
            <a:r>
              <a:rPr lang="en-US" sz="1200"/>
              <a:t>The Docker stop command is used to pause an existing Docker container.​</a:t>
            </a:r>
            <a:endParaRPr lang="en-US" sz="1200" dirty="0"/>
          </a:p>
          <a:p>
            <a:r>
              <a:rPr lang="en-US" sz="1200"/>
              <a:t>The Docker run command is used to put a container back from a stopped state to a running state.​</a:t>
            </a:r>
            <a:endParaRPr lang="en-US" sz="1200" dirty="0"/>
          </a:p>
        </p:txBody>
      </p:sp>
      <p:pic>
        <p:nvPicPr>
          <p:cNvPr id="5" name="Picture 5" descr="Diagram&#10;&#10;Description automatically generated">
            <a:extLst>
              <a:ext uri="{FF2B5EF4-FFF2-40B4-BE49-F238E27FC236}">
                <a16:creationId xmlns:a16="http://schemas.microsoft.com/office/drawing/2014/main" id="{87935A55-2883-4CEF-B661-91C9D0E1FAAD}"/>
              </a:ext>
            </a:extLst>
          </p:cNvPr>
          <p:cNvPicPr>
            <a:picLocks noChangeAspect="1"/>
          </p:cNvPicPr>
          <p:nvPr/>
        </p:nvPicPr>
        <p:blipFill>
          <a:blip r:embed="rId2"/>
          <a:stretch>
            <a:fillRect/>
          </a:stretch>
        </p:blipFill>
        <p:spPr>
          <a:xfrm>
            <a:off x="6258170" y="501084"/>
            <a:ext cx="5908430" cy="3550294"/>
          </a:xfrm>
          <a:prstGeom prst="rect">
            <a:avLst/>
          </a:prstGeom>
        </p:spPr>
      </p:pic>
    </p:spTree>
    <p:extLst>
      <p:ext uri="{BB962C8B-B14F-4D97-AF65-F5344CB8AC3E}">
        <p14:creationId xmlns:p14="http://schemas.microsoft.com/office/powerpoint/2010/main" val="144628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6449-FA3E-41D6-8F1E-1D7560A2F174}"/>
              </a:ext>
            </a:extLst>
          </p:cNvPr>
          <p:cNvSpPr>
            <a:spLocks noGrp="1"/>
          </p:cNvSpPr>
          <p:nvPr>
            <p:ph type="title"/>
          </p:nvPr>
        </p:nvSpPr>
        <p:spPr>
          <a:xfrm>
            <a:off x="789354" y="3663"/>
            <a:ext cx="10515600" cy="1325563"/>
          </a:xfrm>
        </p:spPr>
        <p:txBody>
          <a:bodyPr/>
          <a:lstStyle/>
          <a:p>
            <a:r>
              <a:rPr lang="en-GB"/>
              <a:t>Docker Architecture</a:t>
            </a:r>
          </a:p>
        </p:txBody>
      </p:sp>
      <p:sp>
        <p:nvSpPr>
          <p:cNvPr id="3" name="Content Placeholder 2">
            <a:extLst>
              <a:ext uri="{FF2B5EF4-FFF2-40B4-BE49-F238E27FC236}">
                <a16:creationId xmlns:a16="http://schemas.microsoft.com/office/drawing/2014/main" id="{B524E23C-2A4F-4D77-9F66-33C706146516}"/>
              </a:ext>
            </a:extLst>
          </p:cNvPr>
          <p:cNvSpPr>
            <a:spLocks noGrp="1"/>
          </p:cNvSpPr>
          <p:nvPr>
            <p:ph idx="1"/>
          </p:nvPr>
        </p:nvSpPr>
        <p:spPr>
          <a:xfrm>
            <a:off x="838200" y="1190625"/>
            <a:ext cx="6822832" cy="5357568"/>
          </a:xfrm>
        </p:spPr>
        <p:txBody>
          <a:bodyPr vert="horz" lIns="91440" tIns="45720" rIns="91440" bIns="45720" rtlCol="0" anchor="t">
            <a:normAutofit fontScale="55000" lnSpcReduction="20000"/>
          </a:bodyPr>
          <a:lstStyle/>
          <a:p>
            <a:pPr algn="just"/>
            <a:r>
              <a:rPr lang="en-GB">
                <a:ea typeface="+mn-lt"/>
                <a:cs typeface="+mn-lt"/>
              </a:rPr>
              <a:t>The right image shows the standard and traditional architecture of </a:t>
            </a:r>
            <a:r>
              <a:rPr lang="en-GB" b="1">
                <a:ea typeface="+mn-lt"/>
                <a:cs typeface="+mn-lt"/>
              </a:rPr>
              <a:t>virtualization</a:t>
            </a:r>
            <a:r>
              <a:rPr lang="en-GB" dirty="0">
                <a:ea typeface="+mn-lt"/>
                <a:cs typeface="+mn-lt"/>
              </a:rPr>
              <a:t>.</a:t>
            </a:r>
            <a:endParaRPr lang="en-GB"/>
          </a:p>
          <a:p>
            <a:pPr lvl="1" algn="just"/>
            <a:r>
              <a:rPr lang="en-GB">
                <a:ea typeface="+mn-lt"/>
                <a:cs typeface="+mn-lt"/>
              </a:rPr>
              <a:t>The server is the physical server that is used to host multiple virtual machines.</a:t>
            </a:r>
            <a:endParaRPr lang="en-GB"/>
          </a:p>
          <a:p>
            <a:pPr lvl="1" algn="just"/>
            <a:r>
              <a:rPr lang="en-GB">
                <a:ea typeface="+mn-lt"/>
                <a:cs typeface="+mn-lt"/>
              </a:rPr>
              <a:t>The Host OS is the base machine such as Linux or Windows.</a:t>
            </a:r>
            <a:endParaRPr lang="en-GB"/>
          </a:p>
          <a:p>
            <a:pPr lvl="1" algn="just"/>
            <a:r>
              <a:rPr lang="en-GB">
                <a:ea typeface="+mn-lt"/>
                <a:cs typeface="+mn-lt"/>
              </a:rPr>
              <a:t>The Hypervisor is either VMWare or Windows Hyper V that is used to host virtual machines.</a:t>
            </a:r>
            <a:endParaRPr lang="en-GB"/>
          </a:p>
          <a:p>
            <a:pPr lvl="1" algn="just"/>
            <a:r>
              <a:rPr lang="en-GB">
                <a:ea typeface="+mn-lt"/>
                <a:cs typeface="+mn-lt"/>
              </a:rPr>
              <a:t>You would then install multiple operating systems as virtual machines on top of the existing hypervisor as Guest OS.</a:t>
            </a:r>
            <a:endParaRPr lang="en-GB"/>
          </a:p>
          <a:p>
            <a:pPr lvl="1" algn="just"/>
            <a:r>
              <a:rPr lang="en-GB">
                <a:ea typeface="+mn-lt"/>
                <a:cs typeface="+mn-lt"/>
              </a:rPr>
              <a:t>You would then host your applications on top of each Guest OS.</a:t>
            </a:r>
            <a:endParaRPr lang="en-GB"/>
          </a:p>
          <a:p>
            <a:pPr algn="just"/>
            <a:endParaRPr lang="en-GB" dirty="0">
              <a:ea typeface="+mn-lt"/>
              <a:cs typeface="+mn-lt"/>
            </a:endParaRPr>
          </a:p>
          <a:p>
            <a:pPr algn="just"/>
            <a:r>
              <a:rPr lang="en-GB">
                <a:ea typeface="+mn-lt"/>
                <a:cs typeface="+mn-lt"/>
              </a:rPr>
              <a:t>The right image shows the new generation of virtualization that is enabled via Dockers. Let’s have a look at the various layers.</a:t>
            </a:r>
            <a:endParaRPr lang="en-GB"/>
          </a:p>
          <a:p>
            <a:pPr lvl="1" algn="just"/>
            <a:r>
              <a:rPr lang="en-GB">
                <a:ea typeface="+mn-lt"/>
                <a:cs typeface="+mn-lt"/>
              </a:rPr>
              <a:t>The server is the physical server that is used to host multiple virtual machines. So this layer remains the same.</a:t>
            </a:r>
            <a:endParaRPr lang="en-GB"/>
          </a:p>
          <a:p>
            <a:pPr lvl="1" algn="just"/>
            <a:r>
              <a:rPr lang="en-GB">
                <a:ea typeface="+mn-lt"/>
                <a:cs typeface="+mn-lt"/>
              </a:rPr>
              <a:t>The Host OS is the base machine such as Linux or Windows. So this layer remains the same.</a:t>
            </a:r>
            <a:endParaRPr lang="en-GB"/>
          </a:p>
          <a:p>
            <a:pPr lvl="1" algn="just"/>
            <a:r>
              <a:rPr lang="en-GB">
                <a:ea typeface="+mn-lt"/>
                <a:cs typeface="+mn-lt"/>
              </a:rPr>
              <a:t>Now comes the new generation which is the Docker engine. This is used to run the operating system which earlier used to be virtual machines as Docker containers.</a:t>
            </a:r>
            <a:endParaRPr lang="en-GB"/>
          </a:p>
          <a:p>
            <a:pPr lvl="1" algn="just"/>
            <a:r>
              <a:rPr lang="en-GB">
                <a:ea typeface="+mn-lt"/>
                <a:cs typeface="+mn-lt"/>
              </a:rPr>
              <a:t>All of the Apps now run as Docker containers.</a:t>
            </a:r>
            <a:endParaRPr lang="en-GB"/>
          </a:p>
          <a:p>
            <a:pPr algn="just"/>
            <a:r>
              <a:rPr lang="en-GB">
                <a:ea typeface="+mn-lt"/>
                <a:cs typeface="+mn-lt"/>
              </a:rPr>
              <a:t>The clear advantage in this architecture is that you don’t need to have extra hardware for Guest OS. Everything works as Docker containers.</a:t>
            </a:r>
            <a:endParaRPr lang="en-GB"/>
          </a:p>
        </p:txBody>
      </p:sp>
      <p:pic>
        <p:nvPicPr>
          <p:cNvPr id="4" name="Picture 4" descr="Graphical user interface, application&#10;&#10;Description automatically generated">
            <a:extLst>
              <a:ext uri="{FF2B5EF4-FFF2-40B4-BE49-F238E27FC236}">
                <a16:creationId xmlns:a16="http://schemas.microsoft.com/office/drawing/2014/main" id="{ABE4D49F-9D6D-4460-82C3-60FF03721D5D}"/>
              </a:ext>
            </a:extLst>
          </p:cNvPr>
          <p:cNvPicPr>
            <a:picLocks noChangeAspect="1"/>
          </p:cNvPicPr>
          <p:nvPr/>
        </p:nvPicPr>
        <p:blipFill>
          <a:blip r:embed="rId2"/>
          <a:stretch>
            <a:fillRect/>
          </a:stretch>
        </p:blipFill>
        <p:spPr>
          <a:xfrm>
            <a:off x="7772402" y="315030"/>
            <a:ext cx="3866661" cy="3306941"/>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6855910A-D30D-436E-810C-59746CD09D7E}"/>
              </a:ext>
            </a:extLst>
          </p:cNvPr>
          <p:cNvPicPr>
            <a:picLocks noChangeAspect="1"/>
          </p:cNvPicPr>
          <p:nvPr/>
        </p:nvPicPr>
        <p:blipFill>
          <a:blip r:embed="rId3"/>
          <a:stretch>
            <a:fillRect/>
          </a:stretch>
        </p:blipFill>
        <p:spPr>
          <a:xfrm>
            <a:off x="7723554" y="3683396"/>
            <a:ext cx="4140200" cy="2861591"/>
          </a:xfrm>
          <a:prstGeom prst="rect">
            <a:avLst/>
          </a:prstGeom>
        </p:spPr>
      </p:pic>
    </p:spTree>
    <p:extLst>
      <p:ext uri="{BB962C8B-B14F-4D97-AF65-F5344CB8AC3E}">
        <p14:creationId xmlns:p14="http://schemas.microsoft.com/office/powerpoint/2010/main" val="37985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8826-2A05-4A81-959C-B4D48A9ECF01}"/>
              </a:ext>
            </a:extLst>
          </p:cNvPr>
          <p:cNvSpPr>
            <a:spLocks noGrp="1"/>
          </p:cNvSpPr>
          <p:nvPr>
            <p:ph type="title"/>
          </p:nvPr>
        </p:nvSpPr>
        <p:spPr/>
        <p:txBody>
          <a:bodyPr/>
          <a:lstStyle/>
          <a:p>
            <a:r>
              <a:rPr lang="en-GB"/>
              <a:t>Docker NodeJS</a:t>
            </a:r>
          </a:p>
        </p:txBody>
      </p:sp>
      <p:sp>
        <p:nvSpPr>
          <p:cNvPr id="3" name="Content Placeholder 2">
            <a:extLst>
              <a:ext uri="{FF2B5EF4-FFF2-40B4-BE49-F238E27FC236}">
                <a16:creationId xmlns:a16="http://schemas.microsoft.com/office/drawing/2014/main" id="{605A6883-21BA-4625-9EA7-047C2EA55235}"/>
              </a:ext>
            </a:extLst>
          </p:cNvPr>
          <p:cNvSpPr>
            <a:spLocks noGrp="1"/>
          </p:cNvSpPr>
          <p:nvPr>
            <p:ph idx="1"/>
          </p:nvPr>
        </p:nvSpPr>
        <p:spPr>
          <a:xfrm>
            <a:off x="838200" y="1473933"/>
            <a:ext cx="10515600" cy="4351338"/>
          </a:xfrm>
        </p:spPr>
        <p:txBody>
          <a:bodyPr vert="horz" lIns="91440" tIns="45720" rIns="91440" bIns="45720" rtlCol="0" anchor="t">
            <a:noAutofit/>
          </a:bodyPr>
          <a:lstStyle/>
          <a:p>
            <a:pPr algn="just">
              <a:lnSpc>
                <a:spcPct val="120000"/>
              </a:lnSpc>
              <a:spcBef>
                <a:spcPts val="0"/>
              </a:spcBef>
            </a:pPr>
            <a:r>
              <a:rPr lang="en-GB" sz="1200" b="1">
                <a:ea typeface="+mn-lt"/>
                <a:cs typeface="+mn-lt"/>
              </a:rPr>
              <a:t>Step 1</a:t>
            </a:r>
            <a:r>
              <a:rPr lang="en-GB" sz="1200">
                <a:ea typeface="+mn-lt"/>
                <a:cs typeface="+mn-lt"/>
              </a:rPr>
              <a:t> − The first step is to pull the image from Docker Hub. When you log into Docker Hub, you will be able to search and see the image for Node.js. Just type in Node in the search box and click on the node (official) link which comes up in the search results.</a:t>
            </a:r>
            <a:endParaRPr lang="en-GB" sz="1200"/>
          </a:p>
          <a:p>
            <a:pPr algn="just">
              <a:lnSpc>
                <a:spcPct val="120000"/>
              </a:lnSpc>
              <a:spcBef>
                <a:spcPts val="0"/>
              </a:spcBef>
            </a:pPr>
            <a:r>
              <a:rPr lang="en-GB" sz="1200" b="1">
                <a:ea typeface="+mn-lt"/>
                <a:cs typeface="+mn-lt"/>
              </a:rPr>
              <a:t>Step 2</a:t>
            </a:r>
            <a:r>
              <a:rPr lang="en-GB" sz="1200">
                <a:ea typeface="+mn-lt"/>
                <a:cs typeface="+mn-lt"/>
              </a:rPr>
              <a:t> − You will see that the Docker </a:t>
            </a:r>
            <a:r>
              <a:rPr lang="en-GB" sz="1200" b="1">
                <a:ea typeface="+mn-lt"/>
                <a:cs typeface="+mn-lt"/>
              </a:rPr>
              <a:t>pull</a:t>
            </a:r>
            <a:r>
              <a:rPr lang="en-GB" sz="1200">
                <a:ea typeface="+mn-lt"/>
                <a:cs typeface="+mn-lt"/>
              </a:rPr>
              <a:t> command for node in the details of the repository in Docker Hub.</a:t>
            </a:r>
            <a:endParaRPr lang="en-GB" sz="1200"/>
          </a:p>
          <a:p>
            <a:pPr algn="just">
              <a:lnSpc>
                <a:spcPct val="120000"/>
              </a:lnSpc>
              <a:spcBef>
                <a:spcPts val="0"/>
              </a:spcBef>
            </a:pPr>
            <a:r>
              <a:rPr lang="en-GB" sz="1200" b="1">
                <a:ea typeface="+mn-lt"/>
                <a:cs typeface="+mn-lt"/>
              </a:rPr>
              <a:t>Step 3</a:t>
            </a:r>
            <a:r>
              <a:rPr lang="en-GB" sz="1200">
                <a:ea typeface="+mn-lt"/>
                <a:cs typeface="+mn-lt"/>
              </a:rPr>
              <a:t> − On the Docker Host, use the Docker </a:t>
            </a:r>
            <a:r>
              <a:rPr lang="en-GB" sz="1200" b="1">
                <a:ea typeface="+mn-lt"/>
                <a:cs typeface="+mn-lt"/>
              </a:rPr>
              <a:t>pull</a:t>
            </a:r>
            <a:r>
              <a:rPr lang="en-GB" sz="1200">
                <a:ea typeface="+mn-lt"/>
                <a:cs typeface="+mn-lt"/>
              </a:rPr>
              <a:t> command as shown above to download the latest node image from Docker Hub.</a:t>
            </a:r>
            <a:endParaRPr lang="en-GB" sz="1200"/>
          </a:p>
          <a:p>
            <a:pPr algn="just">
              <a:lnSpc>
                <a:spcPct val="120000"/>
              </a:lnSpc>
              <a:spcBef>
                <a:spcPts val="0"/>
              </a:spcBef>
            </a:pPr>
            <a:r>
              <a:rPr lang="en-GB" sz="1200">
                <a:ea typeface="+mn-lt"/>
                <a:cs typeface="+mn-lt"/>
              </a:rPr>
              <a:t>Once the </a:t>
            </a:r>
            <a:r>
              <a:rPr lang="en-GB" sz="1200" b="1">
                <a:ea typeface="+mn-lt"/>
                <a:cs typeface="+mn-lt"/>
              </a:rPr>
              <a:t>pull</a:t>
            </a:r>
            <a:r>
              <a:rPr lang="en-GB" sz="1200">
                <a:ea typeface="+mn-lt"/>
                <a:cs typeface="+mn-lt"/>
              </a:rPr>
              <a:t> is complete, we can then proceed with the next step.</a:t>
            </a:r>
            <a:endParaRPr lang="en-GB" sz="1200"/>
          </a:p>
          <a:p>
            <a:pPr algn="just">
              <a:lnSpc>
                <a:spcPct val="120000"/>
              </a:lnSpc>
              <a:spcBef>
                <a:spcPts val="0"/>
              </a:spcBef>
            </a:pPr>
            <a:r>
              <a:rPr lang="en-GB" sz="1200" b="1">
                <a:ea typeface="+mn-lt"/>
                <a:cs typeface="+mn-lt"/>
              </a:rPr>
              <a:t>Step 4</a:t>
            </a:r>
            <a:r>
              <a:rPr lang="en-GB" sz="1200">
                <a:ea typeface="+mn-lt"/>
                <a:cs typeface="+mn-lt"/>
              </a:rPr>
              <a:t> − On the Docker Host, let’s use the </a:t>
            </a:r>
            <a:r>
              <a:rPr lang="en-GB" sz="1200" b="1">
                <a:ea typeface="+mn-lt"/>
                <a:cs typeface="+mn-lt"/>
              </a:rPr>
              <a:t>vim</a:t>
            </a:r>
            <a:r>
              <a:rPr lang="en-GB" sz="1200">
                <a:ea typeface="+mn-lt"/>
                <a:cs typeface="+mn-lt"/>
              </a:rPr>
              <a:t> editor and create one Node.js example file. In this file, we will add a simple command to display “HelloWorld” to the command prompt.</a:t>
            </a:r>
            <a:endParaRPr lang="en-GB" sz="1200"/>
          </a:p>
          <a:p>
            <a:pPr algn="just">
              <a:lnSpc>
                <a:spcPct val="120000"/>
              </a:lnSpc>
              <a:spcBef>
                <a:spcPts val="0"/>
              </a:spcBef>
            </a:pPr>
            <a:r>
              <a:rPr lang="en-GB" sz="1200">
                <a:ea typeface="+mn-lt"/>
                <a:cs typeface="+mn-lt"/>
              </a:rPr>
              <a:t>In the Node.js file, let’s add the following statement −</a:t>
            </a:r>
            <a:endParaRPr lang="en-GB" sz="1200"/>
          </a:p>
          <a:p>
            <a:pPr>
              <a:lnSpc>
                <a:spcPct val="120000"/>
              </a:lnSpc>
              <a:spcBef>
                <a:spcPts val="0"/>
              </a:spcBef>
            </a:pPr>
            <a:r>
              <a:rPr lang="en-GB" sz="1200">
                <a:ea typeface="+mn-lt"/>
                <a:cs typeface="+mn-lt"/>
              </a:rPr>
              <a:t>Console.log(‘Hello World’);</a:t>
            </a:r>
            <a:endParaRPr lang="en-GB" sz="1200"/>
          </a:p>
          <a:p>
            <a:pPr algn="just">
              <a:lnSpc>
                <a:spcPct val="120000"/>
              </a:lnSpc>
              <a:spcBef>
                <a:spcPts val="0"/>
              </a:spcBef>
            </a:pPr>
            <a:r>
              <a:rPr lang="en-GB" sz="1200">
                <a:ea typeface="+mn-lt"/>
                <a:cs typeface="+mn-lt"/>
              </a:rPr>
              <a:t>This will output the “Hello World” phrase when we run it through Node.js.</a:t>
            </a:r>
            <a:endParaRPr lang="en-GB" sz="1200"/>
          </a:p>
          <a:p>
            <a:pPr algn="just">
              <a:lnSpc>
                <a:spcPct val="120000"/>
              </a:lnSpc>
              <a:spcBef>
                <a:spcPts val="0"/>
              </a:spcBef>
            </a:pPr>
            <a:r>
              <a:rPr lang="en-GB" sz="1200">
                <a:ea typeface="+mn-lt"/>
                <a:cs typeface="+mn-lt"/>
              </a:rPr>
              <a:t>Ensure that you save the file and then proceed to the next step.</a:t>
            </a:r>
            <a:endParaRPr lang="en-GB" sz="1200"/>
          </a:p>
          <a:p>
            <a:pPr algn="just">
              <a:lnSpc>
                <a:spcPct val="120000"/>
              </a:lnSpc>
              <a:spcBef>
                <a:spcPts val="0"/>
              </a:spcBef>
            </a:pPr>
            <a:r>
              <a:rPr lang="en-GB" sz="1200" b="1">
                <a:ea typeface="+mn-lt"/>
                <a:cs typeface="+mn-lt"/>
              </a:rPr>
              <a:t>Step 5</a:t>
            </a:r>
            <a:r>
              <a:rPr lang="en-GB" sz="1200">
                <a:ea typeface="+mn-lt"/>
                <a:cs typeface="+mn-lt"/>
              </a:rPr>
              <a:t> − To run our Node.js script using the Node Docker container, we need to execute the following statement −</a:t>
            </a:r>
            <a:endParaRPr lang="en-GB" sz="1200"/>
          </a:p>
          <a:p>
            <a:pPr marL="0" indent="0">
              <a:lnSpc>
                <a:spcPct val="120000"/>
              </a:lnSpc>
              <a:spcBef>
                <a:spcPts val="0"/>
              </a:spcBef>
              <a:buNone/>
            </a:pPr>
            <a:r>
              <a:rPr lang="en-GB" sz="1200" b="1">
                <a:solidFill>
                  <a:srgbClr val="FF0000"/>
                </a:solidFill>
                <a:ea typeface="+mn-lt"/>
                <a:cs typeface="+mn-lt"/>
              </a:rPr>
              <a:t>sudo docker run –it –rm –name = HelloWorld –v “$PWD”:/usr/src/app –w /usr/src/app node node HelloWorld.js</a:t>
            </a:r>
            <a:endParaRPr lang="en-GB" sz="1200" b="1">
              <a:solidFill>
                <a:srgbClr val="FF0000"/>
              </a:solidFill>
            </a:endParaRPr>
          </a:p>
          <a:p>
            <a:pPr algn="just">
              <a:lnSpc>
                <a:spcPct val="120000"/>
              </a:lnSpc>
              <a:spcBef>
                <a:spcPts val="0"/>
              </a:spcBef>
            </a:pPr>
            <a:r>
              <a:rPr lang="en-GB" sz="1200">
                <a:ea typeface="+mn-lt"/>
                <a:cs typeface="+mn-lt"/>
              </a:rPr>
              <a:t>The following points need to be noted about the above command −</a:t>
            </a:r>
            <a:endParaRPr lang="en-GB" sz="1200"/>
          </a:p>
          <a:p>
            <a:pPr algn="just">
              <a:lnSpc>
                <a:spcPct val="120000"/>
              </a:lnSpc>
              <a:spcBef>
                <a:spcPts val="0"/>
              </a:spcBef>
            </a:pPr>
            <a:r>
              <a:rPr lang="en-GB" sz="1200">
                <a:ea typeface="+mn-lt"/>
                <a:cs typeface="+mn-lt"/>
              </a:rPr>
              <a:t>The </a:t>
            </a:r>
            <a:r>
              <a:rPr lang="en-GB" sz="1200" b="1">
                <a:ea typeface="+mn-lt"/>
                <a:cs typeface="+mn-lt"/>
              </a:rPr>
              <a:t>–rm</a:t>
            </a:r>
            <a:r>
              <a:rPr lang="en-GB" sz="1200">
                <a:ea typeface="+mn-lt"/>
                <a:cs typeface="+mn-lt"/>
              </a:rPr>
              <a:t> option is used to remove the container after it is run.</a:t>
            </a:r>
            <a:endParaRPr lang="en-GB" sz="1200"/>
          </a:p>
          <a:p>
            <a:pPr algn="just">
              <a:lnSpc>
                <a:spcPct val="120000"/>
              </a:lnSpc>
              <a:spcBef>
                <a:spcPts val="0"/>
              </a:spcBef>
            </a:pPr>
            <a:r>
              <a:rPr lang="en-GB" sz="1200">
                <a:ea typeface="+mn-lt"/>
                <a:cs typeface="+mn-lt"/>
              </a:rPr>
              <a:t>We are giving a name to the container called “HelloWorld”.</a:t>
            </a:r>
            <a:endParaRPr lang="en-GB" sz="1200"/>
          </a:p>
          <a:p>
            <a:pPr algn="just">
              <a:lnSpc>
                <a:spcPct val="120000"/>
              </a:lnSpc>
              <a:spcBef>
                <a:spcPts val="0"/>
              </a:spcBef>
            </a:pPr>
            <a:r>
              <a:rPr lang="en-GB" sz="1200">
                <a:ea typeface="+mn-lt"/>
                <a:cs typeface="+mn-lt"/>
              </a:rPr>
              <a:t>We are mentioning to map the volume in the container which is </a:t>
            </a:r>
            <a:r>
              <a:rPr lang="en-GB" sz="1200" b="1">
                <a:ea typeface="+mn-lt"/>
                <a:cs typeface="+mn-lt"/>
              </a:rPr>
              <a:t>/usr/src/app</a:t>
            </a:r>
            <a:r>
              <a:rPr lang="en-GB" sz="1200">
                <a:ea typeface="+mn-lt"/>
                <a:cs typeface="+mn-lt"/>
              </a:rPr>
              <a:t> to our current present working directory. This is done so that the node container will pick up our HelloWorld.js script which is present in our working directory on the Docker Host.</a:t>
            </a:r>
            <a:endParaRPr lang="en-GB" sz="1200"/>
          </a:p>
          <a:p>
            <a:pPr algn="just">
              <a:lnSpc>
                <a:spcPct val="120000"/>
              </a:lnSpc>
              <a:spcBef>
                <a:spcPts val="0"/>
              </a:spcBef>
            </a:pPr>
            <a:r>
              <a:rPr lang="en-GB" sz="1200">
                <a:ea typeface="+mn-lt"/>
                <a:cs typeface="+mn-lt"/>
              </a:rPr>
              <a:t>The </a:t>
            </a:r>
            <a:r>
              <a:rPr lang="en-GB" sz="1200" b="1">
                <a:ea typeface="+mn-lt"/>
                <a:cs typeface="+mn-lt"/>
              </a:rPr>
              <a:t>–w</a:t>
            </a:r>
            <a:r>
              <a:rPr lang="en-GB" sz="1200">
                <a:ea typeface="+mn-lt"/>
                <a:cs typeface="+mn-lt"/>
              </a:rPr>
              <a:t> option is used to specify the working directory used by Node.js.</a:t>
            </a:r>
            <a:endParaRPr lang="en-GB" sz="1200"/>
          </a:p>
          <a:p>
            <a:pPr algn="just">
              <a:lnSpc>
                <a:spcPct val="120000"/>
              </a:lnSpc>
              <a:spcBef>
                <a:spcPts val="0"/>
              </a:spcBef>
            </a:pPr>
            <a:r>
              <a:rPr lang="en-GB" sz="1200">
                <a:ea typeface="+mn-lt"/>
                <a:cs typeface="+mn-lt"/>
              </a:rPr>
              <a:t>The first node option is used to specify to run the node image.</a:t>
            </a:r>
            <a:endParaRPr lang="en-GB" sz="1200"/>
          </a:p>
          <a:p>
            <a:pPr algn="just">
              <a:lnSpc>
                <a:spcPct val="120000"/>
              </a:lnSpc>
              <a:spcBef>
                <a:spcPts val="0"/>
              </a:spcBef>
            </a:pPr>
            <a:r>
              <a:rPr lang="en-GB" sz="1200">
                <a:ea typeface="+mn-lt"/>
                <a:cs typeface="+mn-lt"/>
              </a:rPr>
              <a:t>The second node option is used to mention to run the node command in the node container.</a:t>
            </a:r>
            <a:endParaRPr lang="en-GB" sz="1200"/>
          </a:p>
          <a:p>
            <a:pPr algn="just">
              <a:lnSpc>
                <a:spcPct val="120000"/>
              </a:lnSpc>
              <a:spcBef>
                <a:spcPts val="0"/>
              </a:spcBef>
            </a:pPr>
            <a:r>
              <a:rPr lang="en-GB" sz="1200">
                <a:ea typeface="+mn-lt"/>
                <a:cs typeface="+mn-lt"/>
              </a:rPr>
              <a:t>And finally we mention the name of our script.</a:t>
            </a:r>
            <a:endParaRPr lang="en-GB" sz="1200"/>
          </a:p>
          <a:p>
            <a:pPr algn="just">
              <a:lnSpc>
                <a:spcPct val="120000"/>
              </a:lnSpc>
              <a:spcBef>
                <a:spcPts val="0"/>
              </a:spcBef>
            </a:pPr>
            <a:r>
              <a:rPr lang="en-GB" sz="1200">
                <a:ea typeface="+mn-lt"/>
                <a:cs typeface="+mn-lt"/>
              </a:rPr>
              <a:t>We will then get the following output. And from the output, we can clearly see that the Node container ran as a container and executed the HelloWorld.js script.</a:t>
            </a:r>
            <a:endParaRPr lang="en-GB" sz="1200"/>
          </a:p>
        </p:txBody>
      </p:sp>
    </p:spTree>
    <p:extLst>
      <p:ext uri="{BB962C8B-B14F-4D97-AF65-F5344CB8AC3E}">
        <p14:creationId xmlns:p14="http://schemas.microsoft.com/office/powerpoint/2010/main" val="365426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FED8-5E01-455D-A2A6-A108E4019A24}"/>
              </a:ext>
            </a:extLst>
          </p:cNvPr>
          <p:cNvSpPr>
            <a:spLocks noGrp="1"/>
          </p:cNvSpPr>
          <p:nvPr>
            <p:ph type="title"/>
          </p:nvPr>
        </p:nvSpPr>
        <p:spPr/>
        <p:txBody>
          <a:bodyPr/>
          <a:lstStyle/>
          <a:p>
            <a:r>
              <a:rPr lang="en-GB"/>
              <a:t>Dockerfile - NodeJS</a:t>
            </a:r>
          </a:p>
        </p:txBody>
      </p:sp>
      <p:sp>
        <p:nvSpPr>
          <p:cNvPr id="3" name="Content Placeholder 2">
            <a:extLst>
              <a:ext uri="{FF2B5EF4-FFF2-40B4-BE49-F238E27FC236}">
                <a16:creationId xmlns:a16="http://schemas.microsoft.com/office/drawing/2014/main" id="{4D02A9AC-41F9-4180-B7D1-8DBE6E6C2195}"/>
              </a:ext>
            </a:extLst>
          </p:cNvPr>
          <p:cNvSpPr>
            <a:spLocks noGrp="1"/>
          </p:cNvSpPr>
          <p:nvPr>
            <p:ph idx="1"/>
          </p:nvPr>
        </p:nvSpPr>
        <p:spPr/>
        <p:txBody>
          <a:bodyPr vert="horz" lIns="91440" tIns="45720" rIns="91440" bIns="45720" rtlCol="0" anchor="t">
            <a:normAutofit fontScale="32500" lnSpcReduction="20000"/>
          </a:bodyPr>
          <a:lstStyle/>
          <a:p>
            <a:pPr marL="0" indent="0">
              <a:buNone/>
            </a:pPr>
            <a:r>
              <a:rPr lang="en-GB" dirty="0">
                <a:solidFill>
                  <a:srgbClr val="FF0000"/>
                </a:solidFill>
                <a:ea typeface="+mn-lt"/>
                <a:cs typeface="+mn-lt"/>
              </a:rPr>
              <a:t>FROM node:10-alpine </a:t>
            </a:r>
            <a:endParaRPr lang="en-US" dirty="0">
              <a:solidFill>
                <a:srgbClr val="FF0000"/>
              </a:solidFill>
            </a:endParaRPr>
          </a:p>
          <a:p>
            <a:pPr marL="0" indent="0">
              <a:buNone/>
            </a:pPr>
            <a:endParaRPr lang="en-GB" dirty="0">
              <a:solidFill>
                <a:srgbClr val="FF0000"/>
              </a:solidFill>
              <a:ea typeface="+mn-lt"/>
              <a:cs typeface="+mn-lt"/>
            </a:endParaRPr>
          </a:p>
          <a:p>
            <a:pPr marL="0" indent="0">
              <a:buNone/>
            </a:pPr>
            <a:r>
              <a:rPr lang="en-GB" dirty="0">
                <a:solidFill>
                  <a:srgbClr val="FF0000"/>
                </a:solidFill>
                <a:ea typeface="+mn-lt"/>
                <a:cs typeface="+mn-lt"/>
              </a:rPr>
              <a:t>RUN </a:t>
            </a:r>
            <a:r>
              <a:rPr lang="en-GB" dirty="0" err="1">
                <a:solidFill>
                  <a:srgbClr val="FF0000"/>
                </a:solidFill>
                <a:ea typeface="+mn-lt"/>
                <a:cs typeface="+mn-lt"/>
              </a:rPr>
              <a:t>mkdir</a:t>
            </a:r>
            <a:r>
              <a:rPr lang="en-GB" dirty="0">
                <a:solidFill>
                  <a:srgbClr val="FF0000"/>
                </a:solidFill>
                <a:ea typeface="+mn-lt"/>
                <a:cs typeface="+mn-lt"/>
              </a:rPr>
              <a:t> -p /home/node/app/</a:t>
            </a:r>
            <a:r>
              <a:rPr lang="en-GB" dirty="0" err="1">
                <a:solidFill>
                  <a:srgbClr val="FF0000"/>
                </a:solidFill>
                <a:ea typeface="+mn-lt"/>
                <a:cs typeface="+mn-lt"/>
              </a:rPr>
              <a:t>node_modules</a:t>
            </a:r>
            <a:r>
              <a:rPr lang="en-GB" dirty="0">
                <a:solidFill>
                  <a:srgbClr val="FF0000"/>
                </a:solidFill>
                <a:ea typeface="+mn-lt"/>
                <a:cs typeface="+mn-lt"/>
              </a:rPr>
              <a:t> &amp;&amp; </a:t>
            </a:r>
            <a:r>
              <a:rPr lang="en-GB" dirty="0" err="1">
                <a:solidFill>
                  <a:srgbClr val="FF0000"/>
                </a:solidFill>
                <a:ea typeface="+mn-lt"/>
                <a:cs typeface="+mn-lt"/>
              </a:rPr>
              <a:t>chown</a:t>
            </a:r>
            <a:r>
              <a:rPr lang="en-GB" dirty="0">
                <a:solidFill>
                  <a:srgbClr val="FF0000"/>
                </a:solidFill>
                <a:ea typeface="+mn-lt"/>
                <a:cs typeface="+mn-lt"/>
              </a:rPr>
              <a:t> -R </a:t>
            </a:r>
            <a:r>
              <a:rPr lang="en-GB" dirty="0" err="1">
                <a:solidFill>
                  <a:srgbClr val="FF0000"/>
                </a:solidFill>
                <a:ea typeface="+mn-lt"/>
                <a:cs typeface="+mn-lt"/>
              </a:rPr>
              <a:t>node:node</a:t>
            </a:r>
            <a:r>
              <a:rPr lang="en-GB" dirty="0">
                <a:solidFill>
                  <a:srgbClr val="FF0000"/>
                </a:solidFill>
                <a:ea typeface="+mn-lt"/>
                <a:cs typeface="+mn-lt"/>
              </a:rPr>
              <a:t> /home/node/app </a:t>
            </a:r>
          </a:p>
          <a:p>
            <a:pPr marL="0" indent="0">
              <a:buNone/>
            </a:pPr>
            <a:endParaRPr lang="en-GB" dirty="0">
              <a:solidFill>
                <a:srgbClr val="FF0000"/>
              </a:solidFill>
              <a:ea typeface="+mn-lt"/>
              <a:cs typeface="+mn-lt"/>
            </a:endParaRPr>
          </a:p>
          <a:p>
            <a:pPr marL="0" indent="0">
              <a:buNone/>
            </a:pPr>
            <a:r>
              <a:rPr lang="en-GB" dirty="0">
                <a:solidFill>
                  <a:srgbClr val="FF0000"/>
                </a:solidFill>
                <a:ea typeface="+mn-lt"/>
                <a:cs typeface="+mn-lt"/>
              </a:rPr>
              <a:t>WORKDIR /home/node/app</a:t>
            </a:r>
          </a:p>
          <a:p>
            <a:pPr marL="0" indent="0">
              <a:buNone/>
            </a:pPr>
            <a:endParaRPr lang="en-GB" dirty="0"/>
          </a:p>
          <a:p>
            <a:pPr marL="0" indent="0">
              <a:buNone/>
            </a:pPr>
            <a:r>
              <a:rPr lang="en-GB" dirty="0">
                <a:solidFill>
                  <a:srgbClr val="FF0000"/>
                </a:solidFill>
                <a:ea typeface="+mn-lt"/>
                <a:cs typeface="+mn-lt"/>
              </a:rPr>
              <a:t>COPY package*.</a:t>
            </a:r>
            <a:r>
              <a:rPr lang="en-GB" dirty="0" err="1">
                <a:solidFill>
                  <a:srgbClr val="FF0000"/>
                </a:solidFill>
                <a:ea typeface="+mn-lt"/>
                <a:cs typeface="+mn-lt"/>
              </a:rPr>
              <a:t>json</a:t>
            </a:r>
            <a:r>
              <a:rPr lang="en-GB" dirty="0">
                <a:solidFill>
                  <a:srgbClr val="FF0000"/>
                </a:solidFill>
                <a:ea typeface="+mn-lt"/>
                <a:cs typeface="+mn-lt"/>
              </a:rPr>
              <a:t> ./ </a:t>
            </a:r>
          </a:p>
          <a:p>
            <a:pPr marL="0" indent="0">
              <a:buNone/>
            </a:pPr>
            <a:endParaRPr lang="en-GB" dirty="0">
              <a:solidFill>
                <a:srgbClr val="FF0000"/>
              </a:solidFill>
              <a:ea typeface="+mn-lt"/>
              <a:cs typeface="+mn-lt"/>
            </a:endParaRPr>
          </a:p>
          <a:p>
            <a:pPr marL="0" indent="0">
              <a:buNone/>
            </a:pPr>
            <a:r>
              <a:rPr lang="en-GB" dirty="0">
                <a:solidFill>
                  <a:srgbClr val="FF0000"/>
                </a:solidFill>
                <a:ea typeface="+mn-lt"/>
                <a:cs typeface="+mn-lt"/>
              </a:rPr>
              <a:t>USER node </a:t>
            </a:r>
          </a:p>
          <a:p>
            <a:pPr marL="0" indent="0">
              <a:buNone/>
            </a:pPr>
            <a:endParaRPr lang="en-GB" dirty="0">
              <a:solidFill>
                <a:srgbClr val="FF0000"/>
              </a:solidFill>
              <a:ea typeface="+mn-lt"/>
              <a:cs typeface="+mn-lt"/>
            </a:endParaRPr>
          </a:p>
          <a:p>
            <a:pPr marL="0" indent="0">
              <a:buNone/>
            </a:pPr>
            <a:r>
              <a:rPr lang="en-GB" dirty="0">
                <a:solidFill>
                  <a:srgbClr val="FF0000"/>
                </a:solidFill>
                <a:ea typeface="+mn-lt"/>
                <a:cs typeface="+mn-lt"/>
              </a:rPr>
              <a:t>RUN </a:t>
            </a:r>
            <a:r>
              <a:rPr lang="en-GB" dirty="0" err="1">
                <a:solidFill>
                  <a:srgbClr val="FF0000"/>
                </a:solidFill>
                <a:ea typeface="+mn-lt"/>
                <a:cs typeface="+mn-lt"/>
              </a:rPr>
              <a:t>npm</a:t>
            </a:r>
            <a:r>
              <a:rPr lang="en-GB" dirty="0">
                <a:solidFill>
                  <a:srgbClr val="FF0000"/>
                </a:solidFill>
                <a:ea typeface="+mn-lt"/>
                <a:cs typeface="+mn-lt"/>
              </a:rPr>
              <a:t> install </a:t>
            </a:r>
          </a:p>
          <a:p>
            <a:pPr marL="0" indent="0">
              <a:buNone/>
            </a:pPr>
            <a:endParaRPr lang="en-GB" dirty="0">
              <a:solidFill>
                <a:srgbClr val="FF0000"/>
              </a:solidFill>
              <a:ea typeface="+mn-lt"/>
              <a:cs typeface="+mn-lt"/>
            </a:endParaRPr>
          </a:p>
          <a:p>
            <a:pPr marL="0" indent="0">
              <a:buNone/>
            </a:pPr>
            <a:r>
              <a:rPr lang="en-GB" dirty="0">
                <a:solidFill>
                  <a:srgbClr val="FF0000"/>
                </a:solidFill>
                <a:ea typeface="+mn-lt"/>
                <a:cs typeface="+mn-lt"/>
              </a:rPr>
              <a:t>COPY --</a:t>
            </a:r>
            <a:r>
              <a:rPr lang="en-GB" dirty="0" err="1">
                <a:solidFill>
                  <a:srgbClr val="FF0000"/>
                </a:solidFill>
                <a:ea typeface="+mn-lt"/>
                <a:cs typeface="+mn-lt"/>
              </a:rPr>
              <a:t>chown</a:t>
            </a:r>
            <a:r>
              <a:rPr lang="en-GB" dirty="0">
                <a:solidFill>
                  <a:srgbClr val="FF0000"/>
                </a:solidFill>
                <a:ea typeface="+mn-lt"/>
                <a:cs typeface="+mn-lt"/>
              </a:rPr>
              <a:t>=</a:t>
            </a:r>
            <a:r>
              <a:rPr lang="en-GB" dirty="0" err="1">
                <a:solidFill>
                  <a:srgbClr val="FF0000"/>
                </a:solidFill>
                <a:ea typeface="+mn-lt"/>
                <a:cs typeface="+mn-lt"/>
              </a:rPr>
              <a:t>node:node</a:t>
            </a:r>
            <a:r>
              <a:rPr lang="en-GB" dirty="0">
                <a:solidFill>
                  <a:srgbClr val="FF0000"/>
                </a:solidFill>
                <a:ea typeface="+mn-lt"/>
                <a:cs typeface="+mn-lt"/>
              </a:rPr>
              <a:t> . .</a:t>
            </a:r>
          </a:p>
          <a:p>
            <a:pPr marL="0" indent="0">
              <a:buNone/>
            </a:pPr>
            <a:endParaRPr lang="en-GB" dirty="0"/>
          </a:p>
          <a:p>
            <a:pPr marL="0" indent="0">
              <a:buNone/>
            </a:pPr>
            <a:r>
              <a:rPr lang="en-GB" dirty="0">
                <a:solidFill>
                  <a:srgbClr val="FF0000"/>
                </a:solidFill>
                <a:ea typeface="+mn-lt"/>
                <a:cs typeface="+mn-lt"/>
              </a:rPr>
              <a:t>EXPOSE 8080 </a:t>
            </a:r>
          </a:p>
          <a:p>
            <a:pPr marL="0" indent="0">
              <a:buNone/>
            </a:pPr>
            <a:endParaRPr lang="en-GB" dirty="0">
              <a:solidFill>
                <a:srgbClr val="FF0000"/>
              </a:solidFill>
              <a:ea typeface="+mn-lt"/>
              <a:cs typeface="+mn-lt"/>
            </a:endParaRPr>
          </a:p>
          <a:p>
            <a:pPr marL="0" indent="0">
              <a:buNone/>
            </a:pPr>
            <a:r>
              <a:rPr lang="en-GB" dirty="0">
                <a:solidFill>
                  <a:srgbClr val="FF0000"/>
                </a:solidFill>
                <a:ea typeface="+mn-lt"/>
                <a:cs typeface="+mn-lt"/>
              </a:rPr>
              <a:t>CMD [ "node", "index.js" ]</a:t>
            </a:r>
            <a:endParaRPr lang="en-GB" dirty="0">
              <a:solidFill>
                <a:srgbClr val="FF0000"/>
              </a:solidFill>
            </a:endParaRPr>
          </a:p>
        </p:txBody>
      </p:sp>
    </p:spTree>
    <p:extLst>
      <p:ext uri="{BB962C8B-B14F-4D97-AF65-F5344CB8AC3E}">
        <p14:creationId xmlns:p14="http://schemas.microsoft.com/office/powerpoint/2010/main" val="210137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6D74-5281-4A52-9263-FCF4D06EC861}"/>
              </a:ext>
            </a:extLst>
          </p:cNvPr>
          <p:cNvSpPr>
            <a:spLocks noGrp="1"/>
          </p:cNvSpPr>
          <p:nvPr>
            <p:ph type="title"/>
          </p:nvPr>
        </p:nvSpPr>
        <p:spPr/>
        <p:txBody>
          <a:bodyPr/>
          <a:lstStyle/>
          <a:p>
            <a:r>
              <a:rPr lang="en-GB">
                <a:ea typeface="+mj-lt"/>
                <a:cs typeface="+mj-lt"/>
              </a:rPr>
              <a:t>Dockerizing a Node.js web app</a:t>
            </a:r>
            <a:endParaRPr lang="en-US"/>
          </a:p>
        </p:txBody>
      </p:sp>
      <p:sp>
        <p:nvSpPr>
          <p:cNvPr id="3" name="Content Placeholder 2">
            <a:extLst>
              <a:ext uri="{FF2B5EF4-FFF2-40B4-BE49-F238E27FC236}">
                <a16:creationId xmlns:a16="http://schemas.microsoft.com/office/drawing/2014/main" id="{CB369A4C-691D-419E-B0D9-C9FDA2ADB64C}"/>
              </a:ext>
            </a:extLst>
          </p:cNvPr>
          <p:cNvSpPr>
            <a:spLocks noGrp="1"/>
          </p:cNvSpPr>
          <p:nvPr>
            <p:ph idx="1"/>
          </p:nvPr>
        </p:nvSpPr>
        <p:spPr/>
        <p:txBody>
          <a:bodyPr vert="horz" lIns="91440" tIns="45720" rIns="91440" bIns="45720" rtlCol="0" anchor="t">
            <a:normAutofit fontScale="70000" lnSpcReduction="20000"/>
          </a:bodyPr>
          <a:lstStyle/>
          <a:p>
            <a:r>
              <a:rPr lang="en-GB">
                <a:ea typeface="+mn-lt"/>
                <a:cs typeface="+mn-lt"/>
              </a:rPr>
              <a:t>The goal of this example is to show you how to get a Node.js application into a Docker container. The guide is intended for development, and not for a production deployment. The guide also assumes you have a working Docker installation and a basic understanding of how a Node.js application is structured.</a:t>
            </a:r>
            <a:endParaRPr lang="en-GB"/>
          </a:p>
          <a:p>
            <a:pPr marL="0" indent="0">
              <a:buNone/>
            </a:pPr>
            <a:endParaRPr lang="en-GB"/>
          </a:p>
          <a:p>
            <a:r>
              <a:rPr lang="en-GB">
                <a:ea typeface="+mn-lt"/>
                <a:cs typeface="+mn-lt"/>
              </a:rPr>
              <a:t>In the first part of this guide we will create a simple web application in Node.js, then we will build a Docker image for that application, and lastly we will instantiate a container from that image.</a:t>
            </a:r>
            <a:endParaRPr lang="en-GB"/>
          </a:p>
          <a:p>
            <a:pPr marL="0" indent="0">
              <a:buNone/>
            </a:pPr>
            <a:endParaRPr lang="en-GB"/>
          </a:p>
          <a:p>
            <a:r>
              <a:rPr lang="en-GB">
                <a:ea typeface="+mn-lt"/>
                <a:cs typeface="+mn-lt"/>
              </a:rPr>
              <a:t>Docker allows you to package an application with its environment and all of its dependencies into a "box", called a container. Usually, a container consists of an application running in a stripped-to-basics version of a Linux operating system. An image is the blueprint for a container, a container is a running instance of an image.</a:t>
            </a:r>
            <a:endParaRPr lang="en-GB"/>
          </a:p>
        </p:txBody>
      </p:sp>
    </p:spTree>
    <p:extLst>
      <p:ext uri="{BB962C8B-B14F-4D97-AF65-F5344CB8AC3E}">
        <p14:creationId xmlns:p14="http://schemas.microsoft.com/office/powerpoint/2010/main" val="86840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AD688-1D60-439A-9ADA-EECAEB1FDA6B}"/>
              </a:ext>
            </a:extLst>
          </p:cNvPr>
          <p:cNvSpPr>
            <a:spLocks noGrp="1"/>
          </p:cNvSpPr>
          <p:nvPr>
            <p:ph type="title"/>
          </p:nvPr>
        </p:nvSpPr>
        <p:spPr>
          <a:xfrm>
            <a:off x="863600" y="60325"/>
            <a:ext cx="10515600" cy="1325563"/>
          </a:xfrm>
        </p:spPr>
        <p:txBody>
          <a:bodyPr/>
          <a:lstStyle/>
          <a:p>
            <a:r>
              <a:rPr lang="en-GB">
                <a:ea typeface="+mj-lt"/>
                <a:cs typeface="+mj-lt"/>
              </a:rPr>
              <a:t>Create the Node.js app</a:t>
            </a:r>
            <a:endParaRPr lang="en-US"/>
          </a:p>
        </p:txBody>
      </p:sp>
      <p:sp>
        <p:nvSpPr>
          <p:cNvPr id="3" name="Content Placeholder 2">
            <a:extLst>
              <a:ext uri="{FF2B5EF4-FFF2-40B4-BE49-F238E27FC236}">
                <a16:creationId xmlns:a16="http://schemas.microsoft.com/office/drawing/2014/main" id="{F1F4CB9F-529D-4152-852B-9DF3C69615D6}"/>
              </a:ext>
            </a:extLst>
          </p:cNvPr>
          <p:cNvSpPr>
            <a:spLocks noGrp="1"/>
          </p:cNvSpPr>
          <p:nvPr>
            <p:ph idx="1"/>
          </p:nvPr>
        </p:nvSpPr>
        <p:spPr>
          <a:xfrm>
            <a:off x="838200" y="1156758"/>
            <a:ext cx="10515600" cy="4351338"/>
          </a:xfrm>
        </p:spPr>
        <p:txBody>
          <a:bodyPr vert="horz" lIns="91440" tIns="45720" rIns="91440" bIns="45720" rtlCol="0" anchor="t">
            <a:noAutofit/>
          </a:bodyPr>
          <a:lstStyle/>
          <a:p>
            <a:pPr marL="0" indent="0">
              <a:lnSpc>
                <a:spcPct val="100000"/>
              </a:lnSpc>
              <a:spcBef>
                <a:spcPts val="0"/>
              </a:spcBef>
              <a:buNone/>
            </a:pPr>
            <a:r>
              <a:rPr lang="en-GB" sz="1200">
                <a:ea typeface="+mn-lt"/>
                <a:cs typeface="+mn-lt"/>
              </a:rPr>
              <a:t>First, create a new directory where all the files would live. In this directory create a package.json file that describes your app and its dependencies:</a:t>
            </a:r>
            <a:endParaRPr lang="en-GB" sz="1200" dirty="0"/>
          </a:p>
          <a:p>
            <a:pPr marL="0" indent="0">
              <a:lnSpc>
                <a:spcPct val="100000"/>
              </a:lnSpc>
              <a:spcBef>
                <a:spcPts val="0"/>
              </a:spcBef>
              <a:buNone/>
            </a:pPr>
            <a:r>
              <a:rPr lang="en-GB" sz="1200">
                <a:solidFill>
                  <a:srgbClr val="FF0000"/>
                </a:solidFill>
                <a:ea typeface="+mn-lt"/>
                <a:cs typeface="+mn-lt"/>
              </a:rPr>
              <a:t>{</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"name": "docker_web_app",</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"version": "1.0.0",</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"description": "Node.js on Docker",</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"author": "First Last </a:t>
            </a:r>
            <a:r>
              <a:rPr lang="en-GB" sz="1200" dirty="0">
                <a:solidFill>
                  <a:srgbClr val="FF0000"/>
                </a:solidFill>
                <a:ea typeface="+mn-lt"/>
                <a:cs typeface="+mn-lt"/>
                <a:hlinkClick r:id="rId2">
                  <a:extLst>
                    <a:ext uri="{A12FA001-AC4F-418D-AE19-62706E023703}">
                      <ahyp:hlinkClr xmlns:ahyp="http://schemas.microsoft.com/office/drawing/2018/hyperlinkcolor" val="tx"/>
                    </a:ext>
                  </a:extLst>
                </a:hlinkClick>
              </a:rPr>
              <a:t>&lt;first.last@example.com</a:t>
            </a:r>
            <a:r>
              <a:rPr lang="en-GB" sz="1200">
                <a:solidFill>
                  <a:srgbClr val="FF0000"/>
                </a:solidFill>
                <a:ea typeface="+mn-lt"/>
                <a:cs typeface="+mn-lt"/>
              </a:rPr>
              <a:t>&gt;",</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"main": "server.js",</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"scripts": {</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"start": "node server.js"</a:t>
            </a:r>
            <a:endParaRPr lang="en-GB" sz="1200" dirty="0">
              <a:solidFill>
                <a:srgbClr val="FF0000"/>
              </a:solidFill>
            </a:endParaRPr>
          </a:p>
          <a:p>
            <a:pPr marL="0" indent="0">
              <a:lnSpc>
                <a:spcPct val="100000"/>
              </a:lnSpc>
              <a:spcBef>
                <a:spcPts val="0"/>
              </a:spcBef>
              <a:buNone/>
            </a:pPr>
            <a:r>
              <a:rPr lang="en-GB" sz="1200" dirty="0">
                <a:solidFill>
                  <a:srgbClr val="FF0000"/>
                </a:solidFill>
                <a:ea typeface="+mn-lt"/>
                <a:cs typeface="+mn-lt"/>
              </a:rPr>
              <a:t>  </a:t>
            </a:r>
            <a:r>
              <a:rPr lang="en-GB" sz="1200">
                <a:solidFill>
                  <a:srgbClr val="FF0000"/>
                </a:solidFill>
                <a:ea typeface="+mn-lt"/>
                <a:cs typeface="+mn-lt"/>
              </a:rPr>
              <a:t>},</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"dependencies": {</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"express": "^4.16.1"</a:t>
            </a:r>
            <a:endParaRPr lang="en-GB" sz="1200" dirty="0">
              <a:solidFill>
                <a:srgbClr val="FF0000"/>
              </a:solidFill>
            </a:endParaRPr>
          </a:p>
          <a:p>
            <a:pPr marL="0" indent="0">
              <a:lnSpc>
                <a:spcPct val="100000"/>
              </a:lnSpc>
              <a:spcBef>
                <a:spcPts val="0"/>
              </a:spcBef>
              <a:buNone/>
            </a:pPr>
            <a:r>
              <a:rPr lang="en-GB" sz="1200" dirty="0">
                <a:solidFill>
                  <a:srgbClr val="FF0000"/>
                </a:solidFill>
                <a:ea typeface="+mn-lt"/>
                <a:cs typeface="+mn-lt"/>
              </a:rPr>
              <a:t>  </a:t>
            </a:r>
            <a:r>
              <a:rPr lang="en-GB" sz="1200">
                <a:solidFill>
                  <a:srgbClr val="FF0000"/>
                </a:solidFill>
                <a:ea typeface="+mn-lt"/>
                <a:cs typeface="+mn-lt"/>
              </a:rPr>
              <a:t>}</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a:t>
            </a:r>
            <a:endParaRPr lang="en-GB" sz="1200" dirty="0">
              <a:solidFill>
                <a:srgbClr val="FF0000"/>
              </a:solidFill>
            </a:endParaRPr>
          </a:p>
          <a:p>
            <a:pPr marL="0" indent="0">
              <a:lnSpc>
                <a:spcPct val="100000"/>
              </a:lnSpc>
              <a:spcBef>
                <a:spcPts val="0"/>
              </a:spcBef>
              <a:buNone/>
            </a:pPr>
            <a:r>
              <a:rPr lang="en-GB" sz="1200">
                <a:ea typeface="+mn-lt"/>
                <a:cs typeface="+mn-lt"/>
              </a:rPr>
              <a:t>With your new package.json file, run npm install. If you are using npm version 5 or later, this will generate a package-lock.json file which will be copied to your Docker image. Then, create a server.js file that defines a web app using the Express.js framework:</a:t>
            </a:r>
            <a:endParaRPr lang="en-GB" sz="1200" dirty="0"/>
          </a:p>
          <a:p>
            <a:pPr marL="0" indent="0">
              <a:lnSpc>
                <a:spcPct val="100000"/>
              </a:lnSpc>
              <a:spcBef>
                <a:spcPts val="0"/>
              </a:spcBef>
              <a:buNone/>
            </a:pPr>
            <a:r>
              <a:rPr lang="en-GB" sz="1200">
                <a:solidFill>
                  <a:srgbClr val="FF0000"/>
                </a:solidFill>
                <a:ea typeface="+mn-lt"/>
                <a:cs typeface="+mn-lt"/>
              </a:rPr>
              <a:t>'use strict';</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const express = require('express');</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const PORT = 8080;</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const HOST = '0.0.0.0';</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const app = express();</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app.get('/', (req, res) =&gt; {</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  res.send('Hello World');</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app.listen(PORT, HOST);</a:t>
            </a:r>
            <a:endParaRPr lang="en-GB" sz="1200" dirty="0">
              <a:solidFill>
                <a:srgbClr val="FF0000"/>
              </a:solidFill>
            </a:endParaRPr>
          </a:p>
          <a:p>
            <a:pPr marL="0" indent="0">
              <a:lnSpc>
                <a:spcPct val="100000"/>
              </a:lnSpc>
              <a:spcBef>
                <a:spcPts val="0"/>
              </a:spcBef>
              <a:buNone/>
            </a:pPr>
            <a:r>
              <a:rPr lang="en-GB" sz="1200">
                <a:solidFill>
                  <a:srgbClr val="FF0000"/>
                </a:solidFill>
                <a:ea typeface="+mn-lt"/>
                <a:cs typeface="+mn-lt"/>
              </a:rPr>
              <a:t>console.log(`Running on http://${HOST}:${PORT}`);</a:t>
            </a:r>
            <a:endParaRPr lang="en-GB" sz="1200" dirty="0">
              <a:solidFill>
                <a:srgbClr val="FF0000"/>
              </a:solidFill>
            </a:endParaRPr>
          </a:p>
        </p:txBody>
      </p:sp>
    </p:spTree>
    <p:extLst>
      <p:ext uri="{BB962C8B-B14F-4D97-AF65-F5344CB8AC3E}">
        <p14:creationId xmlns:p14="http://schemas.microsoft.com/office/powerpoint/2010/main" val="1551569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3176E-65FB-4F2F-B238-10999FAFBA4C}"/>
              </a:ext>
            </a:extLst>
          </p:cNvPr>
          <p:cNvSpPr>
            <a:spLocks noGrp="1"/>
          </p:cNvSpPr>
          <p:nvPr>
            <p:ph idx="1"/>
          </p:nvPr>
        </p:nvSpPr>
        <p:spPr>
          <a:xfrm>
            <a:off x="804333" y="352425"/>
            <a:ext cx="10515600" cy="4351338"/>
          </a:xfrm>
        </p:spPr>
        <p:txBody>
          <a:bodyPr vert="horz" lIns="91440" tIns="45720" rIns="91440" bIns="45720" rtlCol="0" anchor="t">
            <a:noAutofit/>
          </a:bodyPr>
          <a:lstStyle/>
          <a:p>
            <a:pPr>
              <a:lnSpc>
                <a:spcPct val="120000"/>
              </a:lnSpc>
              <a:spcBef>
                <a:spcPts val="0"/>
              </a:spcBef>
            </a:pPr>
            <a:r>
              <a:rPr lang="en-GB" sz="1200">
                <a:ea typeface="+mn-lt"/>
                <a:cs typeface="+mn-lt"/>
              </a:rPr>
              <a:t>Creating a Dockerfile</a:t>
            </a:r>
            <a:endParaRPr lang="en-GB" sz="1200" dirty="0"/>
          </a:p>
          <a:p>
            <a:pPr>
              <a:lnSpc>
                <a:spcPct val="120000"/>
              </a:lnSpc>
              <a:spcBef>
                <a:spcPts val="0"/>
              </a:spcBef>
            </a:pPr>
            <a:r>
              <a:rPr lang="en-GB" sz="1200">
                <a:ea typeface="+mn-lt"/>
                <a:cs typeface="+mn-lt"/>
              </a:rPr>
              <a:t>Create an empty file called Dockerfile:</a:t>
            </a:r>
            <a:endParaRPr lang="en-GB" sz="1200" dirty="0"/>
          </a:p>
          <a:p>
            <a:pPr>
              <a:lnSpc>
                <a:spcPct val="120000"/>
              </a:lnSpc>
              <a:spcBef>
                <a:spcPts val="0"/>
              </a:spcBef>
            </a:pPr>
            <a:r>
              <a:rPr lang="en-GB" sz="1200">
                <a:solidFill>
                  <a:srgbClr val="FF0000"/>
                </a:solidFill>
                <a:ea typeface="+mn-lt"/>
                <a:cs typeface="+mn-lt"/>
              </a:rPr>
              <a:t>touch Dockerfile</a:t>
            </a:r>
            <a:endParaRPr lang="en-GB" sz="1200">
              <a:solidFill>
                <a:srgbClr val="FF0000"/>
              </a:solidFill>
            </a:endParaRPr>
          </a:p>
          <a:p>
            <a:pPr>
              <a:lnSpc>
                <a:spcPct val="120000"/>
              </a:lnSpc>
              <a:spcBef>
                <a:spcPts val="0"/>
              </a:spcBef>
            </a:pPr>
            <a:r>
              <a:rPr lang="en-GB" sz="1200">
                <a:ea typeface="+mn-lt"/>
                <a:cs typeface="+mn-lt"/>
              </a:rPr>
              <a:t>The first thing we need to do is define from what image we want to build from. Here we will use the latest LTS (long term support) version 14 of node available from the Docker Hub:</a:t>
            </a:r>
            <a:endParaRPr lang="en-GB" sz="1200" dirty="0"/>
          </a:p>
          <a:p>
            <a:pPr>
              <a:lnSpc>
                <a:spcPct val="120000"/>
              </a:lnSpc>
              <a:spcBef>
                <a:spcPts val="0"/>
              </a:spcBef>
            </a:pPr>
            <a:r>
              <a:rPr lang="en-GB" sz="1200">
                <a:solidFill>
                  <a:srgbClr val="FF0000"/>
                </a:solidFill>
                <a:ea typeface="+mn-lt"/>
                <a:cs typeface="+mn-lt"/>
              </a:rPr>
              <a:t>FROM node:14</a:t>
            </a:r>
            <a:endParaRPr lang="en-GB" sz="1200">
              <a:solidFill>
                <a:srgbClr val="FF0000"/>
              </a:solidFill>
            </a:endParaRPr>
          </a:p>
          <a:p>
            <a:pPr>
              <a:lnSpc>
                <a:spcPct val="120000"/>
              </a:lnSpc>
              <a:spcBef>
                <a:spcPts val="0"/>
              </a:spcBef>
            </a:pPr>
            <a:r>
              <a:rPr lang="en-GB" sz="1200">
                <a:ea typeface="+mn-lt"/>
                <a:cs typeface="+mn-lt"/>
              </a:rPr>
              <a:t>Next we create a directory to hold the application code inside the image, this will be the working directory for your application:</a:t>
            </a:r>
            <a:endParaRPr lang="en-GB" sz="1200" dirty="0"/>
          </a:p>
          <a:p>
            <a:pPr>
              <a:lnSpc>
                <a:spcPct val="120000"/>
              </a:lnSpc>
              <a:spcBef>
                <a:spcPts val="0"/>
              </a:spcBef>
            </a:pPr>
            <a:r>
              <a:rPr lang="en-GB" sz="1200">
                <a:ea typeface="+mn-lt"/>
                <a:cs typeface="+mn-lt"/>
              </a:rPr>
              <a:t># Create app directory</a:t>
            </a:r>
            <a:endParaRPr lang="en-GB" sz="1200" dirty="0"/>
          </a:p>
          <a:p>
            <a:pPr>
              <a:lnSpc>
                <a:spcPct val="120000"/>
              </a:lnSpc>
              <a:spcBef>
                <a:spcPts val="0"/>
              </a:spcBef>
            </a:pPr>
            <a:r>
              <a:rPr lang="en-GB" sz="1200">
                <a:solidFill>
                  <a:srgbClr val="FF0000"/>
                </a:solidFill>
                <a:ea typeface="+mn-lt"/>
                <a:cs typeface="+mn-lt"/>
              </a:rPr>
              <a:t>WORKDIR /usr/src/app</a:t>
            </a:r>
          </a:p>
          <a:p>
            <a:pPr>
              <a:lnSpc>
                <a:spcPct val="120000"/>
              </a:lnSpc>
              <a:spcBef>
                <a:spcPts val="0"/>
              </a:spcBef>
            </a:pPr>
            <a:r>
              <a:rPr lang="en-GB" sz="1200">
                <a:ea typeface="+mn-lt"/>
                <a:cs typeface="+mn-lt"/>
              </a:rPr>
              <a:t>This image comes with Node.js and NPM already installed so the next thing we need to do is to install your app dependencies using the npm binary. Please note that if you are using npm version 4 or earlier a package-lock.json file will not be generated.</a:t>
            </a:r>
            <a:endParaRPr lang="en-GB" sz="1200" dirty="0"/>
          </a:p>
          <a:p>
            <a:pPr>
              <a:lnSpc>
                <a:spcPct val="120000"/>
              </a:lnSpc>
              <a:spcBef>
                <a:spcPts val="0"/>
              </a:spcBef>
            </a:pPr>
            <a:r>
              <a:rPr lang="en-GB" sz="1200">
                <a:ea typeface="+mn-lt"/>
                <a:cs typeface="+mn-lt"/>
              </a:rPr>
              <a:t># Install app dependencies</a:t>
            </a:r>
            <a:endParaRPr lang="en-GB" sz="1200" dirty="0"/>
          </a:p>
          <a:p>
            <a:pPr>
              <a:lnSpc>
                <a:spcPct val="120000"/>
              </a:lnSpc>
              <a:spcBef>
                <a:spcPts val="0"/>
              </a:spcBef>
            </a:pPr>
            <a:r>
              <a:rPr lang="en-GB" sz="1200">
                <a:ea typeface="+mn-lt"/>
                <a:cs typeface="+mn-lt"/>
              </a:rPr>
              <a:t># A wildcard is used to ensure both package.json AND package-lock.json are copied</a:t>
            </a:r>
            <a:endParaRPr lang="en-GB" sz="1200" dirty="0"/>
          </a:p>
          <a:p>
            <a:pPr>
              <a:lnSpc>
                <a:spcPct val="120000"/>
              </a:lnSpc>
              <a:spcBef>
                <a:spcPts val="0"/>
              </a:spcBef>
            </a:pPr>
            <a:r>
              <a:rPr lang="en-GB" sz="1200">
                <a:ea typeface="+mn-lt"/>
                <a:cs typeface="+mn-lt"/>
              </a:rPr>
              <a:t># where available (npm@5+)</a:t>
            </a:r>
            <a:endParaRPr lang="en-GB" sz="1200" dirty="0"/>
          </a:p>
          <a:p>
            <a:pPr>
              <a:lnSpc>
                <a:spcPct val="120000"/>
              </a:lnSpc>
              <a:spcBef>
                <a:spcPts val="0"/>
              </a:spcBef>
            </a:pPr>
            <a:r>
              <a:rPr lang="en-GB" sz="1200">
                <a:solidFill>
                  <a:srgbClr val="FF0000"/>
                </a:solidFill>
                <a:ea typeface="+mn-lt"/>
                <a:cs typeface="+mn-lt"/>
              </a:rPr>
              <a:t>COPY package*.json ./</a:t>
            </a:r>
          </a:p>
          <a:p>
            <a:pPr>
              <a:lnSpc>
                <a:spcPct val="120000"/>
              </a:lnSpc>
              <a:spcBef>
                <a:spcPts val="0"/>
              </a:spcBef>
            </a:pPr>
            <a:r>
              <a:rPr lang="en-GB" sz="1200">
                <a:solidFill>
                  <a:srgbClr val="FF0000"/>
                </a:solidFill>
                <a:ea typeface="+mn-lt"/>
                <a:cs typeface="+mn-lt"/>
              </a:rPr>
              <a:t>RUN npm install</a:t>
            </a:r>
            <a:endParaRPr lang="en-GB" sz="1200">
              <a:solidFill>
                <a:srgbClr val="FF0000"/>
              </a:solidFill>
            </a:endParaRPr>
          </a:p>
          <a:p>
            <a:pPr>
              <a:lnSpc>
                <a:spcPct val="120000"/>
              </a:lnSpc>
              <a:spcBef>
                <a:spcPts val="0"/>
              </a:spcBef>
            </a:pPr>
            <a:r>
              <a:rPr lang="en-GB" sz="1200">
                <a:ea typeface="+mn-lt"/>
                <a:cs typeface="+mn-lt"/>
              </a:rPr>
              <a:t># If you are building your code for production</a:t>
            </a:r>
            <a:endParaRPr lang="en-GB" sz="1200" dirty="0"/>
          </a:p>
          <a:p>
            <a:pPr>
              <a:lnSpc>
                <a:spcPct val="120000"/>
              </a:lnSpc>
              <a:spcBef>
                <a:spcPts val="0"/>
              </a:spcBef>
            </a:pPr>
            <a:r>
              <a:rPr lang="en-GB" sz="1200">
                <a:ea typeface="+mn-lt"/>
                <a:cs typeface="+mn-lt"/>
              </a:rPr>
              <a:t># RUN npm ci --only=production</a:t>
            </a:r>
            <a:endParaRPr lang="en-GB" sz="1200" dirty="0"/>
          </a:p>
          <a:p>
            <a:pPr>
              <a:lnSpc>
                <a:spcPct val="120000"/>
              </a:lnSpc>
              <a:spcBef>
                <a:spcPts val="0"/>
              </a:spcBef>
            </a:pPr>
            <a:r>
              <a:rPr lang="en-GB" sz="1200">
                <a:ea typeface="+mn-lt"/>
                <a:cs typeface="+mn-lt"/>
              </a:rPr>
              <a:t>Note that, rather than copying the entire working directory, we are only copying the package.json file. This allows us to take advantage of cached Docker layers. bitJudo has a good explanation of this here. Furthermore, the npm ci command, specified in the comments, helps provide faster, reliable, reproducible builds for production environments. You can read more about this here.</a:t>
            </a:r>
            <a:endParaRPr lang="en-GB" sz="1200" dirty="0"/>
          </a:p>
          <a:p>
            <a:pPr>
              <a:lnSpc>
                <a:spcPct val="120000"/>
              </a:lnSpc>
              <a:spcBef>
                <a:spcPts val="0"/>
              </a:spcBef>
            </a:pPr>
            <a:r>
              <a:rPr lang="en-GB" sz="1200">
                <a:ea typeface="+mn-lt"/>
                <a:cs typeface="+mn-lt"/>
              </a:rPr>
              <a:t>To bundle your app's source code inside the Docker image, use the COPY instruction:</a:t>
            </a:r>
            <a:endParaRPr lang="en-GB" sz="1200" dirty="0"/>
          </a:p>
          <a:p>
            <a:pPr>
              <a:lnSpc>
                <a:spcPct val="120000"/>
              </a:lnSpc>
              <a:spcBef>
                <a:spcPts val="0"/>
              </a:spcBef>
            </a:pPr>
            <a:r>
              <a:rPr lang="en-GB" sz="1200">
                <a:ea typeface="+mn-lt"/>
                <a:cs typeface="+mn-lt"/>
              </a:rPr>
              <a:t># Bundle app source</a:t>
            </a:r>
            <a:endParaRPr lang="en-GB" sz="1200" dirty="0"/>
          </a:p>
          <a:p>
            <a:pPr>
              <a:lnSpc>
                <a:spcPct val="120000"/>
              </a:lnSpc>
              <a:spcBef>
                <a:spcPts val="0"/>
              </a:spcBef>
            </a:pPr>
            <a:r>
              <a:rPr lang="en-GB" sz="1200">
                <a:solidFill>
                  <a:srgbClr val="FF0000"/>
                </a:solidFill>
                <a:ea typeface="+mn-lt"/>
                <a:cs typeface="+mn-lt"/>
              </a:rPr>
              <a:t>COPY . .</a:t>
            </a:r>
            <a:endParaRPr lang="en-GB" sz="1200">
              <a:solidFill>
                <a:srgbClr val="FF0000"/>
              </a:solidFill>
            </a:endParaRPr>
          </a:p>
          <a:p>
            <a:pPr>
              <a:lnSpc>
                <a:spcPct val="120000"/>
              </a:lnSpc>
              <a:spcBef>
                <a:spcPts val="0"/>
              </a:spcBef>
            </a:pPr>
            <a:r>
              <a:rPr lang="en-GB" sz="1200">
                <a:ea typeface="+mn-lt"/>
                <a:cs typeface="+mn-lt"/>
              </a:rPr>
              <a:t>Your app binds to port 8080 so you'll use the EXPOSE instruction to have it mapped by the docker daemon:</a:t>
            </a:r>
            <a:endParaRPr lang="en-GB" sz="1200" dirty="0"/>
          </a:p>
          <a:p>
            <a:pPr>
              <a:lnSpc>
                <a:spcPct val="120000"/>
              </a:lnSpc>
              <a:spcBef>
                <a:spcPts val="0"/>
              </a:spcBef>
            </a:pPr>
            <a:r>
              <a:rPr lang="en-GB" sz="1200">
                <a:solidFill>
                  <a:srgbClr val="FF0000"/>
                </a:solidFill>
                <a:ea typeface="+mn-lt"/>
                <a:cs typeface="+mn-lt"/>
              </a:rPr>
              <a:t>EXPOSE 8080</a:t>
            </a:r>
            <a:endParaRPr lang="en-GB" sz="1200">
              <a:solidFill>
                <a:srgbClr val="FF0000"/>
              </a:solidFill>
            </a:endParaRPr>
          </a:p>
          <a:p>
            <a:pPr>
              <a:lnSpc>
                <a:spcPct val="120000"/>
              </a:lnSpc>
              <a:spcBef>
                <a:spcPts val="0"/>
              </a:spcBef>
            </a:pPr>
            <a:r>
              <a:rPr lang="en-GB" sz="1200">
                <a:ea typeface="+mn-lt"/>
                <a:cs typeface="+mn-lt"/>
              </a:rPr>
              <a:t>Last but not least, define the command to run your app using CMD which defines your runtime. Here we will use node server.js to start your server:</a:t>
            </a:r>
            <a:endParaRPr lang="en-GB" sz="1200" dirty="0"/>
          </a:p>
          <a:p>
            <a:pPr>
              <a:lnSpc>
                <a:spcPct val="120000"/>
              </a:lnSpc>
              <a:spcBef>
                <a:spcPts val="0"/>
              </a:spcBef>
            </a:pPr>
            <a:r>
              <a:rPr lang="en-GB" sz="1200">
                <a:solidFill>
                  <a:srgbClr val="FF0000"/>
                </a:solidFill>
                <a:ea typeface="+mn-lt"/>
                <a:cs typeface="+mn-lt"/>
              </a:rPr>
              <a:t>CMD [ "node", "server.js" ]</a:t>
            </a:r>
            <a:endParaRPr lang="en-GB" sz="1200">
              <a:solidFill>
                <a:srgbClr val="FF0000"/>
              </a:solidFill>
            </a:endParaRPr>
          </a:p>
        </p:txBody>
      </p:sp>
    </p:spTree>
    <p:extLst>
      <p:ext uri="{BB962C8B-B14F-4D97-AF65-F5344CB8AC3E}">
        <p14:creationId xmlns:p14="http://schemas.microsoft.com/office/powerpoint/2010/main" val="397526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27DB-8D1C-48AE-ADC9-5411CA5C6D29}"/>
              </a:ext>
            </a:extLst>
          </p:cNvPr>
          <p:cNvSpPr>
            <a:spLocks noGrp="1"/>
          </p:cNvSpPr>
          <p:nvPr>
            <p:ph type="title"/>
          </p:nvPr>
        </p:nvSpPr>
        <p:spPr>
          <a:xfrm>
            <a:off x="745067" y="77258"/>
            <a:ext cx="10515600" cy="1325563"/>
          </a:xfrm>
        </p:spPr>
        <p:txBody>
          <a:bodyPr/>
          <a:lstStyle/>
          <a:p>
            <a:r>
              <a:rPr lang="en-GB"/>
              <a:t>Final DockerFile and .dockerIgnore</a:t>
            </a:r>
          </a:p>
        </p:txBody>
      </p:sp>
      <p:sp>
        <p:nvSpPr>
          <p:cNvPr id="3" name="Content Placeholder 2">
            <a:extLst>
              <a:ext uri="{FF2B5EF4-FFF2-40B4-BE49-F238E27FC236}">
                <a16:creationId xmlns:a16="http://schemas.microsoft.com/office/drawing/2014/main" id="{F7E8E3E1-A358-4062-812C-E42E34AEA7A5}"/>
              </a:ext>
            </a:extLst>
          </p:cNvPr>
          <p:cNvSpPr>
            <a:spLocks noGrp="1"/>
          </p:cNvSpPr>
          <p:nvPr>
            <p:ph idx="1"/>
          </p:nvPr>
        </p:nvSpPr>
        <p:spPr>
          <a:xfrm>
            <a:off x="778934" y="1199092"/>
            <a:ext cx="10515600" cy="4351338"/>
          </a:xfrm>
        </p:spPr>
        <p:txBody>
          <a:bodyPr vert="horz" lIns="91440" tIns="45720" rIns="91440" bIns="45720" rtlCol="0" anchor="t">
            <a:noAutofit/>
          </a:bodyPr>
          <a:lstStyle/>
          <a:p>
            <a:pPr marL="0" indent="0">
              <a:buNone/>
            </a:pPr>
            <a:r>
              <a:rPr lang="en-GB" sz="1200">
                <a:solidFill>
                  <a:srgbClr val="FF0000"/>
                </a:solidFill>
                <a:ea typeface="+mn-lt"/>
                <a:cs typeface="+mn-lt"/>
              </a:rPr>
              <a:t>FROM node:14</a:t>
            </a:r>
            <a:endParaRPr lang="en-GB" sz="1200" dirty="0">
              <a:solidFill>
                <a:srgbClr val="FF0000"/>
              </a:solidFill>
            </a:endParaRPr>
          </a:p>
          <a:p>
            <a:pPr marL="0" indent="0">
              <a:buNone/>
            </a:pPr>
            <a:r>
              <a:rPr lang="en-GB" sz="1200">
                <a:solidFill>
                  <a:srgbClr val="FF0000"/>
                </a:solidFill>
                <a:ea typeface="+mn-lt"/>
                <a:cs typeface="+mn-lt"/>
              </a:rPr>
              <a:t># Create app directory</a:t>
            </a:r>
            <a:endParaRPr lang="en-GB" sz="1200" dirty="0">
              <a:solidFill>
                <a:srgbClr val="FF0000"/>
              </a:solidFill>
            </a:endParaRPr>
          </a:p>
          <a:p>
            <a:pPr marL="0" indent="0">
              <a:buNone/>
            </a:pPr>
            <a:r>
              <a:rPr lang="en-GB" sz="1200">
                <a:solidFill>
                  <a:srgbClr val="FF0000"/>
                </a:solidFill>
                <a:ea typeface="+mn-lt"/>
                <a:cs typeface="+mn-lt"/>
              </a:rPr>
              <a:t>WORKDIR /usr/src/app</a:t>
            </a:r>
            <a:endParaRPr lang="en-GB" sz="1200" dirty="0">
              <a:solidFill>
                <a:srgbClr val="FF0000"/>
              </a:solidFill>
            </a:endParaRPr>
          </a:p>
          <a:p>
            <a:pPr marL="0" indent="0">
              <a:buNone/>
            </a:pPr>
            <a:r>
              <a:rPr lang="en-GB" sz="1200">
                <a:solidFill>
                  <a:srgbClr val="FF0000"/>
                </a:solidFill>
                <a:ea typeface="+mn-lt"/>
                <a:cs typeface="+mn-lt"/>
              </a:rPr>
              <a:t># Install app dependencies</a:t>
            </a:r>
            <a:endParaRPr lang="en-GB" sz="1200" dirty="0">
              <a:solidFill>
                <a:srgbClr val="FF0000"/>
              </a:solidFill>
            </a:endParaRPr>
          </a:p>
          <a:p>
            <a:pPr marL="0" indent="0">
              <a:buNone/>
            </a:pPr>
            <a:r>
              <a:rPr lang="en-GB" sz="1200">
                <a:solidFill>
                  <a:srgbClr val="FF0000"/>
                </a:solidFill>
                <a:ea typeface="+mn-lt"/>
                <a:cs typeface="+mn-lt"/>
              </a:rPr>
              <a:t># A wildcard is used to ensure both package.json AND package-lock.json are copied</a:t>
            </a:r>
            <a:endParaRPr lang="en-GB" sz="1200" dirty="0">
              <a:solidFill>
                <a:srgbClr val="FF0000"/>
              </a:solidFill>
            </a:endParaRPr>
          </a:p>
          <a:p>
            <a:pPr marL="0" indent="0">
              <a:buNone/>
            </a:pPr>
            <a:r>
              <a:rPr lang="en-GB" sz="1200">
                <a:solidFill>
                  <a:srgbClr val="FF0000"/>
                </a:solidFill>
                <a:ea typeface="+mn-lt"/>
                <a:cs typeface="+mn-lt"/>
              </a:rPr>
              <a:t># where available (npm@5+)</a:t>
            </a:r>
            <a:endParaRPr lang="en-GB" sz="1200" dirty="0">
              <a:solidFill>
                <a:srgbClr val="FF0000"/>
              </a:solidFill>
            </a:endParaRPr>
          </a:p>
          <a:p>
            <a:pPr marL="0" indent="0">
              <a:buNone/>
            </a:pPr>
            <a:r>
              <a:rPr lang="en-GB" sz="1200">
                <a:solidFill>
                  <a:srgbClr val="FF0000"/>
                </a:solidFill>
                <a:ea typeface="+mn-lt"/>
                <a:cs typeface="+mn-lt"/>
              </a:rPr>
              <a:t>COPY package*.json ./</a:t>
            </a:r>
            <a:endParaRPr lang="en-GB" sz="1200" dirty="0">
              <a:solidFill>
                <a:srgbClr val="FF0000"/>
              </a:solidFill>
            </a:endParaRPr>
          </a:p>
          <a:p>
            <a:pPr marL="0" indent="0">
              <a:buNone/>
            </a:pPr>
            <a:r>
              <a:rPr lang="en-GB" sz="1200">
                <a:solidFill>
                  <a:srgbClr val="FF0000"/>
                </a:solidFill>
                <a:ea typeface="+mn-lt"/>
                <a:cs typeface="+mn-lt"/>
              </a:rPr>
              <a:t>RUN npm install</a:t>
            </a:r>
            <a:endParaRPr lang="en-GB" sz="1200" dirty="0">
              <a:solidFill>
                <a:srgbClr val="FF0000"/>
              </a:solidFill>
            </a:endParaRPr>
          </a:p>
          <a:p>
            <a:pPr marL="0" indent="0">
              <a:buNone/>
            </a:pPr>
            <a:r>
              <a:rPr lang="en-GB" sz="1200">
                <a:solidFill>
                  <a:srgbClr val="FF0000"/>
                </a:solidFill>
                <a:ea typeface="+mn-lt"/>
                <a:cs typeface="+mn-lt"/>
              </a:rPr>
              <a:t># If you are building your code for production</a:t>
            </a:r>
            <a:endParaRPr lang="en-GB" sz="1200" dirty="0">
              <a:solidFill>
                <a:srgbClr val="FF0000"/>
              </a:solidFill>
            </a:endParaRPr>
          </a:p>
          <a:p>
            <a:pPr marL="0" indent="0">
              <a:buNone/>
            </a:pPr>
            <a:r>
              <a:rPr lang="en-GB" sz="1200">
                <a:solidFill>
                  <a:srgbClr val="FF0000"/>
                </a:solidFill>
                <a:ea typeface="+mn-lt"/>
                <a:cs typeface="+mn-lt"/>
              </a:rPr>
              <a:t># RUN npm ci --only=production</a:t>
            </a:r>
            <a:endParaRPr lang="en-GB" sz="1200" dirty="0">
              <a:solidFill>
                <a:srgbClr val="FF0000"/>
              </a:solidFill>
            </a:endParaRPr>
          </a:p>
          <a:p>
            <a:pPr marL="0" indent="0">
              <a:buNone/>
            </a:pPr>
            <a:r>
              <a:rPr lang="en-GB" sz="1200">
                <a:solidFill>
                  <a:srgbClr val="FF0000"/>
                </a:solidFill>
                <a:ea typeface="+mn-lt"/>
                <a:cs typeface="+mn-lt"/>
              </a:rPr>
              <a:t># Bundle app source</a:t>
            </a:r>
            <a:endParaRPr lang="en-GB" sz="1200" dirty="0">
              <a:solidFill>
                <a:srgbClr val="FF0000"/>
              </a:solidFill>
            </a:endParaRPr>
          </a:p>
          <a:p>
            <a:pPr marL="0" indent="0">
              <a:buNone/>
            </a:pPr>
            <a:r>
              <a:rPr lang="en-GB" sz="1200">
                <a:solidFill>
                  <a:srgbClr val="FF0000"/>
                </a:solidFill>
                <a:ea typeface="+mn-lt"/>
                <a:cs typeface="+mn-lt"/>
              </a:rPr>
              <a:t>COPY . .</a:t>
            </a:r>
            <a:endParaRPr lang="en-GB" sz="1200" dirty="0">
              <a:solidFill>
                <a:srgbClr val="FF0000"/>
              </a:solidFill>
            </a:endParaRPr>
          </a:p>
          <a:p>
            <a:pPr marL="0" indent="0">
              <a:buNone/>
            </a:pPr>
            <a:r>
              <a:rPr lang="en-GB" sz="1200">
                <a:solidFill>
                  <a:srgbClr val="FF0000"/>
                </a:solidFill>
                <a:ea typeface="+mn-lt"/>
                <a:cs typeface="+mn-lt"/>
              </a:rPr>
              <a:t>EXPOSE 8080</a:t>
            </a:r>
            <a:endParaRPr lang="en-GB" sz="1200" dirty="0">
              <a:solidFill>
                <a:srgbClr val="FF0000"/>
              </a:solidFill>
            </a:endParaRPr>
          </a:p>
          <a:p>
            <a:pPr marL="0" indent="0">
              <a:buNone/>
            </a:pPr>
            <a:r>
              <a:rPr lang="en-GB" sz="1200">
                <a:solidFill>
                  <a:srgbClr val="FF0000"/>
                </a:solidFill>
                <a:ea typeface="+mn-lt"/>
                <a:cs typeface="+mn-lt"/>
              </a:rPr>
              <a:t>CMD [ "node", "server.js" ]</a:t>
            </a:r>
            <a:endParaRPr lang="en-GB" sz="1200" dirty="0">
              <a:solidFill>
                <a:srgbClr val="FF0000"/>
              </a:solidFill>
              <a:ea typeface="+mn-lt"/>
              <a:cs typeface="+mn-lt"/>
            </a:endParaRPr>
          </a:p>
          <a:p>
            <a:pPr>
              <a:buNone/>
            </a:pPr>
            <a:r>
              <a:rPr lang="en-GB" sz="1200">
                <a:ea typeface="+mn-lt"/>
                <a:cs typeface="+mn-lt"/>
              </a:rPr>
              <a:t>.dockerignore file</a:t>
            </a:r>
            <a:endParaRPr lang="en-GB"/>
          </a:p>
          <a:p>
            <a:pPr>
              <a:buNone/>
            </a:pPr>
            <a:r>
              <a:rPr lang="en-GB" sz="1200">
                <a:ea typeface="+mn-lt"/>
                <a:cs typeface="+mn-lt"/>
              </a:rPr>
              <a:t>Create a .dockerignore file in the same directory as your Dockerfile with following content:</a:t>
            </a:r>
            <a:endParaRPr lang="en-GB"/>
          </a:p>
          <a:p>
            <a:pPr>
              <a:buNone/>
            </a:pPr>
            <a:r>
              <a:rPr lang="en-GB" sz="1200">
                <a:solidFill>
                  <a:srgbClr val="FF0000"/>
                </a:solidFill>
                <a:ea typeface="+mn-lt"/>
                <a:cs typeface="+mn-lt"/>
              </a:rPr>
              <a:t>node_modules</a:t>
            </a:r>
            <a:endParaRPr lang="en-GB">
              <a:solidFill>
                <a:srgbClr val="FF0000"/>
              </a:solidFill>
            </a:endParaRPr>
          </a:p>
          <a:p>
            <a:pPr>
              <a:buNone/>
            </a:pPr>
            <a:r>
              <a:rPr lang="en-GB" sz="1200">
                <a:solidFill>
                  <a:srgbClr val="FF0000"/>
                </a:solidFill>
                <a:ea typeface="+mn-lt"/>
                <a:cs typeface="+mn-lt"/>
              </a:rPr>
              <a:t>npm-debug.log</a:t>
            </a:r>
            <a:endParaRPr lang="en-GB">
              <a:solidFill>
                <a:srgbClr val="FF0000"/>
              </a:solidFill>
            </a:endParaRPr>
          </a:p>
          <a:p>
            <a:pPr marL="0" indent="0">
              <a:buNone/>
            </a:pPr>
            <a:r>
              <a:rPr lang="en-GB" sz="1200">
                <a:ea typeface="+mn-lt"/>
                <a:cs typeface="+mn-lt"/>
              </a:rPr>
              <a:t>This will prevent your local modules and debug logs from being copied onto your Docker image and possibly overwriting modules installed within your image.</a:t>
            </a:r>
            <a:endParaRPr lang="en-GB"/>
          </a:p>
        </p:txBody>
      </p:sp>
    </p:spTree>
    <p:extLst>
      <p:ext uri="{BB962C8B-B14F-4D97-AF65-F5344CB8AC3E}">
        <p14:creationId xmlns:p14="http://schemas.microsoft.com/office/powerpoint/2010/main" val="315398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CBF9-7364-4D0C-BC9F-36EBB2AD1B77}"/>
              </a:ext>
            </a:extLst>
          </p:cNvPr>
          <p:cNvSpPr>
            <a:spLocks noGrp="1"/>
          </p:cNvSpPr>
          <p:nvPr>
            <p:ph type="title"/>
          </p:nvPr>
        </p:nvSpPr>
        <p:spPr>
          <a:xfrm>
            <a:off x="838200" y="102658"/>
            <a:ext cx="10515600" cy="1325563"/>
          </a:xfrm>
        </p:spPr>
        <p:txBody>
          <a:bodyPr/>
          <a:lstStyle/>
          <a:p>
            <a:r>
              <a:rPr lang="en-GB">
                <a:ea typeface="+mj-lt"/>
                <a:cs typeface="+mj-lt"/>
              </a:rPr>
              <a:t>Building your image</a:t>
            </a:r>
            <a:endParaRPr lang="en-US"/>
          </a:p>
        </p:txBody>
      </p:sp>
      <p:sp>
        <p:nvSpPr>
          <p:cNvPr id="3" name="Content Placeholder 2">
            <a:extLst>
              <a:ext uri="{FF2B5EF4-FFF2-40B4-BE49-F238E27FC236}">
                <a16:creationId xmlns:a16="http://schemas.microsoft.com/office/drawing/2014/main" id="{2797B14D-D185-4480-962A-A2B95666321D}"/>
              </a:ext>
            </a:extLst>
          </p:cNvPr>
          <p:cNvSpPr>
            <a:spLocks noGrp="1"/>
          </p:cNvSpPr>
          <p:nvPr>
            <p:ph idx="1"/>
          </p:nvPr>
        </p:nvSpPr>
        <p:spPr>
          <a:xfrm>
            <a:off x="804333" y="1656292"/>
            <a:ext cx="10515600" cy="4351338"/>
          </a:xfrm>
        </p:spPr>
        <p:txBody>
          <a:bodyPr vert="horz" lIns="91440" tIns="45720" rIns="91440" bIns="45720" rtlCol="0" anchor="t">
            <a:noAutofit/>
          </a:bodyPr>
          <a:lstStyle/>
          <a:p>
            <a:pPr>
              <a:lnSpc>
                <a:spcPct val="100000"/>
              </a:lnSpc>
              <a:spcBef>
                <a:spcPts val="200"/>
              </a:spcBef>
            </a:pPr>
            <a:r>
              <a:rPr lang="en-GB" sz="1200" dirty="0">
                <a:ea typeface="+mn-lt"/>
                <a:cs typeface="+mn-lt"/>
              </a:rPr>
              <a:t>Go to the directory that has your </a:t>
            </a:r>
            <a:r>
              <a:rPr lang="en-GB" sz="1200" dirty="0" err="1">
                <a:ea typeface="+mn-lt"/>
                <a:cs typeface="+mn-lt"/>
              </a:rPr>
              <a:t>Dockerfile</a:t>
            </a:r>
            <a:r>
              <a:rPr lang="en-GB" sz="1200" dirty="0">
                <a:ea typeface="+mn-lt"/>
                <a:cs typeface="+mn-lt"/>
              </a:rPr>
              <a:t> and run the following command to build the Docker image. The -t flag lets you tag your image so it's easier to find later using the docker images command:</a:t>
            </a:r>
            <a:endParaRPr lang="en-GB" sz="1200" dirty="0"/>
          </a:p>
          <a:p>
            <a:pPr>
              <a:lnSpc>
                <a:spcPct val="100000"/>
              </a:lnSpc>
              <a:spcBef>
                <a:spcPts val="200"/>
              </a:spcBef>
            </a:pPr>
            <a:r>
              <a:rPr lang="en-GB" sz="1200" dirty="0">
                <a:solidFill>
                  <a:srgbClr val="FF0000"/>
                </a:solidFill>
                <a:ea typeface="+mn-lt"/>
                <a:cs typeface="+mn-lt"/>
              </a:rPr>
              <a:t>docker build . -t &lt;your username&gt;/node-web-app</a:t>
            </a:r>
            <a:endParaRPr lang="en-GB" sz="1200" dirty="0">
              <a:solidFill>
                <a:srgbClr val="FF0000"/>
              </a:solidFill>
            </a:endParaRPr>
          </a:p>
          <a:p>
            <a:pPr>
              <a:lnSpc>
                <a:spcPct val="100000"/>
              </a:lnSpc>
              <a:spcBef>
                <a:spcPts val="200"/>
              </a:spcBef>
            </a:pPr>
            <a:r>
              <a:rPr lang="en-GB" sz="1200" dirty="0">
                <a:ea typeface="+mn-lt"/>
                <a:cs typeface="+mn-lt"/>
              </a:rPr>
              <a:t>Your image will now be listed by Docker:</a:t>
            </a:r>
            <a:endParaRPr lang="en-GB" sz="1200" dirty="0"/>
          </a:p>
          <a:p>
            <a:pPr>
              <a:lnSpc>
                <a:spcPct val="100000"/>
              </a:lnSpc>
              <a:spcBef>
                <a:spcPts val="200"/>
              </a:spcBef>
            </a:pPr>
            <a:r>
              <a:rPr lang="en-GB" sz="1200" dirty="0">
                <a:solidFill>
                  <a:srgbClr val="FF0000"/>
                </a:solidFill>
                <a:ea typeface="+mn-lt"/>
                <a:cs typeface="+mn-lt"/>
              </a:rPr>
              <a:t>$ docker images</a:t>
            </a:r>
            <a:endParaRPr lang="en-GB" sz="1200" dirty="0">
              <a:solidFill>
                <a:srgbClr val="000000"/>
              </a:solidFill>
              <a:ea typeface="+mn-lt"/>
              <a:cs typeface="+mn-lt"/>
            </a:endParaRPr>
          </a:p>
          <a:p>
            <a:pPr>
              <a:lnSpc>
                <a:spcPct val="100000"/>
              </a:lnSpc>
              <a:spcBef>
                <a:spcPts val="200"/>
              </a:spcBef>
            </a:pPr>
            <a:r>
              <a:rPr lang="en-GB" sz="1200" dirty="0">
                <a:solidFill>
                  <a:srgbClr val="000000"/>
                </a:solidFill>
                <a:ea typeface="+mn-lt"/>
                <a:cs typeface="+mn-lt"/>
              </a:rPr>
              <a:t>Run</a:t>
            </a:r>
            <a:r>
              <a:rPr lang="en-GB" sz="1200" dirty="0">
                <a:ea typeface="+mn-lt"/>
                <a:cs typeface="+mn-lt"/>
              </a:rPr>
              <a:t> the image</a:t>
            </a:r>
            <a:endParaRPr lang="en-GB" sz="1200" dirty="0"/>
          </a:p>
          <a:p>
            <a:pPr>
              <a:lnSpc>
                <a:spcPct val="100000"/>
              </a:lnSpc>
              <a:spcBef>
                <a:spcPts val="200"/>
              </a:spcBef>
            </a:pPr>
            <a:r>
              <a:rPr lang="en-GB" sz="1200" dirty="0">
                <a:ea typeface="+mn-lt"/>
                <a:cs typeface="+mn-lt"/>
              </a:rPr>
              <a:t>Running your image with -d runs the container in detached mode, leaving the container running in the background. The -p flag redirects a public port to a private port inside the container. Run the image you previously built:</a:t>
            </a:r>
            <a:endParaRPr lang="en-GB" sz="1200" dirty="0"/>
          </a:p>
          <a:p>
            <a:pPr>
              <a:lnSpc>
                <a:spcPct val="100000"/>
              </a:lnSpc>
              <a:spcBef>
                <a:spcPts val="200"/>
              </a:spcBef>
            </a:pPr>
            <a:r>
              <a:rPr lang="en-GB" sz="1200" dirty="0">
                <a:solidFill>
                  <a:srgbClr val="FF0000"/>
                </a:solidFill>
                <a:ea typeface="+mn-lt"/>
                <a:cs typeface="+mn-lt"/>
              </a:rPr>
              <a:t>docker run -p 49160:8080 -d &lt;your username&gt;/node-web-app</a:t>
            </a:r>
            <a:endParaRPr lang="en-GB" sz="1200" dirty="0">
              <a:solidFill>
                <a:srgbClr val="FF0000"/>
              </a:solidFill>
            </a:endParaRPr>
          </a:p>
          <a:p>
            <a:pPr>
              <a:lnSpc>
                <a:spcPct val="100000"/>
              </a:lnSpc>
              <a:spcBef>
                <a:spcPts val="200"/>
              </a:spcBef>
            </a:pPr>
            <a:r>
              <a:rPr lang="en-GB" sz="1200" dirty="0">
                <a:ea typeface="+mn-lt"/>
                <a:cs typeface="+mn-lt"/>
              </a:rPr>
              <a:t># Get container ID</a:t>
            </a:r>
            <a:endParaRPr lang="en-GB" sz="1200" dirty="0"/>
          </a:p>
          <a:p>
            <a:pPr>
              <a:lnSpc>
                <a:spcPct val="100000"/>
              </a:lnSpc>
              <a:spcBef>
                <a:spcPts val="200"/>
              </a:spcBef>
            </a:pPr>
            <a:r>
              <a:rPr lang="en-GB" sz="1200" dirty="0">
                <a:solidFill>
                  <a:srgbClr val="FF0000"/>
                </a:solidFill>
                <a:ea typeface="+mn-lt"/>
                <a:cs typeface="+mn-lt"/>
              </a:rPr>
              <a:t>$ docker </a:t>
            </a:r>
            <a:r>
              <a:rPr lang="en-GB" sz="1200" dirty="0" err="1">
                <a:solidFill>
                  <a:srgbClr val="FF0000"/>
                </a:solidFill>
                <a:ea typeface="+mn-lt"/>
                <a:cs typeface="+mn-lt"/>
              </a:rPr>
              <a:t>ps</a:t>
            </a:r>
            <a:endParaRPr lang="en-GB" sz="1200" dirty="0" err="1">
              <a:solidFill>
                <a:srgbClr val="FF0000"/>
              </a:solidFill>
            </a:endParaRPr>
          </a:p>
          <a:p>
            <a:pPr>
              <a:lnSpc>
                <a:spcPct val="100000"/>
              </a:lnSpc>
              <a:spcBef>
                <a:spcPts val="200"/>
              </a:spcBef>
            </a:pPr>
            <a:r>
              <a:rPr lang="en-GB" sz="1200" dirty="0">
                <a:ea typeface="+mn-lt"/>
                <a:cs typeface="+mn-lt"/>
              </a:rPr>
              <a:t># Print app output</a:t>
            </a:r>
            <a:endParaRPr lang="en-GB" sz="1200" dirty="0"/>
          </a:p>
          <a:p>
            <a:pPr>
              <a:lnSpc>
                <a:spcPct val="100000"/>
              </a:lnSpc>
              <a:spcBef>
                <a:spcPts val="200"/>
              </a:spcBef>
            </a:pPr>
            <a:r>
              <a:rPr lang="en-GB" sz="1200" dirty="0">
                <a:solidFill>
                  <a:srgbClr val="FF0000"/>
                </a:solidFill>
                <a:ea typeface="+mn-lt"/>
                <a:cs typeface="+mn-lt"/>
              </a:rPr>
              <a:t>$ docker logs &lt;container id&gt;</a:t>
            </a:r>
            <a:endParaRPr lang="en-GB" sz="1200" dirty="0">
              <a:solidFill>
                <a:srgbClr val="FF0000"/>
              </a:solidFill>
            </a:endParaRPr>
          </a:p>
          <a:p>
            <a:pPr>
              <a:lnSpc>
                <a:spcPct val="100000"/>
              </a:lnSpc>
              <a:spcBef>
                <a:spcPts val="200"/>
              </a:spcBef>
            </a:pPr>
            <a:r>
              <a:rPr lang="en-GB" sz="1200" dirty="0">
                <a:ea typeface="+mn-lt"/>
                <a:cs typeface="+mn-lt"/>
              </a:rPr>
              <a:t># Example</a:t>
            </a:r>
            <a:endParaRPr lang="en-GB" sz="1200" dirty="0"/>
          </a:p>
          <a:p>
            <a:pPr>
              <a:lnSpc>
                <a:spcPct val="100000"/>
              </a:lnSpc>
              <a:spcBef>
                <a:spcPts val="200"/>
              </a:spcBef>
            </a:pPr>
            <a:r>
              <a:rPr lang="en-GB" sz="1200" dirty="0">
                <a:ea typeface="+mn-lt"/>
                <a:cs typeface="+mn-lt"/>
              </a:rPr>
              <a:t>Running on </a:t>
            </a:r>
            <a:r>
              <a:rPr lang="en-GB" sz="1200" dirty="0">
                <a:ea typeface="+mn-lt"/>
                <a:cs typeface="+mn-lt"/>
                <a:hlinkClick r:id="rId2"/>
              </a:rPr>
              <a:t>http://localhost:8080</a:t>
            </a:r>
            <a:endParaRPr lang="en-GB" sz="1200" dirty="0"/>
          </a:p>
          <a:p>
            <a:pPr>
              <a:lnSpc>
                <a:spcPct val="100000"/>
              </a:lnSpc>
              <a:spcBef>
                <a:spcPts val="200"/>
              </a:spcBef>
            </a:pPr>
            <a:r>
              <a:rPr lang="en-GB" sz="1200" dirty="0">
                <a:ea typeface="+mn-lt"/>
                <a:cs typeface="+mn-lt"/>
              </a:rPr>
              <a:t>If you need to go inside the container you can use the exec command:</a:t>
            </a:r>
            <a:endParaRPr lang="en-GB" sz="1200" dirty="0"/>
          </a:p>
          <a:p>
            <a:pPr>
              <a:lnSpc>
                <a:spcPct val="100000"/>
              </a:lnSpc>
              <a:spcBef>
                <a:spcPts val="200"/>
              </a:spcBef>
            </a:pPr>
            <a:r>
              <a:rPr lang="en-GB" sz="1200" dirty="0">
                <a:ea typeface="+mn-lt"/>
                <a:cs typeface="+mn-lt"/>
              </a:rPr>
              <a:t># Enter the container</a:t>
            </a:r>
            <a:endParaRPr lang="en-GB" sz="1200" dirty="0"/>
          </a:p>
          <a:p>
            <a:pPr>
              <a:lnSpc>
                <a:spcPct val="100000"/>
              </a:lnSpc>
              <a:spcBef>
                <a:spcPts val="200"/>
              </a:spcBef>
            </a:pPr>
            <a:r>
              <a:rPr lang="en-GB" sz="1200" dirty="0">
                <a:solidFill>
                  <a:srgbClr val="FF0000"/>
                </a:solidFill>
                <a:ea typeface="+mn-lt"/>
                <a:cs typeface="+mn-lt"/>
              </a:rPr>
              <a:t>$ docker exec -it &lt;container id&gt; /bin/bash</a:t>
            </a:r>
            <a:endParaRPr lang="en-GB" sz="1200" dirty="0">
              <a:solidFill>
                <a:srgbClr val="FF0000"/>
              </a:solidFill>
            </a:endParaRPr>
          </a:p>
          <a:p>
            <a:pPr>
              <a:lnSpc>
                <a:spcPct val="100000"/>
              </a:lnSpc>
              <a:spcBef>
                <a:spcPts val="200"/>
              </a:spcBef>
            </a:pPr>
            <a:r>
              <a:rPr lang="en-GB" sz="1200" dirty="0">
                <a:ea typeface="+mn-lt"/>
                <a:cs typeface="+mn-lt"/>
              </a:rPr>
              <a:t>To test your app, get the port of your app that Docker mapped:</a:t>
            </a:r>
            <a:endParaRPr lang="en-GB" sz="1200" dirty="0"/>
          </a:p>
          <a:p>
            <a:pPr>
              <a:lnSpc>
                <a:spcPct val="100000"/>
              </a:lnSpc>
              <a:spcBef>
                <a:spcPts val="200"/>
              </a:spcBef>
            </a:pPr>
            <a:r>
              <a:rPr lang="en-GB" sz="1200" dirty="0">
                <a:solidFill>
                  <a:srgbClr val="FF0000"/>
                </a:solidFill>
                <a:ea typeface="+mn-lt"/>
                <a:cs typeface="+mn-lt"/>
              </a:rPr>
              <a:t>$ docker </a:t>
            </a:r>
            <a:r>
              <a:rPr lang="en-GB" sz="1200" dirty="0" err="1">
                <a:solidFill>
                  <a:srgbClr val="FF0000"/>
                </a:solidFill>
                <a:ea typeface="+mn-lt"/>
                <a:cs typeface="+mn-lt"/>
              </a:rPr>
              <a:t>ps</a:t>
            </a:r>
            <a:endParaRPr lang="en-GB" sz="1200" dirty="0" err="1">
              <a:solidFill>
                <a:srgbClr val="FF0000"/>
              </a:solidFill>
            </a:endParaRPr>
          </a:p>
          <a:p>
            <a:pPr>
              <a:lnSpc>
                <a:spcPct val="100000"/>
              </a:lnSpc>
              <a:spcBef>
                <a:spcPts val="200"/>
              </a:spcBef>
            </a:pPr>
            <a:r>
              <a:rPr lang="en-GB" sz="1200" dirty="0">
                <a:ea typeface="+mn-lt"/>
                <a:cs typeface="+mn-lt"/>
              </a:rPr>
              <a:t>In the example above, Docker mapped the 8080 port inside of the container to the port 49160 on your machine.</a:t>
            </a:r>
            <a:endParaRPr lang="en-GB" sz="1200" dirty="0"/>
          </a:p>
          <a:p>
            <a:pPr>
              <a:lnSpc>
                <a:spcPct val="100000"/>
              </a:lnSpc>
              <a:spcBef>
                <a:spcPts val="200"/>
              </a:spcBef>
            </a:pPr>
            <a:r>
              <a:rPr lang="en-GB" sz="1200" dirty="0">
                <a:ea typeface="+mn-lt"/>
                <a:cs typeface="+mn-lt"/>
              </a:rPr>
              <a:t>Now you can call your app using curl (install if needed via: </a:t>
            </a:r>
            <a:r>
              <a:rPr lang="en-GB" sz="1200" dirty="0" err="1">
                <a:ea typeface="+mn-lt"/>
                <a:cs typeface="+mn-lt"/>
              </a:rPr>
              <a:t>sudo</a:t>
            </a:r>
            <a:r>
              <a:rPr lang="en-GB" sz="1200" dirty="0">
                <a:ea typeface="+mn-lt"/>
                <a:cs typeface="+mn-lt"/>
              </a:rPr>
              <a:t> apt-get install curl):</a:t>
            </a:r>
            <a:endParaRPr lang="en-GB" sz="1200" dirty="0"/>
          </a:p>
          <a:p>
            <a:pPr>
              <a:lnSpc>
                <a:spcPct val="100000"/>
              </a:lnSpc>
              <a:spcBef>
                <a:spcPts val="200"/>
              </a:spcBef>
            </a:pPr>
            <a:r>
              <a:rPr lang="en-GB" sz="1200" dirty="0">
                <a:solidFill>
                  <a:srgbClr val="FF0000"/>
                </a:solidFill>
                <a:ea typeface="+mn-lt"/>
                <a:cs typeface="+mn-lt"/>
              </a:rPr>
              <a:t>$ curl -</a:t>
            </a:r>
            <a:r>
              <a:rPr lang="en-GB" sz="1200" dirty="0" err="1">
                <a:solidFill>
                  <a:srgbClr val="FF0000"/>
                </a:solidFill>
                <a:ea typeface="+mn-lt"/>
                <a:cs typeface="+mn-lt"/>
              </a:rPr>
              <a:t>i</a:t>
            </a:r>
            <a:r>
              <a:rPr lang="en-GB" sz="1200" dirty="0">
                <a:solidFill>
                  <a:srgbClr val="FF0000"/>
                </a:solidFill>
                <a:ea typeface="+mn-lt"/>
                <a:cs typeface="+mn-lt"/>
              </a:rPr>
              <a:t> localhost:49160</a:t>
            </a:r>
            <a:endParaRPr lang="en-GB" sz="1200" dirty="0"/>
          </a:p>
        </p:txBody>
      </p:sp>
    </p:spTree>
    <p:extLst>
      <p:ext uri="{BB962C8B-B14F-4D97-AF65-F5344CB8AC3E}">
        <p14:creationId xmlns:p14="http://schemas.microsoft.com/office/powerpoint/2010/main" val="280010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6DD3-C538-4806-B270-0D1A990200FB}"/>
              </a:ext>
            </a:extLst>
          </p:cNvPr>
          <p:cNvSpPr>
            <a:spLocks noGrp="1"/>
          </p:cNvSpPr>
          <p:nvPr>
            <p:ph type="title"/>
          </p:nvPr>
        </p:nvSpPr>
        <p:spPr/>
        <p:txBody>
          <a:bodyPr/>
          <a:lstStyle/>
          <a:p>
            <a:r>
              <a:rPr lang="en-GB" dirty="0"/>
              <a:t>What is docker?</a:t>
            </a:r>
          </a:p>
        </p:txBody>
      </p:sp>
      <p:sp>
        <p:nvSpPr>
          <p:cNvPr id="3" name="Content Placeholder 2">
            <a:extLst>
              <a:ext uri="{FF2B5EF4-FFF2-40B4-BE49-F238E27FC236}">
                <a16:creationId xmlns:a16="http://schemas.microsoft.com/office/drawing/2014/main" id="{5A57BF31-6B1F-4A69-B901-7FD6D73E5D33}"/>
              </a:ext>
            </a:extLst>
          </p:cNvPr>
          <p:cNvSpPr>
            <a:spLocks noGrp="1"/>
          </p:cNvSpPr>
          <p:nvPr>
            <p:ph idx="1"/>
          </p:nvPr>
        </p:nvSpPr>
        <p:spPr/>
        <p:txBody>
          <a:bodyPr vert="horz" lIns="91440" tIns="45720" rIns="91440" bIns="45720" rtlCol="0" anchor="t">
            <a:normAutofit/>
          </a:bodyPr>
          <a:lstStyle/>
          <a:p>
            <a:pPr algn="just"/>
            <a:r>
              <a:rPr lang="en-GB" dirty="0">
                <a:ea typeface="+mn-lt"/>
                <a:cs typeface="+mn-lt"/>
              </a:rPr>
              <a:t>Docker is a container management service. The keywords of Docker are </a:t>
            </a:r>
            <a:r>
              <a:rPr lang="en-GB" b="1" dirty="0">
                <a:ea typeface="+mn-lt"/>
                <a:cs typeface="+mn-lt"/>
              </a:rPr>
              <a:t>develop, ship</a:t>
            </a:r>
            <a:r>
              <a:rPr lang="en-GB" dirty="0">
                <a:ea typeface="+mn-lt"/>
                <a:cs typeface="+mn-lt"/>
              </a:rPr>
              <a:t> and </a:t>
            </a:r>
            <a:r>
              <a:rPr lang="en-GB" b="1" dirty="0">
                <a:ea typeface="+mn-lt"/>
                <a:cs typeface="+mn-lt"/>
              </a:rPr>
              <a:t>run</a:t>
            </a:r>
            <a:r>
              <a:rPr lang="en-GB" dirty="0">
                <a:ea typeface="+mn-lt"/>
                <a:cs typeface="+mn-lt"/>
              </a:rPr>
              <a:t> anywhere. The whole idea of Docker is for developers to easily develop applications, ship them into containers which can then be deployed anywhere.</a:t>
            </a:r>
            <a:endParaRPr lang="en-GB"/>
          </a:p>
          <a:p>
            <a:pPr algn="just"/>
            <a:r>
              <a:rPr lang="en-GB" dirty="0">
                <a:ea typeface="+mn-lt"/>
                <a:cs typeface="+mn-lt"/>
              </a:rPr>
              <a:t>The initial release of Docker was in March 2013 and since then, it has become the buzzword for modern world development, especially in the face of Agile-based projects.</a:t>
            </a:r>
            <a:endParaRPr lang="en-GB" dirty="0"/>
          </a:p>
          <a:p>
            <a:endParaRPr lang="en-GB" dirty="0"/>
          </a:p>
        </p:txBody>
      </p:sp>
    </p:spTree>
    <p:extLst>
      <p:ext uri="{BB962C8B-B14F-4D97-AF65-F5344CB8AC3E}">
        <p14:creationId xmlns:p14="http://schemas.microsoft.com/office/powerpoint/2010/main" val="209968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9971-5F48-45B5-9137-08A042FCCA32}"/>
              </a:ext>
            </a:extLst>
          </p:cNvPr>
          <p:cNvSpPr>
            <a:spLocks noGrp="1"/>
          </p:cNvSpPr>
          <p:nvPr>
            <p:ph type="title"/>
          </p:nvPr>
        </p:nvSpPr>
        <p:spPr>
          <a:xfrm>
            <a:off x="838200" y="-55604"/>
            <a:ext cx="10515600" cy="1325563"/>
          </a:xfrm>
        </p:spPr>
        <p:txBody>
          <a:bodyPr/>
          <a:lstStyle/>
          <a:p>
            <a:r>
              <a:rPr lang="en-GB"/>
              <a:t>Docker Compose</a:t>
            </a:r>
            <a:endParaRPr lang="en-GB" dirty="0"/>
          </a:p>
        </p:txBody>
      </p:sp>
      <p:sp>
        <p:nvSpPr>
          <p:cNvPr id="3" name="Content Placeholder 2">
            <a:extLst>
              <a:ext uri="{FF2B5EF4-FFF2-40B4-BE49-F238E27FC236}">
                <a16:creationId xmlns:a16="http://schemas.microsoft.com/office/drawing/2014/main" id="{0159E17B-5C24-41D0-BD6F-5B9FE8968761}"/>
              </a:ext>
            </a:extLst>
          </p:cNvPr>
          <p:cNvSpPr>
            <a:spLocks noGrp="1"/>
          </p:cNvSpPr>
          <p:nvPr>
            <p:ph idx="1"/>
          </p:nvPr>
        </p:nvSpPr>
        <p:spPr>
          <a:xfrm>
            <a:off x="896815" y="982866"/>
            <a:ext cx="10710984" cy="5874034"/>
          </a:xfrm>
        </p:spPr>
        <p:txBody>
          <a:bodyPr vert="horz" lIns="91440" tIns="45720" rIns="91440" bIns="45720" rtlCol="0" anchor="t">
            <a:noAutofit/>
          </a:bodyPr>
          <a:lstStyle/>
          <a:p>
            <a:pPr marL="0" indent="0" algn="just">
              <a:lnSpc>
                <a:spcPct val="120000"/>
              </a:lnSpc>
              <a:spcBef>
                <a:spcPts val="0"/>
              </a:spcBef>
              <a:buNone/>
            </a:pPr>
            <a:r>
              <a:rPr lang="en-GB" sz="1100" b="1">
                <a:ea typeface="+mn-lt"/>
                <a:cs typeface="+mn-lt"/>
              </a:rPr>
              <a:t>Docker Compose</a:t>
            </a:r>
            <a:r>
              <a:rPr lang="en-GB" sz="1100">
                <a:ea typeface="+mn-lt"/>
                <a:cs typeface="+mn-lt"/>
              </a:rPr>
              <a:t> is used to run multiple containers as a single service.  In this section, we will see how to get started with Docker Compose. </a:t>
            </a:r>
            <a:endParaRPr lang="en-GB" sz="1100"/>
          </a:p>
          <a:p>
            <a:pPr marL="0" indent="0" algn="just">
              <a:lnSpc>
                <a:spcPct val="120000"/>
              </a:lnSpc>
              <a:spcBef>
                <a:spcPts val="0"/>
              </a:spcBef>
              <a:buNone/>
            </a:pPr>
            <a:endParaRPr lang="en-GB" sz="1100" dirty="0"/>
          </a:p>
          <a:p>
            <a:pPr marL="0" indent="0" algn="just">
              <a:lnSpc>
                <a:spcPct val="120000"/>
              </a:lnSpc>
              <a:spcBef>
                <a:spcPts val="0"/>
              </a:spcBef>
              <a:buNone/>
            </a:pPr>
            <a:r>
              <a:rPr lang="en-GB" sz="1100" b="1"/>
              <a:t>Docker Compose ─ Installation</a:t>
            </a:r>
            <a:endParaRPr lang="en-GB" b="1"/>
          </a:p>
          <a:p>
            <a:pPr algn="just">
              <a:lnSpc>
                <a:spcPct val="120000"/>
              </a:lnSpc>
              <a:spcBef>
                <a:spcPts val="0"/>
              </a:spcBef>
            </a:pPr>
            <a:r>
              <a:rPr lang="en-GB" sz="1100">
                <a:ea typeface="+mn-lt"/>
                <a:cs typeface="+mn-lt"/>
              </a:rPr>
              <a:t>The following steps need to be followed to get Docker Compose up and running.</a:t>
            </a:r>
            <a:endParaRPr lang="en-GB" sz="1100"/>
          </a:p>
          <a:p>
            <a:pPr algn="just">
              <a:lnSpc>
                <a:spcPct val="120000"/>
              </a:lnSpc>
              <a:spcBef>
                <a:spcPts val="0"/>
              </a:spcBef>
            </a:pPr>
            <a:r>
              <a:rPr lang="en-GB" sz="1100" b="1">
                <a:ea typeface="+mn-lt"/>
                <a:cs typeface="+mn-lt"/>
              </a:rPr>
              <a:t>Step 1</a:t>
            </a:r>
            <a:r>
              <a:rPr lang="en-GB" sz="1100">
                <a:ea typeface="+mn-lt"/>
                <a:cs typeface="+mn-lt"/>
              </a:rPr>
              <a:t> − Download the necessary files from </a:t>
            </a:r>
            <a:r>
              <a:rPr lang="en-GB" sz="1100" b="1">
                <a:ea typeface="+mn-lt"/>
                <a:cs typeface="+mn-lt"/>
              </a:rPr>
              <a:t>github</a:t>
            </a:r>
            <a:r>
              <a:rPr lang="en-GB" sz="1100">
                <a:ea typeface="+mn-lt"/>
                <a:cs typeface="+mn-lt"/>
              </a:rPr>
              <a:t> using the following command −</a:t>
            </a:r>
            <a:endParaRPr lang="en-GB" sz="1100"/>
          </a:p>
          <a:p>
            <a:pPr>
              <a:lnSpc>
                <a:spcPct val="120000"/>
              </a:lnSpc>
              <a:spcBef>
                <a:spcPts val="0"/>
              </a:spcBef>
            </a:pPr>
            <a:r>
              <a:rPr lang="en-GB" sz="1100">
                <a:solidFill>
                  <a:srgbClr val="FF0000"/>
                </a:solidFill>
                <a:ea typeface="+mn-lt"/>
                <a:cs typeface="+mn-lt"/>
              </a:rPr>
              <a:t>curl -L "</a:t>
            </a:r>
            <a:r>
              <a:rPr lang="en-GB" sz="1100" dirty="0">
                <a:solidFill>
                  <a:srgbClr val="FF0000"/>
                </a:solidFill>
                <a:ea typeface="+mn-lt"/>
                <a:cs typeface="+mn-lt"/>
                <a:hlinkClick r:id="rId2">
                  <a:extLst>
                    <a:ext uri="{A12FA001-AC4F-418D-AE19-62706E023703}">
                      <ahyp:hlinkClr xmlns:ahyp="http://schemas.microsoft.com/office/drawing/2018/hyperlinkcolor" val="tx"/>
                    </a:ext>
                  </a:extLst>
                </a:hlinkClick>
              </a:rPr>
              <a:t>https://github.com/docker/compose/releases/download/1.10.0-rc2/dockercompose</a:t>
            </a:r>
            <a:r>
              <a:rPr lang="en-GB" sz="1100">
                <a:solidFill>
                  <a:srgbClr val="FF0000"/>
                </a:solidFill>
                <a:ea typeface="+mn-lt"/>
                <a:cs typeface="+mn-lt"/>
              </a:rPr>
              <a:t> -$(uname -s) -$(uname -m)" -o /home/demo/docker-compose</a:t>
            </a:r>
            <a:endParaRPr lang="en-GB" sz="1100"/>
          </a:p>
          <a:p>
            <a:pPr algn="just">
              <a:lnSpc>
                <a:spcPct val="120000"/>
              </a:lnSpc>
              <a:spcBef>
                <a:spcPts val="0"/>
              </a:spcBef>
            </a:pPr>
            <a:r>
              <a:rPr lang="en-GB" sz="1100">
                <a:ea typeface="+mn-lt"/>
                <a:cs typeface="+mn-lt"/>
              </a:rPr>
              <a:t>The above command will download the latest version of Docker Compose which at the time of writing this article is </a:t>
            </a:r>
            <a:r>
              <a:rPr lang="en-GB" sz="1100" b="1">
                <a:ea typeface="+mn-lt"/>
                <a:cs typeface="+mn-lt"/>
              </a:rPr>
              <a:t>1.10.0-rc2</a:t>
            </a:r>
            <a:r>
              <a:rPr lang="en-GB" sz="1100">
                <a:ea typeface="+mn-lt"/>
                <a:cs typeface="+mn-lt"/>
              </a:rPr>
              <a:t>. It will then store it in the directory </a:t>
            </a:r>
            <a:r>
              <a:rPr lang="en-GB" sz="1100" b="1">
                <a:ea typeface="+mn-lt"/>
                <a:cs typeface="+mn-lt"/>
              </a:rPr>
              <a:t>/home/demo/</a:t>
            </a:r>
            <a:r>
              <a:rPr lang="en-GB" sz="1100">
                <a:ea typeface="+mn-lt"/>
                <a:cs typeface="+mn-lt"/>
              </a:rPr>
              <a:t>.</a:t>
            </a:r>
            <a:endParaRPr lang="en-GB" sz="1100"/>
          </a:p>
          <a:p>
            <a:pPr algn="just">
              <a:lnSpc>
                <a:spcPct val="120000"/>
              </a:lnSpc>
              <a:spcBef>
                <a:spcPts val="0"/>
              </a:spcBef>
            </a:pPr>
            <a:r>
              <a:rPr lang="en-GB" sz="1100" b="1">
                <a:ea typeface="+mn-lt"/>
                <a:cs typeface="+mn-lt"/>
              </a:rPr>
              <a:t>Step 2</a:t>
            </a:r>
            <a:r>
              <a:rPr lang="en-GB" sz="1100">
                <a:ea typeface="+mn-lt"/>
                <a:cs typeface="+mn-lt"/>
              </a:rPr>
              <a:t> − Next, we need to provide </a:t>
            </a:r>
            <a:r>
              <a:rPr lang="en-GB" sz="1100" b="1">
                <a:ea typeface="+mn-lt"/>
                <a:cs typeface="+mn-lt"/>
              </a:rPr>
              <a:t>execute privileges</a:t>
            </a:r>
            <a:r>
              <a:rPr lang="en-GB" sz="1100">
                <a:ea typeface="+mn-lt"/>
                <a:cs typeface="+mn-lt"/>
              </a:rPr>
              <a:t> to the downloaded Docker Compose file, using the following command −</a:t>
            </a:r>
            <a:endParaRPr lang="en-GB" sz="1100"/>
          </a:p>
          <a:p>
            <a:pPr>
              <a:lnSpc>
                <a:spcPct val="120000"/>
              </a:lnSpc>
              <a:spcBef>
                <a:spcPts val="0"/>
              </a:spcBef>
            </a:pPr>
            <a:r>
              <a:rPr lang="en-GB" sz="1100" b="1">
                <a:solidFill>
                  <a:srgbClr val="FF0000"/>
                </a:solidFill>
                <a:ea typeface="+mn-lt"/>
                <a:cs typeface="+mn-lt"/>
              </a:rPr>
              <a:t>chmod +x /home/demo/docker-compose</a:t>
            </a:r>
            <a:endParaRPr lang="en-GB" sz="1100" b="1">
              <a:solidFill>
                <a:srgbClr val="FF0000"/>
              </a:solidFill>
            </a:endParaRPr>
          </a:p>
          <a:p>
            <a:pPr algn="just">
              <a:lnSpc>
                <a:spcPct val="120000"/>
              </a:lnSpc>
              <a:spcBef>
                <a:spcPts val="0"/>
              </a:spcBef>
            </a:pPr>
            <a:r>
              <a:rPr lang="en-GB" sz="1100">
                <a:ea typeface="+mn-lt"/>
                <a:cs typeface="+mn-lt"/>
              </a:rPr>
              <a:t>We can then use the following command to see the </a:t>
            </a:r>
            <a:r>
              <a:rPr lang="en-GB" sz="1100" b="1">
                <a:ea typeface="+mn-lt"/>
                <a:cs typeface="+mn-lt"/>
              </a:rPr>
              <a:t>compose</a:t>
            </a:r>
            <a:r>
              <a:rPr lang="en-GB" sz="1100">
                <a:ea typeface="+mn-lt"/>
                <a:cs typeface="+mn-lt"/>
              </a:rPr>
              <a:t> version.</a:t>
            </a:r>
            <a:endParaRPr lang="en-GB" sz="1100"/>
          </a:p>
          <a:p>
            <a:pPr>
              <a:lnSpc>
                <a:spcPct val="120000"/>
              </a:lnSpc>
              <a:spcBef>
                <a:spcPts val="0"/>
              </a:spcBef>
            </a:pPr>
            <a:r>
              <a:rPr lang="en-GB" sz="1100" b="1">
                <a:solidFill>
                  <a:srgbClr val="FF0000"/>
                </a:solidFill>
                <a:ea typeface="+mn-lt"/>
                <a:cs typeface="+mn-lt"/>
              </a:rPr>
              <a:t>docker-compose version </a:t>
            </a:r>
            <a:endParaRPr lang="en-GB" sz="1100"/>
          </a:p>
          <a:p>
            <a:pPr algn="just">
              <a:lnSpc>
                <a:spcPct val="120000"/>
              </a:lnSpc>
              <a:spcBef>
                <a:spcPts val="0"/>
              </a:spcBef>
            </a:pPr>
            <a:r>
              <a:rPr lang="en-GB" sz="1100" b="1">
                <a:ea typeface="+mn-lt"/>
                <a:cs typeface="+mn-lt"/>
              </a:rPr>
              <a:t>version</a:t>
            </a:r>
            <a:r>
              <a:rPr lang="en-GB" sz="1100">
                <a:ea typeface="+mn-lt"/>
                <a:cs typeface="+mn-lt"/>
              </a:rPr>
              <a:t> − This is used to specify that we want the details of the version of </a:t>
            </a:r>
            <a:r>
              <a:rPr lang="en-GB" sz="1100" b="1">
                <a:ea typeface="+mn-lt"/>
                <a:cs typeface="+mn-lt"/>
              </a:rPr>
              <a:t>Docker Compose</a:t>
            </a:r>
            <a:r>
              <a:rPr lang="en-GB" sz="1100">
                <a:ea typeface="+mn-lt"/>
                <a:cs typeface="+mn-lt"/>
              </a:rPr>
              <a:t>.</a:t>
            </a:r>
            <a:endParaRPr lang="en-GB" sz="1100"/>
          </a:p>
          <a:p>
            <a:pPr algn="just">
              <a:lnSpc>
                <a:spcPct val="120000"/>
              </a:lnSpc>
              <a:spcBef>
                <a:spcPts val="0"/>
              </a:spcBef>
            </a:pPr>
            <a:r>
              <a:rPr lang="en-GB" sz="1100">
                <a:ea typeface="+mn-lt"/>
                <a:cs typeface="+mn-lt"/>
              </a:rPr>
              <a:t>The following example shows how to get the </a:t>
            </a:r>
            <a:r>
              <a:rPr lang="en-GB" sz="1100" b="1">
                <a:ea typeface="+mn-lt"/>
                <a:cs typeface="+mn-lt"/>
              </a:rPr>
              <a:t>docker-compose</a:t>
            </a:r>
            <a:r>
              <a:rPr lang="en-GB" sz="1100">
                <a:ea typeface="+mn-lt"/>
                <a:cs typeface="+mn-lt"/>
              </a:rPr>
              <a:t> version.</a:t>
            </a:r>
            <a:endParaRPr lang="en-GB" sz="1100"/>
          </a:p>
          <a:p>
            <a:pPr>
              <a:lnSpc>
                <a:spcPct val="120000"/>
              </a:lnSpc>
              <a:spcBef>
                <a:spcPts val="0"/>
              </a:spcBef>
            </a:pPr>
            <a:r>
              <a:rPr lang="en-GB" sz="1100" b="1">
                <a:solidFill>
                  <a:srgbClr val="FF0000"/>
                </a:solidFill>
                <a:ea typeface="+mn-lt"/>
                <a:cs typeface="+mn-lt"/>
              </a:rPr>
              <a:t>sudo ./docker-compose -version </a:t>
            </a:r>
            <a:endParaRPr lang="en-GB" sz="1100"/>
          </a:p>
          <a:p>
            <a:pPr marL="0" indent="0">
              <a:lnSpc>
                <a:spcPct val="120000"/>
              </a:lnSpc>
              <a:spcBef>
                <a:spcPts val="0"/>
              </a:spcBef>
              <a:buNone/>
            </a:pPr>
            <a:endParaRPr lang="en-GB" sz="1100" b="1" dirty="0">
              <a:solidFill>
                <a:srgbClr val="FF0000"/>
              </a:solidFill>
            </a:endParaRPr>
          </a:p>
          <a:p>
            <a:pPr marL="0" indent="0">
              <a:lnSpc>
                <a:spcPct val="120000"/>
              </a:lnSpc>
              <a:spcBef>
                <a:spcPts val="0"/>
              </a:spcBef>
              <a:buNone/>
            </a:pPr>
            <a:r>
              <a:rPr lang="en-GB" sz="1100" b="1"/>
              <a:t>Creating Your First Docker-Compose File</a:t>
            </a:r>
          </a:p>
          <a:p>
            <a:pPr algn="just">
              <a:lnSpc>
                <a:spcPct val="120000"/>
              </a:lnSpc>
              <a:spcBef>
                <a:spcPts val="0"/>
              </a:spcBef>
            </a:pPr>
            <a:r>
              <a:rPr lang="en-GB" sz="1100">
                <a:ea typeface="+mn-lt"/>
                <a:cs typeface="+mn-lt"/>
              </a:rPr>
              <a:t>Now let’s go ahead and create our first Docker Compose file. All Docker Compose files are YAML files. You can create one using the vim editor. So execute the following command to create the </a:t>
            </a:r>
            <a:r>
              <a:rPr lang="en-GB" sz="1100" b="1">
                <a:ea typeface="+mn-lt"/>
                <a:cs typeface="+mn-lt"/>
              </a:rPr>
              <a:t>compose</a:t>
            </a:r>
            <a:r>
              <a:rPr lang="en-GB" sz="1100">
                <a:ea typeface="+mn-lt"/>
                <a:cs typeface="+mn-lt"/>
              </a:rPr>
              <a:t> file −</a:t>
            </a:r>
            <a:r>
              <a:rPr lang="en-GB" sz="1100" dirty="0">
                <a:solidFill>
                  <a:srgbClr val="000000"/>
                </a:solidFill>
                <a:ea typeface="+mn-lt"/>
                <a:cs typeface="+mn-lt"/>
              </a:rPr>
              <a:t> </a:t>
            </a:r>
            <a:r>
              <a:rPr lang="en-GB" sz="1100" b="1">
                <a:solidFill>
                  <a:srgbClr val="FF0000"/>
                </a:solidFill>
                <a:ea typeface="+mn-lt"/>
                <a:cs typeface="+mn-lt"/>
              </a:rPr>
              <a:t>sudo vim docker-compose.yml </a:t>
            </a:r>
            <a:endParaRPr lang="en-GB" sz="1100"/>
          </a:p>
          <a:p>
            <a:pPr algn="just">
              <a:lnSpc>
                <a:spcPct val="120000"/>
              </a:lnSpc>
              <a:spcBef>
                <a:spcPts val="0"/>
              </a:spcBef>
            </a:pPr>
            <a:r>
              <a:rPr lang="en-GB" sz="1100">
                <a:ea typeface="+mn-lt"/>
                <a:cs typeface="+mn-lt"/>
              </a:rPr>
              <a:t>Let’s take a close look at the various details of this file −</a:t>
            </a:r>
            <a:endParaRPr lang="en-GB" sz="1100"/>
          </a:p>
          <a:p>
            <a:pPr algn="just">
              <a:lnSpc>
                <a:spcPct val="120000"/>
              </a:lnSpc>
              <a:spcBef>
                <a:spcPts val="0"/>
              </a:spcBef>
            </a:pPr>
            <a:r>
              <a:rPr lang="en-GB" sz="1100">
                <a:ea typeface="+mn-lt"/>
                <a:cs typeface="+mn-lt"/>
              </a:rPr>
              <a:t>The </a:t>
            </a:r>
            <a:r>
              <a:rPr lang="en-GB" sz="1100" b="1">
                <a:ea typeface="+mn-lt"/>
                <a:cs typeface="+mn-lt"/>
              </a:rPr>
              <a:t>database</a:t>
            </a:r>
            <a:r>
              <a:rPr lang="en-GB" sz="1100">
                <a:ea typeface="+mn-lt"/>
                <a:cs typeface="+mn-lt"/>
              </a:rPr>
              <a:t> and </a:t>
            </a:r>
            <a:r>
              <a:rPr lang="en-GB" sz="1100" b="1">
                <a:ea typeface="+mn-lt"/>
                <a:cs typeface="+mn-lt"/>
              </a:rPr>
              <a:t>web</a:t>
            </a:r>
            <a:r>
              <a:rPr lang="en-GB" sz="1100">
                <a:ea typeface="+mn-lt"/>
                <a:cs typeface="+mn-lt"/>
              </a:rPr>
              <a:t> keyword are used to define two separate services. One will be running our </a:t>
            </a:r>
            <a:r>
              <a:rPr lang="en-GB" sz="1100" b="1">
                <a:ea typeface="+mn-lt"/>
                <a:cs typeface="+mn-lt"/>
              </a:rPr>
              <a:t>mysql</a:t>
            </a:r>
            <a:r>
              <a:rPr lang="en-GB" sz="1100">
                <a:ea typeface="+mn-lt"/>
                <a:cs typeface="+mn-lt"/>
              </a:rPr>
              <a:t> database and the other will be our </a:t>
            </a:r>
            <a:r>
              <a:rPr lang="en-GB" sz="1100" b="1">
                <a:ea typeface="+mn-lt"/>
                <a:cs typeface="+mn-lt"/>
              </a:rPr>
              <a:t>nginx</a:t>
            </a:r>
            <a:r>
              <a:rPr lang="en-GB" sz="1100">
                <a:ea typeface="+mn-lt"/>
                <a:cs typeface="+mn-lt"/>
              </a:rPr>
              <a:t> web server.</a:t>
            </a:r>
            <a:endParaRPr lang="en-GB" sz="1100"/>
          </a:p>
          <a:p>
            <a:pPr algn="just">
              <a:lnSpc>
                <a:spcPct val="120000"/>
              </a:lnSpc>
              <a:spcBef>
                <a:spcPts val="0"/>
              </a:spcBef>
            </a:pPr>
            <a:r>
              <a:rPr lang="en-GB" sz="1100">
                <a:ea typeface="+mn-lt"/>
                <a:cs typeface="+mn-lt"/>
              </a:rPr>
              <a:t>The </a:t>
            </a:r>
            <a:r>
              <a:rPr lang="en-GB" sz="1100" b="1">
                <a:ea typeface="+mn-lt"/>
                <a:cs typeface="+mn-lt"/>
              </a:rPr>
              <a:t>image</a:t>
            </a:r>
            <a:r>
              <a:rPr lang="en-GB" sz="1100">
                <a:ea typeface="+mn-lt"/>
                <a:cs typeface="+mn-lt"/>
              </a:rPr>
              <a:t> keyword is used to specify the image from </a:t>
            </a:r>
            <a:r>
              <a:rPr lang="en-GB" sz="1100" b="1">
                <a:ea typeface="+mn-lt"/>
                <a:cs typeface="+mn-lt"/>
              </a:rPr>
              <a:t>dockerhub</a:t>
            </a:r>
            <a:r>
              <a:rPr lang="en-GB" sz="1100">
                <a:ea typeface="+mn-lt"/>
                <a:cs typeface="+mn-lt"/>
              </a:rPr>
              <a:t> for our </a:t>
            </a:r>
            <a:r>
              <a:rPr lang="en-GB" sz="1100" b="1">
                <a:ea typeface="+mn-lt"/>
                <a:cs typeface="+mn-lt"/>
              </a:rPr>
              <a:t>mysql</a:t>
            </a:r>
            <a:r>
              <a:rPr lang="en-GB" sz="1100">
                <a:ea typeface="+mn-lt"/>
                <a:cs typeface="+mn-lt"/>
              </a:rPr>
              <a:t> and </a:t>
            </a:r>
            <a:r>
              <a:rPr lang="en-GB" sz="1100" b="1">
                <a:ea typeface="+mn-lt"/>
                <a:cs typeface="+mn-lt"/>
              </a:rPr>
              <a:t>nginx</a:t>
            </a:r>
            <a:r>
              <a:rPr lang="en-GB" sz="1100">
                <a:ea typeface="+mn-lt"/>
                <a:cs typeface="+mn-lt"/>
              </a:rPr>
              <a:t> containers</a:t>
            </a:r>
            <a:endParaRPr lang="en-GB" sz="1100"/>
          </a:p>
          <a:p>
            <a:pPr algn="just">
              <a:lnSpc>
                <a:spcPct val="120000"/>
              </a:lnSpc>
              <a:spcBef>
                <a:spcPts val="0"/>
              </a:spcBef>
            </a:pPr>
            <a:r>
              <a:rPr lang="en-GB" sz="1100">
                <a:ea typeface="+mn-lt"/>
                <a:cs typeface="+mn-lt"/>
              </a:rPr>
              <a:t>For the database, we are using the ports keyword to mention the ports that need to be exposed for </a:t>
            </a:r>
            <a:r>
              <a:rPr lang="en-GB" sz="1100" b="1">
                <a:ea typeface="+mn-lt"/>
                <a:cs typeface="+mn-lt"/>
              </a:rPr>
              <a:t>mysql</a:t>
            </a:r>
            <a:r>
              <a:rPr lang="en-GB" sz="1100">
                <a:ea typeface="+mn-lt"/>
                <a:cs typeface="+mn-lt"/>
              </a:rPr>
              <a:t>.</a:t>
            </a:r>
            <a:endParaRPr lang="en-GB" sz="1100"/>
          </a:p>
          <a:p>
            <a:pPr algn="just">
              <a:lnSpc>
                <a:spcPct val="120000"/>
              </a:lnSpc>
              <a:spcBef>
                <a:spcPts val="0"/>
              </a:spcBef>
            </a:pPr>
            <a:r>
              <a:rPr lang="en-GB" sz="1100">
                <a:ea typeface="+mn-lt"/>
                <a:cs typeface="+mn-lt"/>
              </a:rPr>
              <a:t>And then, we also specify the environment variables for </a:t>
            </a:r>
            <a:r>
              <a:rPr lang="en-GB" sz="1100" b="1">
                <a:ea typeface="+mn-lt"/>
                <a:cs typeface="+mn-lt"/>
              </a:rPr>
              <a:t>mysql</a:t>
            </a:r>
            <a:r>
              <a:rPr lang="en-GB" sz="1100">
                <a:ea typeface="+mn-lt"/>
                <a:cs typeface="+mn-lt"/>
              </a:rPr>
              <a:t> which are required to run </a:t>
            </a:r>
            <a:r>
              <a:rPr lang="en-GB" sz="1100" b="1">
                <a:ea typeface="+mn-lt"/>
                <a:cs typeface="+mn-lt"/>
              </a:rPr>
              <a:t>mysql</a:t>
            </a:r>
            <a:r>
              <a:rPr lang="en-GB" sz="1100">
                <a:ea typeface="+mn-lt"/>
                <a:cs typeface="+mn-lt"/>
              </a:rPr>
              <a:t>.</a:t>
            </a:r>
            <a:endParaRPr lang="en-GB" sz="1100"/>
          </a:p>
          <a:p>
            <a:pPr algn="just">
              <a:lnSpc>
                <a:spcPct val="120000"/>
              </a:lnSpc>
              <a:spcBef>
                <a:spcPts val="0"/>
              </a:spcBef>
            </a:pPr>
            <a:r>
              <a:rPr lang="en-GB" sz="1100">
                <a:ea typeface="+mn-lt"/>
                <a:cs typeface="+mn-lt"/>
              </a:rPr>
              <a:t>Now let’s run our Docker Compose file using the following command − </a:t>
            </a:r>
            <a:r>
              <a:rPr lang="en-GB" sz="1100" b="1">
                <a:solidFill>
                  <a:srgbClr val="FF0000"/>
                </a:solidFill>
                <a:ea typeface="+mn-lt"/>
                <a:cs typeface="+mn-lt"/>
              </a:rPr>
              <a:t>sudo ./docker-compose up </a:t>
            </a:r>
            <a:endParaRPr lang="en-GB" sz="1100"/>
          </a:p>
          <a:p>
            <a:pPr algn="just">
              <a:lnSpc>
                <a:spcPct val="120000"/>
              </a:lnSpc>
              <a:spcBef>
                <a:spcPts val="0"/>
              </a:spcBef>
            </a:pPr>
            <a:r>
              <a:rPr lang="en-GB" sz="1100">
                <a:ea typeface="+mn-lt"/>
                <a:cs typeface="+mn-lt"/>
              </a:rPr>
              <a:t>This command will take the </a:t>
            </a:r>
            <a:r>
              <a:rPr lang="en-GB" sz="1100" b="1">
                <a:ea typeface="+mn-lt"/>
                <a:cs typeface="+mn-lt"/>
              </a:rPr>
              <a:t>docker-compose.yml</a:t>
            </a:r>
            <a:r>
              <a:rPr lang="en-GB" sz="1100">
                <a:ea typeface="+mn-lt"/>
                <a:cs typeface="+mn-lt"/>
              </a:rPr>
              <a:t> file in your local directory and start building the containers.</a:t>
            </a:r>
            <a:endParaRPr lang="en-GB" sz="1100"/>
          </a:p>
          <a:p>
            <a:pPr algn="just">
              <a:lnSpc>
                <a:spcPct val="120000"/>
              </a:lnSpc>
              <a:spcBef>
                <a:spcPts val="0"/>
              </a:spcBef>
            </a:pPr>
            <a:r>
              <a:rPr lang="en-GB" sz="1100">
                <a:ea typeface="+mn-lt"/>
                <a:cs typeface="+mn-lt"/>
              </a:rPr>
              <a:t>Once executed, all the images will start downloading and the containers will start automatically.</a:t>
            </a:r>
            <a:endParaRPr lang="en-GB" sz="1100"/>
          </a:p>
          <a:p>
            <a:pPr algn="just">
              <a:lnSpc>
                <a:spcPct val="120000"/>
              </a:lnSpc>
              <a:spcBef>
                <a:spcPts val="0"/>
              </a:spcBef>
            </a:pPr>
            <a:r>
              <a:rPr lang="en-GB" sz="1100">
                <a:ea typeface="+mn-lt"/>
                <a:cs typeface="+mn-lt"/>
              </a:rPr>
              <a:t>And when you do a </a:t>
            </a:r>
            <a:r>
              <a:rPr lang="en-GB" sz="1100" b="1">
                <a:ea typeface="+mn-lt"/>
                <a:cs typeface="+mn-lt"/>
              </a:rPr>
              <a:t>docker ps</a:t>
            </a:r>
            <a:r>
              <a:rPr lang="en-GB" sz="1100">
                <a:ea typeface="+mn-lt"/>
                <a:cs typeface="+mn-lt"/>
              </a:rPr>
              <a:t>, you can see that the containers are indeed up and running.</a:t>
            </a:r>
            <a:br>
              <a:rPr lang="en-US" sz="1100" dirty="0"/>
            </a:br>
            <a:endParaRPr lang="en-US" sz="1100"/>
          </a:p>
        </p:txBody>
      </p:sp>
    </p:spTree>
    <p:extLst>
      <p:ext uri="{BB962C8B-B14F-4D97-AF65-F5344CB8AC3E}">
        <p14:creationId xmlns:p14="http://schemas.microsoft.com/office/powerpoint/2010/main" val="3385349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98F3-9966-4BF4-AB9B-B4AAC316DAFC}"/>
              </a:ext>
            </a:extLst>
          </p:cNvPr>
          <p:cNvSpPr>
            <a:spLocks noGrp="1"/>
          </p:cNvSpPr>
          <p:nvPr>
            <p:ph type="title"/>
          </p:nvPr>
        </p:nvSpPr>
        <p:spPr/>
        <p:txBody>
          <a:bodyPr/>
          <a:lstStyle/>
          <a:p>
            <a:r>
              <a:rPr lang="en-GB"/>
              <a:t>Assignment</a:t>
            </a:r>
          </a:p>
        </p:txBody>
      </p:sp>
      <p:sp>
        <p:nvSpPr>
          <p:cNvPr id="3" name="Content Placeholder 2">
            <a:extLst>
              <a:ext uri="{FF2B5EF4-FFF2-40B4-BE49-F238E27FC236}">
                <a16:creationId xmlns:a16="http://schemas.microsoft.com/office/drawing/2014/main" id="{ADDAC0B8-34DE-443C-B66F-3F5188143D1E}"/>
              </a:ext>
            </a:extLst>
          </p:cNvPr>
          <p:cNvSpPr>
            <a:spLocks noGrp="1"/>
          </p:cNvSpPr>
          <p:nvPr>
            <p:ph idx="1"/>
          </p:nvPr>
        </p:nvSpPr>
        <p:spPr/>
        <p:txBody>
          <a:bodyPr vert="horz" lIns="91440" tIns="45720" rIns="91440" bIns="45720" rtlCol="0" anchor="t">
            <a:normAutofit/>
          </a:bodyPr>
          <a:lstStyle/>
          <a:p>
            <a:r>
              <a:rPr lang="en-GB"/>
              <a:t>Use the previous assignment node js project</a:t>
            </a:r>
          </a:p>
          <a:p>
            <a:r>
              <a:rPr lang="en-GB"/>
              <a:t>Dockerize the project using DockerFile</a:t>
            </a:r>
          </a:p>
          <a:p>
            <a:r>
              <a:rPr lang="en-GB"/>
              <a:t>Run the docker on port 3000</a:t>
            </a:r>
            <a:endParaRPr lang="en-GB" dirty="0"/>
          </a:p>
          <a:p>
            <a:r>
              <a:rPr lang="en-GB"/>
              <a:t>Check the express APIs</a:t>
            </a:r>
            <a:endParaRPr lang="en-GB" dirty="0"/>
          </a:p>
          <a:p>
            <a:endParaRPr lang="en-GB" dirty="0"/>
          </a:p>
        </p:txBody>
      </p:sp>
    </p:spTree>
    <p:extLst>
      <p:ext uri="{BB962C8B-B14F-4D97-AF65-F5344CB8AC3E}">
        <p14:creationId xmlns:p14="http://schemas.microsoft.com/office/powerpoint/2010/main" val="88424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6178-6028-4034-9CC3-FF5DE5449B0A}"/>
              </a:ext>
            </a:extLst>
          </p:cNvPr>
          <p:cNvSpPr>
            <a:spLocks noGrp="1"/>
          </p:cNvSpPr>
          <p:nvPr>
            <p:ph type="title"/>
          </p:nvPr>
        </p:nvSpPr>
        <p:spPr/>
        <p:txBody>
          <a:bodyPr/>
          <a:lstStyle/>
          <a:p>
            <a:r>
              <a:rPr lang="en-GB" dirty="0">
                <a:ea typeface="+mj-lt"/>
                <a:cs typeface="+mj-lt"/>
              </a:rPr>
              <a:t>Features of Docker</a:t>
            </a:r>
            <a:endParaRPr lang="en-US" dirty="0"/>
          </a:p>
        </p:txBody>
      </p:sp>
      <p:sp>
        <p:nvSpPr>
          <p:cNvPr id="3" name="Content Placeholder 2">
            <a:extLst>
              <a:ext uri="{FF2B5EF4-FFF2-40B4-BE49-F238E27FC236}">
                <a16:creationId xmlns:a16="http://schemas.microsoft.com/office/drawing/2014/main" id="{0945D46C-72A3-413D-B6E0-9794CE5F68C2}"/>
              </a:ext>
            </a:extLst>
          </p:cNvPr>
          <p:cNvSpPr>
            <a:spLocks noGrp="1"/>
          </p:cNvSpPr>
          <p:nvPr>
            <p:ph idx="1"/>
          </p:nvPr>
        </p:nvSpPr>
        <p:spPr/>
        <p:txBody>
          <a:bodyPr vert="horz" lIns="91440" tIns="45720" rIns="91440" bIns="45720" rtlCol="0" anchor="t">
            <a:normAutofit fontScale="47500" lnSpcReduction="20000"/>
          </a:bodyPr>
          <a:lstStyle/>
          <a:p>
            <a:pPr algn="just"/>
            <a:r>
              <a:rPr lang="en-GB" dirty="0">
                <a:ea typeface="+mn-lt"/>
                <a:cs typeface="+mn-lt"/>
              </a:rPr>
              <a:t>Docker has the ability to reduce the size of development by providing a smaller footprint of the operating system via containers.</a:t>
            </a:r>
            <a:endParaRPr lang="en-GB" dirty="0"/>
          </a:p>
          <a:p>
            <a:pPr algn="just"/>
            <a:r>
              <a:rPr lang="en-GB" dirty="0">
                <a:ea typeface="+mn-lt"/>
                <a:cs typeface="+mn-lt"/>
              </a:rPr>
              <a:t>With containers, it becomes easier for teams across different units, such as development, QA and Operations to work seamlessly across applications.</a:t>
            </a:r>
            <a:endParaRPr lang="en-GB" dirty="0"/>
          </a:p>
          <a:p>
            <a:pPr algn="just"/>
            <a:r>
              <a:rPr lang="en-GB" dirty="0">
                <a:ea typeface="+mn-lt"/>
                <a:cs typeface="+mn-lt"/>
              </a:rPr>
              <a:t>You can deploy Docker containers anywhere, on any physical and virtual machines and even on the cloud.</a:t>
            </a:r>
            <a:endParaRPr lang="en-GB" dirty="0"/>
          </a:p>
          <a:p>
            <a:pPr algn="just"/>
            <a:r>
              <a:rPr lang="en-GB" dirty="0">
                <a:ea typeface="+mn-lt"/>
                <a:cs typeface="+mn-lt"/>
              </a:rPr>
              <a:t>Since Docker containers are pretty lightweight, they are very easily scalable.</a:t>
            </a:r>
            <a:endParaRPr lang="en-GB" dirty="0"/>
          </a:p>
          <a:p>
            <a:r>
              <a:rPr lang="en-GB" dirty="0"/>
              <a:t>Components of Docker</a:t>
            </a:r>
          </a:p>
          <a:p>
            <a:pPr algn="just"/>
            <a:r>
              <a:rPr lang="en-GB" dirty="0">
                <a:ea typeface="+mn-lt"/>
                <a:cs typeface="+mn-lt"/>
              </a:rPr>
              <a:t>Docker has the following components</a:t>
            </a:r>
            <a:endParaRPr lang="en-GB" dirty="0"/>
          </a:p>
          <a:p>
            <a:pPr algn="just"/>
            <a:r>
              <a:rPr lang="en-GB" b="1" dirty="0">
                <a:ea typeface="+mn-lt"/>
                <a:cs typeface="+mn-lt"/>
              </a:rPr>
              <a:t>Docker for Mac</a:t>
            </a:r>
            <a:r>
              <a:rPr lang="en-GB" dirty="0">
                <a:ea typeface="+mn-lt"/>
                <a:cs typeface="+mn-lt"/>
              </a:rPr>
              <a:t> − It allows one to run Docker containers on the Mac OS.</a:t>
            </a:r>
            <a:endParaRPr lang="en-GB" dirty="0"/>
          </a:p>
          <a:p>
            <a:pPr algn="just"/>
            <a:r>
              <a:rPr lang="en-GB" b="1" dirty="0">
                <a:ea typeface="+mn-lt"/>
                <a:cs typeface="+mn-lt"/>
              </a:rPr>
              <a:t>Docker for Linux</a:t>
            </a:r>
            <a:r>
              <a:rPr lang="en-GB" dirty="0">
                <a:ea typeface="+mn-lt"/>
                <a:cs typeface="+mn-lt"/>
              </a:rPr>
              <a:t> − It allows one to run Docker containers on the Linux OS.</a:t>
            </a:r>
            <a:endParaRPr lang="en-GB" dirty="0"/>
          </a:p>
          <a:p>
            <a:pPr algn="just"/>
            <a:r>
              <a:rPr lang="en-GB" b="1" dirty="0">
                <a:ea typeface="+mn-lt"/>
                <a:cs typeface="+mn-lt"/>
              </a:rPr>
              <a:t>Docker for Windows</a:t>
            </a:r>
            <a:r>
              <a:rPr lang="en-GB" dirty="0">
                <a:ea typeface="+mn-lt"/>
                <a:cs typeface="+mn-lt"/>
              </a:rPr>
              <a:t> − It allows one to run Docker containers on the Windows OS.</a:t>
            </a:r>
            <a:endParaRPr lang="en-GB" dirty="0"/>
          </a:p>
          <a:p>
            <a:pPr algn="just"/>
            <a:r>
              <a:rPr lang="en-GB" b="1" dirty="0">
                <a:ea typeface="+mn-lt"/>
                <a:cs typeface="+mn-lt"/>
              </a:rPr>
              <a:t>Docker Engine</a:t>
            </a:r>
            <a:r>
              <a:rPr lang="en-GB" dirty="0">
                <a:ea typeface="+mn-lt"/>
                <a:cs typeface="+mn-lt"/>
              </a:rPr>
              <a:t> − It is used for building Docker images and creating Docker containers.</a:t>
            </a:r>
            <a:endParaRPr lang="en-GB" dirty="0"/>
          </a:p>
          <a:p>
            <a:pPr algn="just"/>
            <a:r>
              <a:rPr lang="en-GB" b="1" dirty="0">
                <a:ea typeface="+mn-lt"/>
                <a:cs typeface="+mn-lt"/>
              </a:rPr>
              <a:t>Docker Hub</a:t>
            </a:r>
            <a:r>
              <a:rPr lang="en-GB" dirty="0">
                <a:ea typeface="+mn-lt"/>
                <a:cs typeface="+mn-lt"/>
              </a:rPr>
              <a:t> − This is the registry which is used to host various Docker images.</a:t>
            </a:r>
            <a:endParaRPr lang="en-GB" dirty="0"/>
          </a:p>
          <a:p>
            <a:pPr algn="just"/>
            <a:r>
              <a:rPr lang="en-GB" b="1" dirty="0">
                <a:ea typeface="+mn-lt"/>
                <a:cs typeface="+mn-lt"/>
              </a:rPr>
              <a:t>Docker Compose</a:t>
            </a:r>
            <a:r>
              <a:rPr lang="en-GB" dirty="0">
                <a:ea typeface="+mn-lt"/>
                <a:cs typeface="+mn-lt"/>
              </a:rPr>
              <a:t> − This is used to define applications using multiple Docker containers.</a:t>
            </a:r>
            <a:endParaRPr lang="en-GB" dirty="0"/>
          </a:p>
          <a:p>
            <a:pPr algn="just"/>
            <a:r>
              <a:rPr lang="en-GB" dirty="0">
                <a:ea typeface="+mn-lt"/>
                <a:cs typeface="+mn-lt"/>
              </a:rPr>
              <a:t>The official site for Docker is </a:t>
            </a:r>
            <a:r>
              <a:rPr lang="en-GB" dirty="0">
                <a:ea typeface="+mn-lt"/>
                <a:cs typeface="+mn-lt"/>
                <a:hlinkClick r:id="rId2"/>
              </a:rPr>
              <a:t>https://www.docker.com/</a:t>
            </a:r>
            <a:r>
              <a:rPr lang="en-GB" dirty="0">
                <a:ea typeface="+mn-lt"/>
                <a:cs typeface="+mn-lt"/>
              </a:rPr>
              <a:t> The site has all information and documentation about the Docker software. It also has the download links for various operating systems.</a:t>
            </a:r>
            <a:endParaRPr lang="en-GB" dirty="0"/>
          </a:p>
          <a:p>
            <a:endParaRPr lang="en-GB" dirty="0"/>
          </a:p>
        </p:txBody>
      </p:sp>
    </p:spTree>
    <p:extLst>
      <p:ext uri="{BB962C8B-B14F-4D97-AF65-F5344CB8AC3E}">
        <p14:creationId xmlns:p14="http://schemas.microsoft.com/office/powerpoint/2010/main" val="50570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FBB0-88ED-4430-9E17-1DB91D3B80A7}"/>
              </a:ext>
            </a:extLst>
          </p:cNvPr>
          <p:cNvSpPr>
            <a:spLocks noGrp="1"/>
          </p:cNvSpPr>
          <p:nvPr>
            <p:ph type="title"/>
          </p:nvPr>
        </p:nvSpPr>
        <p:spPr/>
        <p:txBody>
          <a:bodyPr/>
          <a:lstStyle/>
          <a:p>
            <a:r>
              <a:rPr lang="en-GB" dirty="0"/>
              <a:t>Install Docker</a:t>
            </a:r>
          </a:p>
        </p:txBody>
      </p:sp>
      <p:sp>
        <p:nvSpPr>
          <p:cNvPr id="3" name="Content Placeholder 2">
            <a:extLst>
              <a:ext uri="{FF2B5EF4-FFF2-40B4-BE49-F238E27FC236}">
                <a16:creationId xmlns:a16="http://schemas.microsoft.com/office/drawing/2014/main" id="{A5AED39B-B74A-4AEE-B5C8-535D4F9925B7}"/>
              </a:ext>
            </a:extLst>
          </p:cNvPr>
          <p:cNvSpPr>
            <a:spLocks noGrp="1"/>
          </p:cNvSpPr>
          <p:nvPr>
            <p:ph idx="1"/>
          </p:nvPr>
        </p:nvSpPr>
        <p:spPr/>
        <p:txBody>
          <a:bodyPr vert="horz" lIns="91440" tIns="45720" rIns="91440" bIns="45720" rtlCol="0" anchor="t">
            <a:normAutofit fontScale="70000" lnSpcReduction="20000"/>
          </a:bodyPr>
          <a:lstStyle/>
          <a:p>
            <a:pPr algn="just"/>
            <a:r>
              <a:rPr lang="en-GB" dirty="0">
                <a:ea typeface="+mn-lt"/>
                <a:cs typeface="+mn-lt"/>
              </a:rPr>
              <a:t>To start the installation of Docker, we are going to use an Ubuntu instance. You can use Oracle Virtual Box to setup a virtual Linux instance, in case you don’t have it already.</a:t>
            </a:r>
            <a:endParaRPr lang="en-GB" dirty="0"/>
          </a:p>
          <a:p>
            <a:pPr algn="just"/>
            <a:r>
              <a:rPr lang="en-GB" dirty="0">
                <a:ea typeface="+mn-lt"/>
                <a:cs typeface="+mn-lt"/>
              </a:rPr>
              <a:t>To install Docker, we need to follow the steps given below.</a:t>
            </a:r>
            <a:endParaRPr lang="en-GB" dirty="0"/>
          </a:p>
          <a:p>
            <a:pPr algn="just"/>
            <a:r>
              <a:rPr lang="en-GB" b="1" dirty="0">
                <a:ea typeface="+mn-lt"/>
                <a:cs typeface="+mn-lt"/>
              </a:rPr>
              <a:t>Step 1</a:t>
            </a:r>
            <a:r>
              <a:rPr lang="en-GB" dirty="0">
                <a:ea typeface="+mn-lt"/>
                <a:cs typeface="+mn-lt"/>
              </a:rPr>
              <a:t> − Before installing Docker, you first have to ensure that you have the right Linux kernel version running. Docker is only designed to run on Linux kernel version 3.8 and higher. We can do this by running the following command.</a:t>
            </a:r>
            <a:endParaRPr lang="en-GB" dirty="0"/>
          </a:p>
          <a:p>
            <a:pPr algn="just"/>
            <a:r>
              <a:rPr lang="en-GB" b="1" dirty="0" err="1"/>
              <a:t>uname</a:t>
            </a:r>
            <a:endParaRPr lang="en-GB" b="1"/>
          </a:p>
          <a:p>
            <a:pPr lvl="1" algn="just"/>
            <a:r>
              <a:rPr lang="en-GB" dirty="0">
                <a:ea typeface="+mn-lt"/>
                <a:cs typeface="+mn-lt"/>
              </a:rPr>
              <a:t>This method returns the system information about the Linux system.</a:t>
            </a:r>
            <a:endParaRPr lang="en-GB" dirty="0"/>
          </a:p>
          <a:p>
            <a:pPr algn="just"/>
            <a:r>
              <a:rPr lang="en-GB" dirty="0" err="1">
                <a:solidFill>
                  <a:srgbClr val="FF0000"/>
                </a:solidFill>
                <a:ea typeface="+mn-lt"/>
                <a:cs typeface="+mn-lt"/>
              </a:rPr>
              <a:t>uname</a:t>
            </a:r>
            <a:r>
              <a:rPr lang="en-GB" dirty="0">
                <a:solidFill>
                  <a:srgbClr val="FF0000"/>
                </a:solidFill>
                <a:ea typeface="+mn-lt"/>
                <a:cs typeface="+mn-lt"/>
              </a:rPr>
              <a:t> -a</a:t>
            </a:r>
            <a:r>
              <a:rPr lang="en-GB" dirty="0">
                <a:ea typeface="+mn-lt"/>
                <a:cs typeface="+mn-lt"/>
              </a:rPr>
              <a:t>
</a:t>
            </a:r>
            <a:endParaRPr lang="en-GB" dirty="0"/>
          </a:p>
          <a:p>
            <a:pPr algn="just"/>
            <a:r>
              <a:rPr lang="en-GB" dirty="0"/>
              <a:t>Options</a:t>
            </a:r>
          </a:p>
          <a:p>
            <a:pPr algn="just"/>
            <a:r>
              <a:rPr lang="en-GB" b="1" dirty="0">
                <a:ea typeface="+mn-lt"/>
                <a:cs typeface="+mn-lt"/>
              </a:rPr>
              <a:t>a</a:t>
            </a:r>
            <a:r>
              <a:rPr lang="en-GB" dirty="0">
                <a:ea typeface="+mn-lt"/>
                <a:cs typeface="+mn-lt"/>
              </a:rPr>
              <a:t> − This is used to ensure that the system information is returned.</a:t>
            </a:r>
            <a:endParaRPr lang="en-GB" dirty="0"/>
          </a:p>
          <a:p>
            <a:pPr marL="0" indent="0" algn="just">
              <a:buNone/>
            </a:pPr>
            <a:endParaRPr lang="en-US" dirty="0"/>
          </a:p>
          <a:p>
            <a:endParaRPr lang="en-GB" dirty="0"/>
          </a:p>
        </p:txBody>
      </p:sp>
    </p:spTree>
    <p:extLst>
      <p:ext uri="{BB962C8B-B14F-4D97-AF65-F5344CB8AC3E}">
        <p14:creationId xmlns:p14="http://schemas.microsoft.com/office/powerpoint/2010/main" val="77596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011D2-1D71-487A-B2C4-FDBE9FA18255}"/>
              </a:ext>
            </a:extLst>
          </p:cNvPr>
          <p:cNvSpPr>
            <a:spLocks noGrp="1"/>
          </p:cNvSpPr>
          <p:nvPr>
            <p:ph idx="1"/>
          </p:nvPr>
        </p:nvSpPr>
        <p:spPr>
          <a:xfrm>
            <a:off x="799123" y="340702"/>
            <a:ext cx="11170138" cy="6402875"/>
          </a:xfrm>
        </p:spPr>
        <p:txBody>
          <a:bodyPr vert="horz" lIns="91440" tIns="45720" rIns="91440" bIns="45720" rtlCol="0" anchor="t">
            <a:normAutofit fontScale="92500" lnSpcReduction="10000"/>
          </a:bodyPr>
          <a:lstStyle/>
          <a:p>
            <a:pPr marL="0" indent="0" algn="just">
              <a:buNone/>
            </a:pPr>
            <a:r>
              <a:rPr lang="en-GB" sz="1400" b="1" dirty="0">
                <a:ea typeface="+mn-lt"/>
                <a:cs typeface="+mn-lt"/>
              </a:rPr>
              <a:t>Step 2</a:t>
            </a:r>
            <a:r>
              <a:rPr lang="en-GB" sz="1400" dirty="0">
                <a:ea typeface="+mn-lt"/>
                <a:cs typeface="+mn-lt"/>
              </a:rPr>
              <a:t> − You need to update the OS with the latest packages, which can be done via the following command −</a:t>
            </a:r>
            <a:endParaRPr lang="en-GB" sz="1400" dirty="0"/>
          </a:p>
          <a:p>
            <a:r>
              <a:rPr lang="en-GB" sz="1400" dirty="0">
                <a:ea typeface="+mn-lt"/>
                <a:cs typeface="+mn-lt"/>
              </a:rPr>
              <a:t>apt-get</a:t>
            </a:r>
            <a:endParaRPr lang="en-GB" sz="1400" dirty="0"/>
          </a:p>
          <a:p>
            <a:pPr algn="just"/>
            <a:r>
              <a:rPr lang="en-GB" sz="1400" dirty="0">
                <a:ea typeface="+mn-lt"/>
                <a:cs typeface="+mn-lt"/>
              </a:rPr>
              <a:t>This method installs packages from the Internet on to the Linux system.</a:t>
            </a:r>
            <a:endParaRPr lang="en-GB" sz="1400" dirty="0"/>
          </a:p>
          <a:p>
            <a:pPr marL="457200" lvl="1" indent="0" algn="just">
              <a:buNone/>
            </a:pPr>
            <a:r>
              <a:rPr lang="en-GB" sz="1400" dirty="0" err="1">
                <a:solidFill>
                  <a:srgbClr val="FF0000"/>
                </a:solidFill>
                <a:ea typeface="+mn-lt"/>
                <a:cs typeface="+mn-lt"/>
              </a:rPr>
              <a:t>sudo</a:t>
            </a:r>
            <a:r>
              <a:rPr lang="en-GB" sz="1400" dirty="0">
                <a:solidFill>
                  <a:srgbClr val="FF0000"/>
                </a:solidFill>
                <a:ea typeface="+mn-lt"/>
                <a:cs typeface="+mn-lt"/>
              </a:rPr>
              <a:t> apt-get update</a:t>
            </a:r>
            <a:endParaRPr lang="en-GB" sz="1400" dirty="0">
              <a:solidFill>
                <a:srgbClr val="FF0000"/>
              </a:solidFill>
            </a:endParaRPr>
          </a:p>
          <a:p>
            <a:pPr marL="0" indent="0">
              <a:buNone/>
            </a:pPr>
            <a:r>
              <a:rPr lang="en-GB" sz="1400" dirty="0"/>
              <a:t>Options</a:t>
            </a:r>
            <a:endParaRPr lang="en-GB" sz="1400"/>
          </a:p>
          <a:p>
            <a:pPr algn="just"/>
            <a:r>
              <a:rPr lang="en-GB" sz="1400" b="1" dirty="0" err="1">
                <a:ea typeface="+mn-lt"/>
                <a:cs typeface="+mn-lt"/>
              </a:rPr>
              <a:t>sudo</a:t>
            </a:r>
            <a:r>
              <a:rPr lang="en-GB" sz="1400" dirty="0">
                <a:ea typeface="+mn-lt"/>
                <a:cs typeface="+mn-lt"/>
              </a:rPr>
              <a:t> − The </a:t>
            </a:r>
            <a:r>
              <a:rPr lang="en-GB" sz="1400" b="1" dirty="0" err="1">
                <a:ea typeface="+mn-lt"/>
                <a:cs typeface="+mn-lt"/>
              </a:rPr>
              <a:t>sudo</a:t>
            </a:r>
            <a:r>
              <a:rPr lang="en-GB" sz="1400" dirty="0">
                <a:ea typeface="+mn-lt"/>
                <a:cs typeface="+mn-lt"/>
              </a:rPr>
              <a:t> command is used to ensure that the command runs with root access.</a:t>
            </a:r>
            <a:endParaRPr lang="en-GB" sz="1400" dirty="0"/>
          </a:p>
          <a:p>
            <a:pPr algn="just"/>
            <a:r>
              <a:rPr lang="en-GB" sz="1400" b="1" dirty="0">
                <a:ea typeface="+mn-lt"/>
                <a:cs typeface="+mn-lt"/>
              </a:rPr>
              <a:t>update</a:t>
            </a:r>
            <a:r>
              <a:rPr lang="en-GB" sz="1400" dirty="0">
                <a:ea typeface="+mn-lt"/>
                <a:cs typeface="+mn-lt"/>
              </a:rPr>
              <a:t> − The </a:t>
            </a:r>
            <a:r>
              <a:rPr lang="en-GB" sz="1400" b="1" dirty="0">
                <a:ea typeface="+mn-lt"/>
                <a:cs typeface="+mn-lt"/>
              </a:rPr>
              <a:t>update</a:t>
            </a:r>
            <a:r>
              <a:rPr lang="en-GB" sz="1400" dirty="0">
                <a:ea typeface="+mn-lt"/>
                <a:cs typeface="+mn-lt"/>
              </a:rPr>
              <a:t> option is used ensure that all packages are updated on the Linux system.</a:t>
            </a:r>
            <a:endParaRPr lang="en-GB" sz="1400" dirty="0"/>
          </a:p>
          <a:p>
            <a:pPr marL="0" indent="0" algn="just">
              <a:buNone/>
            </a:pPr>
            <a:endParaRPr lang="en-GB" sz="1400" b="1" dirty="0">
              <a:ea typeface="+mn-lt"/>
              <a:cs typeface="+mn-lt"/>
            </a:endParaRPr>
          </a:p>
          <a:p>
            <a:pPr marL="0" indent="0" algn="just">
              <a:buNone/>
            </a:pPr>
            <a:r>
              <a:rPr lang="en-GB" sz="1400" b="1" dirty="0">
                <a:ea typeface="+mn-lt"/>
                <a:cs typeface="+mn-lt"/>
              </a:rPr>
              <a:t>Step 3</a:t>
            </a:r>
            <a:r>
              <a:rPr lang="en-GB" sz="1400" dirty="0">
                <a:ea typeface="+mn-lt"/>
                <a:cs typeface="+mn-lt"/>
              </a:rPr>
              <a:t> − The next step is to install the necessary certificates that will be required to work with the Docker site later on to download the necessary Docker packages. It can be done with the following command.</a:t>
            </a:r>
            <a:endParaRPr lang="en-GB" sz="1400" dirty="0"/>
          </a:p>
          <a:p>
            <a:pPr marL="457200" lvl="1" indent="0" algn="just">
              <a:buNone/>
            </a:pPr>
            <a:r>
              <a:rPr lang="en-GB" sz="1400" dirty="0" err="1">
                <a:solidFill>
                  <a:srgbClr val="FF0000"/>
                </a:solidFill>
                <a:ea typeface="+mn-lt"/>
                <a:cs typeface="+mn-lt"/>
              </a:rPr>
              <a:t>sudo</a:t>
            </a:r>
            <a:r>
              <a:rPr lang="en-GB" sz="1400" dirty="0">
                <a:solidFill>
                  <a:srgbClr val="FF0000"/>
                </a:solidFill>
                <a:ea typeface="+mn-lt"/>
                <a:cs typeface="+mn-lt"/>
              </a:rPr>
              <a:t> apt-get install apt-transport-https ca-certificates</a:t>
            </a:r>
            <a:endParaRPr lang="en-GB" sz="1400" dirty="0">
              <a:solidFill>
                <a:srgbClr val="FF0000"/>
              </a:solidFill>
            </a:endParaRPr>
          </a:p>
          <a:p>
            <a:pPr marL="457200" lvl="1" indent="0" algn="just">
              <a:buNone/>
            </a:pPr>
            <a:endParaRPr lang="en-GB" sz="1400" dirty="0">
              <a:solidFill>
                <a:srgbClr val="FF0000"/>
              </a:solidFill>
            </a:endParaRPr>
          </a:p>
          <a:p>
            <a:pPr algn="just">
              <a:buNone/>
            </a:pPr>
            <a:r>
              <a:rPr lang="en-GB" sz="1400" b="1" dirty="0">
                <a:ea typeface="+mn-lt"/>
                <a:cs typeface="+mn-lt"/>
              </a:rPr>
              <a:t>Step 4</a:t>
            </a:r>
            <a:r>
              <a:rPr lang="en-GB" sz="1400" dirty="0">
                <a:ea typeface="+mn-lt"/>
                <a:cs typeface="+mn-lt"/>
              </a:rPr>
              <a:t> − The next step is to add the new GPG key. This key is required to ensure that all data is encrypted when downloading the necessary packages for Docker.</a:t>
            </a:r>
          </a:p>
          <a:p>
            <a:pPr lvl="1" algn="just">
              <a:buNone/>
            </a:pPr>
            <a:r>
              <a:rPr lang="en-GB" sz="1400" dirty="0" err="1">
                <a:solidFill>
                  <a:srgbClr val="FF0000"/>
                </a:solidFill>
                <a:ea typeface="+mn-lt"/>
                <a:cs typeface="+mn-lt"/>
              </a:rPr>
              <a:t>sudo</a:t>
            </a:r>
            <a:r>
              <a:rPr lang="en-GB" sz="1400" dirty="0">
                <a:solidFill>
                  <a:srgbClr val="FF0000"/>
                </a:solidFill>
                <a:ea typeface="+mn-lt"/>
                <a:cs typeface="+mn-lt"/>
              </a:rPr>
              <a:t> apt-key adv --</a:t>
            </a:r>
            <a:r>
              <a:rPr lang="en-GB" sz="1400" dirty="0" err="1">
                <a:solidFill>
                  <a:srgbClr val="FF0000"/>
                </a:solidFill>
                <a:ea typeface="+mn-lt"/>
                <a:cs typeface="+mn-lt"/>
              </a:rPr>
              <a:t>keyserver</a:t>
            </a:r>
            <a:r>
              <a:rPr lang="en-GB" sz="1400" dirty="0">
                <a:solidFill>
                  <a:srgbClr val="FF0000"/>
                </a:solidFill>
                <a:ea typeface="+mn-lt"/>
                <a:cs typeface="+mn-lt"/>
              </a:rPr>
              <a:t> hkp://ha.pool.sks-keyservers.net:80 --</a:t>
            </a:r>
            <a:r>
              <a:rPr lang="en-GB" sz="1400" dirty="0" err="1">
                <a:solidFill>
                  <a:srgbClr val="FF0000"/>
                </a:solidFill>
                <a:ea typeface="+mn-lt"/>
                <a:cs typeface="+mn-lt"/>
              </a:rPr>
              <a:t>recv</a:t>
            </a:r>
            <a:r>
              <a:rPr lang="en-GB" sz="1400" dirty="0">
                <a:solidFill>
                  <a:srgbClr val="FF0000"/>
                </a:solidFill>
                <a:ea typeface="+mn-lt"/>
                <a:cs typeface="+mn-lt"/>
              </a:rPr>
              <a:t>-keys 58118E89F3A912897C070ADBF76221572C52609D</a:t>
            </a:r>
            <a:endParaRPr lang="en-GB" sz="1400" dirty="0">
              <a:solidFill>
                <a:srgbClr val="FF0000"/>
              </a:solidFill>
            </a:endParaRPr>
          </a:p>
          <a:p>
            <a:pPr marL="0" indent="0" algn="just">
              <a:buNone/>
            </a:pPr>
            <a:r>
              <a:rPr lang="en-GB" sz="1400" b="1" dirty="0">
                <a:ea typeface="+mn-lt"/>
                <a:cs typeface="+mn-lt"/>
              </a:rPr>
              <a:t>Step 5</a:t>
            </a:r>
            <a:r>
              <a:rPr lang="en-GB" sz="1400" dirty="0">
                <a:ea typeface="+mn-lt"/>
                <a:cs typeface="+mn-lt"/>
              </a:rPr>
              <a:t> − Next, depending on the version of Ubuntu you have, you will need to add the relevant site to the </a:t>
            </a:r>
            <a:r>
              <a:rPr lang="en-GB" sz="1400" b="1" dirty="0" err="1">
                <a:ea typeface="+mn-lt"/>
                <a:cs typeface="+mn-lt"/>
              </a:rPr>
              <a:t>docker.list</a:t>
            </a:r>
            <a:r>
              <a:rPr lang="en-GB" sz="1400" dirty="0">
                <a:ea typeface="+mn-lt"/>
                <a:cs typeface="+mn-lt"/>
              </a:rPr>
              <a:t> for the </a:t>
            </a:r>
            <a:r>
              <a:rPr lang="en-GB" sz="1400" b="1" dirty="0">
                <a:ea typeface="+mn-lt"/>
                <a:cs typeface="+mn-lt"/>
              </a:rPr>
              <a:t>apt package manager</a:t>
            </a:r>
            <a:r>
              <a:rPr lang="en-GB" sz="1400" dirty="0">
                <a:ea typeface="+mn-lt"/>
                <a:cs typeface="+mn-lt"/>
              </a:rPr>
              <a:t>, so that it will be able to detect the Docker packages from the Docker site and download them accordingly.</a:t>
            </a:r>
          </a:p>
          <a:p>
            <a:pPr algn="just">
              <a:buFont typeface="Arial"/>
              <a:buChar char="•"/>
            </a:pPr>
            <a:r>
              <a:rPr lang="en-GB" sz="1400" dirty="0">
                <a:ea typeface="+mn-lt"/>
                <a:cs typeface="+mn-lt"/>
              </a:rPr>
              <a:t>Precise 12.04 (LTS) ─ deb </a:t>
            </a:r>
            <a:r>
              <a:rPr lang="en-GB" sz="1400" dirty="0">
                <a:ea typeface="+mn-lt"/>
                <a:cs typeface="+mn-lt"/>
                <a:hlinkClick r:id="rId2"/>
              </a:rPr>
              <a:t>https://apt.dockerproject.org/repo</a:t>
            </a:r>
            <a:r>
              <a:rPr lang="en-GB" sz="1400" dirty="0">
                <a:ea typeface="+mn-lt"/>
                <a:cs typeface="+mn-lt"/>
              </a:rPr>
              <a:t>ubuntu-precise main</a:t>
            </a:r>
          </a:p>
          <a:p>
            <a:pPr algn="just">
              <a:buFont typeface="Arial"/>
              <a:buChar char="•"/>
            </a:pPr>
            <a:r>
              <a:rPr lang="en-GB" sz="1400" dirty="0">
                <a:ea typeface="+mn-lt"/>
                <a:cs typeface="+mn-lt"/>
              </a:rPr>
              <a:t>Trusty 14.04 (LTS) ─ deb </a:t>
            </a:r>
            <a:r>
              <a:rPr lang="en-GB" sz="1400" dirty="0">
                <a:ea typeface="+mn-lt"/>
                <a:cs typeface="+mn-lt"/>
                <a:hlinkClick r:id="rId2"/>
              </a:rPr>
              <a:t>https://apt.dockerproject.org/repo/</a:t>
            </a:r>
            <a:r>
              <a:rPr lang="en-GB" sz="1400" dirty="0">
                <a:ea typeface="+mn-lt"/>
                <a:cs typeface="+mn-lt"/>
              </a:rPr>
              <a:t> ubuntu-trusty main</a:t>
            </a:r>
          </a:p>
          <a:p>
            <a:pPr algn="just">
              <a:buFont typeface="Arial"/>
              <a:buChar char="•"/>
            </a:pPr>
            <a:r>
              <a:rPr lang="en-GB" sz="1400" dirty="0">
                <a:ea typeface="+mn-lt"/>
                <a:cs typeface="+mn-lt"/>
              </a:rPr>
              <a:t>Wily 15.10 ─ deb </a:t>
            </a:r>
            <a:r>
              <a:rPr lang="en-GB" sz="1400" dirty="0">
                <a:ea typeface="+mn-lt"/>
                <a:cs typeface="+mn-lt"/>
                <a:hlinkClick r:id="rId2"/>
              </a:rPr>
              <a:t>https://apt.dockerproject.org/repo</a:t>
            </a:r>
            <a:r>
              <a:rPr lang="en-GB" sz="1400" dirty="0">
                <a:ea typeface="+mn-lt"/>
                <a:cs typeface="+mn-lt"/>
              </a:rPr>
              <a:t> ubuntu-wily main</a:t>
            </a:r>
          </a:p>
          <a:p>
            <a:pPr algn="just">
              <a:buFont typeface="Arial"/>
              <a:buChar char="•"/>
            </a:pPr>
            <a:r>
              <a:rPr lang="en-GB" sz="1400" dirty="0" err="1">
                <a:ea typeface="+mn-lt"/>
                <a:cs typeface="+mn-lt"/>
              </a:rPr>
              <a:t>Xenial</a:t>
            </a:r>
            <a:r>
              <a:rPr lang="en-GB" sz="1400" dirty="0">
                <a:ea typeface="+mn-lt"/>
                <a:cs typeface="+mn-lt"/>
              </a:rPr>
              <a:t> 16.04 (LTS) - </a:t>
            </a:r>
            <a:r>
              <a:rPr lang="en-GB" sz="1400" dirty="0">
                <a:ea typeface="+mn-lt"/>
                <a:cs typeface="+mn-lt"/>
                <a:hlinkClick r:id="rId2"/>
              </a:rPr>
              <a:t>https://apt.dockerproject.org/repo</a:t>
            </a:r>
            <a:r>
              <a:rPr lang="en-GB" sz="1400" dirty="0">
                <a:ea typeface="+mn-lt"/>
                <a:cs typeface="+mn-lt"/>
              </a:rPr>
              <a:t> ubuntu-</a:t>
            </a:r>
            <a:r>
              <a:rPr lang="en-GB" sz="1400" dirty="0" err="1">
                <a:ea typeface="+mn-lt"/>
                <a:cs typeface="+mn-lt"/>
              </a:rPr>
              <a:t>xenial</a:t>
            </a:r>
            <a:r>
              <a:rPr lang="en-GB" sz="1400" dirty="0">
                <a:ea typeface="+mn-lt"/>
                <a:cs typeface="+mn-lt"/>
              </a:rPr>
              <a:t> main</a:t>
            </a:r>
          </a:p>
          <a:p>
            <a:pPr algn="just">
              <a:buFont typeface="Arial"/>
              <a:buChar char="•"/>
            </a:pPr>
            <a:r>
              <a:rPr lang="en-GB" sz="1400" dirty="0">
                <a:ea typeface="+mn-lt"/>
                <a:cs typeface="+mn-lt"/>
              </a:rPr>
              <a:t>Since our OS is Ubuntu 14.04, we will use the Repository name as “deb </a:t>
            </a:r>
            <a:r>
              <a:rPr lang="en-GB" sz="1400" dirty="0">
                <a:ea typeface="+mn-lt"/>
                <a:cs typeface="+mn-lt"/>
                <a:hlinkClick r:id="rId2"/>
              </a:rPr>
              <a:t>https://apt.dockerproject.org/repo</a:t>
            </a:r>
            <a:r>
              <a:rPr lang="en-GB" sz="1400" dirty="0">
                <a:ea typeface="+mn-lt"/>
                <a:cs typeface="+mn-lt"/>
              </a:rPr>
              <a:t>ubuntu-trusty main”.</a:t>
            </a:r>
          </a:p>
          <a:p>
            <a:pPr algn="just">
              <a:buFont typeface="Arial"/>
              <a:buChar char="•"/>
            </a:pPr>
            <a:r>
              <a:rPr lang="en-GB" sz="1400" dirty="0">
                <a:ea typeface="+mn-lt"/>
                <a:cs typeface="+mn-lt"/>
              </a:rPr>
              <a:t>And then, we will need to add this repository to the </a:t>
            </a:r>
            <a:r>
              <a:rPr lang="en-GB" sz="1400" b="1" dirty="0" err="1">
                <a:ea typeface="+mn-lt"/>
                <a:cs typeface="+mn-lt"/>
              </a:rPr>
              <a:t>docker.list</a:t>
            </a:r>
            <a:r>
              <a:rPr lang="en-GB" sz="1400" dirty="0">
                <a:ea typeface="+mn-lt"/>
                <a:cs typeface="+mn-lt"/>
              </a:rPr>
              <a:t> as mentioned above.</a:t>
            </a:r>
          </a:p>
          <a:p>
            <a:pPr marL="457200" lvl="1" indent="0">
              <a:buNone/>
            </a:pPr>
            <a:r>
              <a:rPr lang="en-GB" sz="1400" dirty="0">
                <a:solidFill>
                  <a:srgbClr val="FF0000"/>
                </a:solidFill>
                <a:ea typeface="+mn-lt"/>
                <a:cs typeface="+mn-lt"/>
              </a:rPr>
              <a:t>echo "deb </a:t>
            </a:r>
            <a:r>
              <a:rPr lang="en-GB" sz="1400" dirty="0">
                <a:solidFill>
                  <a:srgbClr val="FF0000"/>
                </a:solidFill>
                <a:ea typeface="+mn-lt"/>
                <a:cs typeface="+mn-lt"/>
                <a:hlinkClick r:id="rId3"/>
              </a:rPr>
              <a:t>https://apt.dockerproject.org/repo</a:t>
            </a:r>
            <a:r>
              <a:rPr lang="en-GB" sz="1400" dirty="0">
                <a:solidFill>
                  <a:srgbClr val="FF0000"/>
                </a:solidFill>
                <a:ea typeface="+mn-lt"/>
                <a:cs typeface="+mn-lt"/>
              </a:rPr>
              <a:t> ubuntu-trusty main” | </a:t>
            </a:r>
            <a:r>
              <a:rPr lang="en-GB" sz="1400" dirty="0" err="1">
                <a:solidFill>
                  <a:srgbClr val="FF0000"/>
                </a:solidFill>
                <a:ea typeface="+mn-lt"/>
                <a:cs typeface="+mn-lt"/>
              </a:rPr>
              <a:t>sudo</a:t>
            </a:r>
            <a:r>
              <a:rPr lang="en-GB" sz="1400" dirty="0">
                <a:solidFill>
                  <a:srgbClr val="FF0000"/>
                </a:solidFill>
                <a:ea typeface="+mn-lt"/>
                <a:cs typeface="+mn-lt"/>
              </a:rPr>
              <a:t> tee /etc/apt/</a:t>
            </a:r>
            <a:r>
              <a:rPr lang="en-GB" sz="1400" dirty="0" err="1">
                <a:solidFill>
                  <a:srgbClr val="FF0000"/>
                </a:solidFill>
                <a:ea typeface="+mn-lt"/>
                <a:cs typeface="+mn-lt"/>
              </a:rPr>
              <a:t>sources.list.d</a:t>
            </a:r>
            <a:r>
              <a:rPr lang="en-GB" sz="1400" dirty="0">
                <a:solidFill>
                  <a:srgbClr val="FF0000"/>
                </a:solidFill>
                <a:ea typeface="+mn-lt"/>
                <a:cs typeface="+mn-lt"/>
              </a:rPr>
              <a:t>/</a:t>
            </a:r>
            <a:r>
              <a:rPr lang="en-GB" sz="1400" dirty="0" err="1">
                <a:solidFill>
                  <a:srgbClr val="FF0000"/>
                </a:solidFill>
                <a:ea typeface="+mn-lt"/>
                <a:cs typeface="+mn-lt"/>
              </a:rPr>
              <a:t>docker.list</a:t>
            </a:r>
            <a:endParaRPr lang="en-GB" sz="1400" dirty="0" err="1"/>
          </a:p>
          <a:p>
            <a:pPr marL="457200" lvl="1" indent="0" algn="just">
              <a:buNone/>
            </a:pPr>
            <a:endParaRPr lang="en-GB" sz="1400" dirty="0">
              <a:solidFill>
                <a:srgbClr val="FF0000"/>
              </a:solidFill>
            </a:endParaRPr>
          </a:p>
          <a:p>
            <a:endParaRPr lang="en-GB" sz="1400" dirty="0">
              <a:solidFill>
                <a:srgbClr val="000000"/>
              </a:solidFill>
            </a:endParaRPr>
          </a:p>
        </p:txBody>
      </p:sp>
    </p:spTree>
    <p:extLst>
      <p:ext uri="{BB962C8B-B14F-4D97-AF65-F5344CB8AC3E}">
        <p14:creationId xmlns:p14="http://schemas.microsoft.com/office/powerpoint/2010/main" val="402430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68916-B549-46D3-8D9E-695EFAC6C2F7}"/>
              </a:ext>
            </a:extLst>
          </p:cNvPr>
          <p:cNvSpPr>
            <a:spLocks noGrp="1"/>
          </p:cNvSpPr>
          <p:nvPr>
            <p:ph idx="1"/>
          </p:nvPr>
        </p:nvSpPr>
        <p:spPr>
          <a:xfrm>
            <a:off x="799123" y="350471"/>
            <a:ext cx="11121292" cy="6207491"/>
          </a:xfrm>
        </p:spPr>
        <p:txBody>
          <a:bodyPr vert="horz" lIns="91440" tIns="45720" rIns="91440" bIns="45720" rtlCol="0" anchor="t">
            <a:normAutofit fontScale="92500" lnSpcReduction="10000"/>
          </a:bodyPr>
          <a:lstStyle/>
          <a:p>
            <a:pPr algn="just">
              <a:buNone/>
            </a:pPr>
            <a:r>
              <a:rPr lang="en-GB" sz="1500" b="1" dirty="0">
                <a:ea typeface="+mn-lt"/>
                <a:cs typeface="+mn-lt"/>
              </a:rPr>
              <a:t>Step 6</a:t>
            </a:r>
            <a:r>
              <a:rPr lang="en-GB" sz="1500" dirty="0">
                <a:ea typeface="+mn-lt"/>
                <a:cs typeface="+mn-lt"/>
              </a:rPr>
              <a:t> − Next, we issue the </a:t>
            </a:r>
            <a:r>
              <a:rPr lang="en-GB" sz="1500" dirty="0">
                <a:solidFill>
                  <a:srgbClr val="FF0000"/>
                </a:solidFill>
                <a:ea typeface="+mn-lt"/>
                <a:cs typeface="+mn-lt"/>
              </a:rPr>
              <a:t>apt-get update command</a:t>
            </a:r>
            <a:r>
              <a:rPr lang="en-GB" sz="1500" dirty="0">
                <a:ea typeface="+mn-lt"/>
                <a:cs typeface="+mn-lt"/>
              </a:rPr>
              <a:t> to update the packages on the Ubuntu system.</a:t>
            </a:r>
            <a:endParaRPr lang="en-US" sz="1500"/>
          </a:p>
          <a:p>
            <a:pPr algn="just">
              <a:buNone/>
            </a:pPr>
            <a:r>
              <a:rPr lang="en-GB" sz="1500" b="1" dirty="0">
                <a:ea typeface="+mn-lt"/>
                <a:cs typeface="+mn-lt"/>
              </a:rPr>
              <a:t>Step 7</a:t>
            </a:r>
            <a:r>
              <a:rPr lang="en-GB" sz="1500" dirty="0">
                <a:ea typeface="+mn-lt"/>
                <a:cs typeface="+mn-lt"/>
              </a:rPr>
              <a:t> − If you want to verify that the package manager is pointing to the right repository, you can do it by issuing the </a:t>
            </a:r>
            <a:r>
              <a:rPr lang="en-GB" sz="1500" b="1" dirty="0">
                <a:ea typeface="+mn-lt"/>
                <a:cs typeface="+mn-lt"/>
              </a:rPr>
              <a:t>apt-cache command</a:t>
            </a:r>
            <a:r>
              <a:rPr lang="en-GB" sz="1500" dirty="0">
                <a:ea typeface="+mn-lt"/>
                <a:cs typeface="+mn-lt"/>
              </a:rPr>
              <a:t>.</a:t>
            </a:r>
            <a:endParaRPr lang="en-GB" sz="1500" dirty="0"/>
          </a:p>
          <a:p>
            <a:pPr marL="0" indent="0" algn="just">
              <a:buNone/>
            </a:pPr>
            <a:r>
              <a:rPr lang="en-GB" sz="1500" dirty="0">
                <a:solidFill>
                  <a:srgbClr val="FF0000"/>
                </a:solidFill>
                <a:ea typeface="+mn-lt"/>
                <a:cs typeface="+mn-lt"/>
              </a:rPr>
              <a:t>apt-cache policy docker-engine</a:t>
            </a:r>
          </a:p>
          <a:p>
            <a:pPr marL="0" indent="0" algn="just">
              <a:buNone/>
            </a:pPr>
            <a:r>
              <a:rPr lang="en-GB" sz="1500" b="1" dirty="0">
                <a:ea typeface="+mn-lt"/>
                <a:cs typeface="+mn-lt"/>
              </a:rPr>
              <a:t>Step 8</a:t>
            </a:r>
            <a:r>
              <a:rPr lang="en-GB" sz="1500" dirty="0">
                <a:ea typeface="+mn-lt"/>
                <a:cs typeface="+mn-lt"/>
              </a:rPr>
              <a:t> − Issue the </a:t>
            </a:r>
            <a:r>
              <a:rPr lang="en-GB" sz="1500" dirty="0">
                <a:solidFill>
                  <a:srgbClr val="FF0000"/>
                </a:solidFill>
                <a:ea typeface="+mn-lt"/>
                <a:cs typeface="+mn-lt"/>
              </a:rPr>
              <a:t>apt-get update command </a:t>
            </a:r>
            <a:r>
              <a:rPr lang="en-GB" sz="1500" dirty="0">
                <a:ea typeface="+mn-lt"/>
                <a:cs typeface="+mn-lt"/>
              </a:rPr>
              <a:t>to ensure all the packages on the local system are up to date.</a:t>
            </a:r>
          </a:p>
          <a:p>
            <a:pPr algn="just">
              <a:buNone/>
            </a:pPr>
            <a:r>
              <a:rPr lang="en-GB" sz="1500" b="1" dirty="0">
                <a:ea typeface="+mn-lt"/>
                <a:cs typeface="+mn-lt"/>
              </a:rPr>
              <a:t>Step 9</a:t>
            </a:r>
            <a:r>
              <a:rPr lang="en-GB" sz="1500" dirty="0">
                <a:ea typeface="+mn-lt"/>
                <a:cs typeface="+mn-lt"/>
              </a:rPr>
              <a:t> − For Ubuntu Trusty, Wily, and </a:t>
            </a:r>
            <a:r>
              <a:rPr lang="en-GB" sz="1500" dirty="0" err="1">
                <a:ea typeface="+mn-lt"/>
                <a:cs typeface="+mn-lt"/>
              </a:rPr>
              <a:t>Xenial</a:t>
            </a:r>
            <a:r>
              <a:rPr lang="en-GB" sz="1500" dirty="0">
                <a:ea typeface="+mn-lt"/>
                <a:cs typeface="+mn-lt"/>
              </a:rPr>
              <a:t>, we have to install the </a:t>
            </a:r>
            <a:r>
              <a:rPr lang="en-GB" sz="1500" dirty="0" err="1">
                <a:ea typeface="+mn-lt"/>
                <a:cs typeface="+mn-lt"/>
              </a:rPr>
              <a:t>linux</a:t>
            </a:r>
            <a:r>
              <a:rPr lang="en-GB" sz="1500" dirty="0">
                <a:ea typeface="+mn-lt"/>
                <a:cs typeface="+mn-lt"/>
              </a:rPr>
              <a:t>-image-extra-* kernel packages, which allows one to use the </a:t>
            </a:r>
            <a:r>
              <a:rPr lang="en-GB" sz="1500" b="1" dirty="0" err="1">
                <a:ea typeface="+mn-lt"/>
                <a:cs typeface="+mn-lt"/>
              </a:rPr>
              <a:t>aufs</a:t>
            </a:r>
            <a:r>
              <a:rPr lang="en-GB" sz="1500" b="1" dirty="0">
                <a:ea typeface="+mn-lt"/>
                <a:cs typeface="+mn-lt"/>
              </a:rPr>
              <a:t> storage driver</a:t>
            </a:r>
            <a:r>
              <a:rPr lang="en-GB" sz="1500" dirty="0">
                <a:ea typeface="+mn-lt"/>
                <a:cs typeface="+mn-lt"/>
              </a:rPr>
              <a:t>. This driver is used by the newer versions of Docker.</a:t>
            </a:r>
            <a:endParaRPr lang="en-GB" sz="1500" dirty="0"/>
          </a:p>
          <a:p>
            <a:pPr algn="just">
              <a:buNone/>
            </a:pPr>
            <a:r>
              <a:rPr lang="en-GB" sz="1500" dirty="0">
                <a:ea typeface="+mn-lt"/>
                <a:cs typeface="+mn-lt"/>
              </a:rPr>
              <a:t>It can be done by using the following command.</a:t>
            </a:r>
            <a:endParaRPr lang="en-GB" sz="1500" dirty="0"/>
          </a:p>
          <a:p>
            <a:pPr algn="just">
              <a:buNone/>
            </a:pPr>
            <a:r>
              <a:rPr lang="en-GB" sz="1500" dirty="0">
                <a:solidFill>
                  <a:srgbClr val="FF0000"/>
                </a:solidFill>
                <a:ea typeface="+mn-lt"/>
                <a:cs typeface="+mn-lt"/>
              </a:rPr>
              <a:t>sudo apt-get install linux-image-extra-$(uname -r) 
   </a:t>
            </a:r>
            <a:r>
              <a:rPr lang="en-GB" sz="1500" dirty="0" err="1">
                <a:solidFill>
                  <a:srgbClr val="FF0000"/>
                </a:solidFill>
                <a:ea typeface="+mn-lt"/>
                <a:cs typeface="+mn-lt"/>
              </a:rPr>
              <a:t>linux</a:t>
            </a:r>
            <a:r>
              <a:rPr lang="en-GB" sz="1500" dirty="0">
                <a:solidFill>
                  <a:srgbClr val="FF0000"/>
                </a:solidFill>
                <a:ea typeface="+mn-lt"/>
                <a:cs typeface="+mn-lt"/>
              </a:rPr>
              <a:t>-image-extra-virtual</a:t>
            </a:r>
            <a:endParaRPr lang="en-GB" sz="1500">
              <a:solidFill>
                <a:srgbClr val="FF0000"/>
              </a:solidFill>
            </a:endParaRPr>
          </a:p>
          <a:p>
            <a:pPr algn="just">
              <a:buNone/>
            </a:pPr>
            <a:r>
              <a:rPr lang="en-GB" sz="1500" b="1" dirty="0">
                <a:ea typeface="+mn-lt"/>
                <a:cs typeface="+mn-lt"/>
              </a:rPr>
              <a:t>Step 10</a:t>
            </a:r>
            <a:r>
              <a:rPr lang="en-GB" sz="1500" dirty="0">
                <a:ea typeface="+mn-lt"/>
                <a:cs typeface="+mn-lt"/>
              </a:rPr>
              <a:t> − The final step is to install Docker and we can do this with the following command −</a:t>
            </a:r>
            <a:endParaRPr lang="en-GB" sz="1500" dirty="0"/>
          </a:p>
          <a:p>
            <a:pPr marL="0" indent="0" algn="just">
              <a:buNone/>
            </a:pPr>
            <a:r>
              <a:rPr lang="en-GB" sz="1500" dirty="0" err="1">
                <a:solidFill>
                  <a:srgbClr val="FF0000"/>
                </a:solidFill>
                <a:ea typeface="+mn-lt"/>
                <a:cs typeface="+mn-lt"/>
              </a:rPr>
              <a:t>sudo</a:t>
            </a:r>
            <a:r>
              <a:rPr lang="en-GB" sz="1500" dirty="0">
                <a:solidFill>
                  <a:srgbClr val="FF0000"/>
                </a:solidFill>
                <a:ea typeface="+mn-lt"/>
                <a:cs typeface="+mn-lt"/>
              </a:rPr>
              <a:t> apt-get install –y docker-engine</a:t>
            </a:r>
            <a:endParaRPr lang="en-GB" sz="1500" dirty="0">
              <a:ea typeface="+mn-lt"/>
              <a:cs typeface="+mn-lt"/>
            </a:endParaRPr>
          </a:p>
          <a:p>
            <a:pPr algn="just">
              <a:buNone/>
            </a:pPr>
            <a:r>
              <a:rPr lang="en-GB" sz="1500" dirty="0"/>
              <a:t>Docker Version</a:t>
            </a:r>
          </a:p>
          <a:p>
            <a:pPr algn="just">
              <a:buNone/>
            </a:pPr>
            <a:r>
              <a:rPr lang="en-GB" sz="1500" dirty="0">
                <a:ea typeface="+mn-lt"/>
                <a:cs typeface="+mn-lt"/>
              </a:rPr>
              <a:t>To see the version of Docker running, you can issue the following command −</a:t>
            </a:r>
            <a:endParaRPr lang="en-GB" sz="1500" dirty="0"/>
          </a:p>
          <a:p>
            <a:pPr algn="just">
              <a:buNone/>
            </a:pPr>
            <a:r>
              <a:rPr lang="en-GB" sz="1500" dirty="0"/>
              <a:t>Syntax</a:t>
            </a:r>
          </a:p>
          <a:p>
            <a:pPr algn="just">
              <a:buNone/>
            </a:pPr>
            <a:r>
              <a:rPr lang="en-GB" sz="1500" dirty="0">
                <a:solidFill>
                  <a:srgbClr val="FF0000"/>
                </a:solidFill>
                <a:ea typeface="+mn-lt"/>
                <a:cs typeface="+mn-lt"/>
              </a:rPr>
              <a:t>docker version </a:t>
            </a:r>
            <a:endParaRPr lang="en-GB" sz="1500">
              <a:solidFill>
                <a:srgbClr val="FF0000"/>
              </a:solidFill>
            </a:endParaRPr>
          </a:p>
          <a:p>
            <a:pPr algn="just">
              <a:buFont typeface="Arial"/>
              <a:buChar char="•"/>
            </a:pPr>
            <a:r>
              <a:rPr lang="en-GB" sz="1500" b="1" dirty="0">
                <a:ea typeface="+mn-lt"/>
                <a:cs typeface="+mn-lt"/>
              </a:rPr>
              <a:t>version</a:t>
            </a:r>
            <a:r>
              <a:rPr lang="en-GB" sz="1500" dirty="0">
                <a:ea typeface="+mn-lt"/>
                <a:cs typeface="+mn-lt"/>
              </a:rPr>
              <a:t> − It is used to ensure the Docker command returns the Docker version installed.</a:t>
            </a:r>
            <a:endParaRPr lang="en-GB" sz="1500" dirty="0"/>
          </a:p>
          <a:p>
            <a:pPr indent="0" algn="just">
              <a:buNone/>
            </a:pPr>
            <a:r>
              <a:rPr lang="en-GB" sz="1500" dirty="0"/>
              <a:t>Return Value</a:t>
            </a:r>
          </a:p>
          <a:p>
            <a:pPr algn="just">
              <a:buNone/>
            </a:pPr>
            <a:r>
              <a:rPr lang="en-GB" sz="1500" dirty="0">
                <a:ea typeface="+mn-lt"/>
                <a:cs typeface="+mn-lt"/>
              </a:rPr>
              <a:t>The output will provide the various details of the Docker version installed on the system.</a:t>
            </a:r>
            <a:endParaRPr lang="en-GB" sz="1500" dirty="0"/>
          </a:p>
          <a:p>
            <a:pPr algn="just">
              <a:buNone/>
            </a:pPr>
            <a:r>
              <a:rPr lang="en-GB" sz="1500" dirty="0"/>
              <a:t>Example</a:t>
            </a:r>
          </a:p>
          <a:p>
            <a:pPr marL="0" indent="0" algn="just">
              <a:buNone/>
            </a:pPr>
            <a:r>
              <a:rPr lang="en-GB" sz="1500" dirty="0" err="1">
                <a:solidFill>
                  <a:srgbClr val="FF0000"/>
                </a:solidFill>
                <a:ea typeface="+mn-lt"/>
                <a:cs typeface="+mn-lt"/>
              </a:rPr>
              <a:t>sudo</a:t>
            </a:r>
            <a:r>
              <a:rPr lang="en-GB" sz="1500" dirty="0">
                <a:solidFill>
                  <a:srgbClr val="FF0000"/>
                </a:solidFill>
                <a:ea typeface="+mn-lt"/>
                <a:cs typeface="+mn-lt"/>
              </a:rPr>
              <a:t> docker version</a:t>
            </a:r>
            <a:r>
              <a:rPr lang="en-GB" sz="1500" dirty="0">
                <a:ea typeface="+mn-lt"/>
                <a:cs typeface="+mn-lt"/>
              </a:rPr>
              <a:t> </a:t>
            </a:r>
            <a:br>
              <a:rPr lang="en-GB" sz="1500" dirty="0">
                <a:ea typeface="+mn-lt"/>
                <a:cs typeface="+mn-lt"/>
              </a:rPr>
            </a:br>
            <a:endParaRPr lang="en-GB" sz="1500" dirty="0">
              <a:ea typeface="+mn-lt"/>
              <a:cs typeface="+mn-lt"/>
            </a:endParaRPr>
          </a:p>
        </p:txBody>
      </p:sp>
    </p:spTree>
    <p:extLst>
      <p:ext uri="{BB962C8B-B14F-4D97-AF65-F5344CB8AC3E}">
        <p14:creationId xmlns:p14="http://schemas.microsoft.com/office/powerpoint/2010/main" val="246305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E11A-3850-4B59-8A05-16A6F932F778}"/>
              </a:ext>
            </a:extLst>
          </p:cNvPr>
          <p:cNvSpPr>
            <a:spLocks noGrp="1"/>
          </p:cNvSpPr>
          <p:nvPr>
            <p:ph type="title"/>
          </p:nvPr>
        </p:nvSpPr>
        <p:spPr/>
        <p:txBody>
          <a:bodyPr/>
          <a:lstStyle/>
          <a:p>
            <a:r>
              <a:rPr lang="en-GB" dirty="0"/>
              <a:t>Docker for Windows</a:t>
            </a:r>
          </a:p>
        </p:txBody>
      </p:sp>
      <p:sp>
        <p:nvSpPr>
          <p:cNvPr id="3" name="Content Placeholder 2">
            <a:extLst>
              <a:ext uri="{FF2B5EF4-FFF2-40B4-BE49-F238E27FC236}">
                <a16:creationId xmlns:a16="http://schemas.microsoft.com/office/drawing/2014/main" id="{6B9F1738-7819-4535-B8D1-BE5D06E9E8F7}"/>
              </a:ext>
            </a:extLst>
          </p:cNvPr>
          <p:cNvSpPr>
            <a:spLocks noGrp="1"/>
          </p:cNvSpPr>
          <p:nvPr>
            <p:ph idx="1"/>
          </p:nvPr>
        </p:nvSpPr>
        <p:spPr/>
        <p:txBody>
          <a:bodyPr vert="horz" lIns="91440" tIns="45720" rIns="91440" bIns="45720" rtlCol="0" anchor="t">
            <a:noAutofit/>
          </a:bodyPr>
          <a:lstStyle/>
          <a:p>
            <a:r>
              <a:rPr lang="en-GB" sz="1200" dirty="0">
                <a:ea typeface="+mn-lt"/>
                <a:cs typeface="+mn-lt"/>
                <a:hlinkClick r:id="rId2"/>
              </a:rPr>
              <a:t>https://desktop.docker.com/win/stable/amd64/Docker%20Desktop%20Installer.exe?utm_source=docker&amp;utm_medium=webreferral&amp;utm_campaign=dd-smartbutton&amp;utm_location=module</a:t>
            </a:r>
            <a:r>
              <a:rPr lang="en-GB" sz="1200" dirty="0">
                <a:ea typeface="+mn-lt"/>
                <a:cs typeface="+mn-lt"/>
              </a:rPr>
              <a:t> </a:t>
            </a:r>
          </a:p>
          <a:p>
            <a:pPr algn="just"/>
            <a:r>
              <a:rPr lang="en-GB" sz="1200">
                <a:ea typeface="+mn-lt"/>
                <a:cs typeface="+mn-lt"/>
              </a:rPr>
              <a:t>To test that Docker runs properly, we can use the Docker </a:t>
            </a:r>
            <a:r>
              <a:rPr lang="en-GB" sz="1200" b="1">
                <a:ea typeface="+mn-lt"/>
                <a:cs typeface="+mn-lt"/>
              </a:rPr>
              <a:t>run command</a:t>
            </a:r>
            <a:r>
              <a:rPr lang="en-GB" sz="1200">
                <a:ea typeface="+mn-lt"/>
                <a:cs typeface="+mn-lt"/>
              </a:rPr>
              <a:t> to download and run a simple </a:t>
            </a:r>
            <a:r>
              <a:rPr lang="en-GB" sz="1200" b="1">
                <a:ea typeface="+mn-lt"/>
                <a:cs typeface="+mn-lt"/>
              </a:rPr>
              <a:t>HelloWorld Docker container</a:t>
            </a:r>
            <a:r>
              <a:rPr lang="en-GB" sz="1200">
                <a:ea typeface="+mn-lt"/>
                <a:cs typeface="+mn-lt"/>
              </a:rPr>
              <a:t>.</a:t>
            </a:r>
            <a:endParaRPr lang="en-GB" sz="1200" dirty="0">
              <a:ea typeface="+mn-lt"/>
              <a:cs typeface="+mn-lt"/>
            </a:endParaRPr>
          </a:p>
          <a:p>
            <a:pPr algn="just"/>
            <a:r>
              <a:rPr lang="en-GB" sz="1200">
                <a:ea typeface="+mn-lt"/>
                <a:cs typeface="+mn-lt"/>
              </a:rPr>
              <a:t>The working of the Docker </a:t>
            </a:r>
            <a:r>
              <a:rPr lang="en-GB" sz="1200" b="1">
                <a:ea typeface="+mn-lt"/>
                <a:cs typeface="+mn-lt"/>
              </a:rPr>
              <a:t>run command</a:t>
            </a:r>
            <a:r>
              <a:rPr lang="en-GB" sz="1200">
                <a:ea typeface="+mn-lt"/>
                <a:cs typeface="+mn-lt"/>
              </a:rPr>
              <a:t> is given below −</a:t>
            </a:r>
            <a:endParaRPr lang="en-GB" sz="1200"/>
          </a:p>
          <a:p>
            <a:pPr marL="0" indent="0">
              <a:buNone/>
            </a:pPr>
            <a:r>
              <a:rPr lang="en-GB" sz="1200">
                <a:solidFill>
                  <a:srgbClr val="FF0000"/>
                </a:solidFill>
                <a:ea typeface="+mn-lt"/>
                <a:cs typeface="+mn-lt"/>
              </a:rPr>
              <a:t>docker run</a:t>
            </a:r>
            <a:r>
              <a:rPr lang="en-GB" sz="1200" dirty="0">
                <a:ea typeface="+mn-lt"/>
                <a:cs typeface="+mn-lt"/>
              </a:rPr>
              <a:t> </a:t>
            </a:r>
            <a:endParaRPr lang="en-GB" sz="1200" dirty="0"/>
          </a:p>
          <a:p>
            <a:r>
              <a:rPr lang="en-GB" sz="1200"/>
              <a:t>Options</a:t>
            </a:r>
          </a:p>
          <a:p>
            <a:pPr algn="just"/>
            <a:r>
              <a:rPr lang="en-GB" sz="1200" b="1">
                <a:ea typeface="+mn-lt"/>
                <a:cs typeface="+mn-lt"/>
              </a:rPr>
              <a:t>Image</a:t>
            </a:r>
            <a:r>
              <a:rPr lang="en-GB" sz="1200">
                <a:ea typeface="+mn-lt"/>
                <a:cs typeface="+mn-lt"/>
              </a:rPr>
              <a:t> − This is the name of the image which is used to run the container.</a:t>
            </a:r>
            <a:endParaRPr lang="en-GB" sz="1200"/>
          </a:p>
          <a:p>
            <a:r>
              <a:rPr lang="en-GB" sz="1200"/>
              <a:t>Return Value</a:t>
            </a:r>
          </a:p>
          <a:p>
            <a:pPr algn="just"/>
            <a:r>
              <a:rPr lang="en-GB" sz="1200">
                <a:ea typeface="+mn-lt"/>
                <a:cs typeface="+mn-lt"/>
              </a:rPr>
              <a:t>The output will run the command in the desired container.</a:t>
            </a:r>
            <a:endParaRPr lang="en-GB" sz="1200"/>
          </a:p>
          <a:p>
            <a:r>
              <a:rPr lang="en-GB" sz="1200"/>
              <a:t>Example</a:t>
            </a:r>
          </a:p>
          <a:p>
            <a:pPr marL="0" indent="0">
              <a:buNone/>
            </a:pPr>
            <a:r>
              <a:rPr lang="en-GB" sz="1200">
                <a:solidFill>
                  <a:srgbClr val="FF0000"/>
                </a:solidFill>
                <a:ea typeface="+mn-lt"/>
                <a:cs typeface="+mn-lt"/>
              </a:rPr>
              <a:t>sudo docker run hello-world</a:t>
            </a:r>
            <a:endParaRPr lang="en-GB" sz="1200">
              <a:solidFill>
                <a:srgbClr val="FF0000"/>
              </a:solidFill>
            </a:endParaRPr>
          </a:p>
          <a:p>
            <a:pPr algn="just"/>
            <a:r>
              <a:rPr lang="en-GB" sz="1200" dirty="0">
                <a:ea typeface="+mn-lt"/>
                <a:cs typeface="+mn-lt"/>
              </a:rPr>
              <a:t>This command will download the </a:t>
            </a:r>
            <a:r>
              <a:rPr lang="en-GB" sz="1200" b="1" dirty="0">
                <a:ea typeface="+mn-lt"/>
                <a:cs typeface="+mn-lt"/>
              </a:rPr>
              <a:t>hello-world</a:t>
            </a:r>
            <a:r>
              <a:rPr lang="en-GB" sz="1200" dirty="0">
                <a:ea typeface="+mn-lt"/>
                <a:cs typeface="+mn-lt"/>
              </a:rPr>
              <a:t> image, if it is not already present, and run the </a:t>
            </a:r>
            <a:r>
              <a:rPr lang="en-GB" sz="1200" b="1" dirty="0">
                <a:ea typeface="+mn-lt"/>
                <a:cs typeface="+mn-lt"/>
              </a:rPr>
              <a:t>hello-world</a:t>
            </a:r>
            <a:r>
              <a:rPr lang="en-GB" sz="1200">
                <a:ea typeface="+mn-lt"/>
                <a:cs typeface="+mn-lt"/>
              </a:rPr>
              <a:t> as a container.</a:t>
            </a:r>
          </a:p>
          <a:p>
            <a:pPr algn="just">
              <a:buNone/>
            </a:pPr>
            <a:r>
              <a:rPr lang="en-GB" sz="1200">
                <a:ea typeface="+mn-lt"/>
                <a:cs typeface="+mn-lt"/>
              </a:rPr>
              <a:t>If you want to run the Ubuntu OS on Windows, you can download the Ubuntu Image using the following command −</a:t>
            </a:r>
            <a:endParaRPr lang="en-GB"/>
          </a:p>
          <a:p>
            <a:pPr algn="just">
              <a:buNone/>
            </a:pPr>
            <a:r>
              <a:rPr lang="en-GB" sz="1200">
                <a:solidFill>
                  <a:srgbClr val="FF0000"/>
                </a:solidFill>
                <a:ea typeface="+mn-lt"/>
                <a:cs typeface="+mn-lt"/>
              </a:rPr>
              <a:t>docker run –it ubuntu bash</a:t>
            </a:r>
            <a:endParaRPr lang="en-GB" sz="1200">
              <a:solidFill>
                <a:srgbClr val="FF0000"/>
              </a:solidFill>
            </a:endParaRPr>
          </a:p>
          <a:p>
            <a:pPr algn="just">
              <a:buNone/>
            </a:pPr>
            <a:r>
              <a:rPr lang="en-GB" sz="1200">
                <a:ea typeface="+mn-lt"/>
                <a:cs typeface="+mn-lt"/>
              </a:rPr>
              <a:t>Here you are telling Docker to run the command in the interactive mode via the </a:t>
            </a:r>
            <a:r>
              <a:rPr lang="en-GB" sz="1200" b="1">
                <a:ea typeface="+mn-lt"/>
                <a:cs typeface="+mn-lt"/>
              </a:rPr>
              <a:t>–it</a:t>
            </a:r>
            <a:r>
              <a:rPr lang="en-GB" sz="1200">
                <a:ea typeface="+mn-lt"/>
                <a:cs typeface="+mn-lt"/>
              </a:rPr>
              <a:t> option.</a:t>
            </a:r>
            <a:endParaRPr lang="en-GB"/>
          </a:p>
          <a:p>
            <a:pPr algn="just">
              <a:buNone/>
            </a:pPr>
            <a:r>
              <a:rPr lang="en-GB" sz="1200">
                <a:ea typeface="+mn-lt"/>
                <a:cs typeface="+mn-lt"/>
              </a:rPr>
              <a:t>In the output you can see that the Ubuntu image is downloaded and run and then you will be logged in as a root user in the Ubuntu container.</a:t>
            </a:r>
            <a:endParaRPr lang="en-GB"/>
          </a:p>
          <a:p>
            <a:pPr marL="0" indent="0" algn="just">
              <a:buNone/>
            </a:pPr>
            <a:endParaRPr lang="en-GB" sz="1200" dirty="0"/>
          </a:p>
        </p:txBody>
      </p:sp>
    </p:spTree>
    <p:extLst>
      <p:ext uri="{BB962C8B-B14F-4D97-AF65-F5344CB8AC3E}">
        <p14:creationId xmlns:p14="http://schemas.microsoft.com/office/powerpoint/2010/main" val="94108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6C93-9E18-48C5-AA06-D3B31F01D5C5}"/>
              </a:ext>
            </a:extLst>
          </p:cNvPr>
          <p:cNvSpPr>
            <a:spLocks noGrp="1"/>
          </p:cNvSpPr>
          <p:nvPr>
            <p:ph type="title"/>
          </p:nvPr>
        </p:nvSpPr>
        <p:spPr/>
        <p:txBody>
          <a:bodyPr/>
          <a:lstStyle/>
          <a:p>
            <a:r>
              <a:rPr lang="en-GB"/>
              <a:t>Docker Hub</a:t>
            </a:r>
          </a:p>
        </p:txBody>
      </p:sp>
      <p:sp>
        <p:nvSpPr>
          <p:cNvPr id="3" name="Content Placeholder 2">
            <a:extLst>
              <a:ext uri="{FF2B5EF4-FFF2-40B4-BE49-F238E27FC236}">
                <a16:creationId xmlns:a16="http://schemas.microsoft.com/office/drawing/2014/main" id="{157AF898-BC42-4083-8CDC-59BF1FA9EF03}"/>
              </a:ext>
            </a:extLst>
          </p:cNvPr>
          <p:cNvSpPr>
            <a:spLocks noGrp="1"/>
          </p:cNvSpPr>
          <p:nvPr>
            <p:ph idx="1"/>
          </p:nvPr>
        </p:nvSpPr>
        <p:spPr>
          <a:xfrm>
            <a:off x="838200" y="1461558"/>
            <a:ext cx="10795000" cy="5028671"/>
          </a:xfrm>
        </p:spPr>
        <p:txBody>
          <a:bodyPr vert="horz" lIns="91440" tIns="45720" rIns="91440" bIns="45720" rtlCol="0" anchor="t">
            <a:noAutofit/>
          </a:bodyPr>
          <a:lstStyle/>
          <a:p>
            <a:pPr algn="just"/>
            <a:r>
              <a:rPr lang="en-GB" sz="1200">
                <a:ea typeface="+mn-lt"/>
                <a:cs typeface="+mn-lt"/>
              </a:rPr>
              <a:t>Docker Hub is a registry service on the cloud that allows you to download Docker images that are built by other communities. You can also upload your own Docker built images to Docker hub. In this chapter, we will see how to download and the use the Jenkins Docker image from Docker hub.</a:t>
            </a:r>
            <a:endParaRPr lang="en-GB" sz="1200"/>
          </a:p>
          <a:p>
            <a:pPr algn="just"/>
            <a:r>
              <a:rPr lang="en-GB" sz="1200">
                <a:ea typeface="+mn-lt"/>
                <a:cs typeface="+mn-lt"/>
              </a:rPr>
              <a:t>The official site for Docker hub is − </a:t>
            </a:r>
            <a:r>
              <a:rPr lang="en-GB" sz="1200" dirty="0">
                <a:ea typeface="+mn-lt"/>
                <a:cs typeface="+mn-lt"/>
                <a:hlinkClick r:id="rId2"/>
              </a:rPr>
              <a:t>https://www.docker.com/community-edition#/add_ons</a:t>
            </a:r>
            <a:endParaRPr lang="en-GB" sz="1200"/>
          </a:p>
          <a:p>
            <a:pPr algn="just"/>
            <a:r>
              <a:rPr lang="en-GB" sz="1200" b="1">
                <a:ea typeface="+mn-lt"/>
                <a:cs typeface="+mn-lt"/>
              </a:rPr>
              <a:t>Step 1</a:t>
            </a:r>
            <a:r>
              <a:rPr lang="en-GB" sz="1200">
                <a:ea typeface="+mn-lt"/>
                <a:cs typeface="+mn-lt"/>
              </a:rPr>
              <a:t> − First you need to do a simple sign-up on Docker hub.</a:t>
            </a:r>
            <a:endParaRPr lang="en-GB" sz="1200"/>
          </a:p>
          <a:p>
            <a:pPr algn="just"/>
            <a:r>
              <a:rPr lang="en-GB" sz="1200" b="1">
                <a:ea typeface="+mn-lt"/>
                <a:cs typeface="+mn-lt"/>
              </a:rPr>
              <a:t>Step 2</a:t>
            </a:r>
            <a:r>
              <a:rPr lang="en-GB" sz="1200">
                <a:ea typeface="+mn-lt"/>
                <a:cs typeface="+mn-lt"/>
              </a:rPr>
              <a:t> − Once you have signed up, you will be logged into Docker Hub.</a:t>
            </a:r>
            <a:endParaRPr lang="en-GB" sz="1200"/>
          </a:p>
          <a:p>
            <a:pPr algn="just"/>
            <a:r>
              <a:rPr lang="en-GB" sz="1200" b="1">
                <a:ea typeface="+mn-lt"/>
                <a:cs typeface="+mn-lt"/>
              </a:rPr>
              <a:t>Step 3</a:t>
            </a:r>
            <a:r>
              <a:rPr lang="en-GB" sz="1200">
                <a:ea typeface="+mn-lt"/>
                <a:cs typeface="+mn-lt"/>
              </a:rPr>
              <a:t> − Next, let’s browse and find the Jenkins image.</a:t>
            </a:r>
            <a:endParaRPr lang="en-GB" sz="1200"/>
          </a:p>
          <a:p>
            <a:pPr algn="just"/>
            <a:r>
              <a:rPr lang="en-GB" sz="1200" b="1">
                <a:ea typeface="+mn-lt"/>
                <a:cs typeface="+mn-lt"/>
              </a:rPr>
              <a:t>Step 4</a:t>
            </a:r>
            <a:r>
              <a:rPr lang="en-GB" sz="1200">
                <a:ea typeface="+mn-lt"/>
                <a:cs typeface="+mn-lt"/>
              </a:rPr>
              <a:t> − If you scroll down on the same page, you can see the Docker </a:t>
            </a:r>
            <a:r>
              <a:rPr lang="en-GB" sz="1200" b="1">
                <a:ea typeface="+mn-lt"/>
                <a:cs typeface="+mn-lt"/>
              </a:rPr>
              <a:t>pull</a:t>
            </a:r>
            <a:r>
              <a:rPr lang="en-GB" sz="1200">
                <a:ea typeface="+mn-lt"/>
                <a:cs typeface="+mn-lt"/>
              </a:rPr>
              <a:t> command. This will be used to download the Jenkins image onto the local Ubuntu server.</a:t>
            </a:r>
            <a:endParaRPr lang="en-GB" sz="1200"/>
          </a:p>
          <a:p>
            <a:pPr algn="just"/>
            <a:r>
              <a:rPr lang="en-GB" sz="1200" b="1">
                <a:ea typeface="+mn-lt"/>
                <a:cs typeface="+mn-lt"/>
              </a:rPr>
              <a:t>Step 5</a:t>
            </a:r>
            <a:r>
              <a:rPr lang="en-GB" sz="1200">
                <a:ea typeface="+mn-lt"/>
                <a:cs typeface="+mn-lt"/>
              </a:rPr>
              <a:t> − Now, go to the Ubuntu server and run the following command −</a:t>
            </a:r>
            <a:endParaRPr lang="en-GB" sz="1200"/>
          </a:p>
          <a:p>
            <a:pPr marL="0" indent="0">
              <a:buNone/>
            </a:pPr>
            <a:r>
              <a:rPr lang="en-GB" sz="1200" dirty="0">
                <a:solidFill>
                  <a:srgbClr val="FF0000"/>
                </a:solidFill>
                <a:ea typeface="+mn-lt"/>
                <a:cs typeface="+mn-lt"/>
              </a:rPr>
              <a:t>sudo</a:t>
            </a:r>
            <a:r>
              <a:rPr lang="en-GB" sz="1200">
                <a:solidFill>
                  <a:srgbClr val="FF0000"/>
                </a:solidFill>
                <a:ea typeface="+mn-lt"/>
                <a:cs typeface="+mn-lt"/>
              </a:rPr>
              <a:t> docker pull jenkins </a:t>
            </a:r>
          </a:p>
          <a:p>
            <a:r>
              <a:rPr lang="en-GB" sz="1200">
                <a:ea typeface="+mn-lt"/>
                <a:cs typeface="+mn-lt"/>
              </a:rPr>
              <a:t>To run Jenkins, you need to run the following command −</a:t>
            </a:r>
            <a:endParaRPr lang="en-GB" sz="1200"/>
          </a:p>
          <a:p>
            <a:pPr marL="0" indent="0">
              <a:buNone/>
            </a:pPr>
            <a:r>
              <a:rPr lang="en-GB" sz="1200">
                <a:solidFill>
                  <a:srgbClr val="FF0000"/>
                </a:solidFill>
                <a:ea typeface="+mn-lt"/>
                <a:cs typeface="+mn-lt"/>
              </a:rPr>
              <a:t>sudo docker run -p 8080:8080 -p 50000:50000 jenkins </a:t>
            </a:r>
            <a:endParaRPr lang="en-GB" sz="1200">
              <a:solidFill>
                <a:srgbClr val="FF0000"/>
              </a:solidFill>
            </a:endParaRPr>
          </a:p>
          <a:p>
            <a:pPr algn="just"/>
            <a:r>
              <a:rPr lang="en-GB" sz="1200">
                <a:ea typeface="+mn-lt"/>
                <a:cs typeface="+mn-lt"/>
              </a:rPr>
              <a:t>Note the following points about the above </a:t>
            </a:r>
            <a:r>
              <a:rPr lang="en-GB" sz="1200" b="1">
                <a:ea typeface="+mn-lt"/>
                <a:cs typeface="+mn-lt"/>
              </a:rPr>
              <a:t>sudo</a:t>
            </a:r>
            <a:r>
              <a:rPr lang="en-GB" sz="1200">
                <a:ea typeface="+mn-lt"/>
                <a:cs typeface="+mn-lt"/>
              </a:rPr>
              <a:t> command −</a:t>
            </a:r>
            <a:endParaRPr lang="en-GB" sz="1200"/>
          </a:p>
          <a:p>
            <a:pPr algn="just"/>
            <a:r>
              <a:rPr lang="en-GB" sz="1200">
                <a:ea typeface="+mn-lt"/>
                <a:cs typeface="+mn-lt"/>
              </a:rPr>
              <a:t>We are using the </a:t>
            </a:r>
            <a:r>
              <a:rPr lang="en-GB" sz="1200" b="1">
                <a:ea typeface="+mn-lt"/>
                <a:cs typeface="+mn-lt"/>
              </a:rPr>
              <a:t>sudo</a:t>
            </a:r>
            <a:r>
              <a:rPr lang="en-GB" sz="1200">
                <a:ea typeface="+mn-lt"/>
                <a:cs typeface="+mn-lt"/>
              </a:rPr>
              <a:t> command to ensure it runs with root access.</a:t>
            </a:r>
            <a:endParaRPr lang="en-GB" sz="1200"/>
          </a:p>
          <a:p>
            <a:pPr algn="just"/>
            <a:r>
              <a:rPr lang="en-GB" sz="1200">
                <a:ea typeface="+mn-lt"/>
                <a:cs typeface="+mn-lt"/>
              </a:rPr>
              <a:t>Here, </a:t>
            </a:r>
            <a:r>
              <a:rPr lang="en-GB" sz="1200" b="1">
                <a:ea typeface="+mn-lt"/>
                <a:cs typeface="+mn-lt"/>
              </a:rPr>
              <a:t>jenkins</a:t>
            </a:r>
            <a:r>
              <a:rPr lang="en-GB" sz="1200">
                <a:ea typeface="+mn-lt"/>
                <a:cs typeface="+mn-lt"/>
              </a:rPr>
              <a:t> is the name of the image we want to download from Docker hub and install on our Ubuntu machine.</a:t>
            </a:r>
            <a:endParaRPr lang="en-GB" sz="1200"/>
          </a:p>
          <a:p>
            <a:pPr algn="just"/>
            <a:r>
              <a:rPr lang="en-GB" sz="1200" b="1">
                <a:ea typeface="+mn-lt"/>
                <a:cs typeface="+mn-lt"/>
              </a:rPr>
              <a:t>-p</a:t>
            </a:r>
            <a:r>
              <a:rPr lang="en-GB" sz="1200">
                <a:ea typeface="+mn-lt"/>
                <a:cs typeface="+mn-lt"/>
              </a:rPr>
              <a:t> is used to map the port number of the internal Docker image to our main Ubuntu server so that we can access the container accordingly.</a:t>
            </a:r>
            <a:endParaRPr lang="en-GB" sz="1200"/>
          </a:p>
          <a:p>
            <a:pPr algn="just"/>
            <a:r>
              <a:rPr lang="en-GB" sz="1200">
                <a:ea typeface="+mn-lt"/>
                <a:cs typeface="+mn-lt"/>
              </a:rPr>
              <a:t>You will then have Jenkins successfully running as a container on the Ubuntu machine</a:t>
            </a:r>
            <a:endParaRPr lang="en-GB" sz="1200"/>
          </a:p>
        </p:txBody>
      </p:sp>
    </p:spTree>
    <p:extLst>
      <p:ext uri="{BB962C8B-B14F-4D97-AF65-F5344CB8AC3E}">
        <p14:creationId xmlns:p14="http://schemas.microsoft.com/office/powerpoint/2010/main" val="32825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4A438-21D5-4BBE-8B1E-15DBA592F254}"/>
              </a:ext>
            </a:extLst>
          </p:cNvPr>
          <p:cNvSpPr>
            <a:spLocks noGrp="1"/>
          </p:cNvSpPr>
          <p:nvPr>
            <p:ph idx="1"/>
          </p:nvPr>
        </p:nvSpPr>
        <p:spPr>
          <a:xfrm>
            <a:off x="838200" y="360892"/>
            <a:ext cx="5190067" cy="4351338"/>
          </a:xfrm>
        </p:spPr>
        <p:txBody>
          <a:bodyPr vert="horz" lIns="91440" tIns="45720" rIns="91440" bIns="45720" rtlCol="0" anchor="t">
            <a:noAutofit/>
          </a:bodyPr>
          <a:lstStyle/>
          <a:p>
            <a:pPr algn="just">
              <a:lnSpc>
                <a:spcPct val="120000"/>
              </a:lnSpc>
              <a:spcBef>
                <a:spcPts val="0"/>
              </a:spcBef>
            </a:pPr>
            <a:r>
              <a:rPr lang="en-GB" sz="1100">
                <a:ea typeface="+mn-lt"/>
                <a:cs typeface="+mn-lt"/>
              </a:rPr>
              <a:t>In Docker, everything is based on Images. An image is a combination of a file system and parameters. Let’s take an example of the following command in Docker.</a:t>
            </a:r>
            <a:endParaRPr lang="en-GB" sz="1100"/>
          </a:p>
          <a:p>
            <a:pPr marL="0" indent="0">
              <a:lnSpc>
                <a:spcPct val="120000"/>
              </a:lnSpc>
              <a:spcBef>
                <a:spcPts val="0"/>
              </a:spcBef>
              <a:buNone/>
            </a:pPr>
            <a:r>
              <a:rPr lang="en-GB" sz="1100" b="1">
                <a:solidFill>
                  <a:srgbClr val="FF0000"/>
                </a:solidFill>
                <a:ea typeface="+mn-lt"/>
                <a:cs typeface="+mn-lt"/>
              </a:rPr>
              <a:t>docker run hello-world </a:t>
            </a:r>
            <a:endParaRPr lang="en-GB" sz="1100" b="1" dirty="0"/>
          </a:p>
          <a:p>
            <a:pPr algn="just">
              <a:lnSpc>
                <a:spcPct val="120000"/>
              </a:lnSpc>
              <a:spcBef>
                <a:spcPts val="0"/>
              </a:spcBef>
            </a:pPr>
            <a:r>
              <a:rPr lang="en-GB" sz="1100">
                <a:ea typeface="+mn-lt"/>
                <a:cs typeface="+mn-lt"/>
              </a:rPr>
              <a:t>The Docker command is specific and tells the Docker program on the Operating System that something needs to be done.</a:t>
            </a:r>
            <a:endParaRPr lang="en-GB" sz="1100"/>
          </a:p>
          <a:p>
            <a:pPr algn="just">
              <a:lnSpc>
                <a:spcPct val="120000"/>
              </a:lnSpc>
              <a:spcBef>
                <a:spcPts val="0"/>
              </a:spcBef>
            </a:pPr>
            <a:r>
              <a:rPr lang="en-GB" sz="1100">
                <a:ea typeface="+mn-lt"/>
                <a:cs typeface="+mn-lt"/>
              </a:rPr>
              <a:t>The </a:t>
            </a:r>
            <a:r>
              <a:rPr lang="en-GB" sz="1100" b="1">
                <a:ea typeface="+mn-lt"/>
                <a:cs typeface="+mn-lt"/>
              </a:rPr>
              <a:t>run</a:t>
            </a:r>
            <a:r>
              <a:rPr lang="en-GB" sz="1100">
                <a:ea typeface="+mn-lt"/>
                <a:cs typeface="+mn-lt"/>
              </a:rPr>
              <a:t> command is used to mention that we want to create an instance of an image, which is then called a </a:t>
            </a:r>
            <a:r>
              <a:rPr lang="en-GB" sz="1100" b="1">
                <a:ea typeface="+mn-lt"/>
                <a:cs typeface="+mn-lt"/>
              </a:rPr>
              <a:t>container</a:t>
            </a:r>
            <a:r>
              <a:rPr lang="en-GB" sz="1100">
                <a:ea typeface="+mn-lt"/>
                <a:cs typeface="+mn-lt"/>
              </a:rPr>
              <a:t>.</a:t>
            </a:r>
            <a:endParaRPr lang="en-GB" sz="1100"/>
          </a:p>
          <a:p>
            <a:pPr algn="just">
              <a:lnSpc>
                <a:spcPct val="120000"/>
              </a:lnSpc>
              <a:spcBef>
                <a:spcPts val="0"/>
              </a:spcBef>
            </a:pPr>
            <a:r>
              <a:rPr lang="en-GB" sz="1100">
                <a:ea typeface="+mn-lt"/>
                <a:cs typeface="+mn-lt"/>
              </a:rPr>
              <a:t>Finally, "hello-world" represents the image from which the container is made.</a:t>
            </a:r>
            <a:endParaRPr lang="en-GB" sz="1100"/>
          </a:p>
          <a:p>
            <a:pPr algn="just">
              <a:lnSpc>
                <a:spcPct val="120000"/>
              </a:lnSpc>
              <a:spcBef>
                <a:spcPts val="0"/>
              </a:spcBef>
            </a:pPr>
            <a:r>
              <a:rPr lang="en-GB" sz="1100">
                <a:ea typeface="+mn-lt"/>
                <a:cs typeface="+mn-lt"/>
              </a:rPr>
              <a:t>Now let’s look at how we can use the CentOS image available in Docker Hub to run CentOS on our Ubuntu machine. We can do this by executing the following command on our Ubuntu machine −</a:t>
            </a:r>
            <a:endParaRPr lang="en-GB" sz="1100"/>
          </a:p>
          <a:p>
            <a:pPr marL="0" indent="0">
              <a:lnSpc>
                <a:spcPct val="120000"/>
              </a:lnSpc>
              <a:spcBef>
                <a:spcPts val="0"/>
              </a:spcBef>
              <a:buNone/>
            </a:pPr>
            <a:r>
              <a:rPr lang="en-GB" sz="1100" b="1">
                <a:solidFill>
                  <a:srgbClr val="FF0000"/>
                </a:solidFill>
                <a:ea typeface="+mn-lt"/>
                <a:cs typeface="+mn-lt"/>
              </a:rPr>
              <a:t>sudo docker run -it centos /bin/bash</a:t>
            </a:r>
            <a:endParaRPr lang="en-GB" sz="1100" b="1" dirty="0"/>
          </a:p>
          <a:p>
            <a:pPr algn="just">
              <a:lnSpc>
                <a:spcPct val="120000"/>
              </a:lnSpc>
              <a:spcBef>
                <a:spcPts val="0"/>
              </a:spcBef>
            </a:pPr>
            <a:r>
              <a:rPr lang="en-GB" sz="1100">
                <a:ea typeface="+mn-lt"/>
                <a:cs typeface="+mn-lt"/>
              </a:rPr>
              <a:t>We are using the </a:t>
            </a:r>
            <a:r>
              <a:rPr lang="en-GB" sz="1100" b="1">
                <a:ea typeface="+mn-lt"/>
                <a:cs typeface="+mn-lt"/>
              </a:rPr>
              <a:t>sudo</a:t>
            </a:r>
            <a:r>
              <a:rPr lang="en-GB" sz="1100">
                <a:ea typeface="+mn-lt"/>
                <a:cs typeface="+mn-lt"/>
              </a:rPr>
              <a:t> command to ensure that it runs with </a:t>
            </a:r>
            <a:r>
              <a:rPr lang="en-GB" sz="1100" b="1">
                <a:ea typeface="+mn-lt"/>
                <a:cs typeface="+mn-lt"/>
              </a:rPr>
              <a:t>root</a:t>
            </a:r>
            <a:r>
              <a:rPr lang="en-GB" sz="1100" dirty="0">
                <a:ea typeface="+mn-lt"/>
                <a:cs typeface="+mn-lt"/>
              </a:rPr>
              <a:t> </a:t>
            </a:r>
            <a:r>
              <a:rPr lang="en-GB" sz="1100">
                <a:ea typeface="+mn-lt"/>
                <a:cs typeface="+mn-lt"/>
              </a:rPr>
              <a:t>access.</a:t>
            </a:r>
            <a:endParaRPr lang="en-GB" sz="1100"/>
          </a:p>
          <a:p>
            <a:pPr algn="just">
              <a:lnSpc>
                <a:spcPct val="120000"/>
              </a:lnSpc>
              <a:spcBef>
                <a:spcPts val="0"/>
              </a:spcBef>
            </a:pPr>
            <a:r>
              <a:rPr lang="en-GB" sz="1100">
                <a:ea typeface="+mn-lt"/>
                <a:cs typeface="+mn-lt"/>
              </a:rPr>
              <a:t>Here, </a:t>
            </a:r>
            <a:r>
              <a:rPr lang="en-GB" sz="1100" b="1">
                <a:ea typeface="+mn-lt"/>
                <a:cs typeface="+mn-lt"/>
              </a:rPr>
              <a:t>centos</a:t>
            </a:r>
            <a:r>
              <a:rPr lang="en-GB" sz="1100">
                <a:ea typeface="+mn-lt"/>
                <a:cs typeface="+mn-lt"/>
              </a:rPr>
              <a:t> is the name of the image we want to download from Docker Hub and install on our Ubuntu machine.</a:t>
            </a:r>
            <a:endParaRPr lang="en-GB" sz="1100"/>
          </a:p>
          <a:p>
            <a:pPr algn="just">
              <a:lnSpc>
                <a:spcPct val="120000"/>
              </a:lnSpc>
              <a:spcBef>
                <a:spcPts val="0"/>
              </a:spcBef>
            </a:pPr>
            <a:r>
              <a:rPr lang="en-GB" sz="1100" b="1">
                <a:ea typeface="+mn-lt"/>
                <a:cs typeface="+mn-lt"/>
              </a:rPr>
              <a:t>─it</a:t>
            </a:r>
            <a:r>
              <a:rPr lang="en-GB" sz="1100">
                <a:ea typeface="+mn-lt"/>
                <a:cs typeface="+mn-lt"/>
              </a:rPr>
              <a:t> is used to mention that we want to run in </a:t>
            </a:r>
            <a:r>
              <a:rPr lang="en-GB" sz="1100" b="1">
                <a:ea typeface="+mn-lt"/>
                <a:cs typeface="+mn-lt"/>
              </a:rPr>
              <a:t>interactive mode</a:t>
            </a:r>
            <a:r>
              <a:rPr lang="en-GB" sz="1100">
                <a:ea typeface="+mn-lt"/>
                <a:cs typeface="+mn-lt"/>
              </a:rPr>
              <a:t>.</a:t>
            </a:r>
            <a:endParaRPr lang="en-GB" sz="1100"/>
          </a:p>
          <a:p>
            <a:pPr algn="just">
              <a:lnSpc>
                <a:spcPct val="120000"/>
              </a:lnSpc>
              <a:spcBef>
                <a:spcPts val="0"/>
              </a:spcBef>
            </a:pPr>
            <a:r>
              <a:rPr lang="en-GB" sz="1100" b="1">
                <a:ea typeface="+mn-lt"/>
                <a:cs typeface="+mn-lt"/>
              </a:rPr>
              <a:t>/bin/bash</a:t>
            </a:r>
            <a:r>
              <a:rPr lang="en-GB" sz="1100">
                <a:ea typeface="+mn-lt"/>
                <a:cs typeface="+mn-lt"/>
              </a:rPr>
              <a:t> is used to run the bash shell once CentOS is up and running.</a:t>
            </a:r>
            <a:endParaRPr lang="en-GB" sz="1100"/>
          </a:p>
          <a:p>
            <a:pPr marL="0" indent="0">
              <a:lnSpc>
                <a:spcPct val="120000"/>
              </a:lnSpc>
              <a:spcBef>
                <a:spcPts val="0"/>
              </a:spcBef>
              <a:buNone/>
            </a:pPr>
            <a:endParaRPr lang="en-GB" sz="1100" b="1" dirty="0"/>
          </a:p>
          <a:p>
            <a:pPr marL="0" indent="0">
              <a:lnSpc>
                <a:spcPct val="120000"/>
              </a:lnSpc>
              <a:spcBef>
                <a:spcPts val="0"/>
              </a:spcBef>
              <a:buNone/>
            </a:pPr>
            <a:r>
              <a:rPr lang="en-GB" sz="1100" b="1"/>
              <a:t>Displaying Docker Images</a:t>
            </a:r>
            <a:endParaRPr lang="en-GB" sz="1100" b="1" dirty="0"/>
          </a:p>
          <a:p>
            <a:pPr marL="0" indent="0">
              <a:lnSpc>
                <a:spcPct val="120000"/>
              </a:lnSpc>
              <a:spcBef>
                <a:spcPts val="0"/>
              </a:spcBef>
              <a:buNone/>
            </a:pPr>
            <a:r>
              <a:rPr lang="en-GB" sz="1100" b="1">
                <a:solidFill>
                  <a:srgbClr val="FF0000"/>
                </a:solidFill>
                <a:ea typeface="+mn-lt"/>
                <a:cs typeface="+mn-lt"/>
              </a:rPr>
              <a:t>sudo docker images</a:t>
            </a:r>
            <a:endParaRPr lang="en-GB" sz="1100" b="1">
              <a:solidFill>
                <a:srgbClr val="FF0000"/>
              </a:solidFill>
            </a:endParaRPr>
          </a:p>
          <a:p>
            <a:pPr algn="just">
              <a:lnSpc>
                <a:spcPct val="120000"/>
              </a:lnSpc>
              <a:spcBef>
                <a:spcPts val="0"/>
              </a:spcBef>
            </a:pPr>
            <a:r>
              <a:rPr lang="en-GB" sz="1100">
                <a:ea typeface="+mn-lt"/>
                <a:cs typeface="+mn-lt"/>
              </a:rPr>
              <a:t>When we run the above command, it will produce the following result −</a:t>
            </a:r>
            <a:endParaRPr lang="en-GB" sz="1100"/>
          </a:p>
          <a:p>
            <a:pPr algn="just">
              <a:lnSpc>
                <a:spcPct val="120000"/>
              </a:lnSpc>
              <a:spcBef>
                <a:spcPts val="0"/>
              </a:spcBef>
            </a:pPr>
            <a:r>
              <a:rPr lang="en-GB" sz="1100">
                <a:ea typeface="+mn-lt"/>
                <a:cs typeface="+mn-lt"/>
              </a:rPr>
              <a:t>From the above output, you can see that the server has three images: </a:t>
            </a:r>
            <a:r>
              <a:rPr lang="en-GB" sz="1100" b="1">
                <a:ea typeface="+mn-lt"/>
                <a:cs typeface="+mn-lt"/>
              </a:rPr>
              <a:t>centos, newcentos,</a:t>
            </a:r>
            <a:r>
              <a:rPr lang="en-GB" sz="1100">
                <a:ea typeface="+mn-lt"/>
                <a:cs typeface="+mn-lt"/>
              </a:rPr>
              <a:t> and </a:t>
            </a:r>
            <a:r>
              <a:rPr lang="en-GB" sz="1100" b="1">
                <a:ea typeface="+mn-lt"/>
                <a:cs typeface="+mn-lt"/>
              </a:rPr>
              <a:t>jenkins</a:t>
            </a:r>
            <a:r>
              <a:rPr lang="en-GB" sz="1100">
                <a:ea typeface="+mn-lt"/>
                <a:cs typeface="+mn-lt"/>
              </a:rPr>
              <a:t>. Each image has the following attributes −</a:t>
            </a:r>
            <a:endParaRPr lang="en-GB" sz="1100"/>
          </a:p>
          <a:p>
            <a:pPr algn="just">
              <a:lnSpc>
                <a:spcPct val="120000"/>
              </a:lnSpc>
              <a:spcBef>
                <a:spcPts val="0"/>
              </a:spcBef>
            </a:pPr>
            <a:r>
              <a:rPr lang="en-GB" sz="1100" b="1">
                <a:ea typeface="+mn-lt"/>
                <a:cs typeface="+mn-lt"/>
              </a:rPr>
              <a:t>TAG</a:t>
            </a:r>
            <a:r>
              <a:rPr lang="en-GB" sz="1100">
                <a:ea typeface="+mn-lt"/>
                <a:cs typeface="+mn-lt"/>
              </a:rPr>
              <a:t> − This is used to logically tag images.</a:t>
            </a:r>
            <a:endParaRPr lang="en-GB" sz="1100"/>
          </a:p>
          <a:p>
            <a:pPr algn="just">
              <a:lnSpc>
                <a:spcPct val="120000"/>
              </a:lnSpc>
              <a:spcBef>
                <a:spcPts val="0"/>
              </a:spcBef>
            </a:pPr>
            <a:r>
              <a:rPr lang="en-GB" sz="1100" b="1">
                <a:ea typeface="+mn-lt"/>
                <a:cs typeface="+mn-lt"/>
              </a:rPr>
              <a:t>Image ID</a:t>
            </a:r>
            <a:r>
              <a:rPr lang="en-GB" sz="1100">
                <a:ea typeface="+mn-lt"/>
                <a:cs typeface="+mn-lt"/>
              </a:rPr>
              <a:t> − This is used to uniquely identify the image.</a:t>
            </a:r>
            <a:endParaRPr lang="en-GB" sz="1100"/>
          </a:p>
          <a:p>
            <a:pPr algn="just">
              <a:lnSpc>
                <a:spcPct val="120000"/>
              </a:lnSpc>
              <a:spcBef>
                <a:spcPts val="0"/>
              </a:spcBef>
            </a:pPr>
            <a:r>
              <a:rPr lang="en-GB" sz="1100" b="1">
                <a:ea typeface="+mn-lt"/>
                <a:cs typeface="+mn-lt"/>
              </a:rPr>
              <a:t>Created</a:t>
            </a:r>
            <a:r>
              <a:rPr lang="en-GB" sz="1100">
                <a:ea typeface="+mn-lt"/>
                <a:cs typeface="+mn-lt"/>
              </a:rPr>
              <a:t> − The number of days since the image was created.</a:t>
            </a:r>
            <a:endParaRPr lang="en-GB" sz="1100"/>
          </a:p>
          <a:p>
            <a:pPr algn="just">
              <a:lnSpc>
                <a:spcPct val="120000"/>
              </a:lnSpc>
              <a:spcBef>
                <a:spcPts val="0"/>
              </a:spcBef>
            </a:pPr>
            <a:r>
              <a:rPr lang="en-GB" sz="1100" b="1">
                <a:ea typeface="+mn-lt"/>
                <a:cs typeface="+mn-lt"/>
              </a:rPr>
              <a:t>Virtual Size</a:t>
            </a:r>
            <a:r>
              <a:rPr lang="en-GB" sz="1100">
                <a:ea typeface="+mn-lt"/>
                <a:cs typeface="+mn-lt"/>
              </a:rPr>
              <a:t> − The size of the image.</a:t>
            </a:r>
            <a:endParaRPr lang="en-GB" sz="1100"/>
          </a:p>
          <a:p>
            <a:pPr>
              <a:lnSpc>
                <a:spcPct val="120000"/>
              </a:lnSpc>
              <a:spcBef>
                <a:spcPts val="0"/>
              </a:spcBef>
            </a:pPr>
            <a:r>
              <a:rPr lang="en-GB" sz="1100" b="1"/>
              <a:t>Downloading Docker Images</a:t>
            </a:r>
            <a:endParaRPr lang="en-GB" sz="1100" b="1" dirty="0"/>
          </a:p>
          <a:p>
            <a:pPr algn="just">
              <a:lnSpc>
                <a:spcPct val="120000"/>
              </a:lnSpc>
              <a:spcBef>
                <a:spcPts val="0"/>
              </a:spcBef>
            </a:pPr>
            <a:r>
              <a:rPr lang="en-GB" sz="1100">
                <a:ea typeface="+mn-lt"/>
                <a:cs typeface="+mn-lt"/>
              </a:rPr>
              <a:t>Images can be downloaded from Docker Hub using the Docker </a:t>
            </a:r>
            <a:r>
              <a:rPr lang="en-GB" sz="1100" b="1">
                <a:ea typeface="+mn-lt"/>
                <a:cs typeface="+mn-lt"/>
              </a:rPr>
              <a:t>run</a:t>
            </a:r>
            <a:r>
              <a:rPr lang="en-GB" sz="1100">
                <a:ea typeface="+mn-lt"/>
                <a:cs typeface="+mn-lt"/>
              </a:rPr>
              <a:t> command. Let’s see in detail how we can do this.</a:t>
            </a:r>
            <a:endParaRPr lang="en-GB" sz="1100"/>
          </a:p>
        </p:txBody>
      </p:sp>
      <p:sp>
        <p:nvSpPr>
          <p:cNvPr id="4" name="TextBox 3">
            <a:extLst>
              <a:ext uri="{FF2B5EF4-FFF2-40B4-BE49-F238E27FC236}">
                <a16:creationId xmlns:a16="http://schemas.microsoft.com/office/drawing/2014/main" id="{3BDCF78E-1124-4923-B8ED-7B0776B1B682}"/>
              </a:ext>
            </a:extLst>
          </p:cNvPr>
          <p:cNvSpPr txBox="1"/>
          <p:nvPr/>
        </p:nvSpPr>
        <p:spPr>
          <a:xfrm>
            <a:off x="6730999" y="364066"/>
            <a:ext cx="5291667" cy="58138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GB" sz="1100" b="1">
                <a:solidFill>
                  <a:srgbClr val="FF0000"/>
                </a:solidFill>
                <a:ea typeface="+mn-lt"/>
                <a:cs typeface="+mn-lt"/>
              </a:rPr>
              <a:t>docker run image </a:t>
            </a:r>
            <a:br>
              <a:rPr lang="en-GB" sz="1100" b="1" dirty="0">
                <a:ea typeface="+mn-lt"/>
                <a:cs typeface="+mn-lt"/>
              </a:rPr>
            </a:br>
            <a:r>
              <a:rPr lang="en-GB" sz="1100" b="1">
                <a:solidFill>
                  <a:srgbClr val="FF0000"/>
                </a:solidFill>
                <a:ea typeface="+mn-lt"/>
                <a:cs typeface="+mn-lt"/>
              </a:rPr>
              <a:t>Image</a:t>
            </a:r>
            <a:r>
              <a:rPr lang="en-GB" sz="1100">
                <a:ea typeface="+mn-lt"/>
                <a:cs typeface="+mn-lt"/>
              </a:rPr>
              <a:t> − This is the name of the image which is used to run the container.</a:t>
            </a:r>
          </a:p>
          <a:p>
            <a:pPr marL="285750" indent="-285750" algn="just">
              <a:lnSpc>
                <a:spcPct val="120000"/>
              </a:lnSpc>
              <a:buFont typeface="Arial"/>
              <a:buChar char="•"/>
            </a:pPr>
            <a:r>
              <a:rPr lang="en-GB" sz="1100">
                <a:ea typeface="+mn-lt"/>
                <a:cs typeface="+mn-lt"/>
              </a:rPr>
              <a:t>The output will run the command in the desired container.</a:t>
            </a:r>
          </a:p>
          <a:p>
            <a:pPr marL="285750" indent="-285750">
              <a:lnSpc>
                <a:spcPct val="120000"/>
              </a:lnSpc>
              <a:buFont typeface="Arial"/>
              <a:buChar char="•"/>
            </a:pPr>
            <a:r>
              <a:rPr lang="en-GB" sz="1100">
                <a:ea typeface="+mn-lt"/>
                <a:cs typeface="+mn-lt"/>
              </a:rPr>
              <a:t>sudo docker run centos</a:t>
            </a:r>
          </a:p>
          <a:p>
            <a:pPr marL="285750" indent="-285750" algn="just">
              <a:lnSpc>
                <a:spcPct val="120000"/>
              </a:lnSpc>
              <a:buFont typeface="Arial"/>
              <a:buChar char="•"/>
            </a:pPr>
            <a:r>
              <a:rPr lang="en-GB" sz="1100">
                <a:ea typeface="+mn-lt"/>
                <a:cs typeface="+mn-lt"/>
              </a:rPr>
              <a:t>This command will download the </a:t>
            </a:r>
            <a:r>
              <a:rPr lang="en-GB" sz="1100" b="1">
                <a:ea typeface="+mn-lt"/>
                <a:cs typeface="+mn-lt"/>
              </a:rPr>
              <a:t>centos</a:t>
            </a:r>
            <a:r>
              <a:rPr lang="en-GB" sz="1100">
                <a:ea typeface="+mn-lt"/>
                <a:cs typeface="+mn-lt"/>
              </a:rPr>
              <a:t> image, if it is not already present, and run the OS as a container.</a:t>
            </a:r>
          </a:p>
          <a:p>
            <a:pPr marL="285750" indent="-285750" algn="just">
              <a:lnSpc>
                <a:spcPct val="120000"/>
              </a:lnSpc>
              <a:buFont typeface="Arial"/>
              <a:buChar char="•"/>
            </a:pPr>
            <a:r>
              <a:rPr lang="en-GB" sz="1100">
                <a:ea typeface="+mn-lt"/>
                <a:cs typeface="+mn-lt"/>
              </a:rPr>
              <a:t>You will now see the CentOS Docker image downloaded. Now, if we run the Docker </a:t>
            </a:r>
            <a:r>
              <a:rPr lang="en-GB" sz="1100" b="1">
                <a:ea typeface="+mn-lt"/>
                <a:cs typeface="+mn-lt"/>
              </a:rPr>
              <a:t>images</a:t>
            </a:r>
            <a:r>
              <a:rPr lang="en-GB" sz="1100">
                <a:ea typeface="+mn-lt"/>
                <a:cs typeface="+mn-lt"/>
              </a:rPr>
              <a:t> command to see the list of images on the system, we should be able to see the </a:t>
            </a:r>
            <a:r>
              <a:rPr lang="en-GB" sz="1100" b="1">
                <a:ea typeface="+mn-lt"/>
                <a:cs typeface="+mn-lt"/>
              </a:rPr>
              <a:t>centos</a:t>
            </a:r>
            <a:r>
              <a:rPr lang="en-GB" sz="1100">
                <a:ea typeface="+mn-lt"/>
                <a:cs typeface="+mn-lt"/>
              </a:rPr>
              <a:t> image as well.</a:t>
            </a:r>
          </a:p>
          <a:p>
            <a:r>
              <a:rPr lang="en-US" sz="1100" b="1">
                <a:ea typeface="+mn-lt"/>
                <a:cs typeface="+mn-lt"/>
              </a:rPr>
              <a:t>Removing Docker Images​</a:t>
            </a:r>
            <a:endParaRPr lang="en-US" sz="1100"/>
          </a:p>
          <a:p>
            <a:pPr marL="171450" indent="-171450">
              <a:buFont typeface="Arial"/>
              <a:buChar char="•"/>
            </a:pPr>
            <a:r>
              <a:rPr lang="en-US" sz="1100">
                <a:ea typeface="+mn-lt"/>
                <a:cs typeface="+mn-lt"/>
              </a:rPr>
              <a:t>The Docker images on the system can be removed via the docker rmi command. Let’s look at this command in more detail.​</a:t>
            </a:r>
            <a:endParaRPr lang="en-US" sz="1100" dirty="0">
              <a:ea typeface="+mn-lt"/>
              <a:cs typeface="+mn-lt"/>
            </a:endParaRPr>
          </a:p>
          <a:p>
            <a:r>
              <a:rPr lang="en-US" sz="1100" b="1">
                <a:solidFill>
                  <a:srgbClr val="FF0000"/>
                </a:solidFill>
                <a:ea typeface="+mn-lt"/>
                <a:cs typeface="+mn-lt"/>
              </a:rPr>
              <a:t>docker rmi​</a:t>
            </a:r>
            <a:r>
              <a:rPr lang="en-US" sz="1100" b="1">
                <a:solidFill>
                  <a:srgbClr val="000000"/>
                </a:solidFill>
                <a:ea typeface="+mn-lt"/>
                <a:cs typeface="+mn-lt"/>
              </a:rPr>
              <a:t>​</a:t>
            </a:r>
            <a:endParaRPr lang="en-US" sz="1100" b="1">
              <a:ea typeface="+mn-lt"/>
              <a:cs typeface="+mn-lt"/>
            </a:endParaRPr>
          </a:p>
          <a:p>
            <a:pPr marL="171450" indent="-171450">
              <a:buFont typeface="Arial"/>
              <a:buChar char="•"/>
            </a:pPr>
            <a:r>
              <a:rPr lang="en-US" sz="1100">
                <a:ea typeface="+mn-lt"/>
                <a:cs typeface="+mn-lt"/>
              </a:rPr>
              <a:t>This command is used to remove Docker images.</a:t>
            </a:r>
            <a:endParaRPr lang="en-US" sz="1100" dirty="0">
              <a:ea typeface="+mn-lt"/>
              <a:cs typeface="+mn-lt"/>
            </a:endParaRPr>
          </a:p>
          <a:p>
            <a:r>
              <a:rPr lang="en-US" sz="1100" b="1">
                <a:solidFill>
                  <a:srgbClr val="FF0000"/>
                </a:solidFill>
                <a:ea typeface="+mn-lt"/>
                <a:cs typeface="+mn-lt"/>
              </a:rPr>
              <a:t>docker rmi ImageID​</a:t>
            </a:r>
          </a:p>
          <a:p>
            <a:pPr marL="171450" indent="-171450">
              <a:buFont typeface="Arial"/>
              <a:buChar char="•"/>
            </a:pPr>
            <a:r>
              <a:rPr lang="en-US" sz="1100">
                <a:ea typeface="+mn-lt"/>
                <a:cs typeface="+mn-lt"/>
              </a:rPr>
              <a:t>ImageID − This is the ID of the image which needs to be removed.​</a:t>
            </a:r>
            <a:endParaRPr lang="en-US" sz="1100" dirty="0">
              <a:ea typeface="+mn-lt"/>
              <a:cs typeface="+mn-lt"/>
            </a:endParaRPr>
          </a:p>
          <a:p>
            <a:pPr marL="171450" indent="-171450">
              <a:buFont typeface="Arial"/>
              <a:buChar char="•"/>
            </a:pPr>
            <a:r>
              <a:rPr lang="en-US" sz="1100">
                <a:ea typeface="+mn-lt"/>
                <a:cs typeface="+mn-lt"/>
              </a:rPr>
              <a:t>The output will provide the Image ID of the deleted Image.</a:t>
            </a:r>
            <a:endParaRPr lang="en-US" sz="1100" dirty="0">
              <a:ea typeface="+mn-lt"/>
              <a:cs typeface="+mn-lt"/>
            </a:endParaRPr>
          </a:p>
          <a:p>
            <a:r>
              <a:rPr lang="en-US" sz="1100" b="1">
                <a:solidFill>
                  <a:srgbClr val="FF0000"/>
                </a:solidFill>
                <a:ea typeface="+mn-lt"/>
                <a:cs typeface="+mn-lt"/>
              </a:rPr>
              <a:t>sudo docker rmi 7a86f8ffcb25 ​</a:t>
            </a:r>
          </a:p>
          <a:p>
            <a:pPr marL="171450" indent="-171450">
              <a:buFont typeface="Arial"/>
              <a:buChar char="•"/>
            </a:pPr>
            <a:r>
              <a:rPr lang="en-US" sz="1100">
                <a:ea typeface="+mn-lt"/>
                <a:cs typeface="+mn-lt"/>
              </a:rPr>
              <a:t>Here, 7a86f8ffcb25 is the Image ID of the newcentos image.​</a:t>
            </a:r>
            <a:endParaRPr lang="en-US" sz="1100" dirty="0">
              <a:ea typeface="+mn-lt"/>
              <a:cs typeface="+mn-lt"/>
            </a:endParaRPr>
          </a:p>
          <a:p>
            <a:r>
              <a:rPr lang="en-US" sz="1100">
                <a:ea typeface="+mn-lt"/>
                <a:cs typeface="+mn-lt"/>
              </a:rPr>
              <a:t>Let’s see some more Docker commands on images.​</a:t>
            </a:r>
            <a:endParaRPr lang="en-US" sz="1100" dirty="0">
              <a:ea typeface="+mn-lt"/>
              <a:cs typeface="+mn-lt"/>
            </a:endParaRPr>
          </a:p>
          <a:p>
            <a:r>
              <a:rPr lang="en-US" sz="1100" b="1">
                <a:solidFill>
                  <a:srgbClr val="FF0000"/>
                </a:solidFill>
                <a:ea typeface="+mn-lt"/>
                <a:cs typeface="+mn-lt"/>
              </a:rPr>
              <a:t>docker images -q​</a:t>
            </a:r>
          </a:p>
          <a:p>
            <a:pPr marL="171450" indent="-171450">
              <a:buFont typeface="Arial"/>
              <a:buChar char="•"/>
            </a:pPr>
            <a:r>
              <a:rPr lang="en-US" sz="1100">
                <a:ea typeface="+mn-lt"/>
                <a:cs typeface="+mn-lt"/>
              </a:rPr>
              <a:t>This command is used to return only the Image ID’s of the images.​</a:t>
            </a:r>
            <a:endParaRPr lang="en-US" sz="1100" dirty="0">
              <a:ea typeface="+mn-lt"/>
              <a:cs typeface="+mn-lt"/>
            </a:endParaRPr>
          </a:p>
          <a:p>
            <a:pPr marL="171450" indent="-171450">
              <a:buFont typeface="Arial"/>
              <a:buChar char="•"/>
            </a:pPr>
            <a:r>
              <a:rPr lang="en-US" sz="1100">
                <a:ea typeface="+mn-lt"/>
                <a:cs typeface="+mn-lt"/>
              </a:rPr>
              <a:t>q − It tells the Docker command to return the Image ID’s only.​</a:t>
            </a:r>
            <a:endParaRPr lang="en-US" sz="1100" dirty="0">
              <a:ea typeface="+mn-lt"/>
              <a:cs typeface="+mn-lt"/>
            </a:endParaRPr>
          </a:p>
          <a:p>
            <a:pPr marL="171450" indent="-171450">
              <a:buFont typeface="Arial"/>
              <a:buChar char="•"/>
            </a:pPr>
            <a:r>
              <a:rPr lang="en-US" sz="1100">
                <a:ea typeface="+mn-lt"/>
                <a:cs typeface="+mn-lt"/>
              </a:rPr>
              <a:t>The output will show only the Image ID’s of the images on the Docker host.​</a:t>
            </a:r>
            <a:endParaRPr lang="en-US" sz="1100"/>
          </a:p>
          <a:p>
            <a:r>
              <a:rPr lang="en-US" sz="1100" b="1">
                <a:solidFill>
                  <a:srgbClr val="FF0000"/>
                </a:solidFill>
                <a:ea typeface="+mn-lt"/>
                <a:cs typeface="+mn-lt"/>
              </a:rPr>
              <a:t>sudo docker images -q ​</a:t>
            </a:r>
          </a:p>
          <a:p>
            <a:endParaRPr lang="en-US" sz="1100" dirty="0">
              <a:ea typeface="+mn-lt"/>
              <a:cs typeface="+mn-lt"/>
            </a:endParaRPr>
          </a:p>
          <a:p>
            <a:r>
              <a:rPr lang="en-US" sz="1100" b="1">
                <a:solidFill>
                  <a:schemeClr val="tx1">
                    <a:lumMod val="95000"/>
                    <a:lumOff val="5000"/>
                  </a:schemeClr>
                </a:solidFill>
                <a:ea typeface="+mn-lt"/>
                <a:cs typeface="+mn-lt"/>
              </a:rPr>
              <a:t>Docker inspect​</a:t>
            </a:r>
          </a:p>
          <a:p>
            <a:r>
              <a:rPr lang="en-US" sz="1100">
                <a:ea typeface="+mn-lt"/>
                <a:cs typeface="+mn-lt"/>
              </a:rPr>
              <a:t>This command is used see the details of an image or container.​</a:t>
            </a:r>
            <a:endParaRPr lang="en-US" sz="1100" dirty="0">
              <a:ea typeface="+mn-lt"/>
              <a:cs typeface="+mn-lt"/>
            </a:endParaRPr>
          </a:p>
          <a:p>
            <a:r>
              <a:rPr lang="en-US" sz="1100" b="1">
                <a:solidFill>
                  <a:srgbClr val="FF0000"/>
                </a:solidFill>
                <a:ea typeface="+mn-lt"/>
                <a:cs typeface="+mn-lt"/>
              </a:rPr>
              <a:t>docker inspect Repository ​</a:t>
            </a:r>
          </a:p>
          <a:p>
            <a:r>
              <a:rPr lang="en-US" sz="1100">
                <a:solidFill>
                  <a:srgbClr val="FF0000"/>
                </a:solidFill>
                <a:ea typeface="+mn-lt"/>
                <a:cs typeface="+mn-lt"/>
              </a:rPr>
              <a:t>​</a:t>
            </a:r>
            <a:r>
              <a:rPr lang="en-US" sz="1100">
                <a:ea typeface="+mn-lt"/>
                <a:cs typeface="+mn-lt"/>
              </a:rPr>
              <a:t>Repository − This is the name of the Image.​</a:t>
            </a:r>
            <a:endParaRPr lang="en-US" sz="1100" dirty="0">
              <a:ea typeface="+mn-lt"/>
              <a:cs typeface="+mn-lt"/>
            </a:endParaRPr>
          </a:p>
          <a:p>
            <a:r>
              <a:rPr lang="en-US" sz="1100">
                <a:ea typeface="+mn-lt"/>
                <a:cs typeface="+mn-lt"/>
              </a:rPr>
              <a:t>The output will show detailed information on the Image.​</a:t>
            </a:r>
            <a:endParaRPr lang="en-US" sz="1100" dirty="0">
              <a:ea typeface="+mn-lt"/>
              <a:cs typeface="+mn-lt"/>
            </a:endParaRPr>
          </a:p>
          <a:p>
            <a:r>
              <a:rPr lang="en-US" sz="1100" b="1">
                <a:solidFill>
                  <a:srgbClr val="FF0000"/>
                </a:solidFill>
                <a:ea typeface="+mn-lt"/>
                <a:cs typeface="+mn-lt"/>
              </a:rPr>
              <a:t>sudo docker inspect jenkins ​</a:t>
            </a:r>
          </a:p>
        </p:txBody>
      </p:sp>
    </p:spTree>
    <p:extLst>
      <p:ext uri="{BB962C8B-B14F-4D97-AF65-F5344CB8AC3E}">
        <p14:creationId xmlns:p14="http://schemas.microsoft.com/office/powerpoint/2010/main" val="2197951945"/>
      </p:ext>
    </p:extLst>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GradientVTI</vt:lpstr>
      <vt:lpstr>Docker Basics</vt:lpstr>
      <vt:lpstr>What is docker?</vt:lpstr>
      <vt:lpstr>Features of Docker</vt:lpstr>
      <vt:lpstr>Install Docker</vt:lpstr>
      <vt:lpstr>PowerPoint Presentation</vt:lpstr>
      <vt:lpstr>PowerPoint Presentation</vt:lpstr>
      <vt:lpstr>Docker for Windows</vt:lpstr>
      <vt:lpstr>Docker Hub</vt:lpstr>
      <vt:lpstr>PowerPoint Presentation</vt:lpstr>
      <vt:lpstr>Docker Containers</vt:lpstr>
      <vt:lpstr>Docker Container  Commands</vt:lpstr>
      <vt:lpstr>Docker Architecture</vt:lpstr>
      <vt:lpstr>Docker NodeJS</vt:lpstr>
      <vt:lpstr>Dockerfile - NodeJS</vt:lpstr>
      <vt:lpstr>Dockerizing a Node.js web app</vt:lpstr>
      <vt:lpstr>Create the Node.js app</vt:lpstr>
      <vt:lpstr>PowerPoint Presentation</vt:lpstr>
      <vt:lpstr>Final DockerFile and .dockerIgnore</vt:lpstr>
      <vt:lpstr>Building your image</vt:lpstr>
      <vt:lpstr>Docker Compose</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c:title>
  <dc:creator/>
  <cp:lastModifiedBy/>
  <cp:revision>449</cp:revision>
  <dcterms:created xsi:type="dcterms:W3CDTF">2021-08-09T14:16:35Z</dcterms:created>
  <dcterms:modified xsi:type="dcterms:W3CDTF">2022-03-21T17:32:37Z</dcterms:modified>
</cp:coreProperties>
</file>