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FDC7D-8C74-4C08-9A3C-8ED827673172}" v="45" dt="2021-07-01T09:55:35.195"/>
    <p1510:client id="{70943A8D-1CFB-3275-336E-48AD3CDD9A2C}" v="19" dt="2021-08-07T04:31:22.038"/>
    <p1510:client id="{F4CC36A9-1735-4BE1-BC87-99AC77D2B71A}" v="1" dt="2022-03-03T03:10:17.581"/>
    <p1510:client id="{FB979003-D48A-6CEB-F746-D90684061F80}" v="2760" dt="2021-07-27T11:16:37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887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3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4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cs typeface="Calibri Light"/>
              </a:rPr>
              <a:t>Express/Node with MongoDB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cs typeface="Calibri"/>
              </a:rPr>
              <a:t>Day 7</a:t>
            </a:r>
            <a:endParaRPr lang="en-US"/>
          </a:p>
        </p:txBody>
      </p:sp>
      <p:pic>
        <p:nvPicPr>
          <p:cNvPr id="6" name="Picture 3" descr="A railroad extending through the desert">
            <a:extLst>
              <a:ext uri="{FF2B5EF4-FFF2-40B4-BE49-F238E27FC236}">
                <a16:creationId xmlns:a16="http://schemas.microsoft.com/office/drawing/2014/main" id="{C9827FDF-1187-4533-9ACD-905A81F18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6" b="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8224-55C4-4884-9B90-B1221A18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haroni"/>
              </a:rPr>
              <a:t>Initialize the mongoDb connection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4E70-B42A-4C3B-984D-1EC81DC78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37" y="2396067"/>
            <a:ext cx="9144000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Import the connection in app.js</a:t>
            </a:r>
            <a:endParaRPr lang="en-US"/>
          </a:p>
          <a:p>
            <a:pPr marL="274320" lvl="3">
              <a:spcBef>
                <a:spcPts val="900"/>
              </a:spcBef>
              <a:buFont typeface="Avenir Next LT Pro" panose="020B0504020202020204" pitchFamily="34" charset="0"/>
              <a:buNone/>
            </a:pPr>
            <a:r>
              <a:rPr lang="en-GB" i="0">
                <a:solidFill>
                  <a:srgbClr val="000000"/>
                </a:solidFill>
                <a:highlight>
                  <a:srgbClr val="FFFF00"/>
                </a:highlight>
                <a:ea typeface="+mn-lt"/>
                <a:cs typeface="+mn-lt"/>
              </a:rPr>
              <a:t>const connectDB = require("./db/mongodb");</a:t>
            </a:r>
          </a:p>
          <a:p>
            <a:pPr marL="274320" lvl="3">
              <a:spcBef>
                <a:spcPts val="900"/>
              </a:spcBef>
            </a:pPr>
            <a:r>
              <a:rPr lang="en-GB" i="0">
                <a:solidFill>
                  <a:srgbClr val="000000"/>
                </a:solidFill>
              </a:rPr>
              <a:t>Call connectDB() method after the app initialization I.e. after </a:t>
            </a: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var app = express();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900"/>
              </a:spcBef>
            </a:pPr>
            <a:r>
              <a:rPr lang="en-GB" i="0" dirty="0">
                <a:solidFill>
                  <a:srgbClr val="404040"/>
                </a:solidFill>
              </a:rPr>
              <a:t>This creates the connection in the express app which now be used through out the </a:t>
            </a:r>
            <a:r>
              <a:rPr lang="en-GB" i="0">
                <a:solidFill>
                  <a:srgbClr val="404040"/>
                </a:solidFill>
              </a:rPr>
              <a:t>application for all database operations.</a:t>
            </a:r>
            <a:endParaRPr lang="en-GB" i="0" dirty="0">
              <a:solidFill>
                <a:srgbClr val="404040"/>
              </a:solidFill>
            </a:endParaRPr>
          </a:p>
          <a:p>
            <a:pPr marL="274320" lvl="3">
              <a:spcBef>
                <a:spcPts val="900"/>
              </a:spcBef>
            </a:pPr>
            <a:endParaRPr lang="en-GB" i="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734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3990-BC52-4232-9C30-93E18D13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haroni"/>
              </a:rPr>
              <a:t>Get from MongoDB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D075-30AE-4E09-ACB0-F6FEC421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504" y="2345267"/>
            <a:ext cx="9144000" cy="312724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/>
              <a:t>Create a get route for getting all employees from the mongodb table in route/index.js</a:t>
            </a: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var express = require('express');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var router = express.Router();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const employees = require("../model/employeeModel");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const getAllEmployees = (req, res) =&gt; { </a:t>
            </a:r>
            <a:r>
              <a:rPr lang="en-GB" i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employees.find</a:t>
            </a: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({}, (err, result) =&gt; {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if (err) {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console.log(err);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 else { </a:t>
            </a: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return res.send(</a:t>
            </a:r>
            <a:r>
              <a:rPr lang="en-GB" i="0" dirty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{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result: result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});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});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};</a:t>
            </a:r>
            <a:br>
              <a:rPr lang="en-US" i="0" dirty="0">
                <a:highlight>
                  <a:srgbClr val="FFFF00"/>
                </a:highlight>
              </a:rPr>
            </a:b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router.get("/getAllEmployee", getAllEmployees);</a:t>
            </a:r>
            <a:endParaRPr lang="en-GB" i="0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274320" lvl="3">
              <a:spcBef>
                <a:spcPts val="400"/>
              </a:spcBef>
              <a:buNone/>
            </a:pPr>
            <a:r>
              <a:rPr lang="en-GB" i="0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module.exports = router;</a:t>
            </a:r>
            <a:br>
              <a:rPr lang="en-US" i="0" dirty="0"/>
            </a:br>
            <a:endParaRPr lang="en-US" i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23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4369-39D1-4DDE-A842-570D648D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71" y="1043771"/>
            <a:ext cx="9144000" cy="1344168"/>
          </a:xfrm>
        </p:spPr>
        <p:txBody>
          <a:bodyPr/>
          <a:lstStyle/>
          <a:p>
            <a:r>
              <a:rPr lang="en-GB">
                <a:cs typeface="Aharoni"/>
              </a:rPr>
              <a:t>Save to mongoDB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01D9-487F-4028-834F-4F18F410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704" y="1811867"/>
            <a:ext cx="9982200" cy="436338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/>
              <a:t>Create another route to create new records in mongodb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 </a:t>
            </a:r>
            <a:endParaRPr lang="en-GB" sz="1800">
              <a:solidFill>
                <a:srgbClr val="404040"/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const createEmployee = (req, res) =&gt; {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//Create the document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const employeeInstance = new employees({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employeeName: req.body.employeeName,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salary: req.body.salary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});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//Save the document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employeeInstance.save</a:t>
            </a: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((err) =&gt; {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if (err) {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console.log(err);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return res.status(400).json({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code: "400",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message: "Error creating a new employee.",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});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 else {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return res.status(200).json({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status: "200",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message: "Successfully created a new employee.",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employee: {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employeeName: req.body.employeeName,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salary: req.body.salary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},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});}});};</a:t>
            </a:r>
            <a:endParaRPr lang="en-GB">
              <a:solidFill>
                <a:srgbClr val="404040"/>
              </a:solidFill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404040"/>
                </a:solidFill>
                <a:highlight>
                  <a:srgbClr val="FFFF00"/>
                </a:highlight>
                <a:ea typeface="+mn-lt"/>
                <a:cs typeface="+mn-lt"/>
              </a:rPr>
              <a:t>router.post("/createNewEmployee", createEmployee);</a:t>
            </a:r>
            <a:endParaRPr lang="en-GB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0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66E0-5950-4538-8B1B-8118457A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70" y="1069170"/>
            <a:ext cx="9144000" cy="1344168"/>
          </a:xfrm>
        </p:spPr>
        <p:txBody>
          <a:bodyPr/>
          <a:lstStyle/>
          <a:p>
            <a:r>
              <a:rPr lang="en-GB">
                <a:cs typeface="Aharoni"/>
              </a:rPr>
              <a:t>Update existing records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5FD8-7237-4A9F-B67A-E8C2E7FA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904" y="1803401"/>
            <a:ext cx="10244665" cy="466818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>
                <a:ea typeface="+mn-lt"/>
                <a:cs typeface="+mn-lt"/>
              </a:rPr>
              <a:t>Create another route to update existing records in mongodb</a:t>
            </a:r>
            <a:endParaRPr lang="en-US"/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const updateEmployee = (req, res) =&gt; 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const update = { salary: req.body.salary };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var employeeUpdate = new Promise((resolve, reject) =&gt; { employees.</a:t>
            </a:r>
            <a:r>
              <a:rPr lang="en-GB" i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findOneAndUpdate</a:t>
            </a: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({ empId: req.params.id }, update, { runValidators: true }, (err, result) =&gt; 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if (err) { console.log(err); reject(err);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} else {resolve();}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});});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employeeUpdate.then(() =&gt; 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return res.status(200).json({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status: "200",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message: "Successfully updated the employee data.",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data: 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id: result[0].empId,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name: result[0].employeeName,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salary: result[0].salary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}});})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.catch(err =&gt; res.status(400).json({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status: "400",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message: "Issue while updating data. Error: " + JSON.stringify(err),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data: 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id: result[0].empId,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name: result[0].employeeName,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salary: result[0].salary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}}));}</a:t>
            </a:r>
            <a:endParaRPr lang="en-GB">
              <a:ea typeface="+mn-lt"/>
              <a:cs typeface="+mn-lt"/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router.put("/saveEmployee/:id", updateEmployee);</a:t>
            </a:r>
            <a:endParaRPr lang="en-GB" i="0"/>
          </a:p>
        </p:txBody>
      </p:sp>
    </p:spTree>
    <p:extLst>
      <p:ext uri="{BB962C8B-B14F-4D97-AF65-F5344CB8AC3E}">
        <p14:creationId xmlns:p14="http://schemas.microsoft.com/office/powerpoint/2010/main" val="413555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43E9-4877-4F3A-91E1-0E683920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37" y="815171"/>
            <a:ext cx="9144000" cy="1344168"/>
          </a:xfrm>
        </p:spPr>
        <p:txBody>
          <a:bodyPr/>
          <a:lstStyle/>
          <a:p>
            <a:r>
              <a:rPr lang="en-GB">
                <a:cs typeface="Aharoni"/>
              </a:rPr>
              <a:t>Delete records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A85C-91ED-4BC1-B16C-C72DC393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72" y="1524000"/>
            <a:ext cx="9846732" cy="443111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GB">
                <a:ea typeface="+mn-lt"/>
                <a:cs typeface="+mn-lt"/>
              </a:rPr>
              <a:t>Create another route to update existing records in mongodb</a:t>
            </a:r>
            <a:endParaRPr lang="en-US"/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const deleteEmployee = (req, res) =&gt; { employees.</a:t>
            </a:r>
            <a:r>
              <a:rPr lang="en-GB" i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findOneAndDelete</a:t>
            </a: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(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{ empId: req.params.id },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(err, result) =&gt; 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if (err) 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console.log(err);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return res.status(400).json({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status: "400",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message: "Unable to delete the employee.",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});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} else if (result === null) 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console.log(err);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return res.status(400).json({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status: "400",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message: "No employee available to delete.",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});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} else { 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return res.status(200).json({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status: "200",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message: "Successfully deleted the employee",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i="0">
                <a:highlight>
                  <a:srgbClr val="FFFF00"/>
                </a:highlight>
                <a:ea typeface="+mn-lt"/>
                <a:cs typeface="+mn-lt"/>
              </a:rPr>
              <a:t>});}});};</a:t>
            </a:r>
            <a:endParaRPr lang="en-GB" i="0">
              <a:ea typeface="+mn-lt"/>
              <a:cs typeface="+mn-lt"/>
            </a:endParaRPr>
          </a:p>
          <a:p>
            <a:pPr marL="520700" lvl="4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router.delete("/deleteEmployee/:id", deleteEmployee);</a:t>
            </a:r>
            <a:endParaRPr lang="en-GB"/>
          </a:p>
          <a:p>
            <a:pPr marL="520700" lvl="4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403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98C8-DC6D-4D57-8FD3-45F0BD84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71" y="1043771"/>
            <a:ext cx="9144000" cy="1344168"/>
          </a:xfrm>
        </p:spPr>
        <p:txBody>
          <a:bodyPr/>
          <a:lstStyle/>
          <a:p>
            <a:r>
              <a:rPr lang="en-GB">
                <a:cs typeface="Aharoni"/>
              </a:rPr>
              <a:t>Assignment - 1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0BBC-130C-46A5-83DE-23807737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170" y="1778000"/>
            <a:ext cx="9364133" cy="409244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/>
              <a:t>Create a movie API using express as middleware and mongodb as backend with below requirements</a:t>
            </a:r>
          </a:p>
          <a:p>
            <a:r>
              <a:rPr lang="en-GB"/>
              <a:t>Create a "movie" collection in your local mongodb</a:t>
            </a:r>
          </a:p>
          <a:p>
            <a:r>
              <a:rPr lang="en-GB"/>
              <a:t>Create a document containing below fields: movieId, name, review, description, releaseYear.</a:t>
            </a:r>
          </a:p>
          <a:p>
            <a:r>
              <a:rPr lang="en-GB"/>
              <a:t>"description" will be an object containing story, director, imdbReview, actors</a:t>
            </a:r>
          </a:p>
          <a:p>
            <a:r>
              <a:rPr lang="en-GB"/>
              <a:t>The below will be the API endpoints:</a:t>
            </a:r>
            <a:endParaRPr lang="en-GB" dirty="0"/>
          </a:p>
          <a:p>
            <a:pPr lvl="2">
              <a:buAutoNum type="arabicPeriod"/>
            </a:pPr>
            <a:r>
              <a:rPr lang="en-GB"/>
              <a:t>Create (POST)</a:t>
            </a:r>
          </a:p>
          <a:p>
            <a:pPr lvl="2">
              <a:buAutoNum type="arabicPeriod"/>
            </a:pPr>
            <a:r>
              <a:rPr lang="en-GB"/>
              <a:t>Update (</a:t>
            </a:r>
            <a:r>
              <a:rPr lang="en-GB">
                <a:ea typeface="+mn-lt"/>
                <a:cs typeface="+mn-lt"/>
              </a:rPr>
              <a:t>imdbReview and story) (PUT)</a:t>
            </a:r>
          </a:p>
          <a:p>
            <a:pPr lvl="2">
              <a:buAutoNum type="arabicPeriod"/>
            </a:pPr>
            <a:r>
              <a:rPr lang="en-GB"/>
              <a:t>Delete (by name) (DELETE)</a:t>
            </a:r>
          </a:p>
          <a:p>
            <a:pPr lvl="2">
              <a:buAutoNum type="arabicPeriod"/>
            </a:pPr>
            <a:r>
              <a:rPr lang="en-GB"/>
              <a:t>DeleteAll </a:t>
            </a:r>
            <a:r>
              <a:rPr lang="en-GB">
                <a:ea typeface="+mn-lt"/>
                <a:cs typeface="+mn-lt"/>
              </a:rPr>
              <a:t>(DELETE)</a:t>
            </a:r>
          </a:p>
          <a:p>
            <a:pPr lvl="2">
              <a:buAutoNum type="arabicPeriod"/>
            </a:pPr>
            <a:r>
              <a:rPr lang="en-GB"/>
              <a:t>Get (by name) (GET)</a:t>
            </a:r>
          </a:p>
          <a:p>
            <a:pPr lvl="2">
              <a:buAutoNum type="arabicPeriod"/>
            </a:pPr>
            <a:r>
              <a:rPr lang="en-GB"/>
              <a:t>GetAll </a:t>
            </a:r>
            <a:r>
              <a:rPr lang="en-GB">
                <a:ea typeface="+mn-lt"/>
                <a:cs typeface="+mn-lt"/>
              </a:rPr>
              <a:t>(GET)</a:t>
            </a:r>
          </a:p>
          <a:p>
            <a:pPr lvl="2">
              <a:buAutoNum type="arabicPeriod"/>
            </a:pPr>
            <a:r>
              <a:rPr lang="en-GB"/>
              <a:t>Upload multiple movies at one time (POST)</a:t>
            </a:r>
          </a:p>
        </p:txBody>
      </p:sp>
    </p:spTree>
    <p:extLst>
      <p:ext uri="{BB962C8B-B14F-4D97-AF65-F5344CB8AC3E}">
        <p14:creationId xmlns:p14="http://schemas.microsoft.com/office/powerpoint/2010/main" val="42861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D0BE-0CAD-45DA-BD7E-2F58203F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04" y="1001438"/>
            <a:ext cx="9144000" cy="1344168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MongoDB join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81EB-DD15-4533-A9D9-E954A738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651000"/>
            <a:ext cx="9448800" cy="44395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000" dirty="0">
                <a:ea typeface="+mn-lt"/>
                <a:cs typeface="+mn-lt"/>
              </a:rPr>
              <a:t>MongoDB has the join-like $lookup aggregation operator in versions &gt;= 3.2. Mongoose has a more powerful alternative called populate(), which lets you reference documents in other collections.</a:t>
            </a:r>
            <a:endParaRPr lang="en-GB" sz="1000"/>
          </a:p>
          <a:p>
            <a:r>
              <a:rPr lang="en-GB" sz="1000" dirty="0">
                <a:ea typeface="+mn-lt"/>
                <a:cs typeface="+mn-lt"/>
              </a:rPr>
              <a:t>Population is the process of automatically replacing the specified paths in the document with document(s) from other collection(s). We may populate a single document, multiple documents, a plain object, multiple plain objects, or all objects returned from a query. Let's look at some examples.</a:t>
            </a:r>
            <a:endParaRPr lang="en-GB" sz="1000"/>
          </a:p>
          <a:p>
            <a:r>
              <a:rPr lang="en-GB" sz="1000" b="1" dirty="0" err="1">
                <a:highlight>
                  <a:srgbClr val="FFFF00"/>
                </a:highlight>
                <a:ea typeface="+mn-lt"/>
                <a:cs typeface="+mn-lt"/>
              </a:rPr>
              <a:t>const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 mongoose = require('mongoose');
</a:t>
            </a:r>
            <a:r>
              <a:rPr lang="en-GB" sz="1000" b="1" dirty="0" err="1">
                <a:highlight>
                  <a:srgbClr val="FFFF00"/>
                </a:highlight>
                <a:ea typeface="+mn-lt"/>
                <a:cs typeface="+mn-lt"/>
              </a:rPr>
              <a:t>const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 Schema =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mongoose.Schema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;
</a:t>
            </a:r>
            <a:r>
              <a:rPr lang="en-GB" sz="1000" b="1" dirty="0" err="1">
                <a:highlight>
                  <a:srgbClr val="FFFF00"/>
                </a:highlight>
                <a:ea typeface="+mn-lt"/>
                <a:cs typeface="+mn-lt"/>
              </a:rPr>
              <a:t>const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personSchema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 = Schema({
  _id: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Schema.Types.ObjectId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,
  name: String,
  age: Number,
  stories: [{ type: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Schema.Types.ObjectId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, ref: 'Story' }]
});
</a:t>
            </a:r>
            <a:r>
              <a:rPr lang="en-GB" sz="1000" b="1" dirty="0" err="1">
                <a:highlight>
                  <a:srgbClr val="FFFF00"/>
                </a:highlight>
                <a:ea typeface="+mn-lt"/>
                <a:cs typeface="+mn-lt"/>
              </a:rPr>
              <a:t>const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storySchema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 = Schema({
  author: { type: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Schema.Types.ObjectId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, ref: 'Person' },
  title: String,
  fans: [{ type: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Schema.Types.ObjectId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, ref: 'Person' }]
});
</a:t>
            </a:r>
            <a:r>
              <a:rPr lang="en-GB" sz="1000" b="1" dirty="0" err="1">
                <a:highlight>
                  <a:srgbClr val="FFFF00"/>
                </a:highlight>
                <a:ea typeface="+mn-lt"/>
                <a:cs typeface="+mn-lt"/>
              </a:rPr>
              <a:t>const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 Story =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mongoose.model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('Story',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storySchema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);
</a:t>
            </a:r>
            <a:r>
              <a:rPr lang="en-GB" sz="1000" b="1" dirty="0" err="1">
                <a:highlight>
                  <a:srgbClr val="FFFF00"/>
                </a:highlight>
                <a:ea typeface="+mn-lt"/>
                <a:cs typeface="+mn-lt"/>
              </a:rPr>
              <a:t>const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 Person =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mongoose.model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('Person', </a:t>
            </a:r>
            <a:r>
              <a:rPr lang="en-GB" sz="1000" dirty="0" err="1">
                <a:highlight>
                  <a:srgbClr val="FFFF00"/>
                </a:highlight>
                <a:ea typeface="+mn-lt"/>
                <a:cs typeface="+mn-lt"/>
              </a:rPr>
              <a:t>personSchema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);</a:t>
            </a:r>
          </a:p>
          <a:p>
            <a:r>
              <a:rPr lang="en-GB" sz="1000" dirty="0">
                <a:ea typeface="+mn-lt"/>
                <a:cs typeface="+mn-lt"/>
              </a:rPr>
              <a:t>So far we've created two Models. Our Person model has its stories field set to an array of </a:t>
            </a:r>
            <a:r>
              <a:rPr lang="en-GB" sz="1000" dirty="0" err="1">
                <a:ea typeface="+mn-lt"/>
                <a:cs typeface="+mn-lt"/>
              </a:rPr>
              <a:t>ObjectIds</a:t>
            </a:r>
            <a:r>
              <a:rPr lang="en-GB" sz="1000" dirty="0">
                <a:ea typeface="+mn-lt"/>
                <a:cs typeface="+mn-lt"/>
              </a:rPr>
              <a:t>. The ref option is what tells Mongoose which model to use during population, in our case the Story model. All _ids we store here must be document _ids from the Story model.</a:t>
            </a:r>
            <a:endParaRPr lang="en-GB" sz="1000"/>
          </a:p>
          <a:p>
            <a:r>
              <a:rPr lang="en-GB" sz="1000" b="1" dirty="0">
                <a:ea typeface="+mn-lt"/>
                <a:cs typeface="+mn-lt"/>
              </a:rPr>
              <a:t>Note</a:t>
            </a:r>
            <a:r>
              <a:rPr lang="en-GB" sz="1000" dirty="0">
                <a:ea typeface="+mn-lt"/>
                <a:cs typeface="+mn-lt"/>
              </a:rPr>
              <a:t>: </a:t>
            </a:r>
            <a:r>
              <a:rPr lang="en-GB" sz="1000" dirty="0" err="1">
                <a:ea typeface="+mn-lt"/>
                <a:cs typeface="+mn-lt"/>
              </a:rPr>
              <a:t>ObjectId</a:t>
            </a:r>
            <a:r>
              <a:rPr lang="en-GB" sz="1000" dirty="0">
                <a:ea typeface="+mn-lt"/>
                <a:cs typeface="+mn-lt"/>
              </a:rPr>
              <a:t>, Number, String, and Buffer are valid for use as refs. However, you should use </a:t>
            </a:r>
            <a:r>
              <a:rPr lang="en-GB" sz="1000" dirty="0" err="1">
                <a:ea typeface="+mn-lt"/>
                <a:cs typeface="+mn-lt"/>
              </a:rPr>
              <a:t>ObjectId</a:t>
            </a:r>
            <a:r>
              <a:rPr lang="en-GB" sz="1000" dirty="0">
                <a:ea typeface="+mn-lt"/>
                <a:cs typeface="+mn-lt"/>
              </a:rPr>
              <a:t> unless you are an advanced user and have a good reason for doing so.</a:t>
            </a:r>
            <a:endParaRPr lang="en-GB" sz="1000"/>
          </a:p>
          <a:p>
            <a:endParaRPr lang="en-GB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170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DB15-A54A-4C5D-89C1-75F42C56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71" y="1043771"/>
            <a:ext cx="9144000" cy="1344168"/>
          </a:xfrm>
        </p:spPr>
        <p:txBody>
          <a:bodyPr/>
          <a:lstStyle/>
          <a:p>
            <a:r>
              <a:rPr lang="en-GB">
                <a:cs typeface="Aharoni"/>
              </a:rPr>
              <a:t>Saving the 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C4C6-D7ED-4D13-B4E2-0F3BB966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504" y="1820333"/>
            <a:ext cx="9144000" cy="31272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200" dirty="0">
                <a:ea typeface="+mn-lt"/>
                <a:cs typeface="+mn-lt"/>
              </a:rPr>
              <a:t>Saving refs to other documents works the same way you normally save properties, just assign the _id value:</a:t>
            </a:r>
            <a:endParaRPr lang="en-GB" sz="1200" dirty="0"/>
          </a:p>
          <a:p>
            <a:r>
              <a:rPr lang="en-GB" sz="1200" b="1" dirty="0" err="1">
                <a:highlight>
                  <a:srgbClr val="FFFF00"/>
                </a:highlight>
                <a:ea typeface="+mn-lt"/>
                <a:cs typeface="+mn-lt"/>
              </a:rPr>
              <a:t>const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author = </a:t>
            </a:r>
            <a:r>
              <a:rPr lang="en-GB" sz="1200" b="1" dirty="0">
                <a:highlight>
                  <a:srgbClr val="FFFF00"/>
                </a:highlight>
                <a:ea typeface="+mn-lt"/>
                <a:cs typeface="+mn-lt"/>
              </a:rPr>
              <a:t>new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Person({
  _id: </a:t>
            </a:r>
            <a:r>
              <a:rPr lang="en-GB" sz="1200" b="1" dirty="0">
                <a:highlight>
                  <a:srgbClr val="FFFF00"/>
                </a:highlight>
                <a:ea typeface="+mn-lt"/>
                <a:cs typeface="+mn-lt"/>
              </a:rPr>
              <a:t>new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1200" dirty="0" err="1">
                <a:highlight>
                  <a:srgbClr val="FFFF00"/>
                </a:highlight>
                <a:ea typeface="+mn-lt"/>
                <a:cs typeface="+mn-lt"/>
              </a:rPr>
              <a:t>mongoose.Types.ObjectId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(),
  name: 'Ian Fleming',
  age: 50
});
</a:t>
            </a:r>
            <a:r>
              <a:rPr lang="en-GB" sz="1200" dirty="0" err="1">
                <a:highlight>
                  <a:srgbClr val="FFFF00"/>
                </a:highlight>
                <a:ea typeface="+mn-lt"/>
                <a:cs typeface="+mn-lt"/>
              </a:rPr>
              <a:t>author.save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(</a:t>
            </a:r>
            <a:r>
              <a:rPr lang="en-GB" sz="1200" b="1" dirty="0">
                <a:highlight>
                  <a:srgbClr val="FFFF00"/>
                </a:highlight>
                <a:ea typeface="+mn-lt"/>
                <a:cs typeface="+mn-lt"/>
              </a:rPr>
              <a:t>function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(err) {
  </a:t>
            </a:r>
            <a:r>
              <a:rPr lang="en-GB" sz="1200" b="1" dirty="0">
                <a:highlight>
                  <a:srgbClr val="FFFF00"/>
                </a:highlight>
                <a:ea typeface="+mn-lt"/>
                <a:cs typeface="+mn-lt"/>
              </a:rPr>
              <a:t>if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(err) </a:t>
            </a:r>
            <a:r>
              <a:rPr lang="en-GB" sz="1200" b="1" dirty="0">
                <a:highlight>
                  <a:srgbClr val="FFFF00"/>
                </a:highlight>
                <a:ea typeface="+mn-lt"/>
                <a:cs typeface="+mn-lt"/>
              </a:rPr>
              <a:t>return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1200" dirty="0" err="1">
                <a:highlight>
                  <a:srgbClr val="FFFF00"/>
                </a:highlight>
                <a:ea typeface="+mn-lt"/>
                <a:cs typeface="+mn-lt"/>
              </a:rPr>
              <a:t>handleError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(err);
  </a:t>
            </a:r>
            <a:r>
              <a:rPr lang="en-GB" sz="1200" b="1" dirty="0" err="1">
                <a:highlight>
                  <a:srgbClr val="FFFF00"/>
                </a:highlight>
                <a:ea typeface="+mn-lt"/>
                <a:cs typeface="+mn-lt"/>
              </a:rPr>
              <a:t>const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story1 = </a:t>
            </a:r>
            <a:r>
              <a:rPr lang="en-GB" sz="1200" b="1" dirty="0">
                <a:highlight>
                  <a:srgbClr val="FFFF00"/>
                </a:highlight>
                <a:ea typeface="+mn-lt"/>
                <a:cs typeface="+mn-lt"/>
              </a:rPr>
              <a:t>new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Story({
    title: 'Casino Royale',
    author: </a:t>
            </a:r>
            <a:r>
              <a:rPr lang="en-GB" sz="1200" dirty="0" err="1">
                <a:highlight>
                  <a:srgbClr val="FFFF00"/>
                </a:highlight>
                <a:ea typeface="+mn-lt"/>
                <a:cs typeface="+mn-lt"/>
              </a:rPr>
              <a:t>author._id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    </a:t>
            </a:r>
            <a:r>
              <a:rPr lang="en-GB" sz="1200" i="1" dirty="0">
                <a:highlight>
                  <a:srgbClr val="FFFF00"/>
                </a:highlight>
                <a:ea typeface="+mn-lt"/>
                <a:cs typeface="+mn-lt"/>
              </a:rPr>
              <a:t>// assign the _id from the person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
  });
  story1.save(</a:t>
            </a:r>
            <a:r>
              <a:rPr lang="en-GB" sz="1200" b="1" dirty="0">
                <a:highlight>
                  <a:srgbClr val="FFFF00"/>
                </a:highlight>
                <a:ea typeface="+mn-lt"/>
                <a:cs typeface="+mn-lt"/>
              </a:rPr>
              <a:t>function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(err) {
    </a:t>
            </a:r>
            <a:r>
              <a:rPr lang="en-GB" sz="1200" b="1" dirty="0">
                <a:highlight>
                  <a:srgbClr val="FFFF00"/>
                </a:highlight>
                <a:ea typeface="+mn-lt"/>
                <a:cs typeface="+mn-lt"/>
              </a:rPr>
              <a:t>if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(err) </a:t>
            </a:r>
            <a:r>
              <a:rPr lang="en-GB" sz="1200" b="1" dirty="0">
                <a:highlight>
                  <a:srgbClr val="FFFF00"/>
                </a:highlight>
                <a:ea typeface="+mn-lt"/>
                <a:cs typeface="+mn-lt"/>
              </a:rPr>
              <a:t>return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GB" sz="1200" dirty="0" err="1">
                <a:highlight>
                  <a:srgbClr val="FFFF00"/>
                </a:highlight>
                <a:ea typeface="+mn-lt"/>
                <a:cs typeface="+mn-lt"/>
              </a:rPr>
              <a:t>handleError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(err);
    </a:t>
            </a:r>
            <a:r>
              <a:rPr lang="en-GB" sz="1200" i="1" dirty="0">
                <a:highlight>
                  <a:srgbClr val="FFFF00"/>
                </a:highlight>
                <a:ea typeface="+mn-lt"/>
                <a:cs typeface="+mn-lt"/>
              </a:rPr>
              <a:t>// that's it!</a:t>
            </a:r>
            <a:r>
              <a:rPr lang="en-GB" sz="1200" dirty="0">
                <a:highlight>
                  <a:srgbClr val="FFFF00"/>
                </a:highlight>
                <a:ea typeface="+mn-lt"/>
                <a:cs typeface="+mn-lt"/>
              </a:rPr>
              <a:t>
  });
});</a:t>
            </a:r>
            <a:endParaRPr lang="en-GB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507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4B84-570A-4852-94BE-A1491D54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71" y="832104"/>
            <a:ext cx="9144000" cy="1344168"/>
          </a:xfrm>
        </p:spPr>
        <p:txBody>
          <a:bodyPr/>
          <a:lstStyle/>
          <a:p>
            <a:r>
              <a:rPr lang="en-GB">
                <a:cs typeface="Aharoni"/>
              </a:rPr>
              <a:t>Populate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AE62-9086-49C1-9C05-BF41155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504" y="1507067"/>
            <a:ext cx="9812866" cy="38469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200">
                <a:ea typeface="+mn-lt"/>
                <a:cs typeface="+mn-lt"/>
              </a:rPr>
              <a:t>So far we haven't done anything much different. We've merely created a Person and a Story. Now let's take a look at populating our story's author using the query builder:</a:t>
            </a:r>
            <a:endParaRPr lang="en-GB" sz="1200"/>
          </a:p>
          <a:p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Story.
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  findOne({ title: 'Casino Royale' }).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  populate('author').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  exec(</a:t>
            </a:r>
            <a:r>
              <a:rPr lang="en-GB" sz="1000" b="1">
                <a:highlight>
                  <a:srgbClr val="FFFF00"/>
                </a:highlight>
                <a:ea typeface="+mn-lt"/>
                <a:cs typeface="+mn-lt"/>
              </a:rPr>
              <a:t>function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 (err, story) {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    </a:t>
            </a:r>
            <a:r>
              <a:rPr lang="en-GB" sz="1000" b="1">
                <a:highlight>
                  <a:srgbClr val="FFFF00"/>
                </a:highlight>
                <a:ea typeface="+mn-lt"/>
                <a:cs typeface="+mn-lt"/>
              </a:rPr>
              <a:t>if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 (err) </a:t>
            </a:r>
            <a:r>
              <a:rPr lang="en-GB" sz="1000" b="1">
                <a:highlight>
                  <a:srgbClr val="FFFF00"/>
                </a:highlight>
                <a:ea typeface="+mn-lt"/>
                <a:cs typeface="+mn-lt"/>
              </a:rPr>
              <a:t>return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 handleError(err);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    console.log('The author is %s', story.author.name);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    </a:t>
            </a:r>
            <a:r>
              <a:rPr lang="en-GB" sz="1000" i="1">
                <a:highlight>
                  <a:srgbClr val="FFFF00"/>
                </a:highlight>
                <a:ea typeface="+mn-lt"/>
                <a:cs typeface="+mn-lt"/>
              </a:rPr>
              <a:t>// prints "The author is Ian Fleming"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  });</a:t>
            </a:r>
            <a:endParaRPr lang="en-GB" sz="1000">
              <a:highlight>
                <a:srgbClr val="FFFF00"/>
              </a:highlight>
            </a:endParaRPr>
          </a:p>
          <a:p>
            <a:r>
              <a:rPr lang="en-GB" sz="1200">
                <a:ea typeface="+mn-lt"/>
                <a:cs typeface="+mn-lt"/>
              </a:rPr>
              <a:t>Populated paths are no longer set to their original _id , their value is replaced with the mongoose document returned from the database by performing a separate query before returning the results.</a:t>
            </a:r>
            <a:endParaRPr lang="en-GB" sz="1200"/>
          </a:p>
          <a:p>
            <a:r>
              <a:rPr lang="en-GB" sz="1200">
                <a:ea typeface="+mn-lt"/>
                <a:cs typeface="+mn-lt"/>
              </a:rPr>
              <a:t>Arrays of refs work the same way. Just call the populate method on the query and an array of documents will be returned </a:t>
            </a:r>
            <a:r>
              <a:rPr lang="en-GB" sz="1200" i="1">
                <a:ea typeface="+mn-lt"/>
                <a:cs typeface="+mn-lt"/>
              </a:rPr>
              <a:t>in place</a:t>
            </a:r>
            <a:r>
              <a:rPr lang="en-GB" sz="1200">
                <a:ea typeface="+mn-lt"/>
                <a:cs typeface="+mn-lt"/>
              </a:rPr>
              <a:t> of the original _ids.</a:t>
            </a:r>
            <a:endParaRPr lang="en-GB" sz="1200"/>
          </a:p>
          <a:p>
            <a:r>
              <a:rPr lang="en-GB" sz="1200">
                <a:ea typeface="+mn-lt"/>
                <a:cs typeface="+mn-lt"/>
              </a:rPr>
              <a:t>You can manually populate a property by setting it to a document. The document must be an instance of the model your ref property refers to.</a:t>
            </a:r>
            <a:endParaRPr lang="en-GB" sz="1200"/>
          </a:p>
          <a:p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Story.findOne({ title: 'Casino Royale' }, </a:t>
            </a:r>
            <a:r>
              <a:rPr lang="en-GB" sz="1000" b="1">
                <a:highlight>
                  <a:srgbClr val="FFFF00"/>
                </a:highlight>
                <a:ea typeface="+mn-lt"/>
                <a:cs typeface="+mn-lt"/>
              </a:rPr>
              <a:t>function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(error, story) {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  </a:t>
            </a:r>
            <a:r>
              <a:rPr lang="en-GB" sz="1000" b="1">
                <a:highlight>
                  <a:srgbClr val="FFFF00"/>
                </a:highlight>
                <a:ea typeface="+mn-lt"/>
                <a:cs typeface="+mn-lt"/>
              </a:rPr>
              <a:t>if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 (error) {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    </a:t>
            </a:r>
            <a:r>
              <a:rPr lang="en-GB" sz="1000" b="1">
                <a:highlight>
                  <a:srgbClr val="FFFF00"/>
                </a:highlight>
                <a:ea typeface="+mn-lt"/>
                <a:cs typeface="+mn-lt"/>
              </a:rPr>
              <a:t>return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 handleError(error);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  }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  story.author = author;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  console.log(story.author.name); </a:t>
            </a:r>
            <a:r>
              <a:rPr lang="en-GB" sz="1000" i="1">
                <a:highlight>
                  <a:srgbClr val="FFFF00"/>
                </a:highlight>
                <a:ea typeface="+mn-lt"/>
                <a:cs typeface="+mn-lt"/>
              </a:rPr>
              <a:t>// prints "Ian Fleming"</a:t>
            </a:r>
            <a:r>
              <a:rPr lang="en-GB" sz="1000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 sz="1000">
                <a:highlight>
                  <a:srgbClr val="FFFF00"/>
                </a:highlight>
                <a:ea typeface="+mn-lt"/>
                <a:cs typeface="+mn-lt"/>
              </a:rPr>
              <a:t>});</a:t>
            </a:r>
            <a:endParaRPr lang="en-GB" sz="1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3715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C10F-2C94-470F-95BF-BBFCAA70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62304"/>
            <a:ext cx="9144000" cy="1344168"/>
          </a:xfrm>
        </p:spPr>
        <p:txBody>
          <a:bodyPr/>
          <a:lstStyle/>
          <a:p>
            <a:r>
              <a:rPr lang="en-GB">
                <a:cs typeface="Aharoni"/>
              </a:rPr>
              <a:t>Assignment - 2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D5D4-B79F-4D6B-B8DD-EC42C5DB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94467"/>
            <a:ext cx="9144000" cy="31272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Continuing the previous assignment, create a new collection called "directors" with following schema director_id, name, num_of_movie, review</a:t>
            </a:r>
          </a:p>
          <a:p>
            <a:r>
              <a:rPr lang="en-GB"/>
              <a:t>Create a new API endpoint "saveDirectorRef" to save the details of the director if not available</a:t>
            </a:r>
          </a:p>
          <a:p>
            <a:r>
              <a:rPr lang="en-GB"/>
              <a:t>Update the Get method to fetch the information of the movie along with the director details from the "directors" collection when a movie name </a:t>
            </a:r>
            <a:r>
              <a:rPr lang="en-GB" dirty="0"/>
              <a:t>is searched</a:t>
            </a:r>
          </a:p>
        </p:txBody>
      </p:sp>
    </p:spTree>
    <p:extLst>
      <p:ext uri="{BB962C8B-B14F-4D97-AF65-F5344CB8AC3E}">
        <p14:creationId xmlns:p14="http://schemas.microsoft.com/office/powerpoint/2010/main" val="411561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389D-FAB3-4EE4-9BCE-1D32DC13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haroni"/>
              </a:rPr>
              <a:t>Install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6251-C967-4E6B-A395-35A31FFF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87600"/>
            <a:ext cx="9144000" cy="31272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Mongoose is a </a:t>
            </a:r>
            <a:r>
              <a:rPr lang="en-GB" b="1" dirty="0">
                <a:ea typeface="+mn-lt"/>
                <a:cs typeface="+mn-lt"/>
                <a:hlinkClick r:id="rId2"/>
              </a:rPr>
              <a:t>MongoDB</a:t>
            </a:r>
            <a:r>
              <a:rPr lang="en-GB" dirty="0">
                <a:ea typeface="+mn-lt"/>
                <a:cs typeface="+mn-lt"/>
              </a:rPr>
              <a:t> object </a:t>
            </a:r>
            <a:r>
              <a:rPr lang="en-GB" dirty="0" err="1">
                <a:ea typeface="+mn-lt"/>
                <a:cs typeface="+mn-lt"/>
              </a:rPr>
              <a:t>modeling</a:t>
            </a:r>
            <a:r>
              <a:rPr lang="en-GB" dirty="0">
                <a:ea typeface="+mn-lt"/>
                <a:cs typeface="+mn-lt"/>
              </a:rPr>
              <a:t> tool designed to work in an asynchronous environment. Mongoose supports both promises and </a:t>
            </a:r>
            <a:r>
              <a:rPr lang="en-GB" dirty="0" err="1">
                <a:ea typeface="+mn-lt"/>
                <a:cs typeface="+mn-lt"/>
              </a:rPr>
              <a:t>callbacks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 err="1">
                <a:ea typeface="+mn-lt"/>
                <a:cs typeface="+mn-lt"/>
              </a:rPr>
              <a:t>npm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 mongoose</a:t>
            </a:r>
          </a:p>
          <a:p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const mongoose = require('mongoose');
// Using ES6 imports
import mongoose from 'mongoose';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327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08CD-D87E-48E0-9520-7D39B500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haroni"/>
              </a:rPr>
              <a:t>Use mongoose in node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F229-3F3D-416B-ACE6-58E83A5C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71" y="2396067"/>
            <a:ext cx="9144000" cy="312724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GB" b="1"/>
              <a:t>Connecting to MongoDB</a:t>
            </a:r>
            <a:endParaRPr lang="en-GB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First, we need to define a connection. If your app uses only one database, you should use </a:t>
            </a:r>
            <a:r>
              <a:rPr lang="en-GB" dirty="0" err="1">
                <a:ea typeface="+mn-lt"/>
                <a:cs typeface="+mn-lt"/>
              </a:rPr>
              <a:t>mongoose.connect</a:t>
            </a:r>
            <a:r>
              <a:rPr lang="en-GB" dirty="0">
                <a:ea typeface="+mn-lt"/>
                <a:cs typeface="+mn-lt"/>
              </a:rPr>
              <a:t>. If you need to create additional connections, use </a:t>
            </a:r>
            <a:r>
              <a:rPr lang="en-GB" dirty="0" err="1">
                <a:ea typeface="+mn-lt"/>
                <a:cs typeface="+mn-lt"/>
              </a:rPr>
              <a:t>mongoose.createConnection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Both connect and </a:t>
            </a:r>
            <a:r>
              <a:rPr lang="en-GB" dirty="0" err="1">
                <a:ea typeface="+mn-lt"/>
                <a:cs typeface="+mn-lt"/>
              </a:rPr>
              <a:t>createConnection</a:t>
            </a:r>
            <a:r>
              <a:rPr lang="en-GB" dirty="0">
                <a:ea typeface="+mn-lt"/>
                <a:cs typeface="+mn-lt"/>
              </a:rPr>
              <a:t> take a mongodb:// URI, or the parameters host, database, port, options.</a:t>
            </a:r>
            <a:endParaRPr lang="en-GB"/>
          </a:p>
          <a:p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await mongoose.connect('mongodb://localhost/my_database', {
  </a:t>
            </a:r>
            <a:r>
              <a:rPr lang="en-GB" dirty="0" err="1">
                <a:highlight>
                  <a:srgbClr val="FFFF00"/>
                </a:highlight>
                <a:ea typeface="+mn-lt"/>
                <a:cs typeface="+mn-lt"/>
              </a:rPr>
              <a:t>useNewUrlParser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: true,
  </a:t>
            </a:r>
            <a:r>
              <a:rPr lang="en-GB" dirty="0" err="1">
                <a:highlight>
                  <a:srgbClr val="FFFF00"/>
                </a:highlight>
                <a:ea typeface="+mn-lt"/>
                <a:cs typeface="+mn-lt"/>
              </a:rPr>
              <a:t>useUnifiedTopology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: true,
  </a:t>
            </a:r>
            <a:r>
              <a:rPr lang="en-GB" dirty="0" err="1">
                <a:highlight>
                  <a:srgbClr val="FFFF00"/>
                </a:highlight>
                <a:ea typeface="+mn-lt"/>
                <a:cs typeface="+mn-lt"/>
              </a:rPr>
              <a:t>useFindAndModify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: false,
  </a:t>
            </a:r>
            <a:r>
              <a:rPr lang="en-GB" dirty="0" err="1">
                <a:highlight>
                  <a:srgbClr val="FFFF00"/>
                </a:highlight>
                <a:ea typeface="+mn-lt"/>
                <a:cs typeface="+mn-lt"/>
              </a:rPr>
              <a:t>useCreateIndex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: true
});</a:t>
            </a:r>
          </a:p>
          <a:p>
            <a:r>
              <a:rPr lang="en-GB" dirty="0">
                <a:ea typeface="+mn-lt"/>
                <a:cs typeface="+mn-lt"/>
              </a:rPr>
              <a:t>Once connected, the open event is fired on the Connection instance. If you're using </a:t>
            </a:r>
            <a:r>
              <a:rPr lang="en-GB" dirty="0" err="1">
                <a:ea typeface="+mn-lt"/>
                <a:cs typeface="+mn-lt"/>
              </a:rPr>
              <a:t>mongoose.connect</a:t>
            </a:r>
            <a:r>
              <a:rPr lang="en-GB" dirty="0">
                <a:ea typeface="+mn-lt"/>
                <a:cs typeface="+mn-lt"/>
              </a:rPr>
              <a:t>, the Connection is </a:t>
            </a:r>
            <a:r>
              <a:rPr lang="en-GB" dirty="0" err="1">
                <a:ea typeface="+mn-lt"/>
                <a:cs typeface="+mn-lt"/>
              </a:rPr>
              <a:t>mongoose.connection</a:t>
            </a:r>
            <a:r>
              <a:rPr lang="en-GB" dirty="0">
                <a:ea typeface="+mn-lt"/>
                <a:cs typeface="+mn-lt"/>
              </a:rPr>
              <a:t>. Otherwise, </a:t>
            </a:r>
            <a:r>
              <a:rPr lang="en-GB" dirty="0" err="1">
                <a:ea typeface="+mn-lt"/>
                <a:cs typeface="+mn-lt"/>
              </a:rPr>
              <a:t>mongoose.createConnection</a:t>
            </a:r>
            <a:r>
              <a:rPr lang="en-GB" dirty="0">
                <a:ea typeface="+mn-lt"/>
                <a:cs typeface="+mn-lt"/>
              </a:rPr>
              <a:t> return value is a Connection.</a:t>
            </a:r>
            <a:endParaRPr lang="en-GB"/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75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5BAD-ECAA-490B-8C51-D9EE09D2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a typeface="+mj-lt"/>
                <a:cs typeface="+mj-lt"/>
              </a:rPr>
              <a:t>Defining a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ABBD-6B6E-49A3-8C40-19E3C30A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>
                <a:ea typeface="+mn-lt"/>
                <a:cs typeface="+mn-lt"/>
              </a:rPr>
              <a:t>Models are defined through the Schema interface.</a:t>
            </a:r>
            <a:endParaRPr lang="en-GB"/>
          </a:p>
          <a:p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const Schema = mongoose.Schema;
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ObjectId = Schema.ObjectId;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BlogPost = new Schema({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  author: ObjectId,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  title: String,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  body: String,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  date: Date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
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});</a:t>
            </a:r>
            <a:endParaRPr lang="en-GB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61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9E77-594A-48AD-89CF-7C4C55AC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a typeface="+mj-lt"/>
                <a:cs typeface="+mj-lt"/>
              </a:rPr>
              <a:t>Accessing a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8496-2DAA-42D3-8D31-6D774403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71" y="2523067"/>
            <a:ext cx="9144000" cy="312724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>
                <a:ea typeface="+mn-lt"/>
                <a:cs typeface="+mn-lt"/>
              </a:rPr>
              <a:t>Once we define a model through mongoose.model('ModelName', mySchema), we can access it through the same function</a:t>
            </a:r>
            <a:endParaRPr lang="en-GB"/>
          </a:p>
          <a:p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MyModel = mongoose.model('ModelName');</a:t>
            </a:r>
            <a:endParaRPr lang="en-GB">
              <a:highlight>
                <a:srgbClr val="FFFF00"/>
              </a:highlight>
            </a:endParaRPr>
          </a:p>
          <a:p>
            <a:r>
              <a:rPr lang="en-GB">
                <a:ea typeface="+mn-lt"/>
                <a:cs typeface="+mn-lt"/>
              </a:rPr>
              <a:t>Or just do it all at once</a:t>
            </a:r>
            <a:endParaRPr lang="en-GB"/>
          </a:p>
          <a:p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MyModel = mongoose.model('ModelName', mySchema);</a:t>
            </a:r>
            <a:endParaRPr lang="en-GB">
              <a:highlight>
                <a:srgbClr val="FFFF00"/>
              </a:highlight>
            </a:endParaRPr>
          </a:p>
          <a:p>
            <a:r>
              <a:rPr lang="en-GB">
                <a:ea typeface="+mn-lt"/>
                <a:cs typeface="+mn-lt"/>
              </a:rPr>
              <a:t>The first argument is the </a:t>
            </a:r>
            <a:r>
              <a:rPr lang="en-GB" i="1">
                <a:ea typeface="+mn-lt"/>
                <a:cs typeface="+mn-lt"/>
              </a:rPr>
              <a:t>singular</a:t>
            </a:r>
            <a:r>
              <a:rPr lang="en-GB">
                <a:ea typeface="+mn-lt"/>
                <a:cs typeface="+mn-lt"/>
              </a:rPr>
              <a:t> name of the collection your model is for. </a:t>
            </a:r>
            <a:r>
              <a:rPr lang="en-GB" b="1">
                <a:ea typeface="+mn-lt"/>
                <a:cs typeface="+mn-lt"/>
              </a:rPr>
              <a:t>Mongoose automatically looks for the </a:t>
            </a:r>
            <a:r>
              <a:rPr lang="en-GB" b="1" i="1">
                <a:ea typeface="+mn-lt"/>
                <a:cs typeface="+mn-lt"/>
              </a:rPr>
              <a:t>plural</a:t>
            </a:r>
            <a:r>
              <a:rPr lang="en-GB" b="1">
                <a:ea typeface="+mn-lt"/>
                <a:cs typeface="+mn-lt"/>
              </a:rPr>
              <a:t> version of your model name.</a:t>
            </a:r>
            <a:r>
              <a:rPr lang="en-GB">
                <a:ea typeface="+mn-lt"/>
                <a:cs typeface="+mn-lt"/>
              </a:rPr>
              <a:t> For example, if you use</a:t>
            </a:r>
            <a:endParaRPr lang="en-GB"/>
          </a:p>
          <a:p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MyModel = mongoose.model('Ticket', mySchema);</a:t>
            </a:r>
            <a:endParaRPr lang="en-GB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3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E0D-91C4-423C-B45B-3ED305DD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haroni"/>
              </a:rPr>
              <a:t>DB Operations</a:t>
            </a:r>
            <a:endParaRPr lang="en-GB" dirty="0"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211C-A5D4-4639-BFEA-43BCC872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602" y="2378149"/>
            <a:ext cx="9144000" cy="312724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>
                <a:ea typeface="+mn-lt"/>
                <a:cs typeface="+mn-lt"/>
              </a:rPr>
              <a:t>Once we have our model, we can then instantiate it, and save it:</a:t>
            </a:r>
            <a:endParaRPr lang="en-US"/>
          </a:p>
          <a:p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instance = new MyModel();</a:t>
            </a:r>
            <a:br>
              <a:rPr lang="en-GB" dirty="0">
                <a:highlight>
                  <a:srgbClr val="FFFF00"/>
                </a:highlight>
                <a:ea typeface="+mn-lt"/>
                <a:cs typeface="+mn-lt"/>
              </a:rPr>
            </a:b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instance.my.key = 'hello';</a:t>
            </a:r>
            <a:br>
              <a:rPr lang="en-GB" dirty="0">
                <a:highlight>
                  <a:srgbClr val="FFFF00"/>
                </a:highlight>
                <a:ea typeface="+mn-lt"/>
                <a:cs typeface="+mn-lt"/>
              </a:rPr>
            </a:b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instance.save(function (err) {</a:t>
            </a:r>
            <a:br>
              <a:rPr lang="en-GB" dirty="0">
                <a:highlight>
                  <a:srgbClr val="FFFF00"/>
                </a:highlight>
                <a:ea typeface="+mn-lt"/>
                <a:cs typeface="+mn-lt"/>
              </a:rPr>
            </a:b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  //</a:t>
            </a:r>
            <a:br>
              <a:rPr lang="en-GB" dirty="0">
                <a:highlight>
                  <a:srgbClr val="FFFF00"/>
                </a:highlight>
                <a:ea typeface="+mn-lt"/>
                <a:cs typeface="+mn-lt"/>
              </a:rPr>
            </a:b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});</a:t>
            </a:r>
          </a:p>
          <a:p>
            <a:r>
              <a:rPr lang="en-GB">
                <a:ea typeface="+mn-lt"/>
                <a:cs typeface="+mn-lt"/>
              </a:rPr>
              <a:t>Or we can find documents from the same collection</a:t>
            </a:r>
          </a:p>
          <a:p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MyModel.find({}, function (err, docs) {</a:t>
            </a:r>
            <a:br>
              <a:rPr lang="en-GB" dirty="0">
                <a:highlight>
                  <a:srgbClr val="FFFF00"/>
                </a:highlight>
                <a:ea typeface="+mn-lt"/>
                <a:cs typeface="+mn-lt"/>
              </a:rPr>
            </a:b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  // docs.forEach</a:t>
            </a:r>
            <a:br>
              <a:rPr lang="en-GB" dirty="0">
                <a:highlight>
                  <a:srgbClr val="FFFF00"/>
                </a:highlight>
                <a:ea typeface="+mn-lt"/>
                <a:cs typeface="+mn-lt"/>
              </a:rPr>
            </a:b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});</a:t>
            </a:r>
          </a:p>
          <a:p>
            <a:r>
              <a:rPr lang="en-GB">
                <a:ea typeface="+mn-lt"/>
                <a:cs typeface="+mn-lt"/>
              </a:rPr>
              <a:t>You can also findOne, findById, update, etc.</a:t>
            </a:r>
          </a:p>
          <a:p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instance = await MyModel.findOne({ ... });</a:t>
            </a:r>
            <a:br>
              <a:rPr lang="en-GB" dirty="0">
                <a:highlight>
                  <a:srgbClr val="FFFF00"/>
                </a:highlight>
                <a:ea typeface="+mn-lt"/>
                <a:cs typeface="+mn-lt"/>
              </a:rPr>
            </a:b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console.log(instance.my.key);  // 'hello'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38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511E-63ED-4ED6-9A0A-12C640F4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haroni"/>
              </a:rPr>
              <a:t>Create an express App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4D77-243A-4A23-AD30-6CF8C3DF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71" y="2413000"/>
            <a:ext cx="9144000" cy="31272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mkdir express-mongo</a:t>
            </a:r>
            <a:endParaRPr lang="en-GB" dirty="0"/>
          </a:p>
          <a:p>
            <a:r>
              <a:rPr lang="en-GB"/>
              <a:t>cd express-mongo</a:t>
            </a:r>
            <a:endParaRPr lang="en-GB" dirty="0"/>
          </a:p>
          <a:p>
            <a:r>
              <a:rPr lang="en-GB"/>
              <a:t>npm install express</a:t>
            </a:r>
          </a:p>
          <a:p>
            <a:r>
              <a:rPr lang="en-GB"/>
              <a:t>npm install express-generator</a:t>
            </a:r>
          </a:p>
          <a:p>
            <a:r>
              <a:rPr lang="en-GB"/>
              <a:t>express –e</a:t>
            </a:r>
            <a:endParaRPr lang="en-GB" dirty="0"/>
          </a:p>
          <a:p>
            <a:r>
              <a:rPr lang="en-GB"/>
              <a:t>npm install mongoose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28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E5D9-C515-403A-9336-FA70E55A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haroni"/>
              </a:rPr>
              <a:t>Create DB Connection Layer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D3E-261A-4056-BBD1-8108208C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04" y="2396067"/>
            <a:ext cx="9144000" cy="312724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/>
              <a:t>Create a "db" folder in your application source "express-mongo"</a:t>
            </a:r>
          </a:p>
          <a:p>
            <a:r>
              <a:rPr lang="en-GB"/>
              <a:t>Create a file "mongodb.js"</a:t>
            </a: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mongoose = require("mongoose");</a:t>
            </a:r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//Connect to mongoDB</a:t>
            </a: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connectDB = async () =&gt; {</a:t>
            </a: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mongoDB = "mongodb://&lt;username&gt;:&lt;pwd&gt;@localhost:27017/&lt;dbname&gt;";</a:t>
            </a: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await mongoose.connect(mongoDB, { useNewUrlParser: true,  useUnifiedTopology: true,  useCreateIndex: true, useFindAndModify: false});</a:t>
            </a: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db = mongoose.connection;</a:t>
            </a:r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db.on("error", () =&gt; {</a:t>
            </a: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console.log(`Error: "MongoDB Error: Connection failed.`);</a:t>
            </a: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});};</a:t>
            </a:r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pPr marL="520700" lvl="4">
              <a:lnSpc>
                <a:spcPct val="120000"/>
              </a:lnSpc>
              <a:spcBef>
                <a:spcPts val="500"/>
              </a:spcBef>
              <a:buFont typeface="Avenir Next LT Pro" panose="020B0504020202020204" pitchFamily="34" charset="0"/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module.exports = connectDB;</a:t>
            </a:r>
            <a:endParaRPr lang="en-US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2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B9EF-22CA-41B6-A41A-0D6F28EF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71" y="1069171"/>
            <a:ext cx="9144000" cy="1344168"/>
          </a:xfrm>
        </p:spPr>
        <p:txBody>
          <a:bodyPr/>
          <a:lstStyle/>
          <a:p>
            <a:r>
              <a:rPr lang="en-GB">
                <a:cs typeface="Aharoni"/>
              </a:rPr>
              <a:t>Create a schema model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2FDC-8F8E-4FA6-AE50-A60254E3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04" y="1854200"/>
            <a:ext cx="9736666" cy="456658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spcBef>
                <a:spcPts val="500"/>
              </a:spcBef>
            </a:pPr>
            <a:r>
              <a:rPr lang="en-GB">
                <a:ea typeface="+mn-lt"/>
                <a:cs typeface="+mn-lt"/>
              </a:rPr>
              <a:t>Consider a document containing </a:t>
            </a:r>
            <a:r>
              <a:rPr lang="en-GB" b="1">
                <a:ea typeface="+mn-lt"/>
                <a:cs typeface="+mn-lt"/>
              </a:rPr>
              <a:t>employeeName, empid, salary, createdAt </a:t>
            </a:r>
            <a:r>
              <a:rPr lang="en-GB">
                <a:ea typeface="+mn-lt"/>
                <a:cs typeface="+mn-lt"/>
              </a:rPr>
              <a:t>and </a:t>
            </a:r>
            <a:r>
              <a:rPr lang="en-GB" b="1">
                <a:ea typeface="+mn-lt"/>
                <a:cs typeface="+mn-lt"/>
              </a:rPr>
              <a:t>updatedAt </a:t>
            </a:r>
            <a:endParaRPr lang="en-US" b="1">
              <a:ea typeface="+mn-lt"/>
              <a:cs typeface="+mn-lt"/>
            </a:endParaRPr>
          </a:p>
          <a:p>
            <a:pPr>
              <a:spcBef>
                <a:spcPts val="500"/>
              </a:spcBef>
            </a:pPr>
            <a:r>
              <a:rPr lang="en-GB">
                <a:ea typeface="+mn-lt"/>
                <a:cs typeface="+mn-lt"/>
              </a:rPr>
              <a:t>Create a new file "employeeModel.js" under a new folder "model" under application source</a:t>
            </a:r>
          </a:p>
          <a:p>
            <a:pPr>
              <a:spcBef>
                <a:spcPts val="500"/>
              </a:spcBef>
            </a:pPr>
            <a:r>
              <a:rPr lang="en-GB">
                <a:ea typeface="+mn-lt"/>
                <a:cs typeface="+mn-lt"/>
              </a:rPr>
              <a:t>Create the employee schema</a:t>
            </a:r>
            <a:endParaRPr lang="en-GB"/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mongoose = require("mongoose");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schema = mongoose.Schema;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autoIncrement = require("mongoose-sequence")(mongoose);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employeeSchema = new schema({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employeeName: { type: String, required: true, minLength: 1, maxLength: 30, unique: true },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salary: { type: schema.Types.Decimal128, required: true, min: 1, max: 1000000},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createdAt: { type: Date, default: Date.now() },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updatedAt: { type: Date, default: Date.now() },</a:t>
            </a:r>
            <a:endParaRPr lang="en-GB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});</a:t>
            </a:r>
            <a:endParaRPr lang="en-US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employeeSchema.plugin(autoIncrement, { inc_field: "empId" });</a:t>
            </a:r>
            <a:endParaRPr lang="en-US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const employee = mongoose.model("Employee", employeeSchema);</a:t>
            </a:r>
            <a:endParaRPr lang="en-US" i="0">
              <a:highlight>
                <a:srgbClr val="FFFF00"/>
              </a:highlight>
            </a:endParaRPr>
          </a:p>
          <a:p>
            <a:pPr marL="520700" lvl="4">
              <a:buNone/>
            </a:pP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module.exports = employee;</a:t>
            </a:r>
            <a:br>
              <a:rPr lang="en-US" i="0" dirty="0"/>
            </a:br>
            <a:endParaRPr lang="en-US" i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01287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8E5E2"/>
      </a:lt2>
      <a:accent1>
        <a:srgbClr val="7EA0BA"/>
      </a:accent1>
      <a:accent2>
        <a:srgbClr val="80A9AA"/>
      </a:accent2>
      <a:accent3>
        <a:srgbClr val="969DC7"/>
      </a:accent3>
      <a:accent4>
        <a:srgbClr val="BA7F7E"/>
      </a:accent4>
      <a:accent5>
        <a:srgbClr val="BC9B82"/>
      </a:accent5>
      <a:accent6>
        <a:srgbClr val="ABA274"/>
      </a:accent6>
      <a:hlink>
        <a:srgbClr val="A1795A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PrismaticVTI</vt:lpstr>
      <vt:lpstr>Express/Node with MongoDB</vt:lpstr>
      <vt:lpstr>Install mongoose</vt:lpstr>
      <vt:lpstr>Use mongoose in node</vt:lpstr>
      <vt:lpstr>Defining a Model</vt:lpstr>
      <vt:lpstr>Accessing a Model</vt:lpstr>
      <vt:lpstr>DB Operations</vt:lpstr>
      <vt:lpstr>Create an express App</vt:lpstr>
      <vt:lpstr>Create DB Connection Layer</vt:lpstr>
      <vt:lpstr>Create a schema model</vt:lpstr>
      <vt:lpstr>Initialize the mongoDb connection</vt:lpstr>
      <vt:lpstr>Get from MongoDB</vt:lpstr>
      <vt:lpstr>Save to mongoDB</vt:lpstr>
      <vt:lpstr>Update existing records</vt:lpstr>
      <vt:lpstr>Delete records</vt:lpstr>
      <vt:lpstr>Assignment - 1</vt:lpstr>
      <vt:lpstr>MongoDB join</vt:lpstr>
      <vt:lpstr>Saving the references</vt:lpstr>
      <vt:lpstr>Populate</vt:lpstr>
      <vt:lpstr>Assignment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359</cp:revision>
  <dcterms:created xsi:type="dcterms:W3CDTF">2021-07-01T09:54:44Z</dcterms:created>
  <dcterms:modified xsi:type="dcterms:W3CDTF">2022-03-05T05:41:20Z</dcterms:modified>
</cp:coreProperties>
</file>