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222EB-D68A-48B4-9468-6A6A3E168F65}" v="1019" dt="2021-08-14T17:29:20.130"/>
    <p1510:client id="{616FA57C-F526-434A-B9CA-274217025029}" v="15" dt="2021-09-05T14:04:39.118"/>
    <p1510:client id="{C083CEE3-106B-4A19-9B15-860C9188560A}" v="12" dt="2022-03-24T04:11:38.745"/>
    <p1510:client id="{DD67562E-F40F-6D8C-D8CA-FDD84C35C3A1}" v="177" dt="2021-08-15T17:19:54.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3/23/2022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507108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3/23/2022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1199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3/23/2022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48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3/23/2022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041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3/23/2022</a:t>
            </a:fld>
            <a:endParaRPr lang="en-US" dirty="0"/>
          </a:p>
        </p:txBody>
      </p:sp>
    </p:spTree>
    <p:extLst>
      <p:ext uri="{BB962C8B-B14F-4D97-AF65-F5344CB8AC3E}">
        <p14:creationId xmlns:p14="http://schemas.microsoft.com/office/powerpoint/2010/main" val="20919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3/23/2022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3624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3/23/2022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661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3/23/2022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9603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3/23/2022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6396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3/23/2022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3287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3/23/2022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2874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3/23/2022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679798"/>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180531" y="1346268"/>
            <a:ext cx="5274860" cy="3066706"/>
          </a:xfrm>
        </p:spPr>
        <p:txBody>
          <a:bodyPr anchor="b">
            <a:normAutofit/>
          </a:bodyPr>
          <a:lstStyle/>
          <a:p>
            <a:r>
              <a:rPr lang="en-GB" dirty="0">
                <a:cs typeface="Calibri Light"/>
              </a:rPr>
              <a:t>NodeJS Project</a:t>
            </a:r>
            <a:endParaRPr lang="en-GB" dirty="0"/>
          </a:p>
        </p:txBody>
      </p:sp>
      <p:sp>
        <p:nvSpPr>
          <p:cNvPr id="10" name="Freeform: Shape 9">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2" descr="Rolls of blueprints">
            <a:extLst>
              <a:ext uri="{FF2B5EF4-FFF2-40B4-BE49-F238E27FC236}">
                <a16:creationId xmlns:a16="http://schemas.microsoft.com/office/drawing/2014/main" id="{5FA4AB65-956E-46C4-907B-54A72B55216A}"/>
              </a:ext>
            </a:extLst>
          </p:cNvPr>
          <p:cNvPicPr>
            <a:picLocks noChangeAspect="1"/>
          </p:cNvPicPr>
          <p:nvPr/>
        </p:nvPicPr>
        <p:blipFill rotWithShape="1">
          <a:blip r:embed="rId2"/>
          <a:srcRect l="51369" r="-3" b="-3"/>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BFFB-315A-4621-BC91-D42426829369}"/>
              </a:ext>
            </a:extLst>
          </p:cNvPr>
          <p:cNvSpPr>
            <a:spLocks noGrp="1"/>
          </p:cNvSpPr>
          <p:nvPr>
            <p:ph type="title"/>
          </p:nvPr>
        </p:nvSpPr>
        <p:spPr/>
        <p:txBody>
          <a:bodyPr/>
          <a:lstStyle/>
          <a:p>
            <a:r>
              <a:rPr lang="en-GB" dirty="0">
                <a:ea typeface="Meiryo"/>
              </a:rPr>
              <a:t>Create a fleet management API</a:t>
            </a:r>
            <a:endParaRPr lang="en-GB" dirty="0"/>
          </a:p>
        </p:txBody>
      </p:sp>
      <p:sp>
        <p:nvSpPr>
          <p:cNvPr id="3" name="Content Placeholder 2">
            <a:extLst>
              <a:ext uri="{FF2B5EF4-FFF2-40B4-BE49-F238E27FC236}">
                <a16:creationId xmlns:a16="http://schemas.microsoft.com/office/drawing/2014/main" id="{11809C50-D1F9-4BC4-B227-E8C20AF2B1F1}"/>
              </a:ext>
            </a:extLst>
          </p:cNvPr>
          <p:cNvSpPr>
            <a:spLocks noGrp="1"/>
          </p:cNvSpPr>
          <p:nvPr>
            <p:ph idx="1"/>
          </p:nvPr>
        </p:nvSpPr>
        <p:spPr/>
        <p:txBody>
          <a:bodyPr vert="horz" lIns="109728" tIns="109728" rIns="109728" bIns="91440" rtlCol="0" anchor="t">
            <a:normAutofit/>
          </a:bodyPr>
          <a:lstStyle/>
          <a:p>
            <a:r>
              <a:rPr lang="en-GB" dirty="0">
                <a:ea typeface="Meiryo"/>
              </a:rPr>
              <a:t>Epic: Once an order is placed in the e-commerce tool, the logistics team will pick up the order from warehouse and deliver the package to the end customer. At all times the status of the delivery should be known by the customer till it is delivered.</a:t>
            </a:r>
          </a:p>
        </p:txBody>
      </p:sp>
    </p:spTree>
    <p:extLst>
      <p:ext uri="{BB962C8B-B14F-4D97-AF65-F5344CB8AC3E}">
        <p14:creationId xmlns:p14="http://schemas.microsoft.com/office/powerpoint/2010/main" val="112023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1" name="Group 20">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22" name="Freeform: Shape 2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6A1517E-8D02-420F-B56D-333F9EA5D20B}"/>
              </a:ext>
            </a:extLst>
          </p:cNvPr>
          <p:cNvSpPr>
            <a:spLocks noGrp="1"/>
          </p:cNvSpPr>
          <p:nvPr>
            <p:ph type="title"/>
          </p:nvPr>
        </p:nvSpPr>
        <p:spPr>
          <a:xfrm>
            <a:off x="1412543" y="1833229"/>
            <a:ext cx="3577022" cy="2934031"/>
          </a:xfrm>
        </p:spPr>
        <p:txBody>
          <a:bodyPr anchor="ctr">
            <a:normAutofit/>
          </a:bodyPr>
          <a:lstStyle/>
          <a:p>
            <a:r>
              <a:rPr lang="en-GB" dirty="0">
                <a:ea typeface="Meiryo"/>
              </a:rPr>
              <a:t>User Story 1</a:t>
            </a:r>
            <a:endParaRPr lang="en-GB" dirty="0"/>
          </a:p>
        </p:txBody>
      </p:sp>
      <p:sp>
        <p:nvSpPr>
          <p:cNvPr id="3" name="Content Placeholder 2">
            <a:extLst>
              <a:ext uri="{FF2B5EF4-FFF2-40B4-BE49-F238E27FC236}">
                <a16:creationId xmlns:a16="http://schemas.microsoft.com/office/drawing/2014/main" id="{E8D52F4B-71EE-41EE-A518-BCDA24A48F91}"/>
              </a:ext>
            </a:extLst>
          </p:cNvPr>
          <p:cNvSpPr>
            <a:spLocks noGrp="1"/>
          </p:cNvSpPr>
          <p:nvPr>
            <p:ph idx="1"/>
          </p:nvPr>
        </p:nvSpPr>
        <p:spPr>
          <a:xfrm>
            <a:off x="5675159" y="362845"/>
            <a:ext cx="5988050" cy="6359665"/>
          </a:xfrm>
        </p:spPr>
        <p:txBody>
          <a:bodyPr vert="horz" lIns="109728" tIns="109728" rIns="109728" bIns="91440" rtlCol="0" anchor="ctr">
            <a:normAutofit fontScale="77500" lnSpcReduction="20000"/>
          </a:bodyPr>
          <a:lstStyle/>
          <a:p>
            <a:pPr>
              <a:lnSpc>
                <a:spcPct val="120000"/>
              </a:lnSpc>
              <a:spcBef>
                <a:spcPts val="0"/>
              </a:spcBef>
            </a:pPr>
            <a:r>
              <a:rPr lang="en-GB" sz="1200" dirty="0">
                <a:ea typeface="+mn-lt"/>
                <a:cs typeface="+mn-lt"/>
              </a:rPr>
              <a:t>On order creation, call a backend API to create an entry to update </a:t>
            </a:r>
            <a:r>
              <a:rPr lang="en-GB" sz="1200" b="1" dirty="0">
                <a:ea typeface="+mn-lt"/>
                <a:cs typeface="+mn-lt"/>
              </a:rPr>
              <a:t>shipment status</a:t>
            </a:r>
            <a:r>
              <a:rPr lang="en-GB" sz="1200" dirty="0">
                <a:ea typeface="+mn-lt"/>
                <a:cs typeface="+mn-lt"/>
              </a:rPr>
              <a:t> collection with the new order id and status as "processing" </a:t>
            </a:r>
            <a:endParaRPr lang="en-US">
              <a:ea typeface="Meiryo"/>
            </a:endParaRPr>
          </a:p>
          <a:p>
            <a:pPr>
              <a:lnSpc>
                <a:spcPct val="120000"/>
              </a:lnSpc>
              <a:spcBef>
                <a:spcPts val="0"/>
              </a:spcBef>
            </a:pPr>
            <a:endParaRPr lang="en-GB">
              <a:ea typeface="+mn-lt"/>
              <a:cs typeface="+mn-lt"/>
            </a:endParaRPr>
          </a:p>
          <a:p>
            <a:pPr>
              <a:lnSpc>
                <a:spcPct val="120000"/>
              </a:lnSpc>
              <a:spcBef>
                <a:spcPts val="0"/>
              </a:spcBef>
            </a:pPr>
            <a:r>
              <a:rPr lang="en-GB" sz="1200" dirty="0">
                <a:ea typeface="+mn-lt"/>
                <a:cs typeface="+mn-lt"/>
              </a:rPr>
              <a:t>Technical Specs: </a:t>
            </a:r>
            <a:endParaRPr lang="en-GB">
              <a:ea typeface="+mn-lt"/>
              <a:cs typeface="+mn-lt"/>
            </a:endParaRPr>
          </a:p>
          <a:p>
            <a:pPr>
              <a:lnSpc>
                <a:spcPct val="120000"/>
              </a:lnSpc>
              <a:spcBef>
                <a:spcPts val="0"/>
              </a:spcBef>
            </a:pPr>
            <a:endParaRPr lang="en-GB">
              <a:ea typeface="+mn-lt"/>
              <a:cs typeface="+mn-lt"/>
            </a:endParaRPr>
          </a:p>
          <a:p>
            <a:pPr>
              <a:lnSpc>
                <a:spcPct val="120000"/>
              </a:lnSpc>
              <a:spcBef>
                <a:spcPts val="0"/>
              </a:spcBef>
            </a:pPr>
            <a:r>
              <a:rPr lang="en-GB" sz="1200" dirty="0">
                <a:ea typeface="+mn-lt"/>
                <a:cs typeface="+mn-lt"/>
              </a:rPr>
              <a:t>Payload: </a:t>
            </a:r>
            <a:endParaRPr lang="en-GB">
              <a:ea typeface="+mn-lt"/>
              <a:cs typeface="+mn-lt"/>
            </a:endParaRPr>
          </a:p>
          <a:p>
            <a:pPr>
              <a:lnSpc>
                <a:spcPct val="120000"/>
              </a:lnSpc>
              <a:spcBef>
                <a:spcPts val="0"/>
              </a:spcBef>
            </a:pPr>
            <a:endParaRPr lang="en-GB">
              <a:ea typeface="+mn-lt"/>
              <a:cs typeface="+mn-lt"/>
            </a:endParaRPr>
          </a:p>
          <a:p>
            <a:pPr>
              <a:lnSpc>
                <a:spcPct val="120000"/>
              </a:lnSpc>
              <a:spcBef>
                <a:spcPts val="0"/>
              </a:spcBef>
            </a:pPr>
            <a:r>
              <a:rPr lang="en-GB" sz="1200" b="1" dirty="0">
                <a:solidFill>
                  <a:srgbClr val="002060"/>
                </a:solidFill>
                <a:ea typeface="+mn-lt"/>
                <a:cs typeface="+mn-lt"/>
              </a:rPr>
              <a:t>{ </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orderId</a:t>
            </a:r>
            <a:r>
              <a:rPr lang="en-GB" sz="1200" b="1" dirty="0">
                <a:solidFill>
                  <a:srgbClr val="002060"/>
                </a:solidFill>
                <a:ea typeface="+mn-lt"/>
                <a:cs typeface="+mn-lt"/>
              </a:rPr>
              <a:t>: &lt;</a:t>
            </a:r>
            <a:r>
              <a:rPr lang="en-GB" sz="1200" b="1" dirty="0" err="1">
                <a:solidFill>
                  <a:srgbClr val="002060"/>
                </a:solidFill>
                <a:ea typeface="+mn-lt"/>
                <a:cs typeface="+mn-lt"/>
              </a:rPr>
              <a:t>order_number_ref</a:t>
            </a:r>
            <a:r>
              <a:rPr lang="en-GB" sz="1200"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customerId</a:t>
            </a:r>
            <a:r>
              <a:rPr lang="en-GB" sz="1200" b="1" dirty="0">
                <a:solidFill>
                  <a:srgbClr val="002060"/>
                </a:solidFill>
                <a:ea typeface="+mn-lt"/>
                <a:cs typeface="+mn-lt"/>
              </a:rPr>
              <a:t>: &lt;</a:t>
            </a:r>
            <a:r>
              <a:rPr lang="en-GB" sz="1200" b="1" dirty="0" err="1">
                <a:solidFill>
                  <a:srgbClr val="002060"/>
                </a:solidFill>
                <a:ea typeface="+mn-lt"/>
                <a:cs typeface="+mn-lt"/>
              </a:rPr>
              <a:t>customer_id_ref</a:t>
            </a:r>
            <a:r>
              <a:rPr lang="en-GB" sz="1200"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status: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type: "processing",</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date: &lt;</a:t>
            </a:r>
            <a:r>
              <a:rPr lang="en-GB" sz="1200" b="1" dirty="0" err="1">
                <a:solidFill>
                  <a:srgbClr val="002060"/>
                </a:solidFill>
                <a:ea typeface="+mn-lt"/>
                <a:cs typeface="+mn-lt"/>
              </a:rPr>
              <a:t>DateString</a:t>
            </a:r>
            <a:r>
              <a:rPr lang="en-GB" sz="1200" b="1" dirty="0">
                <a:solidFill>
                  <a:srgbClr val="002060"/>
                </a:solidFill>
                <a:ea typeface="+mn-lt"/>
                <a:cs typeface="+mn-lt"/>
              </a:rPr>
              <a:t>&gt;</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creationDate</a:t>
            </a:r>
            <a:r>
              <a:rPr lang="en-GB" sz="1200" b="1" dirty="0">
                <a:solidFill>
                  <a:srgbClr val="002060"/>
                </a:solidFill>
                <a:ea typeface="+mn-lt"/>
                <a:cs typeface="+mn-lt"/>
              </a:rPr>
              <a:t>: &lt;</a:t>
            </a:r>
            <a:r>
              <a:rPr lang="en-GB" sz="1200" b="1" dirty="0" err="1">
                <a:solidFill>
                  <a:srgbClr val="002060"/>
                </a:solidFill>
                <a:ea typeface="+mn-lt"/>
                <a:cs typeface="+mn-lt"/>
              </a:rPr>
              <a:t>DateString</a:t>
            </a:r>
            <a:r>
              <a:rPr lang="en-GB" sz="1200" b="1" dirty="0">
                <a:solidFill>
                  <a:srgbClr val="002060"/>
                </a:solidFill>
                <a:ea typeface="+mn-lt"/>
                <a:cs typeface="+mn-lt"/>
              </a:rPr>
              <a:t>&gt;</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delivery : {</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carrierId</a:t>
            </a:r>
            <a:r>
              <a:rPr lang="en-GB" sz="1200" b="1" dirty="0">
                <a:solidFill>
                  <a:srgbClr val="002060"/>
                </a:solidFill>
                <a:ea typeface="+mn-lt"/>
                <a:cs typeface="+mn-lt"/>
              </a:rPr>
              <a:t>: &lt;</a:t>
            </a:r>
            <a:r>
              <a:rPr lang="en-GB" sz="1200" b="1" dirty="0" err="1">
                <a:solidFill>
                  <a:srgbClr val="002060"/>
                </a:solidFill>
                <a:ea typeface="+mn-lt"/>
                <a:cs typeface="+mn-lt"/>
              </a:rPr>
              <a:t>carrier_id_ref</a:t>
            </a:r>
            <a:r>
              <a:rPr lang="en-GB" sz="1200" b="1" dirty="0">
                <a:solidFill>
                  <a:srgbClr val="002060"/>
                </a:solidFill>
                <a:ea typeface="+mn-lt"/>
                <a:cs typeface="+mn-lt"/>
              </a:rPr>
              <a:t>&gt;,</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leadTime</a:t>
            </a:r>
            <a:r>
              <a:rPr lang="en-GB" sz="1200" b="1" dirty="0">
                <a:solidFill>
                  <a:srgbClr val="002060"/>
                </a:solidFill>
                <a:ea typeface="+mn-lt"/>
                <a:cs typeface="+mn-lt"/>
              </a:rPr>
              <a:t>: &lt;</a:t>
            </a:r>
            <a:r>
              <a:rPr lang="en-GB" sz="1200" b="1" dirty="0" err="1">
                <a:solidFill>
                  <a:srgbClr val="002060"/>
                </a:solidFill>
                <a:ea typeface="+mn-lt"/>
                <a:cs typeface="+mn-lt"/>
              </a:rPr>
              <a:t>num_of_days</a:t>
            </a:r>
            <a:r>
              <a:rPr lang="en-GB" sz="1200" b="1" dirty="0">
                <a:solidFill>
                  <a:srgbClr val="002060"/>
                </a:solidFill>
                <a:ea typeface="+mn-lt"/>
                <a:cs typeface="+mn-lt"/>
              </a:rPr>
              <a:t>&gt; ,</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pickupDate</a:t>
            </a:r>
            <a:r>
              <a:rPr lang="en-GB" sz="1200" b="1" dirty="0">
                <a:solidFill>
                  <a:srgbClr val="002060"/>
                </a:solidFill>
                <a:ea typeface="+mn-lt"/>
                <a:cs typeface="+mn-lt"/>
              </a:rPr>
              <a:t>: &lt;</a:t>
            </a:r>
            <a:r>
              <a:rPr lang="en-GB" sz="1200" b="1" dirty="0" err="1">
                <a:solidFill>
                  <a:srgbClr val="002060"/>
                </a:solidFill>
                <a:ea typeface="+mn-lt"/>
                <a:cs typeface="+mn-lt"/>
              </a:rPr>
              <a:t>DateString</a:t>
            </a:r>
            <a:r>
              <a:rPr lang="en-GB" sz="1200" b="1" dirty="0">
                <a:solidFill>
                  <a:srgbClr val="002060"/>
                </a:solidFill>
                <a:ea typeface="+mn-lt"/>
                <a:cs typeface="+mn-lt"/>
              </a:rPr>
              <a:t>&gt;,</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warehouseId</a:t>
            </a:r>
            <a:r>
              <a:rPr lang="en-GB" sz="1200" b="1" dirty="0">
                <a:solidFill>
                  <a:srgbClr val="002060"/>
                </a:solidFill>
                <a:ea typeface="+mn-lt"/>
                <a:cs typeface="+mn-lt"/>
              </a:rPr>
              <a:t>: &lt;</a:t>
            </a:r>
            <a:r>
              <a:rPr lang="en-GB" sz="1200" b="1" dirty="0" err="1">
                <a:solidFill>
                  <a:srgbClr val="002060"/>
                </a:solidFill>
                <a:ea typeface="+mn-lt"/>
                <a:cs typeface="+mn-lt"/>
              </a:rPr>
              <a:t>warehouse_id_ref</a:t>
            </a:r>
            <a:r>
              <a:rPr lang="en-GB" sz="1200" b="1" dirty="0">
                <a:solidFill>
                  <a:srgbClr val="002060"/>
                </a:solidFill>
                <a:ea typeface="+mn-lt"/>
                <a:cs typeface="+mn-lt"/>
              </a:rPr>
              <a:t>&gt;</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a:t>
            </a:r>
            <a:endParaRPr lang="en-GB" b="1" dirty="0">
              <a:solidFill>
                <a:srgbClr val="002060"/>
              </a:solidFill>
              <a:ea typeface="Meiryo"/>
            </a:endParaRPr>
          </a:p>
          <a:p>
            <a:pPr>
              <a:lnSpc>
                <a:spcPct val="120000"/>
              </a:lnSpc>
              <a:spcBef>
                <a:spcPts val="0"/>
              </a:spcBef>
            </a:pPr>
            <a:endParaRPr lang="en-GB" b="1" dirty="0">
              <a:solidFill>
                <a:srgbClr val="002060"/>
              </a:solidFill>
              <a:ea typeface="Meiryo"/>
            </a:endParaRPr>
          </a:p>
          <a:p>
            <a:pPr>
              <a:lnSpc>
                <a:spcPct val="120000"/>
              </a:lnSpc>
              <a:spcBef>
                <a:spcPts val="0"/>
              </a:spcBef>
            </a:pPr>
            <a:r>
              <a:rPr lang="en-GB" sz="1200" dirty="0">
                <a:ea typeface="+mn-lt"/>
                <a:cs typeface="+mn-lt"/>
              </a:rPr>
              <a:t>Shipments Status Metadata: _id, </a:t>
            </a:r>
            <a:r>
              <a:rPr lang="en-GB" sz="1200" dirty="0" err="1">
                <a:ea typeface="+mn-lt"/>
                <a:cs typeface="+mn-lt"/>
              </a:rPr>
              <a:t>orderId</a:t>
            </a:r>
            <a:r>
              <a:rPr lang="en-GB" sz="1200" dirty="0">
                <a:ea typeface="+mn-lt"/>
                <a:cs typeface="+mn-lt"/>
              </a:rPr>
              <a:t>, </a:t>
            </a:r>
            <a:r>
              <a:rPr lang="en-GB" sz="1200" dirty="0" err="1">
                <a:ea typeface="+mn-lt"/>
                <a:cs typeface="+mn-lt"/>
              </a:rPr>
              <a:t>deliveryId</a:t>
            </a:r>
            <a:r>
              <a:rPr lang="en-GB" sz="1200" dirty="0">
                <a:ea typeface="+mn-lt"/>
                <a:cs typeface="+mn-lt"/>
              </a:rPr>
              <a:t>, </a:t>
            </a:r>
            <a:r>
              <a:rPr lang="en-GB" sz="1200" dirty="0" err="1">
                <a:ea typeface="+mn-lt"/>
                <a:cs typeface="+mn-lt"/>
              </a:rPr>
              <a:t>customerId</a:t>
            </a:r>
            <a:r>
              <a:rPr lang="en-GB" sz="1200" dirty="0">
                <a:ea typeface="+mn-lt"/>
                <a:cs typeface="+mn-lt"/>
              </a:rPr>
              <a:t>,  </a:t>
            </a:r>
            <a:r>
              <a:rPr lang="en-GB" sz="1200" dirty="0" err="1">
                <a:ea typeface="+mn-lt"/>
                <a:cs typeface="+mn-lt"/>
              </a:rPr>
              <a:t>shipmentId</a:t>
            </a:r>
            <a:r>
              <a:rPr lang="en-GB" sz="1200" dirty="0">
                <a:ea typeface="+mn-lt"/>
                <a:cs typeface="+mn-lt"/>
              </a:rPr>
              <a:t>, status[], </a:t>
            </a:r>
            <a:r>
              <a:rPr lang="en-GB" sz="1200" dirty="0" err="1">
                <a:ea typeface="+mn-lt"/>
                <a:cs typeface="+mn-lt"/>
              </a:rPr>
              <a:t>creationDate</a:t>
            </a:r>
            <a:r>
              <a:rPr lang="en-GB" sz="1200" dirty="0">
                <a:ea typeface="+mn-lt"/>
                <a:cs typeface="+mn-lt"/>
              </a:rPr>
              <a:t>, </a:t>
            </a:r>
            <a:r>
              <a:rPr lang="en-GB" sz="1200" dirty="0" err="1">
                <a:ea typeface="+mn-lt"/>
                <a:cs typeface="+mn-lt"/>
              </a:rPr>
              <a:t>updatedDate</a:t>
            </a:r>
            <a:endParaRPr lang="en-GB" dirty="0" err="1">
              <a:ea typeface="+mn-lt"/>
              <a:cs typeface="+mn-lt"/>
            </a:endParaRPr>
          </a:p>
          <a:p>
            <a:pPr>
              <a:lnSpc>
                <a:spcPct val="120000"/>
              </a:lnSpc>
              <a:spcBef>
                <a:spcPts val="0"/>
              </a:spcBef>
            </a:pPr>
            <a:endParaRPr lang="en-GB" sz="1200" dirty="0">
              <a:ea typeface="+mn-lt"/>
              <a:cs typeface="+mn-lt"/>
            </a:endParaRPr>
          </a:p>
          <a:p>
            <a:pPr>
              <a:lnSpc>
                <a:spcPct val="120000"/>
              </a:lnSpc>
              <a:spcBef>
                <a:spcPts val="0"/>
              </a:spcBef>
            </a:pPr>
            <a:r>
              <a:rPr lang="en-GB" sz="1200" dirty="0">
                <a:ea typeface="+mn-lt"/>
                <a:cs typeface="+mn-lt"/>
              </a:rPr>
              <a:t>Delivery Collections Metadata: _id, </a:t>
            </a:r>
            <a:r>
              <a:rPr lang="en-GB" sz="1200" dirty="0" err="1">
                <a:ea typeface="+mn-lt"/>
                <a:cs typeface="+mn-lt"/>
              </a:rPr>
              <a:t>carrierId</a:t>
            </a:r>
            <a:r>
              <a:rPr lang="en-GB" sz="1200" dirty="0">
                <a:ea typeface="+mn-lt"/>
                <a:cs typeface="+mn-lt"/>
              </a:rPr>
              <a:t>, </a:t>
            </a:r>
            <a:r>
              <a:rPr lang="en-GB" sz="1200" dirty="0" err="1">
                <a:ea typeface="+mn-lt"/>
                <a:cs typeface="+mn-lt"/>
              </a:rPr>
              <a:t>expectedDeliveryDate</a:t>
            </a:r>
            <a:r>
              <a:rPr lang="en-GB" sz="1200" dirty="0">
                <a:ea typeface="+mn-lt"/>
                <a:cs typeface="+mn-lt"/>
              </a:rPr>
              <a:t> , </a:t>
            </a:r>
            <a:r>
              <a:rPr lang="en-GB" sz="1200" dirty="0" err="1">
                <a:ea typeface="+mn-lt"/>
                <a:cs typeface="+mn-lt"/>
              </a:rPr>
              <a:t>pickupDate</a:t>
            </a:r>
            <a:r>
              <a:rPr lang="en-GB" sz="1200" dirty="0">
                <a:ea typeface="+mn-lt"/>
                <a:cs typeface="+mn-lt"/>
              </a:rPr>
              <a:t>, </a:t>
            </a:r>
            <a:r>
              <a:rPr lang="en-GB" sz="1200" dirty="0" err="1">
                <a:ea typeface="+mn-lt"/>
                <a:cs typeface="+mn-lt"/>
              </a:rPr>
              <a:t>orderId</a:t>
            </a:r>
            <a:r>
              <a:rPr lang="en-GB" sz="1200" dirty="0">
                <a:ea typeface="+mn-lt"/>
                <a:cs typeface="+mn-lt"/>
              </a:rPr>
              <a:t> , </a:t>
            </a:r>
            <a:r>
              <a:rPr lang="en-GB" sz="1200" dirty="0" err="1">
                <a:ea typeface="+mn-lt"/>
                <a:cs typeface="+mn-lt"/>
              </a:rPr>
              <a:t>warehouseId</a:t>
            </a:r>
            <a:r>
              <a:rPr lang="en-GB" sz="1200" dirty="0">
                <a:ea typeface="+mn-lt"/>
                <a:cs typeface="+mn-lt"/>
              </a:rPr>
              <a:t>, </a:t>
            </a:r>
            <a:r>
              <a:rPr lang="en-GB" sz="1200" dirty="0" err="1">
                <a:ea typeface="+mn-lt"/>
                <a:cs typeface="+mn-lt"/>
              </a:rPr>
              <a:t>reasonOfDelay</a:t>
            </a:r>
            <a:r>
              <a:rPr lang="en-GB" sz="1200" dirty="0">
                <a:ea typeface="+mn-lt"/>
                <a:cs typeface="+mn-lt"/>
              </a:rPr>
              <a:t>[</a:t>
            </a:r>
            <a:r>
              <a:rPr lang="en-GB" sz="1200" dirty="0" err="1">
                <a:ea typeface="+mn-lt"/>
                <a:cs typeface="+mn-lt"/>
              </a:rPr>
              <a:t>desc</a:t>
            </a:r>
            <a:r>
              <a:rPr lang="en-GB" sz="1200" dirty="0">
                <a:ea typeface="+mn-lt"/>
                <a:cs typeface="+mn-lt"/>
              </a:rPr>
              <a:t>:"", date:""]</a:t>
            </a:r>
            <a:endParaRPr lang="en-GB" dirty="0" err="1">
              <a:ea typeface="+mn-lt"/>
              <a:cs typeface="+mn-lt"/>
            </a:endParaRPr>
          </a:p>
          <a:p>
            <a:pPr>
              <a:lnSpc>
                <a:spcPct val="120000"/>
              </a:lnSpc>
              <a:spcBef>
                <a:spcPts val="0"/>
              </a:spcBef>
            </a:pPr>
            <a:endParaRPr lang="en-GB">
              <a:ea typeface="Meiryo"/>
            </a:endParaRPr>
          </a:p>
          <a:p>
            <a:pPr>
              <a:lnSpc>
                <a:spcPct val="120000"/>
              </a:lnSpc>
              <a:spcBef>
                <a:spcPts val="0"/>
              </a:spcBef>
            </a:pPr>
            <a:r>
              <a:rPr lang="en-GB" sz="1200" dirty="0">
                <a:ea typeface="+mn-lt"/>
                <a:cs typeface="+mn-lt"/>
              </a:rPr>
              <a:t>Logic: </a:t>
            </a:r>
            <a:endParaRPr lang="en-GB">
              <a:ea typeface="+mn-lt"/>
              <a:cs typeface="+mn-lt"/>
            </a:endParaRPr>
          </a:p>
          <a:p>
            <a:pPr>
              <a:lnSpc>
                <a:spcPct val="120000"/>
              </a:lnSpc>
              <a:spcBef>
                <a:spcPts val="0"/>
              </a:spcBef>
            </a:pPr>
            <a:r>
              <a:rPr lang="en-GB" sz="1200" dirty="0">
                <a:ea typeface="+mn-lt"/>
                <a:cs typeface="+mn-lt"/>
              </a:rPr>
              <a:t>a. Need to add a new entry in the </a:t>
            </a:r>
            <a:r>
              <a:rPr lang="en-GB" sz="1200" b="1" dirty="0">
                <a:ea typeface="+mn-lt"/>
                <a:cs typeface="+mn-lt"/>
              </a:rPr>
              <a:t>"Shipments Status"</a:t>
            </a:r>
            <a:r>
              <a:rPr lang="en-GB" sz="1200" dirty="0">
                <a:ea typeface="+mn-lt"/>
                <a:cs typeface="+mn-lt"/>
              </a:rPr>
              <a:t> Collections with "Order Id" reference number from "</a:t>
            </a:r>
            <a:r>
              <a:rPr lang="en-GB" sz="1200" b="1" dirty="0">
                <a:ea typeface="+mn-lt"/>
                <a:cs typeface="+mn-lt"/>
              </a:rPr>
              <a:t>Orders</a:t>
            </a:r>
            <a:r>
              <a:rPr lang="en-GB" sz="1200" dirty="0">
                <a:ea typeface="+mn-lt"/>
                <a:cs typeface="+mn-lt"/>
              </a:rPr>
              <a:t>" collection </a:t>
            </a:r>
            <a:endParaRPr lang="en-GB">
              <a:ea typeface="+mn-lt"/>
              <a:cs typeface="+mn-lt"/>
            </a:endParaRPr>
          </a:p>
          <a:p>
            <a:pPr>
              <a:lnSpc>
                <a:spcPct val="120000"/>
              </a:lnSpc>
              <a:spcBef>
                <a:spcPts val="0"/>
              </a:spcBef>
            </a:pPr>
            <a:r>
              <a:rPr lang="en-GB" sz="1200" dirty="0">
                <a:ea typeface="+mn-lt"/>
                <a:cs typeface="+mn-lt"/>
              </a:rPr>
              <a:t>b. Generate random </a:t>
            </a:r>
            <a:r>
              <a:rPr lang="en-GB" sz="1200" dirty="0" err="1">
                <a:ea typeface="+mn-lt"/>
                <a:cs typeface="+mn-lt"/>
              </a:rPr>
              <a:t>uniqueId</a:t>
            </a:r>
            <a:r>
              <a:rPr lang="en-GB" sz="1200" dirty="0">
                <a:ea typeface="+mn-lt"/>
                <a:cs typeface="+mn-lt"/>
              </a:rPr>
              <a:t> as "</a:t>
            </a:r>
            <a:r>
              <a:rPr lang="en-GB" sz="1200" dirty="0" err="1">
                <a:ea typeface="+mn-lt"/>
                <a:cs typeface="+mn-lt"/>
              </a:rPr>
              <a:t>shipmentId</a:t>
            </a:r>
            <a:r>
              <a:rPr lang="en-GB" sz="1200" dirty="0">
                <a:ea typeface="+mn-lt"/>
                <a:cs typeface="+mn-lt"/>
              </a:rPr>
              <a:t>" </a:t>
            </a:r>
            <a:endParaRPr lang="en-GB">
              <a:ea typeface="+mn-lt"/>
              <a:cs typeface="+mn-lt"/>
            </a:endParaRPr>
          </a:p>
          <a:p>
            <a:pPr>
              <a:lnSpc>
                <a:spcPct val="120000"/>
              </a:lnSpc>
              <a:spcBef>
                <a:spcPts val="0"/>
              </a:spcBef>
            </a:pPr>
            <a:r>
              <a:rPr lang="en-GB" sz="1200" dirty="0">
                <a:ea typeface="+mn-lt"/>
                <a:cs typeface="+mn-lt"/>
              </a:rPr>
              <a:t>c. Generate delivery information and save to </a:t>
            </a:r>
            <a:r>
              <a:rPr lang="en-GB" sz="1200" b="1" dirty="0">
                <a:ea typeface="+mn-lt"/>
                <a:cs typeface="+mn-lt"/>
              </a:rPr>
              <a:t>Delivery </a:t>
            </a:r>
            <a:r>
              <a:rPr lang="en-GB" sz="1200" dirty="0">
                <a:ea typeface="+mn-lt"/>
                <a:cs typeface="+mn-lt"/>
              </a:rPr>
              <a:t>Collections</a:t>
            </a:r>
            <a:endParaRPr lang="en-GB" dirty="0">
              <a:ea typeface="+mn-lt"/>
              <a:cs typeface="+mn-lt"/>
            </a:endParaRPr>
          </a:p>
          <a:p>
            <a:pPr>
              <a:lnSpc>
                <a:spcPct val="120000"/>
              </a:lnSpc>
              <a:spcBef>
                <a:spcPts val="0"/>
              </a:spcBef>
            </a:pPr>
            <a:r>
              <a:rPr lang="en-GB" sz="1200" dirty="0">
                <a:ea typeface="+mn-lt"/>
                <a:cs typeface="+mn-lt"/>
              </a:rPr>
              <a:t>c. Add </a:t>
            </a:r>
            <a:r>
              <a:rPr lang="en-GB" sz="1200" dirty="0" err="1">
                <a:ea typeface="+mn-lt"/>
                <a:cs typeface="+mn-lt"/>
              </a:rPr>
              <a:t>ExpectedDeliveryDate</a:t>
            </a:r>
            <a:r>
              <a:rPr lang="en-GB" sz="1200" dirty="0">
                <a:ea typeface="+mn-lt"/>
                <a:cs typeface="+mn-lt"/>
              </a:rPr>
              <a:t> = </a:t>
            </a:r>
            <a:r>
              <a:rPr lang="en-GB" sz="1200" dirty="0" err="1">
                <a:ea typeface="+mn-lt"/>
                <a:cs typeface="+mn-lt"/>
              </a:rPr>
              <a:t>creationDate</a:t>
            </a:r>
            <a:r>
              <a:rPr lang="en-GB" sz="1200" dirty="0">
                <a:ea typeface="+mn-lt"/>
                <a:cs typeface="+mn-lt"/>
              </a:rPr>
              <a:t> + </a:t>
            </a:r>
            <a:r>
              <a:rPr lang="en-GB" sz="1200" dirty="0" err="1">
                <a:ea typeface="+mn-lt"/>
                <a:cs typeface="+mn-lt"/>
              </a:rPr>
              <a:t>leadTime</a:t>
            </a:r>
            <a:endParaRPr lang="en-GB" dirty="0" err="1">
              <a:ea typeface="+mn-lt"/>
              <a:cs typeface="+mn-lt"/>
            </a:endParaRPr>
          </a:p>
          <a:p>
            <a:pPr>
              <a:lnSpc>
                <a:spcPct val="120000"/>
              </a:lnSpc>
              <a:spcBef>
                <a:spcPts val="0"/>
              </a:spcBef>
            </a:pPr>
            <a:r>
              <a:rPr lang="en-GB" sz="1200" dirty="0">
                <a:ea typeface="+mn-lt"/>
                <a:cs typeface="+mn-lt"/>
              </a:rPr>
              <a:t>d. </a:t>
            </a:r>
            <a:r>
              <a:rPr lang="en-GB" sz="1200" dirty="0" err="1">
                <a:ea typeface="+mn-lt"/>
                <a:cs typeface="+mn-lt"/>
              </a:rPr>
              <a:t>updatedDate</a:t>
            </a:r>
            <a:r>
              <a:rPr lang="en-GB" sz="1200" dirty="0">
                <a:ea typeface="+mn-lt"/>
                <a:cs typeface="+mn-lt"/>
              </a:rPr>
              <a:t> = </a:t>
            </a:r>
            <a:r>
              <a:rPr lang="en-GB" sz="1200" dirty="0" err="1">
                <a:ea typeface="+mn-lt"/>
                <a:cs typeface="+mn-lt"/>
              </a:rPr>
              <a:t>createdDate</a:t>
            </a:r>
            <a:r>
              <a:rPr lang="en-GB" sz="1200" dirty="0">
                <a:ea typeface="+mn-lt"/>
                <a:cs typeface="+mn-lt"/>
              </a:rPr>
              <a:t> </a:t>
            </a:r>
            <a:endParaRPr lang="en-GB">
              <a:ea typeface="+mn-lt"/>
              <a:cs typeface="+mn-lt"/>
            </a:endParaRPr>
          </a:p>
          <a:p>
            <a:pPr>
              <a:lnSpc>
                <a:spcPct val="120000"/>
              </a:lnSpc>
              <a:spcBef>
                <a:spcPts val="0"/>
              </a:spcBef>
            </a:pPr>
            <a:r>
              <a:rPr lang="en-GB" sz="1200" dirty="0">
                <a:ea typeface="+mn-lt"/>
                <a:cs typeface="+mn-lt"/>
              </a:rPr>
              <a:t>d. Return </a:t>
            </a:r>
            <a:r>
              <a:rPr lang="en-GB" sz="1200" dirty="0" err="1">
                <a:ea typeface="+mn-lt"/>
                <a:cs typeface="+mn-lt"/>
              </a:rPr>
              <a:t>ShipmentId</a:t>
            </a:r>
            <a:r>
              <a:rPr lang="en-GB" sz="1200" dirty="0">
                <a:ea typeface="+mn-lt"/>
                <a:cs typeface="+mn-lt"/>
              </a:rPr>
              <a:t> , </a:t>
            </a:r>
            <a:r>
              <a:rPr lang="en-GB" sz="1200" dirty="0" err="1">
                <a:ea typeface="+mn-lt"/>
                <a:cs typeface="+mn-lt"/>
              </a:rPr>
              <a:t>carrierId</a:t>
            </a:r>
            <a:r>
              <a:rPr lang="en-GB" sz="1200" dirty="0">
                <a:ea typeface="+mn-lt"/>
                <a:cs typeface="+mn-lt"/>
              </a:rPr>
              <a:t>, </a:t>
            </a:r>
            <a:r>
              <a:rPr lang="en-GB" sz="1200" dirty="0" err="1">
                <a:ea typeface="+mn-lt"/>
                <a:cs typeface="+mn-lt"/>
              </a:rPr>
              <a:t>expectedDeliveryDate</a:t>
            </a:r>
            <a:r>
              <a:rPr lang="en-GB" sz="1200" dirty="0">
                <a:ea typeface="+mn-lt"/>
                <a:cs typeface="+mn-lt"/>
              </a:rPr>
              <a:t> , </a:t>
            </a:r>
            <a:r>
              <a:rPr lang="en-GB" sz="1200" dirty="0" err="1">
                <a:ea typeface="+mn-lt"/>
                <a:cs typeface="+mn-lt"/>
              </a:rPr>
              <a:t>orderId</a:t>
            </a:r>
            <a:endParaRPr lang="en-GB" dirty="0" err="1">
              <a:ea typeface="+mn-lt"/>
              <a:cs typeface="+mn-lt"/>
            </a:endParaRPr>
          </a:p>
          <a:p>
            <a:pPr>
              <a:lnSpc>
                <a:spcPct val="120000"/>
              </a:lnSpc>
              <a:spcBef>
                <a:spcPts val="0"/>
              </a:spcBef>
            </a:pPr>
            <a:endParaRPr lang="en-GB" sz="1200" dirty="0">
              <a:ea typeface="Meiryo"/>
            </a:endParaRPr>
          </a:p>
        </p:txBody>
      </p:sp>
    </p:spTree>
    <p:extLst>
      <p:ext uri="{BB962C8B-B14F-4D97-AF65-F5344CB8AC3E}">
        <p14:creationId xmlns:p14="http://schemas.microsoft.com/office/powerpoint/2010/main" val="22202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E247F1D-576C-4018-996A-01AA0E346284}"/>
              </a:ext>
            </a:extLst>
          </p:cNvPr>
          <p:cNvSpPr>
            <a:spLocks noGrp="1"/>
          </p:cNvSpPr>
          <p:nvPr>
            <p:ph type="title"/>
          </p:nvPr>
        </p:nvSpPr>
        <p:spPr>
          <a:xfrm>
            <a:off x="1412543" y="1833229"/>
            <a:ext cx="3577022" cy="2934031"/>
          </a:xfrm>
        </p:spPr>
        <p:txBody>
          <a:bodyPr anchor="ctr">
            <a:normAutofit/>
          </a:bodyPr>
          <a:lstStyle/>
          <a:p>
            <a:r>
              <a:rPr lang="en-GB">
                <a:ea typeface="Meiryo"/>
              </a:rPr>
              <a:t>User Story 2</a:t>
            </a:r>
            <a:endParaRPr lang="en-GB"/>
          </a:p>
        </p:txBody>
      </p:sp>
      <p:sp>
        <p:nvSpPr>
          <p:cNvPr id="3" name="Content Placeholder 2">
            <a:extLst>
              <a:ext uri="{FF2B5EF4-FFF2-40B4-BE49-F238E27FC236}">
                <a16:creationId xmlns:a16="http://schemas.microsoft.com/office/drawing/2014/main" id="{0FB5DC31-F3EF-4603-B44C-8031AEDAE13F}"/>
              </a:ext>
            </a:extLst>
          </p:cNvPr>
          <p:cNvSpPr>
            <a:spLocks noGrp="1"/>
          </p:cNvSpPr>
          <p:nvPr>
            <p:ph idx="1"/>
          </p:nvPr>
        </p:nvSpPr>
        <p:spPr>
          <a:xfrm>
            <a:off x="5782620" y="313998"/>
            <a:ext cx="6027126" cy="6174049"/>
          </a:xfrm>
        </p:spPr>
        <p:txBody>
          <a:bodyPr anchor="ctr">
            <a:normAutofit fontScale="70000" lnSpcReduction="20000"/>
          </a:bodyPr>
          <a:lstStyle/>
          <a:p>
            <a:r>
              <a:rPr lang="en-GB" dirty="0">
                <a:ea typeface="+mn-lt"/>
                <a:cs typeface="+mn-lt"/>
              </a:rPr>
              <a:t>Send an email via a new API once the above data entry is done with subject: Your order delivery details...Use an html template to mail the customer the below body:</a:t>
            </a:r>
            <a:endParaRPr lang="en-US" dirty="0"/>
          </a:p>
          <a:p>
            <a:r>
              <a:rPr lang="en-GB" b="1" dirty="0">
                <a:solidFill>
                  <a:srgbClr val="002060"/>
                </a:solidFill>
                <a:ea typeface="+mn-lt"/>
                <a:cs typeface="+mn-lt"/>
              </a:rPr>
              <a:t>   </a:t>
            </a:r>
            <a:endParaRPr lang="en-GB" b="1">
              <a:solidFill>
                <a:srgbClr val="002060"/>
              </a:solidFill>
              <a:ea typeface="Meiryo"/>
            </a:endParaRPr>
          </a:p>
          <a:p>
            <a:r>
              <a:rPr lang="en-GB" b="1" dirty="0">
                <a:solidFill>
                  <a:srgbClr val="002060"/>
                </a:solidFill>
                <a:ea typeface="+mn-lt"/>
                <a:cs typeface="+mn-lt"/>
              </a:rPr>
              <a:t>   Hi &lt;</a:t>
            </a:r>
            <a:r>
              <a:rPr lang="en-GB" b="1" dirty="0" err="1">
                <a:solidFill>
                  <a:srgbClr val="002060"/>
                </a:solidFill>
                <a:ea typeface="+mn-lt"/>
                <a:cs typeface="+mn-lt"/>
              </a:rPr>
              <a:t>userName</a:t>
            </a:r>
            <a:r>
              <a:rPr lang="en-GB" b="1" dirty="0">
                <a:solidFill>
                  <a:srgbClr val="002060"/>
                </a:solidFill>
                <a:ea typeface="+mn-lt"/>
                <a:cs typeface="+mn-lt"/>
              </a:rPr>
              <a:t>&gt;,    </a:t>
            </a:r>
            <a:endParaRPr lang="en-GB" b="1" dirty="0">
              <a:solidFill>
                <a:srgbClr val="002060"/>
              </a:solidFill>
              <a:ea typeface="Meiryo"/>
            </a:endParaRPr>
          </a:p>
          <a:p>
            <a:r>
              <a:rPr lang="en-GB" b="1" dirty="0">
                <a:solidFill>
                  <a:srgbClr val="002060"/>
                </a:solidFill>
                <a:ea typeface="+mn-lt"/>
                <a:cs typeface="+mn-lt"/>
              </a:rPr>
              <a:t>    The delivery of your order has been created. Please find the below details.    </a:t>
            </a:r>
            <a:endParaRPr lang="en-GB" b="1" dirty="0">
              <a:solidFill>
                <a:srgbClr val="002060"/>
              </a:solidFill>
              <a:ea typeface="Meiryo"/>
            </a:endParaRPr>
          </a:p>
          <a:p>
            <a:r>
              <a:rPr lang="en-GB" b="1" dirty="0">
                <a:solidFill>
                  <a:srgbClr val="002060"/>
                </a:solidFill>
                <a:ea typeface="+mn-lt"/>
                <a:cs typeface="+mn-lt"/>
              </a:rPr>
              <a:t>    Order ID, Carrier Name, Product Name, Qty, Class, Expected Day of Arrival, Status</a:t>
            </a:r>
            <a:endParaRPr lang="en-GB" dirty="0">
              <a:solidFill>
                <a:srgbClr val="002060"/>
              </a:solidFill>
              <a:ea typeface="Meiryo"/>
            </a:endParaRPr>
          </a:p>
          <a:p>
            <a:endParaRPr lang="en-GB" b="1" dirty="0">
              <a:solidFill>
                <a:srgbClr val="002060"/>
              </a:solidFill>
              <a:ea typeface="Meiryo"/>
            </a:endParaRPr>
          </a:p>
          <a:p>
            <a:r>
              <a:rPr lang="en-GB" b="1" dirty="0">
                <a:solidFill>
                  <a:srgbClr val="002060"/>
                </a:solidFill>
                <a:ea typeface="+mn-lt"/>
                <a:cs typeface="+mn-lt"/>
              </a:rPr>
              <a:t>Thanks,</a:t>
            </a:r>
          </a:p>
          <a:p>
            <a:r>
              <a:rPr lang="en-GB" b="1" dirty="0">
                <a:solidFill>
                  <a:srgbClr val="002060"/>
                </a:solidFill>
                <a:ea typeface="+mn-lt"/>
                <a:cs typeface="+mn-lt"/>
              </a:rPr>
              <a:t>Logistics team</a:t>
            </a:r>
          </a:p>
          <a:p>
            <a:r>
              <a:rPr lang="en-GB" b="1" dirty="0">
                <a:solidFill>
                  <a:srgbClr val="002060"/>
                </a:solidFill>
                <a:ea typeface="+mn-lt"/>
                <a:cs typeface="+mn-lt"/>
              </a:rPr>
              <a:t>+Tel: 111111111</a:t>
            </a:r>
          </a:p>
          <a:p>
            <a:endParaRPr lang="en-GB">
              <a:ea typeface="+mn-lt"/>
              <a:cs typeface="+mn-lt"/>
            </a:endParaRPr>
          </a:p>
          <a:p>
            <a:r>
              <a:rPr lang="en-GB" dirty="0">
                <a:ea typeface="+mn-lt"/>
                <a:cs typeface="+mn-lt"/>
              </a:rPr>
              <a:t>a. Get </a:t>
            </a:r>
            <a:r>
              <a:rPr lang="en-GB" dirty="0" err="1">
                <a:ea typeface="+mn-lt"/>
                <a:cs typeface="+mn-lt"/>
              </a:rPr>
              <a:t>userName</a:t>
            </a:r>
            <a:r>
              <a:rPr lang="en-GB" dirty="0">
                <a:ea typeface="+mn-lt"/>
                <a:cs typeface="+mn-lt"/>
              </a:rPr>
              <a:t> from the "</a:t>
            </a:r>
            <a:r>
              <a:rPr lang="en-GB" b="1" dirty="0">
                <a:ea typeface="+mn-lt"/>
                <a:cs typeface="+mn-lt"/>
              </a:rPr>
              <a:t>customer</a:t>
            </a:r>
            <a:r>
              <a:rPr lang="en-GB" dirty="0">
                <a:ea typeface="+mn-lt"/>
                <a:cs typeface="+mn-lt"/>
              </a:rPr>
              <a:t>" collection</a:t>
            </a:r>
            <a:endParaRPr lang="en-GB" dirty="0"/>
          </a:p>
          <a:p>
            <a:r>
              <a:rPr lang="en-GB" dirty="0">
                <a:ea typeface="+mn-lt"/>
                <a:cs typeface="+mn-lt"/>
              </a:rPr>
              <a:t>b. Get the product name, qty and class from "</a:t>
            </a:r>
            <a:r>
              <a:rPr lang="en-GB" b="1" dirty="0">
                <a:ea typeface="+mn-lt"/>
                <a:cs typeface="+mn-lt"/>
              </a:rPr>
              <a:t>Products</a:t>
            </a:r>
            <a:r>
              <a:rPr lang="en-GB" dirty="0">
                <a:ea typeface="+mn-lt"/>
                <a:cs typeface="+mn-lt"/>
              </a:rPr>
              <a:t>" collection. </a:t>
            </a:r>
          </a:p>
          <a:p>
            <a:r>
              <a:rPr lang="en-GB" dirty="0">
                <a:ea typeface="Meiryo"/>
              </a:rPr>
              <a:t>c. Product Id will be retrieved from </a:t>
            </a:r>
            <a:r>
              <a:rPr lang="en-GB" b="1" dirty="0">
                <a:ea typeface="Meiryo"/>
              </a:rPr>
              <a:t>Orders </a:t>
            </a:r>
            <a:r>
              <a:rPr lang="en-GB" dirty="0">
                <a:ea typeface="Meiryo"/>
              </a:rPr>
              <a:t>collection</a:t>
            </a:r>
          </a:p>
        </p:txBody>
      </p:sp>
    </p:spTree>
    <p:extLst>
      <p:ext uri="{BB962C8B-B14F-4D97-AF65-F5344CB8AC3E}">
        <p14:creationId xmlns:p14="http://schemas.microsoft.com/office/powerpoint/2010/main" val="303738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9B4DB6E-2999-4049-ADD5-F245DD4D33D9}"/>
              </a:ext>
            </a:extLst>
          </p:cNvPr>
          <p:cNvSpPr>
            <a:spLocks noGrp="1"/>
          </p:cNvSpPr>
          <p:nvPr>
            <p:ph type="title"/>
          </p:nvPr>
        </p:nvSpPr>
        <p:spPr>
          <a:xfrm>
            <a:off x="1234743" y="1841696"/>
            <a:ext cx="3907222" cy="2934031"/>
          </a:xfrm>
        </p:spPr>
        <p:txBody>
          <a:bodyPr anchor="ctr">
            <a:normAutofit/>
          </a:bodyPr>
          <a:lstStyle/>
          <a:p>
            <a:r>
              <a:rPr lang="en-GB">
                <a:ea typeface="Meiryo"/>
              </a:rPr>
              <a:t>User Story 3–5 </a:t>
            </a:r>
            <a:endParaRPr lang="en-GB"/>
          </a:p>
        </p:txBody>
      </p:sp>
      <p:sp>
        <p:nvSpPr>
          <p:cNvPr id="3" name="Content Placeholder 2">
            <a:extLst>
              <a:ext uri="{FF2B5EF4-FFF2-40B4-BE49-F238E27FC236}">
                <a16:creationId xmlns:a16="http://schemas.microsoft.com/office/drawing/2014/main" id="{2CE522B5-D5ED-49D9-94E1-7621FC5ECDA3}"/>
              </a:ext>
            </a:extLst>
          </p:cNvPr>
          <p:cNvSpPr>
            <a:spLocks noGrp="1"/>
          </p:cNvSpPr>
          <p:nvPr>
            <p:ph idx="1"/>
          </p:nvPr>
        </p:nvSpPr>
        <p:spPr>
          <a:xfrm>
            <a:off x="6162030" y="396469"/>
            <a:ext cx="5428023" cy="5905737"/>
          </a:xfrm>
        </p:spPr>
        <p:txBody>
          <a:bodyPr anchor="ctr">
            <a:normAutofit fontScale="62500" lnSpcReduction="20000"/>
          </a:bodyPr>
          <a:lstStyle/>
          <a:p>
            <a:pPr>
              <a:lnSpc>
                <a:spcPct val="120000"/>
              </a:lnSpc>
              <a:spcBef>
                <a:spcPts val="0"/>
              </a:spcBef>
            </a:pPr>
            <a:r>
              <a:rPr lang="en-GB" dirty="0">
                <a:ea typeface="+mn-lt"/>
                <a:cs typeface="+mn-lt"/>
              </a:rPr>
              <a:t>3. Once the order is picked up by the courier, add status to "picked up" on existing status</a:t>
            </a:r>
            <a:endParaRPr lang="en-US" dirty="0">
              <a:ea typeface="Meiryo"/>
            </a:endParaRPr>
          </a:p>
          <a:p>
            <a:pPr>
              <a:lnSpc>
                <a:spcPct val="120000"/>
              </a:lnSpc>
              <a:spcBef>
                <a:spcPts val="0"/>
              </a:spcBef>
            </a:pPr>
            <a:endParaRPr lang="en-GB">
              <a:ea typeface="Meiryo"/>
            </a:endParaRPr>
          </a:p>
          <a:p>
            <a:pPr>
              <a:lnSpc>
                <a:spcPct val="120000"/>
              </a:lnSpc>
              <a:spcBef>
                <a:spcPts val="0"/>
              </a:spcBef>
            </a:pPr>
            <a:r>
              <a:rPr lang="en-GB" b="1" dirty="0">
                <a:solidFill>
                  <a:srgbClr val="002060"/>
                </a:solidFill>
                <a:ea typeface="+mn-lt"/>
                <a:cs typeface="+mn-lt"/>
              </a:rPr>
              <a:t>{ </a:t>
            </a:r>
          </a:p>
          <a:p>
            <a:pPr>
              <a:lnSpc>
                <a:spcPct val="120000"/>
              </a:lnSpc>
              <a:spcBef>
                <a:spcPts val="0"/>
              </a:spcBef>
            </a:pPr>
            <a:r>
              <a:rPr lang="en-GB" b="1" dirty="0">
                <a:solidFill>
                  <a:srgbClr val="002060"/>
                </a:solidFill>
                <a:ea typeface="+mn-lt"/>
                <a:cs typeface="+mn-lt"/>
              </a:rPr>
              <a:t>  </a:t>
            </a:r>
            <a:r>
              <a:rPr lang="en-GB" b="1" dirty="0" err="1">
                <a:solidFill>
                  <a:srgbClr val="002060"/>
                </a:solidFill>
                <a:ea typeface="+mn-lt"/>
                <a:cs typeface="+mn-lt"/>
              </a:rPr>
              <a:t>orderId</a:t>
            </a:r>
            <a:r>
              <a:rPr lang="en-GB" b="1" dirty="0">
                <a:solidFill>
                  <a:srgbClr val="002060"/>
                </a:solidFill>
                <a:ea typeface="+mn-lt"/>
                <a:cs typeface="+mn-lt"/>
              </a:rPr>
              <a:t>: &lt;</a:t>
            </a:r>
            <a:r>
              <a:rPr lang="en-GB" b="1" dirty="0" err="1">
                <a:solidFill>
                  <a:srgbClr val="002060"/>
                </a:solidFill>
                <a:ea typeface="+mn-lt"/>
                <a:cs typeface="+mn-lt"/>
              </a:rPr>
              <a:t>order_number_ref</a:t>
            </a:r>
            <a:r>
              <a:rPr lang="en-GB"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b="1" dirty="0">
                <a:solidFill>
                  <a:srgbClr val="002060"/>
                </a:solidFill>
                <a:ea typeface="+mn-lt"/>
                <a:cs typeface="+mn-lt"/>
              </a:rPr>
              <a:t>  </a:t>
            </a:r>
            <a:r>
              <a:rPr lang="en-GB" b="1" dirty="0" err="1">
                <a:solidFill>
                  <a:srgbClr val="002060"/>
                </a:solidFill>
                <a:ea typeface="+mn-lt"/>
                <a:cs typeface="+mn-lt"/>
              </a:rPr>
              <a:t>customerId</a:t>
            </a:r>
            <a:r>
              <a:rPr lang="en-GB" b="1" dirty="0">
                <a:solidFill>
                  <a:srgbClr val="002060"/>
                </a:solidFill>
                <a:ea typeface="+mn-lt"/>
                <a:cs typeface="+mn-lt"/>
              </a:rPr>
              <a:t>: &lt;</a:t>
            </a:r>
            <a:r>
              <a:rPr lang="en-GB" b="1" dirty="0" err="1">
                <a:solidFill>
                  <a:srgbClr val="002060"/>
                </a:solidFill>
                <a:ea typeface="+mn-lt"/>
                <a:cs typeface="+mn-lt"/>
              </a:rPr>
              <a:t>customer_id_ref</a:t>
            </a:r>
            <a:r>
              <a:rPr lang="en-GB"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b="1" dirty="0">
                <a:solidFill>
                  <a:srgbClr val="002060"/>
                </a:solidFill>
                <a:ea typeface="+mn-lt"/>
                <a:cs typeface="+mn-lt"/>
              </a:rPr>
              <a:t>  status: { </a:t>
            </a:r>
            <a:endParaRPr lang="en-GB" b="1" dirty="0">
              <a:solidFill>
                <a:srgbClr val="002060"/>
              </a:solidFill>
              <a:ea typeface="Meiryo"/>
            </a:endParaRPr>
          </a:p>
          <a:p>
            <a:pPr>
              <a:lnSpc>
                <a:spcPct val="120000"/>
              </a:lnSpc>
              <a:spcBef>
                <a:spcPts val="0"/>
              </a:spcBef>
            </a:pPr>
            <a:r>
              <a:rPr lang="en-GB" b="1" dirty="0">
                <a:solidFill>
                  <a:srgbClr val="002060"/>
                </a:solidFill>
                <a:ea typeface="+mn-lt"/>
                <a:cs typeface="+mn-lt"/>
              </a:rPr>
              <a:t>    type: "</a:t>
            </a:r>
            <a:r>
              <a:rPr lang="en-GB" b="1" dirty="0" err="1">
                <a:solidFill>
                  <a:srgbClr val="002060"/>
                </a:solidFill>
                <a:ea typeface="+mn-lt"/>
                <a:cs typeface="+mn-lt"/>
              </a:rPr>
              <a:t>pickedUp</a:t>
            </a:r>
            <a:r>
              <a:rPr lang="en-GB" b="1" dirty="0">
                <a:solidFill>
                  <a:srgbClr val="002060"/>
                </a:solidFill>
                <a:ea typeface="+mn-lt"/>
                <a:cs typeface="+mn-lt"/>
              </a:rPr>
              <a:t>",</a:t>
            </a:r>
            <a:endParaRPr lang="en-GB" b="1" dirty="0">
              <a:solidFill>
                <a:srgbClr val="002060"/>
              </a:solidFill>
              <a:ea typeface="Meiryo"/>
            </a:endParaRPr>
          </a:p>
          <a:p>
            <a:pPr>
              <a:lnSpc>
                <a:spcPct val="120000"/>
              </a:lnSpc>
              <a:spcBef>
                <a:spcPts val="0"/>
              </a:spcBef>
            </a:pPr>
            <a:r>
              <a:rPr lang="en-GB" b="1" dirty="0">
                <a:solidFill>
                  <a:srgbClr val="002060"/>
                </a:solidFill>
                <a:ea typeface="+mn-lt"/>
                <a:cs typeface="+mn-lt"/>
              </a:rPr>
              <a:t>        date: &lt;</a:t>
            </a:r>
            <a:r>
              <a:rPr lang="en-GB" b="1" dirty="0" err="1">
                <a:solidFill>
                  <a:srgbClr val="002060"/>
                </a:solidFill>
                <a:ea typeface="+mn-lt"/>
                <a:cs typeface="+mn-lt"/>
              </a:rPr>
              <a:t>DateString</a:t>
            </a:r>
            <a:r>
              <a:rPr lang="en-GB" b="1" dirty="0">
                <a:solidFill>
                  <a:srgbClr val="002060"/>
                </a:solidFill>
                <a:ea typeface="+mn-lt"/>
                <a:cs typeface="+mn-lt"/>
              </a:rPr>
              <a:t>&gt;</a:t>
            </a:r>
          </a:p>
          <a:p>
            <a:pPr>
              <a:lnSpc>
                <a:spcPct val="120000"/>
              </a:lnSpc>
              <a:spcBef>
                <a:spcPts val="0"/>
              </a:spcBef>
            </a:pPr>
            <a:r>
              <a:rPr lang="en-GB" b="1" dirty="0">
                <a:solidFill>
                  <a:srgbClr val="002060"/>
                </a:solidFill>
                <a:ea typeface="+mn-lt"/>
                <a:cs typeface="+mn-lt"/>
              </a:rPr>
              <a:t>  }</a:t>
            </a:r>
            <a:endParaRPr lang="en-GB" b="1" dirty="0">
              <a:solidFill>
                <a:srgbClr val="002060"/>
              </a:solidFill>
              <a:ea typeface="Meiryo"/>
            </a:endParaRPr>
          </a:p>
          <a:p>
            <a:pPr>
              <a:lnSpc>
                <a:spcPct val="120000"/>
              </a:lnSpc>
              <a:spcBef>
                <a:spcPts val="0"/>
              </a:spcBef>
            </a:pPr>
            <a:r>
              <a:rPr lang="en-GB" b="1" dirty="0">
                <a:solidFill>
                  <a:srgbClr val="002060"/>
                </a:solidFill>
                <a:ea typeface="+mn-lt"/>
                <a:cs typeface="+mn-lt"/>
              </a:rPr>
              <a:t>}</a:t>
            </a:r>
            <a:endParaRPr lang="en-GB" b="1" dirty="0">
              <a:solidFill>
                <a:srgbClr val="002060"/>
              </a:solidFill>
              <a:ea typeface="Meiryo"/>
            </a:endParaRPr>
          </a:p>
          <a:p>
            <a:pPr>
              <a:lnSpc>
                <a:spcPct val="120000"/>
              </a:lnSpc>
              <a:spcBef>
                <a:spcPts val="0"/>
              </a:spcBef>
            </a:pPr>
            <a:endParaRPr lang="en-GB">
              <a:ea typeface="Meiryo"/>
            </a:endParaRPr>
          </a:p>
          <a:p>
            <a:pPr>
              <a:lnSpc>
                <a:spcPct val="120000"/>
              </a:lnSpc>
              <a:spcBef>
                <a:spcPts val="0"/>
              </a:spcBef>
            </a:pPr>
            <a:r>
              <a:rPr lang="en-GB" dirty="0">
                <a:ea typeface="+mn-lt"/>
                <a:cs typeface="+mn-lt"/>
              </a:rPr>
              <a:t>Return</a:t>
            </a:r>
            <a:r>
              <a:rPr lang="en-GB" b="1" dirty="0">
                <a:ea typeface="+mn-lt"/>
                <a:cs typeface="+mn-lt"/>
              </a:rPr>
              <a:t> "Successfully picked up from warehouse"</a:t>
            </a:r>
          </a:p>
          <a:p>
            <a:pPr>
              <a:lnSpc>
                <a:spcPct val="120000"/>
              </a:lnSpc>
              <a:spcBef>
                <a:spcPts val="0"/>
              </a:spcBef>
            </a:pPr>
            <a:endParaRPr lang="en-GB">
              <a:ea typeface="Meiryo"/>
            </a:endParaRPr>
          </a:p>
          <a:p>
            <a:pPr>
              <a:lnSpc>
                <a:spcPct val="120000"/>
              </a:lnSpc>
              <a:spcBef>
                <a:spcPts val="0"/>
              </a:spcBef>
            </a:pPr>
            <a:r>
              <a:rPr lang="en-GB" dirty="0">
                <a:ea typeface="+mn-lt"/>
                <a:cs typeface="+mn-lt"/>
              </a:rPr>
              <a:t>4. If courier delays pickup beyond the </a:t>
            </a:r>
            <a:r>
              <a:rPr lang="en-GB" dirty="0" err="1">
                <a:ea typeface="+mn-lt"/>
                <a:cs typeface="+mn-lt"/>
              </a:rPr>
              <a:t>pickupdate</a:t>
            </a:r>
            <a:r>
              <a:rPr lang="en-GB" dirty="0">
                <a:ea typeface="+mn-lt"/>
                <a:cs typeface="+mn-lt"/>
              </a:rPr>
              <a:t>, send an email to logistics team to look with the courier on the delay reason... Update the </a:t>
            </a:r>
            <a:r>
              <a:rPr lang="en-GB" dirty="0" err="1">
                <a:ea typeface="+mn-lt"/>
                <a:cs typeface="+mn-lt"/>
              </a:rPr>
              <a:t>the</a:t>
            </a:r>
            <a:r>
              <a:rPr lang="en-GB" dirty="0">
                <a:ea typeface="+mn-lt"/>
                <a:cs typeface="+mn-lt"/>
              </a:rPr>
              <a:t> "shipment" collection to "delayed" and add a lead time of 3 days (default) to the "delivery" collection</a:t>
            </a:r>
            <a:endParaRPr lang="en-GB" dirty="0">
              <a:ea typeface="Meiryo"/>
            </a:endParaRPr>
          </a:p>
          <a:p>
            <a:pPr>
              <a:lnSpc>
                <a:spcPct val="120000"/>
              </a:lnSpc>
              <a:spcBef>
                <a:spcPts val="0"/>
              </a:spcBef>
            </a:pPr>
            <a:endParaRPr lang="en-GB" dirty="0">
              <a:ea typeface="Meiryo"/>
            </a:endParaRPr>
          </a:p>
          <a:p>
            <a:pPr>
              <a:lnSpc>
                <a:spcPct val="120000"/>
              </a:lnSpc>
              <a:spcBef>
                <a:spcPts val="0"/>
              </a:spcBef>
            </a:pPr>
            <a:r>
              <a:rPr lang="en-GB" b="1" dirty="0">
                <a:solidFill>
                  <a:srgbClr val="002060"/>
                </a:solidFill>
                <a:ea typeface="+mn-lt"/>
                <a:cs typeface="+mn-lt"/>
              </a:rPr>
              <a:t>{ </a:t>
            </a:r>
            <a:endParaRPr lang="en-US" dirty="0">
              <a:ea typeface="+mn-lt"/>
              <a:cs typeface="+mn-lt"/>
            </a:endParaRPr>
          </a:p>
          <a:p>
            <a:pPr>
              <a:lnSpc>
                <a:spcPct val="120000"/>
              </a:lnSpc>
              <a:spcBef>
                <a:spcPts val="0"/>
              </a:spcBef>
            </a:pPr>
            <a:r>
              <a:rPr lang="en-GB" b="1" dirty="0">
                <a:solidFill>
                  <a:srgbClr val="002060"/>
                </a:solidFill>
                <a:ea typeface="+mn-lt"/>
                <a:cs typeface="+mn-lt"/>
              </a:rPr>
              <a:t>  </a:t>
            </a:r>
            <a:r>
              <a:rPr lang="en-GB" b="1" dirty="0" err="1">
                <a:solidFill>
                  <a:srgbClr val="002060"/>
                </a:solidFill>
                <a:ea typeface="+mn-lt"/>
                <a:cs typeface="+mn-lt"/>
              </a:rPr>
              <a:t>orderId</a:t>
            </a:r>
            <a:r>
              <a:rPr lang="en-GB" b="1" dirty="0">
                <a:solidFill>
                  <a:srgbClr val="002060"/>
                </a:solidFill>
                <a:ea typeface="+mn-lt"/>
                <a:cs typeface="+mn-lt"/>
              </a:rPr>
              <a:t>: &lt;</a:t>
            </a:r>
            <a:r>
              <a:rPr lang="en-GB" b="1" dirty="0" err="1">
                <a:solidFill>
                  <a:srgbClr val="002060"/>
                </a:solidFill>
                <a:ea typeface="+mn-lt"/>
                <a:cs typeface="+mn-lt"/>
              </a:rPr>
              <a:t>order_number_ref</a:t>
            </a:r>
            <a:r>
              <a:rPr lang="en-GB" b="1" dirty="0">
                <a:solidFill>
                  <a:srgbClr val="002060"/>
                </a:solidFill>
                <a:ea typeface="+mn-lt"/>
                <a:cs typeface="+mn-lt"/>
              </a:rPr>
              <a:t>&gt; , </a:t>
            </a:r>
            <a:endParaRPr lang="en-GB" dirty="0">
              <a:ea typeface="+mn-lt"/>
              <a:cs typeface="+mn-lt"/>
            </a:endParaRPr>
          </a:p>
          <a:p>
            <a:pPr>
              <a:lnSpc>
                <a:spcPct val="120000"/>
              </a:lnSpc>
              <a:spcBef>
                <a:spcPts val="0"/>
              </a:spcBef>
            </a:pPr>
            <a:r>
              <a:rPr lang="en-GB" b="1" dirty="0">
                <a:solidFill>
                  <a:srgbClr val="002060"/>
                </a:solidFill>
                <a:ea typeface="+mn-lt"/>
                <a:cs typeface="+mn-lt"/>
              </a:rPr>
              <a:t>  </a:t>
            </a:r>
            <a:r>
              <a:rPr lang="en-GB" b="1" dirty="0" err="1">
                <a:solidFill>
                  <a:srgbClr val="002060"/>
                </a:solidFill>
                <a:ea typeface="+mn-lt"/>
                <a:cs typeface="+mn-lt"/>
              </a:rPr>
              <a:t>customerId</a:t>
            </a:r>
            <a:r>
              <a:rPr lang="en-GB" b="1" dirty="0">
                <a:solidFill>
                  <a:srgbClr val="002060"/>
                </a:solidFill>
                <a:ea typeface="+mn-lt"/>
                <a:cs typeface="+mn-lt"/>
              </a:rPr>
              <a:t>: &lt;</a:t>
            </a:r>
            <a:r>
              <a:rPr lang="en-GB" b="1" dirty="0" err="1">
                <a:solidFill>
                  <a:srgbClr val="002060"/>
                </a:solidFill>
                <a:ea typeface="+mn-lt"/>
                <a:cs typeface="+mn-lt"/>
              </a:rPr>
              <a:t>customer_id_ref</a:t>
            </a:r>
            <a:r>
              <a:rPr lang="en-GB" b="1" dirty="0">
                <a:solidFill>
                  <a:srgbClr val="002060"/>
                </a:solidFill>
                <a:ea typeface="+mn-lt"/>
                <a:cs typeface="+mn-lt"/>
              </a:rPr>
              <a:t>&gt; ,   </a:t>
            </a:r>
            <a:endParaRPr lang="en-GB" dirty="0">
              <a:ea typeface="+mn-lt"/>
              <a:cs typeface="+mn-lt"/>
            </a:endParaRPr>
          </a:p>
          <a:p>
            <a:pPr>
              <a:lnSpc>
                <a:spcPct val="120000"/>
              </a:lnSpc>
              <a:spcBef>
                <a:spcPts val="0"/>
              </a:spcBef>
            </a:pPr>
            <a:r>
              <a:rPr lang="en-GB" b="1" dirty="0">
                <a:solidFill>
                  <a:srgbClr val="002060"/>
                </a:solidFill>
                <a:ea typeface="+mn-lt"/>
                <a:cs typeface="+mn-lt"/>
              </a:rPr>
              <a:t>  status: { </a:t>
            </a:r>
            <a:endParaRPr lang="en-GB" dirty="0">
              <a:ea typeface="+mn-lt"/>
              <a:cs typeface="+mn-lt"/>
            </a:endParaRPr>
          </a:p>
          <a:p>
            <a:pPr>
              <a:lnSpc>
                <a:spcPct val="120000"/>
              </a:lnSpc>
              <a:spcBef>
                <a:spcPts val="0"/>
              </a:spcBef>
            </a:pPr>
            <a:r>
              <a:rPr lang="en-GB" b="1" dirty="0">
                <a:solidFill>
                  <a:srgbClr val="002060"/>
                </a:solidFill>
                <a:ea typeface="+mn-lt"/>
                <a:cs typeface="+mn-lt"/>
              </a:rPr>
              <a:t>    type: "delayed",</a:t>
            </a:r>
            <a:endParaRPr lang="en-GB" dirty="0">
              <a:ea typeface="+mn-lt"/>
              <a:cs typeface="+mn-lt"/>
            </a:endParaRPr>
          </a:p>
          <a:p>
            <a:pPr>
              <a:lnSpc>
                <a:spcPct val="120000"/>
              </a:lnSpc>
              <a:spcBef>
                <a:spcPts val="0"/>
              </a:spcBef>
            </a:pPr>
            <a:r>
              <a:rPr lang="en-GB" b="1" dirty="0">
                <a:solidFill>
                  <a:srgbClr val="002060"/>
                </a:solidFill>
                <a:ea typeface="+mn-lt"/>
                <a:cs typeface="+mn-lt"/>
              </a:rPr>
              <a:t>        date: &lt;</a:t>
            </a:r>
            <a:r>
              <a:rPr lang="en-GB" b="1" dirty="0" err="1">
                <a:solidFill>
                  <a:srgbClr val="002060"/>
                </a:solidFill>
                <a:ea typeface="+mn-lt"/>
                <a:cs typeface="+mn-lt"/>
              </a:rPr>
              <a:t>DateString</a:t>
            </a:r>
            <a:endParaRPr lang="en-GB" b="1" dirty="0">
              <a:solidFill>
                <a:srgbClr val="002060"/>
              </a:solidFill>
              <a:ea typeface="+mn-lt"/>
              <a:cs typeface="+mn-lt"/>
            </a:endParaRPr>
          </a:p>
          <a:p>
            <a:pPr>
              <a:lnSpc>
                <a:spcPct val="120000"/>
              </a:lnSpc>
              <a:spcBef>
                <a:spcPts val="0"/>
              </a:spcBef>
            </a:pPr>
            <a:r>
              <a:rPr lang="en-GB" b="1" dirty="0">
                <a:solidFill>
                  <a:srgbClr val="002060"/>
                </a:solidFill>
                <a:ea typeface="+mn-lt"/>
                <a:cs typeface="+mn-lt"/>
              </a:rPr>
              <a:t>  },</a:t>
            </a:r>
            <a:endParaRPr lang="en-GB" dirty="0">
              <a:ea typeface="+mn-lt"/>
              <a:cs typeface="+mn-lt"/>
            </a:endParaRPr>
          </a:p>
          <a:p>
            <a:pPr>
              <a:lnSpc>
                <a:spcPct val="120000"/>
              </a:lnSpc>
              <a:spcBef>
                <a:spcPts val="0"/>
              </a:spcBef>
            </a:pPr>
            <a:r>
              <a:rPr lang="en-GB" b="1" dirty="0">
                <a:solidFill>
                  <a:srgbClr val="002060"/>
                </a:solidFill>
                <a:ea typeface="+mn-lt"/>
                <a:cs typeface="+mn-lt"/>
              </a:rPr>
              <a:t>  </a:t>
            </a:r>
            <a:r>
              <a:rPr lang="en-GB" b="1" dirty="0" err="1">
                <a:solidFill>
                  <a:srgbClr val="002060"/>
                </a:solidFill>
                <a:ea typeface="+mn-lt"/>
                <a:cs typeface="+mn-lt"/>
              </a:rPr>
              <a:t>reason_of_delay</a:t>
            </a:r>
            <a:r>
              <a:rPr lang="en-GB" b="1" dirty="0">
                <a:solidFill>
                  <a:srgbClr val="002060"/>
                </a:solidFill>
                <a:ea typeface="+mn-lt"/>
                <a:cs typeface="+mn-lt"/>
              </a:rPr>
              <a:t> : "Due to heavy rain"</a:t>
            </a:r>
          </a:p>
          <a:p>
            <a:pPr>
              <a:lnSpc>
                <a:spcPct val="120000"/>
              </a:lnSpc>
              <a:spcBef>
                <a:spcPts val="0"/>
              </a:spcBef>
            </a:pPr>
            <a:r>
              <a:rPr lang="en-GB" b="1" dirty="0">
                <a:solidFill>
                  <a:srgbClr val="002060"/>
                </a:solidFill>
                <a:ea typeface="+mn-lt"/>
                <a:cs typeface="+mn-lt"/>
              </a:rPr>
              <a:t>}</a:t>
            </a:r>
            <a:endParaRPr lang="en-GB" dirty="0">
              <a:ea typeface="+mn-lt"/>
              <a:cs typeface="+mn-lt"/>
            </a:endParaRPr>
          </a:p>
          <a:p>
            <a:pPr>
              <a:lnSpc>
                <a:spcPct val="120000"/>
              </a:lnSpc>
              <a:spcBef>
                <a:spcPts val="0"/>
              </a:spcBef>
            </a:pPr>
            <a:endParaRPr lang="en-GB">
              <a:ea typeface="+mn-lt"/>
              <a:cs typeface="+mn-lt"/>
            </a:endParaRPr>
          </a:p>
          <a:p>
            <a:pPr>
              <a:lnSpc>
                <a:spcPct val="120000"/>
              </a:lnSpc>
              <a:spcBef>
                <a:spcPts val="0"/>
              </a:spcBef>
            </a:pPr>
            <a:r>
              <a:rPr lang="en-GB" dirty="0">
                <a:ea typeface="+mn-lt"/>
                <a:cs typeface="+mn-lt"/>
              </a:rPr>
              <a:t>5. Let the logistics team manually update via the API the "</a:t>
            </a:r>
            <a:r>
              <a:rPr lang="en-GB" dirty="0" err="1">
                <a:ea typeface="+mn-lt"/>
                <a:cs typeface="+mn-lt"/>
              </a:rPr>
              <a:t>reason_of_delay</a:t>
            </a:r>
            <a:r>
              <a:rPr lang="en-GB" dirty="0">
                <a:ea typeface="+mn-lt"/>
                <a:cs typeface="+mn-lt"/>
              </a:rPr>
              <a:t>" in the "delivery" collection, a scheduled job should run to update the user about the delay via email</a:t>
            </a:r>
            <a:endParaRPr lang="en-GB" dirty="0">
              <a:ea typeface="Meiryo"/>
            </a:endParaRPr>
          </a:p>
          <a:p>
            <a:pPr>
              <a:lnSpc>
                <a:spcPct val="120000"/>
              </a:lnSpc>
              <a:spcBef>
                <a:spcPts val="0"/>
              </a:spcBef>
            </a:pPr>
            <a:endParaRPr lang="en-GB" dirty="0">
              <a:ea typeface="Meiryo"/>
            </a:endParaRPr>
          </a:p>
        </p:txBody>
      </p:sp>
    </p:spTree>
    <p:extLst>
      <p:ext uri="{BB962C8B-B14F-4D97-AF65-F5344CB8AC3E}">
        <p14:creationId xmlns:p14="http://schemas.microsoft.com/office/powerpoint/2010/main" val="186219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1" name="Group 20">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22" name="Freeform: Shape 2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6D717BE6-164C-4201-9AF5-76E519F9BB4E}"/>
              </a:ext>
            </a:extLst>
          </p:cNvPr>
          <p:cNvSpPr>
            <a:spLocks noGrp="1"/>
          </p:cNvSpPr>
          <p:nvPr>
            <p:ph idx="1"/>
          </p:nvPr>
        </p:nvSpPr>
        <p:spPr>
          <a:xfrm>
            <a:off x="5684928" y="147922"/>
            <a:ext cx="6066203" cy="6428049"/>
          </a:xfrm>
        </p:spPr>
        <p:txBody>
          <a:bodyPr vert="horz" lIns="109728" tIns="109728" rIns="109728" bIns="91440" rtlCol="0" anchor="ctr">
            <a:normAutofit fontScale="85000" lnSpcReduction="20000"/>
          </a:bodyPr>
          <a:lstStyle/>
          <a:p>
            <a:pPr>
              <a:lnSpc>
                <a:spcPct val="120000"/>
              </a:lnSpc>
              <a:spcBef>
                <a:spcPts val="0"/>
              </a:spcBef>
            </a:pPr>
            <a:r>
              <a:rPr lang="en-GB" sz="1200" dirty="0">
                <a:ea typeface="+mn-lt"/>
                <a:cs typeface="+mn-lt"/>
              </a:rPr>
              <a:t>6. Once the courier brings the product to courier main hub, then add status "</a:t>
            </a:r>
            <a:r>
              <a:rPr lang="en-GB" sz="1200" dirty="0" err="1">
                <a:ea typeface="+mn-lt"/>
                <a:cs typeface="+mn-lt"/>
              </a:rPr>
              <a:t>deliveredToHub</a:t>
            </a:r>
            <a:r>
              <a:rPr lang="en-GB" sz="1200" dirty="0">
                <a:ea typeface="+mn-lt"/>
                <a:cs typeface="+mn-lt"/>
              </a:rPr>
              <a:t>" and send an email to the user</a:t>
            </a:r>
            <a:endParaRPr lang="en-US" dirty="0">
              <a:ea typeface="+mn-lt"/>
              <a:cs typeface="+mn-lt"/>
            </a:endParaRPr>
          </a:p>
          <a:p>
            <a:pPr>
              <a:lnSpc>
                <a:spcPct val="120000"/>
              </a:lnSpc>
              <a:spcBef>
                <a:spcPts val="0"/>
              </a:spcBef>
            </a:pPr>
            <a:endParaRPr lang="en-GB">
              <a:ea typeface="+mn-lt"/>
              <a:cs typeface="+mn-lt"/>
            </a:endParaRPr>
          </a:p>
          <a:p>
            <a:pPr>
              <a:lnSpc>
                <a:spcPct val="120000"/>
              </a:lnSpc>
              <a:spcBef>
                <a:spcPts val="0"/>
              </a:spcBef>
            </a:pPr>
            <a:r>
              <a:rPr lang="en-GB" sz="1200" b="1" dirty="0">
                <a:solidFill>
                  <a:srgbClr val="002060"/>
                </a:solidFill>
                <a:ea typeface="+mn-lt"/>
                <a:cs typeface="+mn-lt"/>
              </a:rPr>
              <a:t>{ </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orderId</a:t>
            </a:r>
            <a:r>
              <a:rPr lang="en-GB" sz="1200" b="1" dirty="0">
                <a:solidFill>
                  <a:srgbClr val="002060"/>
                </a:solidFill>
                <a:ea typeface="+mn-lt"/>
                <a:cs typeface="+mn-lt"/>
              </a:rPr>
              <a:t>: &lt;</a:t>
            </a:r>
            <a:r>
              <a:rPr lang="en-GB" sz="1200" b="1" dirty="0" err="1">
                <a:solidFill>
                  <a:srgbClr val="002060"/>
                </a:solidFill>
                <a:ea typeface="+mn-lt"/>
                <a:cs typeface="+mn-lt"/>
              </a:rPr>
              <a:t>order_number_ref</a:t>
            </a:r>
            <a:r>
              <a:rPr lang="en-GB" sz="1200"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customerId</a:t>
            </a:r>
            <a:r>
              <a:rPr lang="en-GB" sz="1200" b="1" dirty="0">
                <a:solidFill>
                  <a:srgbClr val="002060"/>
                </a:solidFill>
                <a:ea typeface="+mn-lt"/>
                <a:cs typeface="+mn-lt"/>
              </a:rPr>
              <a:t>: &lt;</a:t>
            </a:r>
            <a:r>
              <a:rPr lang="en-GB" sz="1200" b="1" dirty="0" err="1">
                <a:solidFill>
                  <a:srgbClr val="002060"/>
                </a:solidFill>
                <a:ea typeface="+mn-lt"/>
                <a:cs typeface="+mn-lt"/>
              </a:rPr>
              <a:t>customer_id_ref</a:t>
            </a:r>
            <a:r>
              <a:rPr lang="en-GB" sz="1200"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status: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type: "</a:t>
            </a:r>
            <a:r>
              <a:rPr lang="en-GB" sz="1200" b="1" dirty="0" err="1">
                <a:solidFill>
                  <a:srgbClr val="002060"/>
                </a:solidFill>
                <a:ea typeface="+mn-lt"/>
                <a:cs typeface="+mn-lt"/>
              </a:rPr>
              <a:t>deliveredToHub</a:t>
            </a:r>
            <a:r>
              <a:rPr lang="en-GB" sz="1200" b="1" dirty="0">
                <a:solidFill>
                  <a:srgbClr val="002060"/>
                </a:solidFill>
                <a:ea typeface="+mn-lt"/>
                <a:cs typeface="+mn-lt"/>
              </a:rPr>
              <a:t>",</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date: &lt;</a:t>
            </a:r>
            <a:r>
              <a:rPr lang="en-GB" sz="1200" b="1" dirty="0" err="1">
                <a:solidFill>
                  <a:srgbClr val="002060"/>
                </a:solidFill>
                <a:ea typeface="+mn-lt"/>
                <a:cs typeface="+mn-lt"/>
              </a:rPr>
              <a:t>DateString</a:t>
            </a:r>
            <a:r>
              <a:rPr lang="en-GB" sz="1200" b="1" dirty="0">
                <a:solidFill>
                  <a:srgbClr val="002060"/>
                </a:solidFill>
                <a:ea typeface="+mn-lt"/>
                <a:cs typeface="+mn-lt"/>
              </a:rPr>
              <a:t>&gt;</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a:t>
            </a:r>
            <a:endParaRPr lang="en-GB" b="1" dirty="0">
              <a:solidFill>
                <a:srgbClr val="002060"/>
              </a:solidFill>
              <a:ea typeface="Meiryo"/>
            </a:endParaRPr>
          </a:p>
          <a:p>
            <a:pPr>
              <a:lnSpc>
                <a:spcPct val="120000"/>
              </a:lnSpc>
              <a:spcBef>
                <a:spcPts val="0"/>
              </a:spcBef>
            </a:pPr>
            <a:endParaRPr lang="en-GB">
              <a:ea typeface="Meiryo"/>
            </a:endParaRPr>
          </a:p>
          <a:p>
            <a:pPr>
              <a:lnSpc>
                <a:spcPct val="120000"/>
              </a:lnSpc>
              <a:spcBef>
                <a:spcPts val="0"/>
              </a:spcBef>
            </a:pPr>
            <a:r>
              <a:rPr lang="en-GB" sz="1200" dirty="0">
                <a:ea typeface="+mn-lt"/>
                <a:cs typeface="+mn-lt"/>
              </a:rPr>
              <a:t>7. Once the courier is in transit from main hub to last mile delivery location, add status "</a:t>
            </a:r>
            <a:r>
              <a:rPr lang="en-GB" sz="1200" dirty="0" err="1">
                <a:ea typeface="+mn-lt"/>
                <a:cs typeface="+mn-lt"/>
              </a:rPr>
              <a:t>inTransitFromHub</a:t>
            </a:r>
            <a:r>
              <a:rPr lang="en-GB" sz="1200" dirty="0">
                <a:ea typeface="+mn-lt"/>
                <a:cs typeface="+mn-lt"/>
              </a:rPr>
              <a:t>"</a:t>
            </a:r>
            <a:endParaRPr lang="en-GB" dirty="0">
              <a:ea typeface="+mn-lt"/>
              <a:cs typeface="+mn-lt"/>
            </a:endParaRPr>
          </a:p>
          <a:p>
            <a:pPr>
              <a:lnSpc>
                <a:spcPct val="120000"/>
              </a:lnSpc>
              <a:spcBef>
                <a:spcPts val="0"/>
              </a:spcBef>
            </a:pPr>
            <a:r>
              <a:rPr lang="en-GB" sz="1200" dirty="0">
                <a:ea typeface="+mn-lt"/>
                <a:cs typeface="+mn-lt"/>
              </a:rPr>
              <a:t>and send an email to the user</a:t>
            </a:r>
            <a:endParaRPr lang="en-GB" dirty="0">
              <a:ea typeface="+mn-lt"/>
              <a:cs typeface="+mn-lt"/>
            </a:endParaRPr>
          </a:p>
          <a:p>
            <a:pPr>
              <a:lnSpc>
                <a:spcPct val="120000"/>
              </a:lnSpc>
              <a:spcBef>
                <a:spcPts val="0"/>
              </a:spcBef>
            </a:pPr>
            <a:endParaRPr lang="en-GB">
              <a:ea typeface="Meiryo"/>
            </a:endParaRPr>
          </a:p>
          <a:p>
            <a:pPr>
              <a:lnSpc>
                <a:spcPct val="120000"/>
              </a:lnSpc>
              <a:spcBef>
                <a:spcPts val="0"/>
              </a:spcBef>
            </a:pPr>
            <a:r>
              <a:rPr lang="en-GB" sz="1200" b="1" dirty="0">
                <a:solidFill>
                  <a:srgbClr val="002060"/>
                </a:solidFill>
                <a:ea typeface="+mn-lt"/>
                <a:cs typeface="+mn-lt"/>
              </a:rPr>
              <a:t>{ </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orderId</a:t>
            </a:r>
            <a:r>
              <a:rPr lang="en-GB" sz="1200" b="1" dirty="0">
                <a:solidFill>
                  <a:srgbClr val="002060"/>
                </a:solidFill>
                <a:ea typeface="+mn-lt"/>
                <a:cs typeface="+mn-lt"/>
              </a:rPr>
              <a:t>: &lt;</a:t>
            </a:r>
            <a:r>
              <a:rPr lang="en-GB" sz="1200" b="1" dirty="0" err="1">
                <a:solidFill>
                  <a:srgbClr val="002060"/>
                </a:solidFill>
                <a:ea typeface="+mn-lt"/>
                <a:cs typeface="+mn-lt"/>
              </a:rPr>
              <a:t>order_number_ref</a:t>
            </a:r>
            <a:r>
              <a:rPr lang="en-GB" sz="1200"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customerId</a:t>
            </a:r>
            <a:r>
              <a:rPr lang="en-GB" sz="1200" b="1" dirty="0">
                <a:solidFill>
                  <a:srgbClr val="002060"/>
                </a:solidFill>
                <a:ea typeface="+mn-lt"/>
                <a:cs typeface="+mn-lt"/>
              </a:rPr>
              <a:t>: &lt;</a:t>
            </a:r>
            <a:r>
              <a:rPr lang="en-GB" sz="1200" b="1" dirty="0" err="1">
                <a:solidFill>
                  <a:srgbClr val="002060"/>
                </a:solidFill>
                <a:ea typeface="+mn-lt"/>
                <a:cs typeface="+mn-lt"/>
              </a:rPr>
              <a:t>customer_id_ref</a:t>
            </a:r>
            <a:r>
              <a:rPr lang="en-GB" sz="1200"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status: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type: "</a:t>
            </a:r>
            <a:r>
              <a:rPr lang="en-GB" sz="1200" b="1" dirty="0" err="1">
                <a:solidFill>
                  <a:srgbClr val="002060"/>
                </a:solidFill>
                <a:ea typeface="+mn-lt"/>
                <a:cs typeface="+mn-lt"/>
              </a:rPr>
              <a:t>inTransitFromHub</a:t>
            </a:r>
            <a:r>
              <a:rPr lang="en-GB" sz="1200" b="1" dirty="0">
                <a:solidFill>
                  <a:srgbClr val="002060"/>
                </a:solidFill>
                <a:ea typeface="+mn-lt"/>
                <a:cs typeface="+mn-lt"/>
              </a:rPr>
              <a:t>",</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date: &lt;</a:t>
            </a:r>
            <a:r>
              <a:rPr lang="en-GB" sz="1200" b="1" dirty="0" err="1">
                <a:solidFill>
                  <a:srgbClr val="002060"/>
                </a:solidFill>
                <a:ea typeface="+mn-lt"/>
                <a:cs typeface="+mn-lt"/>
              </a:rPr>
              <a:t>DateString</a:t>
            </a:r>
            <a:r>
              <a:rPr lang="en-GB" sz="1200" b="1" dirty="0">
                <a:solidFill>
                  <a:srgbClr val="002060"/>
                </a:solidFill>
                <a:ea typeface="+mn-lt"/>
                <a:cs typeface="+mn-lt"/>
              </a:rPr>
              <a:t>&gt;</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a:t>
            </a:r>
            <a:endParaRPr lang="en-GB" b="1" dirty="0">
              <a:solidFill>
                <a:srgbClr val="002060"/>
              </a:solidFill>
              <a:ea typeface="Meiryo"/>
            </a:endParaRPr>
          </a:p>
          <a:p>
            <a:pPr>
              <a:lnSpc>
                <a:spcPct val="120000"/>
              </a:lnSpc>
              <a:spcBef>
                <a:spcPts val="0"/>
              </a:spcBef>
            </a:pPr>
            <a:endParaRPr lang="en-GB">
              <a:ea typeface="Meiryo"/>
            </a:endParaRPr>
          </a:p>
          <a:p>
            <a:pPr>
              <a:lnSpc>
                <a:spcPct val="120000"/>
              </a:lnSpc>
              <a:spcBef>
                <a:spcPts val="0"/>
              </a:spcBef>
            </a:pPr>
            <a:r>
              <a:rPr lang="en-GB" sz="1200" dirty="0">
                <a:ea typeface="+mn-lt"/>
                <a:cs typeface="+mn-lt"/>
              </a:rPr>
              <a:t>8. Once the courier reaches the local hub, add status "</a:t>
            </a:r>
            <a:r>
              <a:rPr lang="en-GB" sz="1200" dirty="0" err="1">
                <a:ea typeface="+mn-lt"/>
                <a:cs typeface="+mn-lt"/>
              </a:rPr>
              <a:t>deliveredToLocal</a:t>
            </a:r>
            <a:r>
              <a:rPr lang="en-GB" sz="1200" dirty="0">
                <a:ea typeface="+mn-lt"/>
                <a:cs typeface="+mn-lt"/>
              </a:rPr>
              <a:t>" and send an email to the user</a:t>
            </a:r>
            <a:endParaRPr lang="en-GB" dirty="0">
              <a:ea typeface="Meiryo"/>
            </a:endParaRPr>
          </a:p>
          <a:p>
            <a:pPr>
              <a:lnSpc>
                <a:spcPct val="120000"/>
              </a:lnSpc>
              <a:spcBef>
                <a:spcPts val="0"/>
              </a:spcBef>
            </a:pPr>
            <a:r>
              <a:rPr lang="en-GB" sz="1200" dirty="0">
                <a:ea typeface="+mn-lt"/>
                <a:cs typeface="+mn-lt"/>
              </a:rPr>
              <a:t>  </a:t>
            </a:r>
            <a:endParaRPr lang="en-GB">
              <a:ea typeface="Meiryo"/>
            </a:endParaRPr>
          </a:p>
          <a:p>
            <a:pPr>
              <a:lnSpc>
                <a:spcPct val="120000"/>
              </a:lnSpc>
              <a:spcBef>
                <a:spcPts val="0"/>
              </a:spcBef>
            </a:pPr>
            <a:r>
              <a:rPr lang="en-GB" sz="1200" b="1" dirty="0">
                <a:solidFill>
                  <a:srgbClr val="002060"/>
                </a:solidFill>
                <a:ea typeface="+mn-lt"/>
                <a:cs typeface="+mn-lt"/>
              </a:rPr>
              <a:t>{ </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orderId</a:t>
            </a:r>
            <a:r>
              <a:rPr lang="en-GB" sz="1200" b="1" dirty="0">
                <a:solidFill>
                  <a:srgbClr val="002060"/>
                </a:solidFill>
                <a:ea typeface="+mn-lt"/>
                <a:cs typeface="+mn-lt"/>
              </a:rPr>
              <a:t>: &lt;</a:t>
            </a:r>
            <a:r>
              <a:rPr lang="en-GB" sz="1200" b="1" dirty="0" err="1">
                <a:solidFill>
                  <a:srgbClr val="002060"/>
                </a:solidFill>
                <a:ea typeface="+mn-lt"/>
                <a:cs typeface="+mn-lt"/>
              </a:rPr>
              <a:t>order_number_ref</a:t>
            </a:r>
            <a:r>
              <a:rPr lang="en-GB" sz="1200" b="1" dirty="0">
                <a:solidFill>
                  <a:srgbClr val="002060"/>
                </a:solidFill>
                <a:ea typeface="+mn-lt"/>
                <a:cs typeface="+mn-lt"/>
              </a:rPr>
              <a:t>&gt; , </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r>
              <a:rPr lang="en-GB" sz="1200" b="1" dirty="0" err="1">
                <a:solidFill>
                  <a:srgbClr val="002060"/>
                </a:solidFill>
                <a:ea typeface="+mn-lt"/>
                <a:cs typeface="+mn-lt"/>
              </a:rPr>
              <a:t>customerId</a:t>
            </a:r>
            <a:r>
              <a:rPr lang="en-GB" sz="1200" b="1" dirty="0">
                <a:solidFill>
                  <a:srgbClr val="002060"/>
                </a:solidFill>
                <a:ea typeface="+mn-lt"/>
                <a:cs typeface="+mn-lt"/>
              </a:rPr>
              <a:t>: &lt;</a:t>
            </a:r>
            <a:r>
              <a:rPr lang="en-GB" sz="1200" b="1" dirty="0" err="1">
                <a:solidFill>
                  <a:srgbClr val="002060"/>
                </a:solidFill>
                <a:ea typeface="+mn-lt"/>
                <a:cs typeface="+mn-lt"/>
              </a:rPr>
              <a:t>customer_id_ref</a:t>
            </a:r>
            <a:r>
              <a:rPr lang="en-GB" sz="1200" b="1" dirty="0">
                <a:solidFill>
                  <a:srgbClr val="002060"/>
                </a:solidFill>
                <a:ea typeface="+mn-lt"/>
                <a:cs typeface="+mn-lt"/>
              </a:rPr>
              <a:t>&gt;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status: {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type: "</a:t>
            </a:r>
            <a:r>
              <a:rPr lang="en-GB" sz="1200" b="1" dirty="0" err="1">
                <a:solidFill>
                  <a:srgbClr val="002060"/>
                </a:solidFill>
                <a:ea typeface="+mn-lt"/>
                <a:cs typeface="+mn-lt"/>
              </a:rPr>
              <a:t>deliveredToLocal</a:t>
            </a:r>
            <a:r>
              <a:rPr lang="en-GB" sz="1200" b="1" dirty="0">
                <a:solidFill>
                  <a:srgbClr val="002060"/>
                </a:solidFill>
                <a:ea typeface="+mn-lt"/>
                <a:cs typeface="+mn-lt"/>
              </a:rPr>
              <a:t>",</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        date: &lt;</a:t>
            </a:r>
            <a:r>
              <a:rPr lang="en-GB" sz="1200" b="1" dirty="0" err="1">
                <a:solidFill>
                  <a:srgbClr val="002060"/>
                </a:solidFill>
                <a:ea typeface="+mn-lt"/>
                <a:cs typeface="+mn-lt"/>
              </a:rPr>
              <a:t>DateString</a:t>
            </a:r>
            <a:r>
              <a:rPr lang="en-GB" sz="1200" b="1" dirty="0">
                <a:solidFill>
                  <a:srgbClr val="002060"/>
                </a:solidFill>
                <a:ea typeface="+mn-lt"/>
                <a:cs typeface="+mn-lt"/>
              </a:rPr>
              <a:t>&gt;</a:t>
            </a:r>
            <a:endParaRPr lang="en-GB" b="1" dirty="0">
              <a:solidFill>
                <a:srgbClr val="002060"/>
              </a:solidFill>
              <a:ea typeface="+mn-lt"/>
              <a:cs typeface="+mn-lt"/>
            </a:endParaRPr>
          </a:p>
          <a:p>
            <a:pPr>
              <a:lnSpc>
                <a:spcPct val="120000"/>
              </a:lnSpc>
              <a:spcBef>
                <a:spcPts val="0"/>
              </a:spcBef>
            </a:pPr>
            <a:r>
              <a:rPr lang="en-GB" sz="1200" b="1" dirty="0">
                <a:solidFill>
                  <a:srgbClr val="002060"/>
                </a:solidFill>
                <a:ea typeface="+mn-lt"/>
                <a:cs typeface="+mn-lt"/>
              </a:rPr>
              <a:t>  }</a:t>
            </a:r>
            <a:endParaRPr lang="en-GB" b="1" dirty="0">
              <a:solidFill>
                <a:srgbClr val="002060"/>
              </a:solidFill>
              <a:ea typeface="Meiryo"/>
            </a:endParaRPr>
          </a:p>
          <a:p>
            <a:pPr>
              <a:lnSpc>
                <a:spcPct val="120000"/>
              </a:lnSpc>
              <a:spcBef>
                <a:spcPts val="0"/>
              </a:spcBef>
            </a:pPr>
            <a:r>
              <a:rPr lang="en-GB" sz="1200" b="1" dirty="0">
                <a:solidFill>
                  <a:srgbClr val="002060"/>
                </a:solidFill>
                <a:ea typeface="+mn-lt"/>
                <a:cs typeface="+mn-lt"/>
              </a:rPr>
              <a:t>}</a:t>
            </a:r>
            <a:endParaRPr lang="en-GB" dirty="0">
              <a:solidFill>
                <a:srgbClr val="002060"/>
              </a:solidFill>
              <a:ea typeface="Meiryo"/>
            </a:endParaRPr>
          </a:p>
        </p:txBody>
      </p:sp>
      <p:sp>
        <p:nvSpPr>
          <p:cNvPr id="6" name="Title 1">
            <a:extLst>
              <a:ext uri="{FF2B5EF4-FFF2-40B4-BE49-F238E27FC236}">
                <a16:creationId xmlns:a16="http://schemas.microsoft.com/office/drawing/2014/main" id="{925F906E-1A05-415E-BA6F-810F48639DA8}"/>
              </a:ext>
            </a:extLst>
          </p:cNvPr>
          <p:cNvSpPr>
            <a:spLocks noGrp="1"/>
          </p:cNvSpPr>
          <p:nvPr>
            <p:ph type="title"/>
          </p:nvPr>
        </p:nvSpPr>
        <p:spPr>
          <a:xfrm>
            <a:off x="1051082" y="1803921"/>
            <a:ext cx="3840791" cy="2934031"/>
          </a:xfrm>
        </p:spPr>
        <p:txBody>
          <a:bodyPr anchor="ctr">
            <a:normAutofit/>
          </a:bodyPr>
          <a:lstStyle/>
          <a:p>
            <a:r>
              <a:rPr lang="en-GB">
                <a:ea typeface="Meiryo"/>
              </a:rPr>
              <a:t>User Story 6 - 8</a:t>
            </a:r>
            <a:endParaRPr lang="en-GB"/>
          </a:p>
        </p:txBody>
      </p:sp>
    </p:spTree>
    <p:extLst>
      <p:ext uri="{BB962C8B-B14F-4D97-AF65-F5344CB8AC3E}">
        <p14:creationId xmlns:p14="http://schemas.microsoft.com/office/powerpoint/2010/main" val="415376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AD90ABB-0E64-423C-BBF7-FC3BD622C4F3}"/>
              </a:ext>
            </a:extLst>
          </p:cNvPr>
          <p:cNvSpPr>
            <a:spLocks noGrp="1"/>
          </p:cNvSpPr>
          <p:nvPr>
            <p:ph type="title"/>
          </p:nvPr>
        </p:nvSpPr>
        <p:spPr>
          <a:xfrm>
            <a:off x="1412543" y="1833229"/>
            <a:ext cx="3729422" cy="2934031"/>
          </a:xfrm>
        </p:spPr>
        <p:txBody>
          <a:bodyPr anchor="ctr">
            <a:normAutofit/>
          </a:bodyPr>
          <a:lstStyle/>
          <a:p>
            <a:r>
              <a:rPr lang="en-GB">
                <a:ea typeface="Meiryo"/>
              </a:rPr>
              <a:t>User Story 9-12</a:t>
            </a:r>
            <a:endParaRPr lang="en-GB"/>
          </a:p>
        </p:txBody>
      </p:sp>
      <p:sp>
        <p:nvSpPr>
          <p:cNvPr id="3" name="Content Placeholder 2">
            <a:extLst>
              <a:ext uri="{FF2B5EF4-FFF2-40B4-BE49-F238E27FC236}">
                <a16:creationId xmlns:a16="http://schemas.microsoft.com/office/drawing/2014/main" id="{40903B94-3EDF-4525-9DD9-979C4876FEFD}"/>
              </a:ext>
            </a:extLst>
          </p:cNvPr>
          <p:cNvSpPr>
            <a:spLocks noGrp="1"/>
          </p:cNvSpPr>
          <p:nvPr>
            <p:ph idx="1"/>
          </p:nvPr>
        </p:nvSpPr>
        <p:spPr>
          <a:xfrm>
            <a:off x="5909621" y="167461"/>
            <a:ext cx="5353049" cy="6486664"/>
          </a:xfrm>
        </p:spPr>
        <p:txBody>
          <a:bodyPr anchor="ctr">
            <a:normAutofit fontScale="70000" lnSpcReduction="20000"/>
          </a:bodyPr>
          <a:lstStyle/>
          <a:p>
            <a:pPr>
              <a:lnSpc>
                <a:spcPct val="120000"/>
              </a:lnSpc>
              <a:spcBef>
                <a:spcPts val="0"/>
              </a:spcBef>
            </a:pPr>
            <a:r>
              <a:rPr lang="en-GB" dirty="0">
                <a:ea typeface="+mn-lt"/>
                <a:cs typeface="+mn-lt"/>
              </a:rPr>
              <a:t>9. Once the courier is out for delivery from local hub, update the status to "outForDelivery" and </a:t>
            </a:r>
            <a:r>
              <a:rPr lang="en-GB">
                <a:ea typeface="+mn-lt"/>
                <a:cs typeface="+mn-lt"/>
              </a:rPr>
              <a:t>send an email to the user with a generated OTP </a:t>
            </a:r>
            <a:r>
              <a:rPr lang="en-GB" dirty="0">
                <a:ea typeface="+mn-lt"/>
                <a:cs typeface="+mn-lt"/>
              </a:rPr>
              <a:t>for the user to show the delivery person</a:t>
            </a:r>
            <a:endParaRPr lang="en-US" dirty="0">
              <a:ea typeface="+mn-lt"/>
              <a:cs typeface="+mn-lt"/>
            </a:endParaRPr>
          </a:p>
          <a:p>
            <a:pPr>
              <a:lnSpc>
                <a:spcPct val="120000"/>
              </a:lnSpc>
              <a:spcBef>
                <a:spcPts val="0"/>
              </a:spcBef>
            </a:pPr>
            <a:endParaRPr lang="en-GB">
              <a:ea typeface="Meiryo"/>
            </a:endParaRPr>
          </a:p>
          <a:p>
            <a:pPr>
              <a:lnSpc>
                <a:spcPct val="120000"/>
              </a:lnSpc>
              <a:spcBef>
                <a:spcPts val="0"/>
              </a:spcBef>
            </a:pPr>
            <a:r>
              <a:rPr lang="en-GB" b="1">
                <a:solidFill>
                  <a:srgbClr val="002060"/>
                </a:solidFill>
                <a:ea typeface="+mn-lt"/>
                <a:cs typeface="+mn-lt"/>
              </a:rPr>
              <a:t>{ </a:t>
            </a:r>
          </a:p>
          <a:p>
            <a:pPr>
              <a:lnSpc>
                <a:spcPct val="120000"/>
              </a:lnSpc>
              <a:spcBef>
                <a:spcPts val="0"/>
              </a:spcBef>
            </a:pPr>
            <a:r>
              <a:rPr lang="en-GB" b="1">
                <a:solidFill>
                  <a:srgbClr val="002060"/>
                </a:solidFill>
                <a:ea typeface="+mn-lt"/>
                <a:cs typeface="+mn-lt"/>
              </a:rPr>
              <a:t>  orderId: &lt;order_number_ref&gt; , </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customerId: &lt;customer_id_ref&gt; ,   </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status: { </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type: "outForDelivery",</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date: &lt;DateString&gt;</a:t>
            </a:r>
          </a:p>
          <a:p>
            <a:pPr>
              <a:lnSpc>
                <a:spcPct val="120000"/>
              </a:lnSpc>
              <a:spcBef>
                <a:spcPts val="0"/>
              </a:spcBef>
            </a:pPr>
            <a:r>
              <a:rPr lang="en-GB" b="1">
                <a:solidFill>
                  <a:srgbClr val="002060"/>
                </a:solidFill>
                <a:ea typeface="+mn-lt"/>
                <a:cs typeface="+mn-lt"/>
              </a:rPr>
              <a:t>  }</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a:t>
            </a:r>
            <a:endParaRPr lang="en-GB">
              <a:solidFill>
                <a:srgbClr val="002060"/>
              </a:solidFill>
              <a:ea typeface="Meiryo"/>
            </a:endParaRPr>
          </a:p>
          <a:p>
            <a:pPr>
              <a:lnSpc>
                <a:spcPct val="120000"/>
              </a:lnSpc>
              <a:spcBef>
                <a:spcPts val="0"/>
              </a:spcBef>
            </a:pPr>
            <a:endParaRPr lang="en-GB">
              <a:ea typeface="Meiryo"/>
            </a:endParaRPr>
          </a:p>
          <a:p>
            <a:pPr>
              <a:lnSpc>
                <a:spcPct val="120000"/>
              </a:lnSpc>
              <a:spcBef>
                <a:spcPts val="0"/>
              </a:spcBef>
            </a:pPr>
            <a:r>
              <a:rPr lang="en-GB">
                <a:ea typeface="+mn-lt"/>
                <a:cs typeface="+mn-lt"/>
              </a:rPr>
              <a:t>10. Once Delivered, add the status to "delivered" and send an email to the user </a:t>
            </a:r>
            <a:endParaRPr lang="en-GB">
              <a:ea typeface="Meiryo"/>
            </a:endParaRPr>
          </a:p>
          <a:p>
            <a:pPr>
              <a:lnSpc>
                <a:spcPct val="120000"/>
              </a:lnSpc>
              <a:spcBef>
                <a:spcPts val="0"/>
              </a:spcBef>
            </a:pPr>
            <a:r>
              <a:rPr lang="en-GB" b="1">
                <a:solidFill>
                  <a:srgbClr val="002060"/>
                </a:solidFill>
                <a:ea typeface="+mn-lt"/>
                <a:cs typeface="+mn-lt"/>
              </a:rPr>
              <a:t>{ </a:t>
            </a:r>
          </a:p>
          <a:p>
            <a:pPr>
              <a:lnSpc>
                <a:spcPct val="120000"/>
              </a:lnSpc>
              <a:spcBef>
                <a:spcPts val="0"/>
              </a:spcBef>
            </a:pPr>
            <a:r>
              <a:rPr lang="en-GB" b="1">
                <a:solidFill>
                  <a:srgbClr val="002060"/>
                </a:solidFill>
                <a:ea typeface="+mn-lt"/>
                <a:cs typeface="+mn-lt"/>
              </a:rPr>
              <a:t>  orderId: &lt;order_number_ref&gt; , </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customerId: &lt;customer_id_ref&gt; ,   </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status: { </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type: "delivered",</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        date: &lt;DateString&gt;</a:t>
            </a:r>
          </a:p>
          <a:p>
            <a:pPr>
              <a:lnSpc>
                <a:spcPct val="120000"/>
              </a:lnSpc>
              <a:spcBef>
                <a:spcPts val="0"/>
              </a:spcBef>
            </a:pPr>
            <a:r>
              <a:rPr lang="en-GB" b="1">
                <a:solidFill>
                  <a:srgbClr val="002060"/>
                </a:solidFill>
                <a:ea typeface="+mn-lt"/>
                <a:cs typeface="+mn-lt"/>
              </a:rPr>
              <a:t>  }</a:t>
            </a:r>
            <a:endParaRPr lang="en-GB" b="1">
              <a:solidFill>
                <a:srgbClr val="002060"/>
              </a:solidFill>
              <a:ea typeface="Meiryo"/>
            </a:endParaRPr>
          </a:p>
          <a:p>
            <a:pPr>
              <a:lnSpc>
                <a:spcPct val="120000"/>
              </a:lnSpc>
              <a:spcBef>
                <a:spcPts val="0"/>
              </a:spcBef>
            </a:pPr>
            <a:r>
              <a:rPr lang="en-GB" b="1">
                <a:solidFill>
                  <a:srgbClr val="002060"/>
                </a:solidFill>
                <a:ea typeface="+mn-lt"/>
                <a:cs typeface="+mn-lt"/>
              </a:rPr>
              <a:t>}</a:t>
            </a:r>
            <a:r>
              <a:rPr lang="en-GB" dirty="0">
                <a:ea typeface="+mn-lt"/>
                <a:cs typeface="+mn-lt"/>
              </a:rPr>
              <a:t> </a:t>
            </a:r>
            <a:endParaRPr lang="en-GB" dirty="0">
              <a:ea typeface="Meiryo"/>
            </a:endParaRPr>
          </a:p>
          <a:p>
            <a:pPr>
              <a:lnSpc>
                <a:spcPct val="120000"/>
              </a:lnSpc>
              <a:spcBef>
                <a:spcPts val="0"/>
              </a:spcBef>
            </a:pPr>
            <a:endParaRPr lang="en-GB">
              <a:ea typeface="Meiryo"/>
            </a:endParaRPr>
          </a:p>
          <a:p>
            <a:pPr>
              <a:lnSpc>
                <a:spcPct val="120000"/>
              </a:lnSpc>
              <a:spcBef>
                <a:spcPts val="0"/>
              </a:spcBef>
            </a:pPr>
            <a:r>
              <a:rPr lang="en-GB">
                <a:ea typeface="+mn-lt"/>
                <a:cs typeface="+mn-lt"/>
              </a:rPr>
              <a:t>11. At any point of time, there is an exception during delivery, update the reason and expected date accordingly as in point 4</a:t>
            </a:r>
          </a:p>
          <a:p>
            <a:pPr>
              <a:lnSpc>
                <a:spcPct val="120000"/>
              </a:lnSpc>
              <a:spcBef>
                <a:spcPts val="0"/>
              </a:spcBef>
            </a:pPr>
            <a:endParaRPr lang="en-GB">
              <a:ea typeface="Meiryo"/>
            </a:endParaRPr>
          </a:p>
          <a:p>
            <a:pPr>
              <a:lnSpc>
                <a:spcPct val="120000"/>
              </a:lnSpc>
              <a:spcBef>
                <a:spcPts val="0"/>
              </a:spcBef>
            </a:pPr>
            <a:r>
              <a:rPr lang="en-GB">
                <a:ea typeface="+mn-lt"/>
                <a:cs typeface="+mn-lt"/>
              </a:rPr>
              <a:t>12. Get delivery status at any point of time using /orderId path parameter</a:t>
            </a:r>
            <a:endParaRPr lang="en-GB">
              <a:ea typeface="Meiryo"/>
            </a:endParaRPr>
          </a:p>
          <a:p>
            <a:pPr>
              <a:lnSpc>
                <a:spcPct val="120000"/>
              </a:lnSpc>
              <a:spcBef>
                <a:spcPts val="0"/>
              </a:spcBef>
            </a:pPr>
            <a:endParaRPr lang="en-GB">
              <a:ea typeface="Meiryo"/>
            </a:endParaRPr>
          </a:p>
          <a:p>
            <a:pPr>
              <a:lnSpc>
                <a:spcPct val="120000"/>
              </a:lnSpc>
              <a:spcBef>
                <a:spcPts val="0"/>
              </a:spcBef>
            </a:pPr>
            <a:endParaRPr lang="en-GB" b="1" dirty="0">
              <a:solidFill>
                <a:srgbClr val="002060"/>
              </a:solidFill>
              <a:ea typeface="Meiryo"/>
            </a:endParaRPr>
          </a:p>
        </p:txBody>
      </p:sp>
    </p:spTree>
    <p:extLst>
      <p:ext uri="{BB962C8B-B14F-4D97-AF65-F5344CB8AC3E}">
        <p14:creationId xmlns:p14="http://schemas.microsoft.com/office/powerpoint/2010/main" val="1566279410"/>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43441"/>
      </a:dk2>
      <a:lt2>
        <a:srgbClr val="E8E5E2"/>
      </a:lt2>
      <a:accent1>
        <a:srgbClr val="86A5BE"/>
      </a:accent1>
      <a:accent2>
        <a:srgbClr val="76ABAD"/>
      </a:accent2>
      <a:accent3>
        <a:srgbClr val="81AA9A"/>
      </a:accent3>
      <a:accent4>
        <a:srgbClr val="78AF82"/>
      </a:accent4>
      <a:accent5>
        <a:srgbClr val="8AAA81"/>
      </a:accent5>
      <a:accent6>
        <a:srgbClr val="95A873"/>
      </a:accent6>
      <a:hlink>
        <a:srgbClr val="A0795A"/>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SketchLinesVTI</vt:lpstr>
      <vt:lpstr>NodeJS Project</vt:lpstr>
      <vt:lpstr>Create a fleet management API</vt:lpstr>
      <vt:lpstr>User Story 1</vt:lpstr>
      <vt:lpstr>User Story 2</vt:lpstr>
      <vt:lpstr>User Story 3–5 </vt:lpstr>
      <vt:lpstr>User Story 6 - 8</vt:lpstr>
      <vt:lpstr>User Story 9-12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
  <cp:lastModifiedBy/>
  <cp:revision>213</cp:revision>
  <dcterms:created xsi:type="dcterms:W3CDTF">2021-08-14T14:32:41Z</dcterms:created>
  <dcterms:modified xsi:type="dcterms:W3CDTF">2022-03-24T04:14:07Z</dcterms:modified>
</cp:coreProperties>
</file>