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autoAdjust="0"/>
  </p:normalViewPr>
  <p:slideViewPr>
    <p:cSldViewPr snapToGrid="0">
      <p:cViewPr varScale="1">
        <p:scale>
          <a:sx n="87" d="100"/>
          <a:sy n="87" d="100"/>
        </p:scale>
        <p:origin x="232" y="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B108285-E4BD-4DF8-8BDD-25D99582464C}" type="datetimeFigureOut">
              <a:rPr lang="zh-CN" altLang="en-US" smtClean="0"/>
              <a:t>2023/10/29</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17028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202897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3642750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825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2262280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59174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2849912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188266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307708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244815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197165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338149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259354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14868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273908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94854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B108285-E4BD-4DF8-8BDD-25D99582464C}" type="datetimeFigureOut">
              <a:rPr lang="zh-CN" altLang="en-US" smtClean="0"/>
              <a:t>2023/10/29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382766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108285-E4BD-4DF8-8BDD-25D99582464C}" type="datetimeFigureOut">
              <a:rPr lang="zh-CN" altLang="en-US" smtClean="0"/>
              <a:t>2023/10/29</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0CC6F8-1B33-4E26-80D4-233B89B26635}" type="slidenum">
              <a:rPr lang="zh-CN" altLang="en-US" smtClean="0"/>
              <a:t>‹#›</a:t>
            </a:fld>
            <a:endParaRPr lang="zh-CN" altLang="en-US"/>
          </a:p>
        </p:txBody>
      </p:sp>
    </p:spTree>
    <p:extLst>
      <p:ext uri="{BB962C8B-B14F-4D97-AF65-F5344CB8AC3E}">
        <p14:creationId xmlns:p14="http://schemas.microsoft.com/office/powerpoint/2010/main" val="40575918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5B5E7-AAD2-41AA-B831-C4F8F3E207B5}"/>
              </a:ext>
            </a:extLst>
          </p:cNvPr>
          <p:cNvSpPr>
            <a:spLocks noGrp="1"/>
          </p:cNvSpPr>
          <p:nvPr>
            <p:ph type="ctrTitle"/>
          </p:nvPr>
        </p:nvSpPr>
        <p:spPr/>
        <p:txBody>
          <a:bodyPr/>
          <a:lstStyle/>
          <a:p>
            <a:r>
              <a:rPr lang="en-US" altLang="zh-CN" dirty="0">
                <a:latin typeface="Bahnschrift" panose="020B0502040204020203" pitchFamily="34" charset="0"/>
              </a:rPr>
              <a:t>A brief history of Chinese literature, Part One</a:t>
            </a:r>
            <a:endParaRPr lang="zh-CN" altLang="en-US" dirty="0">
              <a:latin typeface="Bahnschrift" panose="020B0502040204020203" pitchFamily="34" charset="0"/>
            </a:endParaRPr>
          </a:p>
        </p:txBody>
      </p:sp>
      <p:sp>
        <p:nvSpPr>
          <p:cNvPr id="3" name="副标题 2">
            <a:extLst>
              <a:ext uri="{FF2B5EF4-FFF2-40B4-BE49-F238E27FC236}">
                <a16:creationId xmlns:a16="http://schemas.microsoft.com/office/drawing/2014/main" id="{7950E81A-8848-45B6-A615-F68264228785}"/>
              </a:ext>
            </a:extLst>
          </p:cNvPr>
          <p:cNvSpPr>
            <a:spLocks noGrp="1"/>
          </p:cNvSpPr>
          <p:nvPr>
            <p:ph type="subTitle" idx="1"/>
          </p:nvPr>
        </p:nvSpPr>
        <p:spPr/>
        <p:txBody>
          <a:bodyPr/>
          <a:lstStyle/>
          <a:p>
            <a:r>
              <a:rPr lang="en-US" altLang="zh-CN" dirty="0"/>
              <a:t>Percival Zheng</a:t>
            </a:r>
          </a:p>
          <a:p>
            <a:r>
              <a:rPr lang="en-US" altLang="zh-CN" dirty="0"/>
              <a:t>Hangzhou Foreign Language School</a:t>
            </a:r>
            <a:endParaRPr lang="zh-CN" altLang="en-US" dirty="0"/>
          </a:p>
        </p:txBody>
      </p:sp>
    </p:spTree>
    <p:extLst>
      <p:ext uri="{BB962C8B-B14F-4D97-AF65-F5344CB8AC3E}">
        <p14:creationId xmlns:p14="http://schemas.microsoft.com/office/powerpoint/2010/main" val="257906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BEB52-E7AE-4C6E-8E43-7228ECE6C185}"/>
              </a:ext>
            </a:extLst>
          </p:cNvPr>
          <p:cNvSpPr txBox="1">
            <a:spLocks/>
          </p:cNvSpPr>
          <p:nvPr/>
        </p:nvSpPr>
        <p:spPr>
          <a:xfrm>
            <a:off x="1849647" y="2264246"/>
            <a:ext cx="8492705" cy="2329508"/>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8000" dirty="0"/>
              <a:t>That is the end of today’s Class.</a:t>
            </a:r>
            <a:endParaRPr lang="zh-CN" altLang="en-US" sz="8000" dirty="0"/>
          </a:p>
        </p:txBody>
      </p:sp>
    </p:spTree>
    <p:extLst>
      <p:ext uri="{BB962C8B-B14F-4D97-AF65-F5344CB8AC3E}">
        <p14:creationId xmlns:p14="http://schemas.microsoft.com/office/powerpoint/2010/main" val="36899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The Book of poetry (</a:t>
            </a:r>
            <a:r>
              <a:rPr lang="zh-CN" altLang="en-US" dirty="0">
                <a:latin typeface="华文行楷" panose="02010800040101010101" pitchFamily="2" charset="-122"/>
                <a:ea typeface="华文行楷" panose="02010800040101010101" pitchFamily="2" charset="-122"/>
              </a:rPr>
              <a:t>诗经</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The Book of Poetry is written by many different poets and it is presumably compiled by Confucius himself, therefore it is famous all over the world not only because it is written well but also because it has a famous compiler.</a:t>
            </a:r>
          </a:p>
          <a:p>
            <a:r>
              <a:rPr lang="en-US" altLang="zh-CN" dirty="0"/>
              <a:t>It consists of 311 poems which are categorized into songs from different countries and regions (《</a:t>
            </a:r>
            <a:r>
              <a:rPr lang="zh-CN" altLang="en-US" dirty="0"/>
              <a:t>风</a:t>
            </a:r>
            <a:r>
              <a:rPr lang="en-US" altLang="zh-CN" dirty="0"/>
              <a:t>》),</a:t>
            </a:r>
            <a:r>
              <a:rPr lang="zh-CN" altLang="en-US" dirty="0"/>
              <a:t> </a:t>
            </a:r>
            <a:r>
              <a:rPr lang="en-US" altLang="zh-CN" dirty="0"/>
              <a:t>songs used only in imperial court (《</a:t>
            </a:r>
            <a:r>
              <a:rPr lang="zh-CN" altLang="en-US" dirty="0"/>
              <a:t>雅</a:t>
            </a:r>
            <a:r>
              <a:rPr lang="en-US" altLang="zh-CN" dirty="0"/>
              <a:t>》), songs used only in sacrifice of Lu State (which is presumably because Confucius is from Lu State), Zhou Dynasty and Shang Dynasty (《</a:t>
            </a:r>
            <a:r>
              <a:rPr lang="zh-CN" altLang="en-US" dirty="0"/>
              <a:t>颂</a:t>
            </a:r>
            <a:r>
              <a:rPr lang="en-US" altLang="zh-CN" dirty="0"/>
              <a:t>》).</a:t>
            </a:r>
            <a:endParaRPr lang="zh-CN" altLang="en-US" dirty="0"/>
          </a:p>
        </p:txBody>
      </p:sp>
    </p:spTree>
    <p:extLst>
      <p:ext uri="{BB962C8B-B14F-4D97-AF65-F5344CB8AC3E}">
        <p14:creationId xmlns:p14="http://schemas.microsoft.com/office/powerpoint/2010/main" val="216093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Chu CI (</a:t>
            </a:r>
            <a:r>
              <a:rPr lang="zh-CN" altLang="en-US" dirty="0">
                <a:latin typeface="华文行楷" panose="02010800040101010101" pitchFamily="2" charset="-122"/>
                <a:ea typeface="华文行楷" panose="02010800040101010101" pitchFamily="2" charset="-122"/>
              </a:rPr>
              <a:t>楚辞</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Chu</a:t>
            </a:r>
            <a:r>
              <a:rPr lang="zh-CN" altLang="en-US" dirty="0"/>
              <a:t> </a:t>
            </a:r>
            <a:r>
              <a:rPr lang="en-US" altLang="zh-CN" dirty="0"/>
              <a:t>Ci</a:t>
            </a:r>
            <a:r>
              <a:rPr lang="zh-CN" altLang="en-US" dirty="0"/>
              <a:t> </a:t>
            </a:r>
            <a:r>
              <a:rPr lang="en-US" altLang="zh-CN" dirty="0"/>
              <a:t>is</a:t>
            </a:r>
            <a:r>
              <a:rPr lang="zh-CN" altLang="en-US" dirty="0"/>
              <a:t> </a:t>
            </a:r>
            <a:r>
              <a:rPr lang="en-US" altLang="zh-CN" dirty="0"/>
              <a:t>an ancient literary form which is believed to be invented by Qu Yuan who lives in Chu State and frequently recognized as the greatest poet of Chinese history. Song Yu and some poets from Han Dynasty also contributed.</a:t>
            </a:r>
          </a:p>
          <a:p>
            <a:r>
              <a:rPr lang="en-US" altLang="zh-CN" dirty="0"/>
              <a:t>The amazing part of Chu Ci is its tones which is often described as “[makes the reader ] sigh thrice in one sentence” (</a:t>
            </a:r>
            <a:r>
              <a:rPr lang="zh-CN" altLang="en-US" dirty="0"/>
              <a:t>一咏三叹</a:t>
            </a:r>
            <a:r>
              <a:rPr lang="en-US" altLang="zh-CN" dirty="0"/>
              <a:t>). It is also very, very romantic and idealistic.</a:t>
            </a:r>
          </a:p>
        </p:txBody>
      </p:sp>
    </p:spTree>
    <p:extLst>
      <p:ext uri="{BB962C8B-B14F-4D97-AF65-F5344CB8AC3E}">
        <p14:creationId xmlns:p14="http://schemas.microsoft.com/office/powerpoint/2010/main" val="191700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Han Fu (</a:t>
            </a:r>
            <a:r>
              <a:rPr lang="zh-CN" altLang="en-US" dirty="0"/>
              <a:t>汉赋</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Han Fu is, however a sometimes hated literary form for its beautiful and over-flowery. It rose to its top in Han Dynasty therefore it was named as Han Fu.</a:t>
            </a:r>
          </a:p>
          <a:p>
            <a:r>
              <a:rPr lang="en-US" altLang="zh-CN" dirty="0"/>
              <a:t>Its most important creator were Jia Yi, Sima Xiangru and Zhang Heng who were all in Han Dynasty.</a:t>
            </a:r>
          </a:p>
          <a:p>
            <a:r>
              <a:rPr lang="en-US" altLang="zh-CN" dirty="0"/>
              <a:t>It is criticized as the blueprint of 2000 years of Chinese flattery literature by Yu Qiuyu.</a:t>
            </a:r>
          </a:p>
        </p:txBody>
      </p:sp>
    </p:spTree>
    <p:extLst>
      <p:ext uri="{BB962C8B-B14F-4D97-AF65-F5344CB8AC3E}">
        <p14:creationId xmlns:p14="http://schemas.microsoft.com/office/powerpoint/2010/main" val="200391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Tang poetry (</a:t>
            </a:r>
            <a:r>
              <a:rPr lang="zh-CN" altLang="en-US" dirty="0"/>
              <a:t>唐诗</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Tang Poetry is often considered as the top of Chinese poems. Many very talented creators such as Li Bai, Du Fu and Bai Juyi appeared during the Tang Dynasty. There is 4 genres - pastoral poetry, frontier poetry, romance and realistic poetry.</a:t>
            </a:r>
          </a:p>
          <a:p>
            <a:r>
              <a:rPr lang="en-US" altLang="zh-CN" dirty="0"/>
              <a:t>It is praised as the best era of poetry in China by Lu Xun.</a:t>
            </a:r>
          </a:p>
        </p:txBody>
      </p:sp>
    </p:spTree>
    <p:extLst>
      <p:ext uri="{BB962C8B-B14F-4D97-AF65-F5344CB8AC3E}">
        <p14:creationId xmlns:p14="http://schemas.microsoft.com/office/powerpoint/2010/main" val="229199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Song Poetry(</a:t>
            </a:r>
            <a:r>
              <a:rPr lang="zh-CN" altLang="en-US" dirty="0"/>
              <a:t>宋词</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Song Poetry is a strangest literary form in Chinese history due to its unlikely origin - it is firstly used to express love to girls! (which is very unique in China because the traditional educated Chinese people were always considered to be very elegant.)</a:t>
            </a:r>
          </a:p>
          <a:p>
            <a:r>
              <a:rPr lang="en-US" altLang="zh-CN" dirty="0"/>
              <a:t>Su Shi, Xin Qiji, Liu Yong and Yan Shu are considered to be the biggest names of Song Poetry.</a:t>
            </a:r>
          </a:p>
        </p:txBody>
      </p:sp>
    </p:spTree>
    <p:extLst>
      <p:ext uri="{BB962C8B-B14F-4D97-AF65-F5344CB8AC3E}">
        <p14:creationId xmlns:p14="http://schemas.microsoft.com/office/powerpoint/2010/main" val="111395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Yuan Opera(</a:t>
            </a:r>
            <a:r>
              <a:rPr lang="zh-CN" altLang="en-US" dirty="0"/>
              <a:t>元曲</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Yuan Opera is often related and compared to operas in Western countries. But Yuan Opera was originated in great despair of society of Yuan Dynasty.</a:t>
            </a:r>
          </a:p>
          <a:p>
            <a:r>
              <a:rPr lang="en-US" altLang="zh-CN" dirty="0"/>
              <a:t>4 writers of Yuan Opera were nominated as the best of all in Yuan Dynasty. Guan Hanqing, Ma Zhiyuan, Zheng Guangzu, Bai Pu.</a:t>
            </a:r>
          </a:p>
        </p:txBody>
      </p:sp>
    </p:spTree>
    <p:extLst>
      <p:ext uri="{BB962C8B-B14F-4D97-AF65-F5344CB8AC3E}">
        <p14:creationId xmlns:p14="http://schemas.microsoft.com/office/powerpoint/2010/main" val="327712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D928-DDE7-4368-97CD-2C343068AA45}"/>
              </a:ext>
            </a:extLst>
          </p:cNvPr>
          <p:cNvSpPr>
            <a:spLocks noGrp="1"/>
          </p:cNvSpPr>
          <p:nvPr>
            <p:ph type="title"/>
          </p:nvPr>
        </p:nvSpPr>
        <p:spPr/>
        <p:txBody>
          <a:bodyPr/>
          <a:lstStyle/>
          <a:p>
            <a:r>
              <a:rPr lang="en-US" altLang="zh-CN" dirty="0"/>
              <a:t>Novel(</a:t>
            </a:r>
            <a:r>
              <a:rPr lang="zh-CN" altLang="en-US" dirty="0"/>
              <a:t>小说</a:t>
            </a:r>
            <a:r>
              <a:rPr lang="en-US" altLang="zh-CN" dirty="0"/>
              <a:t>)</a:t>
            </a:r>
            <a:endParaRPr lang="zh-CN" altLang="en-US" dirty="0"/>
          </a:p>
        </p:txBody>
      </p:sp>
      <p:sp>
        <p:nvSpPr>
          <p:cNvPr id="3" name="内容占位符 2">
            <a:extLst>
              <a:ext uri="{FF2B5EF4-FFF2-40B4-BE49-F238E27FC236}">
                <a16:creationId xmlns:a16="http://schemas.microsoft.com/office/drawing/2014/main" id="{212F2E50-85AC-4A6C-ADAC-388864E0219B}"/>
              </a:ext>
            </a:extLst>
          </p:cNvPr>
          <p:cNvSpPr>
            <a:spLocks noGrp="1"/>
          </p:cNvSpPr>
          <p:nvPr>
            <p:ph idx="1"/>
          </p:nvPr>
        </p:nvSpPr>
        <p:spPr/>
        <p:txBody>
          <a:bodyPr/>
          <a:lstStyle/>
          <a:p>
            <a:r>
              <a:rPr lang="en-US" altLang="zh-CN" dirty="0"/>
              <a:t>Novels were not originated in Ming Dynasty and Qing Dynasty, but it grew the fastest in the era. Astonishing writers such as Cao Xueqin appeared and presented us the greatest ancient novels like The Dream of the Red Chamber. </a:t>
            </a:r>
          </a:p>
          <a:p>
            <a:r>
              <a:rPr lang="en-US" altLang="zh-CN" dirty="0"/>
              <a:t>The late Lu Xun is the first and arguably the greatest modern Chinese novelist in Chinese history. The both are nominated to be the greatest Chinese novelist and writer.</a:t>
            </a:r>
          </a:p>
        </p:txBody>
      </p:sp>
    </p:spTree>
    <p:extLst>
      <p:ext uri="{BB962C8B-B14F-4D97-AF65-F5344CB8AC3E}">
        <p14:creationId xmlns:p14="http://schemas.microsoft.com/office/powerpoint/2010/main" val="305051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0BCA1-33DA-4CA7-90C1-346CCC6C64CD}"/>
              </a:ext>
            </a:extLst>
          </p:cNvPr>
          <p:cNvSpPr>
            <a:spLocks noGrp="1"/>
          </p:cNvSpPr>
          <p:nvPr>
            <p:ph type="title"/>
          </p:nvPr>
        </p:nvSpPr>
        <p:spPr/>
        <p:txBody>
          <a:bodyPr/>
          <a:lstStyle/>
          <a:p>
            <a:r>
              <a:rPr lang="en-US" altLang="zh-CN" dirty="0"/>
              <a:t>Quick Quiz</a:t>
            </a:r>
            <a:endParaRPr lang="zh-CN" altLang="en-US" dirty="0"/>
          </a:p>
        </p:txBody>
      </p:sp>
      <p:sp>
        <p:nvSpPr>
          <p:cNvPr id="3" name="内容占位符 2">
            <a:extLst>
              <a:ext uri="{FF2B5EF4-FFF2-40B4-BE49-F238E27FC236}">
                <a16:creationId xmlns:a16="http://schemas.microsoft.com/office/drawing/2014/main" id="{E0B2C615-1AB5-4ECB-A9FC-7D57FBDAA2D5}"/>
              </a:ext>
            </a:extLst>
          </p:cNvPr>
          <p:cNvSpPr>
            <a:spLocks noGrp="1"/>
          </p:cNvSpPr>
          <p:nvPr>
            <p:ph idx="1"/>
          </p:nvPr>
        </p:nvSpPr>
        <p:spPr/>
        <p:txBody>
          <a:bodyPr/>
          <a:lstStyle/>
          <a:p>
            <a:pPr marL="0" indent="0">
              <a:buNone/>
            </a:pPr>
            <a:r>
              <a:rPr lang="en-US" altLang="zh-CN" dirty="0"/>
              <a:t>1. Which of the 4 is nominated as the greatest Chinese writer in history?</a:t>
            </a:r>
          </a:p>
          <a:p>
            <a:pPr marL="457200" indent="-457200">
              <a:buAutoNum type="alphaUcPeriod"/>
            </a:pPr>
            <a:r>
              <a:rPr lang="en-US" altLang="zh-CN" dirty="0"/>
              <a:t>Grant Morrison	B. Guan </a:t>
            </a:r>
            <a:r>
              <a:rPr lang="en-US" altLang="zh-CN" dirty="0" err="1"/>
              <a:t>Hanqing</a:t>
            </a:r>
            <a:r>
              <a:rPr lang="en-US" altLang="zh-CN" dirty="0"/>
              <a:t>	C. Lu </a:t>
            </a:r>
            <a:r>
              <a:rPr lang="en-US" altLang="zh-CN" dirty="0" err="1"/>
              <a:t>Xun</a:t>
            </a:r>
            <a:r>
              <a:rPr lang="en-US" altLang="zh-CN" dirty="0"/>
              <a:t>	D.</a:t>
            </a:r>
            <a:r>
              <a:rPr lang="zh-CN" altLang="en-US" dirty="0"/>
              <a:t> </a:t>
            </a:r>
            <a:r>
              <a:rPr lang="en-US" altLang="zh-CN" dirty="0"/>
              <a:t>Zhang </a:t>
            </a:r>
            <a:r>
              <a:rPr lang="en-US" altLang="zh-CN" dirty="0" err="1"/>
              <a:t>Wuji</a:t>
            </a:r>
            <a:endParaRPr lang="en-US" altLang="zh-CN" dirty="0"/>
          </a:p>
          <a:p>
            <a:pPr marL="0" indent="0">
              <a:buNone/>
            </a:pPr>
            <a:r>
              <a:rPr lang="en-US" altLang="zh-CN" dirty="0"/>
              <a:t>2. Is the novel originated in Ming Dynasty? [Yes. / No. / It did not say.]</a:t>
            </a:r>
          </a:p>
          <a:p>
            <a:pPr marL="0" indent="0">
              <a:buNone/>
            </a:pPr>
            <a:r>
              <a:rPr lang="en-US" altLang="zh-CN" dirty="0"/>
              <a:t>3. What is the most amazing part of Chu Ci?</a:t>
            </a:r>
          </a:p>
        </p:txBody>
      </p:sp>
    </p:spTree>
    <p:extLst>
      <p:ext uri="{BB962C8B-B14F-4D97-AF65-F5344CB8AC3E}">
        <p14:creationId xmlns:p14="http://schemas.microsoft.com/office/powerpoint/2010/main" val="581031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Tw Cen MT"/>
        <a:ea typeface="华文行楷"/>
        <a:cs typeface=""/>
      </a:majorFont>
      <a:minorFont>
        <a:latin typeface="Tw Cen MT"/>
        <a:ea typeface="华文行楷"/>
        <a:cs typeface=""/>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73</TotalTime>
  <Words>638</Words>
  <Application>Microsoft Office PowerPoint</Application>
  <PresentationFormat>宽屏</PresentationFormat>
  <Paragraphs>31</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华文行楷</vt:lpstr>
      <vt:lpstr>Arial</vt:lpstr>
      <vt:lpstr>Bahnschrift</vt:lpstr>
      <vt:lpstr>Tw Cen MT</vt:lpstr>
      <vt:lpstr>电路</vt:lpstr>
      <vt:lpstr>A brief history of Chinese literature, Part One</vt:lpstr>
      <vt:lpstr>The Book of poetry (诗经)</vt:lpstr>
      <vt:lpstr>Chu CI (楚辞)</vt:lpstr>
      <vt:lpstr>Han Fu (汉赋)</vt:lpstr>
      <vt:lpstr>Tang poetry (唐诗)</vt:lpstr>
      <vt:lpstr>Song Poetry(宋词)</vt:lpstr>
      <vt:lpstr>Yuan Opera(元曲)</vt:lpstr>
      <vt:lpstr>Novel(小说)</vt:lpstr>
      <vt:lpstr>Quick Quiz</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Chinese literature</dc:title>
  <dc:creator>wanlun zheng</dc:creator>
  <cp:lastModifiedBy>wanlun zheng</cp:lastModifiedBy>
  <cp:revision>9</cp:revision>
  <dcterms:created xsi:type="dcterms:W3CDTF">2023-10-29T09:24:04Z</dcterms:created>
  <dcterms:modified xsi:type="dcterms:W3CDTF">2023-10-29T10:37:08Z</dcterms:modified>
</cp:coreProperties>
</file>