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2" r:id="rId5"/>
    <p:sldId id="270" r:id="rId6"/>
    <p:sldId id="263" r:id="rId7"/>
    <p:sldId id="264" r:id="rId8"/>
    <p:sldId id="265" r:id="rId9"/>
    <p:sldId id="266" r:id="rId10"/>
    <p:sldId id="269" r:id="rId11"/>
    <p:sldId id="267"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37" d="100"/>
          <a:sy n="137" d="100"/>
        </p:scale>
        <p:origin x="138" y="6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2241870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2/3/2024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‹N°›</a:t>
            </a:fld>
            <a:endParaRPr lang="en-US" dirty="0"/>
          </a:p>
        </p:txBody>
      </p:sp>
    </p:spTree>
    <p:extLst>
      <p:ext uri="{BB962C8B-B14F-4D97-AF65-F5344CB8AC3E}">
        <p14:creationId xmlns:p14="http://schemas.microsoft.com/office/powerpoint/2010/main" val="40743181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2/3/2024</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‹N°›</a:t>
            </a:fld>
            <a:endParaRPr lang="en-US"/>
          </a:p>
        </p:txBody>
      </p:sp>
    </p:spTree>
    <p:extLst>
      <p:ext uri="{BB962C8B-B14F-4D97-AF65-F5344CB8AC3E}">
        <p14:creationId xmlns:p14="http://schemas.microsoft.com/office/powerpoint/2010/main" val="2779140698"/>
      </p:ext>
    </p:extLst>
  </p:cSld>
  <p:clrMap bg1="lt1" tx1="dk1" bg2="lt2" tx2="dk2" accent1="accent1" accent2="accent2" accent3="accent3" accent4="accent4" accent5="accent5" accent6="accent6" hlink="hlink" folHlink="folHlink"/>
  <p:sldLayoutIdLst>
    <p:sldLayoutId id="2147483670" r:id="rId1"/>
    <p:sldLayoutId id="2147483671" r:id="rId2"/>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Un concept génétique abstrait">
            <a:extLst>
              <a:ext uri="{FF2B5EF4-FFF2-40B4-BE49-F238E27FC236}">
                <a16:creationId xmlns:a16="http://schemas.microsoft.com/office/drawing/2014/main" id="{307A8473-F79D-BA01-2202-68B5123298F4}"/>
              </a:ext>
            </a:extLst>
          </p:cNvPr>
          <p:cNvPicPr>
            <a:picLocks noChangeAspect="1"/>
          </p:cNvPicPr>
          <p:nvPr/>
        </p:nvPicPr>
        <p:blipFill rotWithShape="1">
          <a:blip r:embed="rId2"/>
          <a:srcRect t="25613" b="18137"/>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txBody>
          <a:bodyPr/>
          <a:lstStyle/>
          <a:p>
            <a:endParaRPr lang="fr-FR"/>
          </a:p>
        </p:txBody>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txBody>
          <a:bodyPr/>
          <a:lstStyle/>
          <a:p>
            <a:endParaRPr lang="fr-FR"/>
          </a:p>
        </p:txBody>
      </p:sp>
      <p:sp>
        <p:nvSpPr>
          <p:cNvPr id="2" name="Titre 1">
            <a:extLst>
              <a:ext uri="{FF2B5EF4-FFF2-40B4-BE49-F238E27FC236}">
                <a16:creationId xmlns:a16="http://schemas.microsoft.com/office/drawing/2014/main" id="{AC950991-B7EE-E3C7-C9AC-851D5A2624E7}"/>
              </a:ext>
            </a:extLst>
          </p:cNvPr>
          <p:cNvSpPr>
            <a:spLocks noGrp="1"/>
          </p:cNvSpPr>
          <p:nvPr>
            <p:ph type="ctrTitle"/>
          </p:nvPr>
        </p:nvSpPr>
        <p:spPr>
          <a:xfrm>
            <a:off x="1276055" y="2350017"/>
            <a:ext cx="4775075" cy="1630906"/>
          </a:xfrm>
        </p:spPr>
        <p:txBody>
          <a:bodyPr>
            <a:normAutofit/>
          </a:bodyPr>
          <a:lstStyle/>
          <a:p>
            <a:r>
              <a:rPr lang="fr-FR" sz="4400" b="1" dirty="0" err="1">
                <a:solidFill>
                  <a:schemeClr val="tx1"/>
                </a:solidFill>
              </a:rPr>
              <a:t>Phpunit</a:t>
            </a:r>
            <a:endParaRPr lang="fr-FR" sz="4400" b="1" dirty="0">
              <a:solidFill>
                <a:schemeClr val="tx1"/>
              </a:solidFill>
            </a:endParaRPr>
          </a:p>
        </p:txBody>
      </p:sp>
      <p:sp>
        <p:nvSpPr>
          <p:cNvPr id="3" name="Sous-titre 2">
            <a:extLst>
              <a:ext uri="{FF2B5EF4-FFF2-40B4-BE49-F238E27FC236}">
                <a16:creationId xmlns:a16="http://schemas.microsoft.com/office/drawing/2014/main" id="{D7130B8B-C885-406A-6F7B-0033B818A721}"/>
              </a:ext>
            </a:extLst>
          </p:cNvPr>
          <p:cNvSpPr>
            <a:spLocks noGrp="1"/>
          </p:cNvSpPr>
          <p:nvPr>
            <p:ph type="subTitle" idx="1"/>
          </p:nvPr>
        </p:nvSpPr>
        <p:spPr>
          <a:xfrm>
            <a:off x="1276055" y="3990546"/>
            <a:ext cx="4775075" cy="559656"/>
          </a:xfrm>
        </p:spPr>
        <p:txBody>
          <a:bodyPr>
            <a:normAutofit/>
          </a:bodyPr>
          <a:lstStyle/>
          <a:p>
            <a:r>
              <a:rPr lang="fr-FR" b="1" dirty="0">
                <a:solidFill>
                  <a:schemeClr val="tx1"/>
                </a:solidFill>
              </a:rPr>
              <a:t>Test unitaire </a:t>
            </a:r>
            <a:r>
              <a:rPr lang="fr-FR" b="1" dirty="0" err="1">
                <a:solidFill>
                  <a:schemeClr val="tx1"/>
                </a:solidFill>
              </a:rPr>
              <a:t>php</a:t>
            </a:r>
            <a:r>
              <a:rPr lang="fr-FR" b="1" dirty="0">
                <a:solidFill>
                  <a:schemeClr val="tx1"/>
                </a:solidFill>
              </a:rPr>
              <a:t> avec </a:t>
            </a:r>
            <a:r>
              <a:rPr lang="fr-FR" b="1" dirty="0" err="1">
                <a:solidFill>
                  <a:schemeClr val="tx1"/>
                </a:solidFill>
              </a:rPr>
              <a:t>framwork</a:t>
            </a:r>
            <a:endParaRPr lang="fr-FR" b="1" dirty="0">
              <a:solidFill>
                <a:schemeClr val="tx1"/>
              </a:solidFill>
            </a:endParaRPr>
          </a:p>
        </p:txBody>
      </p:sp>
      <p:pic>
        <p:nvPicPr>
          <p:cNvPr id="5" name="Image 4" descr="Une image contenant Police, Graphique, logo, capture d’écran&#10;&#10;Description générée automatiquement">
            <a:extLst>
              <a:ext uri="{FF2B5EF4-FFF2-40B4-BE49-F238E27FC236}">
                <a16:creationId xmlns:a16="http://schemas.microsoft.com/office/drawing/2014/main" id="{959A1DD1-7B53-7744-CC1A-524162E245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5195" y="516453"/>
            <a:ext cx="3303783" cy="1547478"/>
          </a:xfrm>
          <a:prstGeom prst="rect">
            <a:avLst/>
          </a:prstGeom>
        </p:spPr>
      </p:pic>
    </p:spTree>
    <p:extLst>
      <p:ext uri="{BB962C8B-B14F-4D97-AF65-F5344CB8AC3E}">
        <p14:creationId xmlns:p14="http://schemas.microsoft.com/office/powerpoint/2010/main" val="1614570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2CADDB-0EE5-D1A2-E519-2CCDA0FF041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3E46646-5C5A-7C6B-B802-117E0B11273B}"/>
              </a:ext>
            </a:extLst>
          </p:cNvPr>
          <p:cNvSpPr>
            <a:spLocks noGrp="1"/>
          </p:cNvSpPr>
          <p:nvPr>
            <p:ph type="title"/>
          </p:nvPr>
        </p:nvSpPr>
        <p:spPr/>
        <p:txBody>
          <a:bodyPr/>
          <a:lstStyle/>
          <a:p>
            <a:r>
              <a:rPr lang="fr-FR" b="1" i="0" dirty="0">
                <a:effectLst/>
              </a:rPr>
              <a:t>Bonnes Pratiques avec </a:t>
            </a:r>
            <a:r>
              <a:rPr lang="fr-FR" b="1" i="0" dirty="0" err="1">
                <a:effectLst/>
              </a:rPr>
              <a:t>PHPUnit</a:t>
            </a:r>
            <a:endParaRPr lang="fr-FR" dirty="0"/>
          </a:p>
        </p:txBody>
      </p:sp>
      <p:sp>
        <p:nvSpPr>
          <p:cNvPr id="3" name="Espace réservé du contenu 2">
            <a:extLst>
              <a:ext uri="{FF2B5EF4-FFF2-40B4-BE49-F238E27FC236}">
                <a16:creationId xmlns:a16="http://schemas.microsoft.com/office/drawing/2014/main" id="{06AF7984-EFED-9BAF-DEF9-92B1A9E76504}"/>
              </a:ext>
            </a:extLst>
          </p:cNvPr>
          <p:cNvSpPr>
            <a:spLocks noGrp="1"/>
          </p:cNvSpPr>
          <p:nvPr>
            <p:ph idx="1"/>
          </p:nvPr>
        </p:nvSpPr>
        <p:spPr>
          <a:xfrm>
            <a:off x="1066800" y="2103120"/>
            <a:ext cx="3812327" cy="3849624"/>
          </a:xfrm>
        </p:spPr>
        <p:txBody>
          <a:bodyPr/>
          <a:lstStyle/>
          <a:p>
            <a:pPr algn="l">
              <a:buFont typeface="Arial" panose="020B0604020202020204" pitchFamily="34" charset="0"/>
              <a:buChar char="•"/>
            </a:pPr>
            <a:r>
              <a:rPr lang="fr-FR" dirty="0">
                <a:latin typeface="Söhne"/>
              </a:rPr>
              <a:t>Tests indépendants et ordonnés.</a:t>
            </a:r>
          </a:p>
          <a:p>
            <a:pPr algn="l">
              <a:buFont typeface="Arial" panose="020B0604020202020204" pitchFamily="34" charset="0"/>
              <a:buChar char="•"/>
            </a:pPr>
            <a:r>
              <a:rPr lang="fr-FR" dirty="0">
                <a:latin typeface="Söhne"/>
              </a:rPr>
              <a:t>Noms de méthodes de tests descriptifs.</a:t>
            </a:r>
          </a:p>
          <a:p>
            <a:pPr algn="l">
              <a:buFont typeface="Arial" panose="020B0604020202020204" pitchFamily="34" charset="0"/>
              <a:buChar char="•"/>
            </a:pPr>
            <a:r>
              <a:rPr lang="fr-FR" dirty="0">
                <a:latin typeface="Söhne"/>
              </a:rPr>
              <a:t>Utilisation de </a:t>
            </a:r>
            <a:r>
              <a:rPr lang="fr-FR" dirty="0" err="1">
                <a:latin typeface="Söhne"/>
              </a:rPr>
              <a:t>setUp</a:t>
            </a:r>
            <a:r>
              <a:rPr lang="fr-FR" dirty="0">
                <a:latin typeface="Söhne"/>
              </a:rPr>
              <a:t> pour les préparations communes.</a:t>
            </a:r>
          </a:p>
          <a:p>
            <a:pPr marL="0" indent="0" algn="l">
              <a:buNone/>
            </a:pPr>
            <a:endParaRPr lang="fr-FR" dirty="0">
              <a:latin typeface="Söhne"/>
            </a:endParaRPr>
          </a:p>
          <a:p>
            <a:pPr marL="0" indent="0" algn="just">
              <a:buNone/>
            </a:pPr>
            <a:r>
              <a:rPr lang="fr-FR" dirty="0">
                <a:latin typeface="Söhne"/>
              </a:rPr>
              <a:t>Pour garantir des tests efficaces, quelques bonnes pratiques doivent être suivies. Assurez-vous que vos tests sont indépendants et ordonnés, utilisez des noms de méthodes de tests descriptifs, et exploitez la méthode </a:t>
            </a:r>
            <a:r>
              <a:rPr lang="fr-FR" dirty="0" err="1">
                <a:latin typeface="Söhne"/>
              </a:rPr>
              <a:t>setUp</a:t>
            </a:r>
            <a:r>
              <a:rPr lang="fr-FR" dirty="0">
                <a:latin typeface="Söhne"/>
              </a:rPr>
              <a:t> pour les préparations communes.</a:t>
            </a:r>
            <a:endParaRPr lang="fr-FR" dirty="0"/>
          </a:p>
        </p:txBody>
      </p:sp>
      <p:pic>
        <p:nvPicPr>
          <p:cNvPr id="4" name="Image 3" descr="Une image contenant Police, Graphique, logo, capture d’écran&#10;&#10;Description générée automatiquement">
            <a:extLst>
              <a:ext uri="{FF2B5EF4-FFF2-40B4-BE49-F238E27FC236}">
                <a16:creationId xmlns:a16="http://schemas.microsoft.com/office/drawing/2014/main" id="{2E0C6D09-75E1-82A7-3DA0-8F84F3D55A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79" y="5728533"/>
            <a:ext cx="1594184" cy="746709"/>
          </a:xfrm>
          <a:prstGeom prst="rect">
            <a:avLst/>
          </a:prstGeom>
        </p:spPr>
      </p:pic>
      <p:sp>
        <p:nvSpPr>
          <p:cNvPr id="5" name="ZoneTexte 4">
            <a:extLst>
              <a:ext uri="{FF2B5EF4-FFF2-40B4-BE49-F238E27FC236}">
                <a16:creationId xmlns:a16="http://schemas.microsoft.com/office/drawing/2014/main" id="{AC034ACD-F525-6419-06BA-8121C41CB3A7}"/>
              </a:ext>
            </a:extLst>
          </p:cNvPr>
          <p:cNvSpPr txBox="1"/>
          <p:nvPr/>
        </p:nvSpPr>
        <p:spPr>
          <a:xfrm>
            <a:off x="5491053" y="2581382"/>
            <a:ext cx="6310058" cy="2893100"/>
          </a:xfrm>
          <a:prstGeom prst="rect">
            <a:avLst/>
          </a:prstGeom>
          <a:solidFill>
            <a:schemeClr val="tx1"/>
          </a:solidFill>
        </p:spPr>
        <p:txBody>
          <a:bodyPr wrap="square" rtlCol="0">
            <a:spAutoFit/>
          </a:bodyPr>
          <a:lstStyle/>
          <a:p>
            <a:r>
              <a:rPr lang="fr-FR" sz="1400" b="0" dirty="0">
                <a:solidFill>
                  <a:srgbClr val="569CD6"/>
                </a:solidFill>
                <a:effectLst/>
                <a:latin typeface="Consolas" panose="020B0609020204030204" pitchFamily="49" charset="0"/>
              </a:rPr>
              <a:t>class</a:t>
            </a:r>
            <a:r>
              <a:rPr lang="fr-FR" sz="1400" b="0" dirty="0">
                <a:solidFill>
                  <a:srgbClr val="D4D4D4"/>
                </a:solidFill>
                <a:effectLst/>
                <a:latin typeface="Consolas" panose="020B0609020204030204" pitchFamily="49" charset="0"/>
              </a:rPr>
              <a:t> </a:t>
            </a:r>
            <a:r>
              <a:rPr lang="fr-FR" sz="1400" b="0" dirty="0" err="1">
                <a:solidFill>
                  <a:srgbClr val="4EC9B0"/>
                </a:solidFill>
                <a:effectLst/>
                <a:latin typeface="Consolas" panose="020B0609020204030204" pitchFamily="49" charset="0"/>
              </a:rPr>
              <a:t>BonnesPratiquesTest</a:t>
            </a:r>
            <a:r>
              <a:rPr lang="fr-FR" sz="1400" b="0" dirty="0">
                <a:solidFill>
                  <a:srgbClr val="D4D4D4"/>
                </a:solidFill>
                <a:effectLst/>
                <a:latin typeface="Consolas" panose="020B0609020204030204" pitchFamily="49" charset="0"/>
              </a:rPr>
              <a:t> </a:t>
            </a:r>
            <a:r>
              <a:rPr lang="fr-FR" sz="1400" b="0" dirty="0" err="1">
                <a:solidFill>
                  <a:srgbClr val="569CD6"/>
                </a:solidFill>
                <a:effectLst/>
                <a:latin typeface="Consolas" panose="020B0609020204030204" pitchFamily="49" charset="0"/>
              </a:rPr>
              <a:t>extends</a:t>
            </a:r>
            <a:r>
              <a:rPr lang="fr-FR" sz="1400" b="0" dirty="0">
                <a:solidFill>
                  <a:srgbClr val="D4D4D4"/>
                </a:solidFill>
                <a:effectLst/>
                <a:latin typeface="Consolas" panose="020B0609020204030204" pitchFamily="49" charset="0"/>
              </a:rPr>
              <a:t> </a:t>
            </a:r>
            <a:r>
              <a:rPr lang="fr-FR" sz="1400" b="0" dirty="0" err="1">
                <a:solidFill>
                  <a:srgbClr val="D4D4D4"/>
                </a:solidFill>
                <a:effectLst/>
                <a:latin typeface="Consolas" panose="020B0609020204030204" pitchFamily="49" charset="0"/>
              </a:rPr>
              <a:t>PHPUnit</a:t>
            </a:r>
            <a:r>
              <a:rPr lang="fr-FR" sz="1400" b="0" dirty="0">
                <a:solidFill>
                  <a:srgbClr val="D4D4D4"/>
                </a:solidFill>
                <a:effectLst/>
                <a:latin typeface="Consolas" panose="020B0609020204030204" pitchFamily="49" charset="0"/>
              </a:rPr>
              <a:t>\Framework\</a:t>
            </a:r>
            <a:r>
              <a:rPr lang="fr-FR" sz="1400" b="0" dirty="0" err="1">
                <a:solidFill>
                  <a:srgbClr val="4EC9B0"/>
                </a:solidFill>
                <a:effectLst/>
                <a:latin typeface="Consolas" panose="020B0609020204030204" pitchFamily="49" charset="0"/>
              </a:rPr>
              <a:t>TestCase</a:t>
            </a:r>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err="1">
                <a:solidFill>
                  <a:srgbClr val="569CD6"/>
                </a:solidFill>
                <a:effectLst/>
                <a:latin typeface="Consolas" panose="020B0609020204030204" pitchFamily="49" charset="0"/>
              </a:rPr>
              <a:t>protected</a:t>
            </a:r>
            <a:r>
              <a:rPr lang="fr-FR" sz="1400" b="0" dirty="0">
                <a:solidFill>
                  <a:srgbClr val="D4D4D4"/>
                </a:solidFill>
                <a:effectLst/>
                <a:latin typeface="Consolas" panose="020B0609020204030204" pitchFamily="49" charset="0"/>
              </a:rPr>
              <a:t> </a:t>
            </a:r>
            <a:r>
              <a:rPr lang="fr-FR" sz="1400" b="0" dirty="0" err="1">
                <a:solidFill>
                  <a:srgbClr val="569CD6"/>
                </a:solidFill>
                <a:effectLst/>
                <a:latin typeface="Consolas" panose="020B0609020204030204" pitchFamily="49" charset="0"/>
              </a:rPr>
              <a:t>function</a:t>
            </a:r>
            <a:r>
              <a:rPr lang="fr-FR" sz="1400" b="0" dirty="0">
                <a:solidFill>
                  <a:srgbClr val="D4D4D4"/>
                </a:solidFill>
                <a:effectLst/>
                <a:latin typeface="Consolas" panose="020B0609020204030204" pitchFamily="49" charset="0"/>
              </a:rPr>
              <a:t> </a:t>
            </a:r>
            <a:r>
              <a:rPr lang="fr-FR" sz="1400" b="0" dirty="0" err="1">
                <a:solidFill>
                  <a:srgbClr val="DCDCAA"/>
                </a:solidFill>
                <a:effectLst/>
                <a:latin typeface="Consolas" panose="020B0609020204030204" pitchFamily="49" charset="0"/>
              </a:rPr>
              <a:t>setUp</a:t>
            </a:r>
            <a:r>
              <a:rPr lang="fr-FR" sz="1400" b="0" dirty="0">
                <a:solidFill>
                  <a:srgbClr val="D4D4D4"/>
                </a:solidFill>
                <a:effectLst/>
                <a:latin typeface="Consolas" panose="020B0609020204030204" pitchFamily="49" charset="0"/>
              </a:rPr>
              <a:t>(): </a:t>
            </a:r>
            <a:r>
              <a:rPr lang="fr-FR" sz="1400" b="0" dirty="0" err="1">
                <a:solidFill>
                  <a:srgbClr val="569CD6"/>
                </a:solidFill>
                <a:effectLst/>
                <a:latin typeface="Consolas" panose="020B0609020204030204" pitchFamily="49" charset="0"/>
              </a:rPr>
              <a:t>void</a:t>
            </a:r>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a:solidFill>
                  <a:srgbClr val="6A9955"/>
                </a:solidFill>
                <a:effectLst/>
                <a:latin typeface="Consolas" panose="020B0609020204030204" pitchFamily="49" charset="0"/>
              </a:rPr>
              <a:t>// Initialisations communes avant chaque test</a:t>
            </a:r>
            <a:endParaRPr lang="fr-FR" sz="1400" b="0" dirty="0">
              <a:solidFill>
                <a:srgbClr val="D4D4D4"/>
              </a:solidFill>
              <a:effectLst/>
              <a:latin typeface="Consolas" panose="020B0609020204030204" pitchFamily="49" charset="0"/>
            </a:endParaRPr>
          </a:p>
          <a:p>
            <a:r>
              <a:rPr lang="fr-FR" sz="1400" b="0" dirty="0">
                <a:solidFill>
                  <a:srgbClr val="D4D4D4"/>
                </a:solidFill>
                <a:effectLst/>
                <a:latin typeface="Consolas" panose="020B0609020204030204" pitchFamily="49" charset="0"/>
              </a:rPr>
              <a:t>    }</a:t>
            </a:r>
          </a:p>
          <a:p>
            <a:br>
              <a:rPr lang="fr-FR" sz="1400" b="0" dirty="0">
                <a:solidFill>
                  <a:srgbClr val="D4D4D4"/>
                </a:solidFill>
                <a:effectLst/>
                <a:latin typeface="Consolas" panose="020B0609020204030204" pitchFamily="49" charset="0"/>
              </a:rPr>
            </a:br>
            <a:r>
              <a:rPr lang="fr-FR" sz="1400" b="0" dirty="0">
                <a:solidFill>
                  <a:srgbClr val="D4D4D4"/>
                </a:solidFill>
                <a:effectLst/>
                <a:latin typeface="Consolas" panose="020B0609020204030204" pitchFamily="49" charset="0"/>
              </a:rPr>
              <a:t>    </a:t>
            </a:r>
            <a:r>
              <a:rPr lang="fr-FR" sz="1400" b="0" dirty="0">
                <a:solidFill>
                  <a:srgbClr val="569CD6"/>
                </a:solidFill>
                <a:effectLst/>
                <a:latin typeface="Consolas" panose="020B0609020204030204" pitchFamily="49" charset="0"/>
              </a:rPr>
              <a:t>public</a:t>
            </a:r>
            <a:r>
              <a:rPr lang="fr-FR" sz="1400" b="0" dirty="0">
                <a:solidFill>
                  <a:srgbClr val="D4D4D4"/>
                </a:solidFill>
                <a:effectLst/>
                <a:latin typeface="Consolas" panose="020B0609020204030204" pitchFamily="49" charset="0"/>
              </a:rPr>
              <a:t> </a:t>
            </a:r>
            <a:r>
              <a:rPr lang="fr-FR" sz="1400" b="0" dirty="0" err="1">
                <a:solidFill>
                  <a:srgbClr val="569CD6"/>
                </a:solidFill>
                <a:effectLst/>
                <a:latin typeface="Consolas" panose="020B0609020204030204" pitchFamily="49" charset="0"/>
              </a:rPr>
              <a:t>function</a:t>
            </a:r>
            <a:r>
              <a:rPr lang="fr-FR" sz="1400" b="0" dirty="0">
                <a:solidFill>
                  <a:srgbClr val="D4D4D4"/>
                </a:solidFill>
                <a:effectLst/>
                <a:latin typeface="Consolas" panose="020B0609020204030204" pitchFamily="49" charset="0"/>
              </a:rPr>
              <a:t> </a:t>
            </a:r>
            <a:r>
              <a:rPr lang="fr-FR" sz="1400" b="0" dirty="0" err="1">
                <a:solidFill>
                  <a:srgbClr val="DCDCAA"/>
                </a:solidFill>
                <a:effectLst/>
                <a:latin typeface="Consolas" panose="020B0609020204030204" pitchFamily="49" charset="0"/>
              </a:rPr>
              <a:t>testUn</a:t>
            </a:r>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a:solidFill>
                  <a:srgbClr val="569CD6"/>
                </a:solidFill>
                <a:effectLst/>
                <a:latin typeface="Consolas" panose="020B0609020204030204" pitchFamily="49" charset="0"/>
              </a:rPr>
              <a:t>$</a:t>
            </a:r>
            <a:r>
              <a:rPr lang="fr-FR" sz="1400" b="0" dirty="0" err="1">
                <a:solidFill>
                  <a:srgbClr val="569CD6"/>
                </a:solidFill>
                <a:effectLst/>
                <a:latin typeface="Consolas" panose="020B0609020204030204" pitchFamily="49" charset="0"/>
              </a:rPr>
              <a:t>this</a:t>
            </a:r>
            <a:r>
              <a:rPr lang="fr-FR" sz="1400" b="0" dirty="0">
                <a:solidFill>
                  <a:srgbClr val="D4D4D4"/>
                </a:solidFill>
                <a:effectLst/>
                <a:latin typeface="Consolas" panose="020B0609020204030204" pitchFamily="49" charset="0"/>
              </a:rPr>
              <a:t>-&gt;</a:t>
            </a:r>
            <a:r>
              <a:rPr lang="fr-FR" sz="1400" b="0" dirty="0" err="1">
                <a:solidFill>
                  <a:srgbClr val="DCDCAA"/>
                </a:solidFill>
                <a:effectLst/>
                <a:latin typeface="Consolas" panose="020B0609020204030204" pitchFamily="49" charset="0"/>
              </a:rPr>
              <a:t>assertTrue</a:t>
            </a:r>
            <a:r>
              <a:rPr lang="fr-FR" sz="1400" b="0" dirty="0">
                <a:solidFill>
                  <a:srgbClr val="D4D4D4"/>
                </a:solidFill>
                <a:effectLst/>
                <a:latin typeface="Consolas" panose="020B0609020204030204" pitchFamily="49" charset="0"/>
              </a:rPr>
              <a:t>(</a:t>
            </a:r>
            <a:r>
              <a:rPr lang="fr-FR" sz="1400" b="0" dirty="0" err="1">
                <a:solidFill>
                  <a:srgbClr val="569CD6"/>
                </a:solidFill>
                <a:effectLst/>
                <a:latin typeface="Consolas" panose="020B0609020204030204" pitchFamily="49" charset="0"/>
              </a:rPr>
              <a:t>true</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p>
          <a:p>
            <a:br>
              <a:rPr lang="fr-FR" sz="1400" b="0" dirty="0">
                <a:solidFill>
                  <a:srgbClr val="D4D4D4"/>
                </a:solidFill>
                <a:effectLst/>
                <a:latin typeface="Consolas" panose="020B0609020204030204" pitchFamily="49" charset="0"/>
              </a:rPr>
            </a:br>
            <a:r>
              <a:rPr lang="fr-FR" sz="1400" b="0" dirty="0">
                <a:solidFill>
                  <a:srgbClr val="D4D4D4"/>
                </a:solidFill>
                <a:effectLst/>
                <a:latin typeface="Consolas" panose="020B0609020204030204" pitchFamily="49" charset="0"/>
              </a:rPr>
              <a:t>    </a:t>
            </a:r>
            <a:r>
              <a:rPr lang="fr-FR" sz="1400" b="0" dirty="0">
                <a:solidFill>
                  <a:srgbClr val="569CD6"/>
                </a:solidFill>
                <a:effectLst/>
                <a:latin typeface="Consolas" panose="020B0609020204030204" pitchFamily="49" charset="0"/>
              </a:rPr>
              <a:t>public</a:t>
            </a:r>
            <a:r>
              <a:rPr lang="fr-FR" sz="1400" b="0" dirty="0">
                <a:solidFill>
                  <a:srgbClr val="D4D4D4"/>
                </a:solidFill>
                <a:effectLst/>
                <a:latin typeface="Consolas" panose="020B0609020204030204" pitchFamily="49" charset="0"/>
              </a:rPr>
              <a:t> </a:t>
            </a:r>
            <a:r>
              <a:rPr lang="fr-FR" sz="1400" b="0" dirty="0" err="1">
                <a:solidFill>
                  <a:srgbClr val="569CD6"/>
                </a:solidFill>
                <a:effectLst/>
                <a:latin typeface="Consolas" panose="020B0609020204030204" pitchFamily="49" charset="0"/>
              </a:rPr>
              <a:t>function</a:t>
            </a:r>
            <a:r>
              <a:rPr lang="fr-FR" sz="1400" b="0" dirty="0">
                <a:solidFill>
                  <a:srgbClr val="D4D4D4"/>
                </a:solidFill>
                <a:effectLst/>
                <a:latin typeface="Consolas" panose="020B0609020204030204" pitchFamily="49" charset="0"/>
              </a:rPr>
              <a:t> </a:t>
            </a:r>
            <a:r>
              <a:rPr lang="fr-FR" sz="1400" b="0" dirty="0" err="1">
                <a:solidFill>
                  <a:srgbClr val="DCDCAA"/>
                </a:solidFill>
                <a:effectLst/>
                <a:latin typeface="Consolas" panose="020B0609020204030204" pitchFamily="49" charset="0"/>
              </a:rPr>
              <a:t>testDeux</a:t>
            </a:r>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a:solidFill>
                  <a:srgbClr val="569CD6"/>
                </a:solidFill>
                <a:effectLst/>
                <a:latin typeface="Consolas" panose="020B0609020204030204" pitchFamily="49" charset="0"/>
              </a:rPr>
              <a:t>$</a:t>
            </a:r>
            <a:r>
              <a:rPr lang="fr-FR" sz="1400" b="0" dirty="0" err="1">
                <a:solidFill>
                  <a:srgbClr val="569CD6"/>
                </a:solidFill>
                <a:effectLst/>
                <a:latin typeface="Consolas" panose="020B0609020204030204" pitchFamily="49" charset="0"/>
              </a:rPr>
              <a:t>this</a:t>
            </a:r>
            <a:r>
              <a:rPr lang="fr-FR" sz="1400" b="0" dirty="0">
                <a:solidFill>
                  <a:srgbClr val="D4D4D4"/>
                </a:solidFill>
                <a:effectLst/>
                <a:latin typeface="Consolas" panose="020B0609020204030204" pitchFamily="49" charset="0"/>
              </a:rPr>
              <a:t>-&gt;</a:t>
            </a:r>
            <a:r>
              <a:rPr lang="fr-FR" sz="1400" b="0" dirty="0" err="1">
                <a:solidFill>
                  <a:srgbClr val="DCDCAA"/>
                </a:solidFill>
                <a:effectLst/>
                <a:latin typeface="Consolas" panose="020B0609020204030204" pitchFamily="49" charset="0"/>
              </a:rPr>
              <a:t>assertFalse</a:t>
            </a:r>
            <a:r>
              <a:rPr lang="fr-FR" sz="1400" b="0" dirty="0">
                <a:solidFill>
                  <a:srgbClr val="D4D4D4"/>
                </a:solidFill>
                <a:effectLst/>
                <a:latin typeface="Consolas" panose="020B0609020204030204" pitchFamily="49" charset="0"/>
              </a:rPr>
              <a:t>(</a:t>
            </a:r>
            <a:r>
              <a:rPr lang="fr-FR" sz="1400" b="0" dirty="0">
                <a:solidFill>
                  <a:srgbClr val="569CD6"/>
                </a:solidFill>
                <a:effectLst/>
                <a:latin typeface="Consolas" panose="020B0609020204030204" pitchFamily="49" charset="0"/>
              </a:rPr>
              <a:t>false</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443136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878166-F39A-10F9-74AE-915ECFA58E1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8E7360D-1D7D-E2B4-49F9-DB52EF061DED}"/>
              </a:ext>
            </a:extLst>
          </p:cNvPr>
          <p:cNvSpPr>
            <a:spLocks noGrp="1"/>
          </p:cNvSpPr>
          <p:nvPr>
            <p:ph type="title"/>
          </p:nvPr>
        </p:nvSpPr>
        <p:spPr/>
        <p:txBody>
          <a:bodyPr/>
          <a:lstStyle/>
          <a:p>
            <a:r>
              <a:rPr lang="fr-FR" b="1" i="0" dirty="0">
                <a:effectLst/>
              </a:rPr>
              <a:t>Avantages de </a:t>
            </a:r>
            <a:r>
              <a:rPr lang="fr-FR" b="1" i="0" dirty="0" err="1">
                <a:effectLst/>
              </a:rPr>
              <a:t>PHPUnit</a:t>
            </a:r>
            <a:endParaRPr lang="fr-FR" dirty="0"/>
          </a:p>
        </p:txBody>
      </p:sp>
      <p:sp>
        <p:nvSpPr>
          <p:cNvPr id="3" name="Espace réservé du contenu 2">
            <a:extLst>
              <a:ext uri="{FF2B5EF4-FFF2-40B4-BE49-F238E27FC236}">
                <a16:creationId xmlns:a16="http://schemas.microsoft.com/office/drawing/2014/main" id="{F023BCEE-43BF-AF98-8A75-2C03146B4489}"/>
              </a:ext>
            </a:extLst>
          </p:cNvPr>
          <p:cNvSpPr>
            <a:spLocks noGrp="1"/>
          </p:cNvSpPr>
          <p:nvPr>
            <p:ph idx="1"/>
          </p:nvPr>
        </p:nvSpPr>
        <p:spPr/>
        <p:txBody>
          <a:bodyPr/>
          <a:lstStyle/>
          <a:p>
            <a:pPr algn="l">
              <a:buFont typeface="Arial" panose="020B0604020202020204" pitchFamily="34" charset="0"/>
              <a:buChar char="•"/>
            </a:pPr>
            <a:r>
              <a:rPr lang="fr-FR" dirty="0">
                <a:latin typeface="Söhne"/>
              </a:rPr>
              <a:t>Automatisation des tests, améliorant la reproductibilité.</a:t>
            </a:r>
          </a:p>
          <a:p>
            <a:pPr algn="l">
              <a:buFont typeface="Arial" panose="020B0604020202020204" pitchFamily="34" charset="0"/>
              <a:buChar char="•"/>
            </a:pPr>
            <a:r>
              <a:rPr lang="fr-FR" dirty="0">
                <a:latin typeface="Söhne"/>
              </a:rPr>
              <a:t>Rapports détaillés facilitant l'identification des erreurs.</a:t>
            </a:r>
          </a:p>
          <a:p>
            <a:pPr algn="l">
              <a:buFont typeface="Arial" panose="020B0604020202020204" pitchFamily="34" charset="0"/>
              <a:buChar char="•"/>
            </a:pPr>
            <a:r>
              <a:rPr lang="fr-FR" dirty="0">
                <a:latin typeface="Söhne"/>
              </a:rPr>
              <a:t>Intégration avec des outils de CI/CD pour des déploiements continus.</a:t>
            </a:r>
          </a:p>
          <a:p>
            <a:pPr algn="l">
              <a:buFont typeface="Arial" panose="020B0604020202020204" pitchFamily="34" charset="0"/>
              <a:buChar char="•"/>
            </a:pPr>
            <a:endParaRPr lang="fr-FR" dirty="0">
              <a:latin typeface="Söhne"/>
            </a:endParaRPr>
          </a:p>
          <a:p>
            <a:pPr algn="l">
              <a:buFont typeface="Arial" panose="020B0604020202020204" pitchFamily="34" charset="0"/>
              <a:buChar char="•"/>
            </a:pPr>
            <a:endParaRPr lang="fr-FR" dirty="0">
              <a:latin typeface="Söhne"/>
            </a:endParaRPr>
          </a:p>
          <a:p>
            <a:pPr marL="0" indent="0" algn="just">
              <a:buNone/>
            </a:pPr>
            <a:r>
              <a:rPr lang="fr-FR" dirty="0">
                <a:latin typeface="Söhne"/>
              </a:rPr>
              <a:t>Les avantages de l'utilisation de </a:t>
            </a:r>
            <a:r>
              <a:rPr lang="fr-FR" dirty="0" err="1">
                <a:latin typeface="Söhne"/>
              </a:rPr>
              <a:t>PHPUnit</a:t>
            </a:r>
            <a:r>
              <a:rPr lang="fr-FR" dirty="0">
                <a:latin typeface="Söhne"/>
              </a:rPr>
              <a:t> sont nombreux. Automatiser les tests améliore considérablement la reproductibilité, fournissant des rapports détaillés pour identifier rapidement les erreurs. L'intégration aisée avec des outils de CI/CD facilite l'implémentation de déploiements continus, renforçant ainsi la confiance dans votre code.</a:t>
            </a:r>
          </a:p>
        </p:txBody>
      </p:sp>
      <p:pic>
        <p:nvPicPr>
          <p:cNvPr id="4" name="Image 3" descr="Une image contenant Police, Graphique, logo, capture d’écran&#10;&#10;Description générée automatiquement">
            <a:extLst>
              <a:ext uri="{FF2B5EF4-FFF2-40B4-BE49-F238E27FC236}">
                <a16:creationId xmlns:a16="http://schemas.microsoft.com/office/drawing/2014/main" id="{EFC8A82E-AC38-4D40-20E0-826E0D5C89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79" y="5728533"/>
            <a:ext cx="1594184" cy="746709"/>
          </a:xfrm>
          <a:prstGeom prst="rect">
            <a:avLst/>
          </a:prstGeom>
        </p:spPr>
      </p:pic>
    </p:spTree>
    <p:extLst>
      <p:ext uri="{BB962C8B-B14F-4D97-AF65-F5344CB8AC3E}">
        <p14:creationId xmlns:p14="http://schemas.microsoft.com/office/powerpoint/2010/main" val="1065588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8A76F5-3668-6E27-9DA1-EDF9FAD58564}"/>
              </a:ext>
            </a:extLst>
          </p:cNvPr>
          <p:cNvSpPr>
            <a:spLocks noGrp="1"/>
          </p:cNvSpPr>
          <p:nvPr>
            <p:ph type="title"/>
          </p:nvPr>
        </p:nvSpPr>
        <p:spPr/>
        <p:txBody>
          <a:bodyPr/>
          <a:lstStyle/>
          <a:p>
            <a:r>
              <a:rPr lang="fr-FR" b="1" dirty="0"/>
              <a:t>Introduction</a:t>
            </a:r>
            <a:r>
              <a:rPr lang="fr-FR" dirty="0"/>
              <a:t>	</a:t>
            </a:r>
          </a:p>
        </p:txBody>
      </p:sp>
      <p:sp>
        <p:nvSpPr>
          <p:cNvPr id="3" name="Espace réservé du contenu 2">
            <a:extLst>
              <a:ext uri="{FF2B5EF4-FFF2-40B4-BE49-F238E27FC236}">
                <a16:creationId xmlns:a16="http://schemas.microsoft.com/office/drawing/2014/main" id="{FF4089E0-6197-C044-2C57-3CF28ED2FE2E}"/>
              </a:ext>
            </a:extLst>
          </p:cNvPr>
          <p:cNvSpPr>
            <a:spLocks noGrp="1"/>
          </p:cNvSpPr>
          <p:nvPr>
            <p:ph idx="1"/>
          </p:nvPr>
        </p:nvSpPr>
        <p:spPr>
          <a:xfrm>
            <a:off x="719889" y="2124060"/>
            <a:ext cx="10752221" cy="3849624"/>
          </a:xfrm>
        </p:spPr>
        <p:txBody>
          <a:bodyPr>
            <a:normAutofit/>
          </a:bodyPr>
          <a:lstStyle/>
          <a:p>
            <a:pPr marL="0" indent="0" algn="ctr">
              <a:buNone/>
            </a:pPr>
            <a:endParaRPr lang="fr-FR" sz="1800" dirty="0">
              <a:latin typeface="Söhne"/>
            </a:endParaRPr>
          </a:p>
          <a:p>
            <a:pPr marL="0" indent="0" algn="ctr">
              <a:buNone/>
            </a:pPr>
            <a:endParaRPr lang="fr-FR" sz="1800" i="0" dirty="0">
              <a:effectLst/>
              <a:latin typeface="Söhne"/>
            </a:endParaRPr>
          </a:p>
          <a:p>
            <a:pPr marL="0" indent="0" algn="ctr">
              <a:buNone/>
            </a:pPr>
            <a:r>
              <a:rPr lang="fr-FR" sz="2400" i="0" dirty="0">
                <a:effectLst/>
                <a:latin typeface="Söhne"/>
              </a:rPr>
              <a:t>Introduction à </a:t>
            </a:r>
            <a:r>
              <a:rPr lang="fr-FR" sz="2400" i="0" dirty="0" err="1">
                <a:effectLst/>
                <a:latin typeface="Söhne"/>
              </a:rPr>
              <a:t>PHPUnit</a:t>
            </a:r>
            <a:endParaRPr lang="fr-FR" sz="2400" i="0" dirty="0">
              <a:effectLst/>
              <a:latin typeface="Söhne"/>
            </a:endParaRPr>
          </a:p>
          <a:p>
            <a:pPr marL="0" indent="0">
              <a:buNone/>
            </a:pPr>
            <a:endParaRPr lang="fr-FR" sz="1800" dirty="0">
              <a:latin typeface="Söhne"/>
            </a:endParaRPr>
          </a:p>
          <a:p>
            <a:pPr marL="0" indent="0">
              <a:buNone/>
            </a:pPr>
            <a:endParaRPr lang="fr-FR" sz="1800" dirty="0">
              <a:latin typeface="Söhne"/>
            </a:endParaRPr>
          </a:p>
          <a:p>
            <a:pPr marL="0" indent="0" algn="ctr">
              <a:buNone/>
            </a:pPr>
            <a:r>
              <a:rPr lang="fr-FR" sz="2400" b="0" i="0" dirty="0">
                <a:effectLst/>
                <a:latin typeface="Söhne"/>
              </a:rPr>
              <a:t>Objectif : Comprendre le rôle de </a:t>
            </a:r>
            <a:r>
              <a:rPr lang="fr-FR" sz="2400" b="0" i="0" dirty="0" err="1">
                <a:effectLst/>
                <a:latin typeface="Söhne"/>
              </a:rPr>
              <a:t>PHPUnit</a:t>
            </a:r>
            <a:r>
              <a:rPr lang="fr-FR" sz="2400" b="0" i="0" dirty="0">
                <a:effectLst/>
                <a:latin typeface="Söhne"/>
              </a:rPr>
              <a:t> dans le processus de tests unitaires en PHP.</a:t>
            </a:r>
            <a:endParaRPr lang="fr-FR" sz="2400" dirty="0">
              <a:latin typeface="Söhne"/>
            </a:endParaRPr>
          </a:p>
        </p:txBody>
      </p:sp>
      <p:pic>
        <p:nvPicPr>
          <p:cNvPr id="4" name="Image 3" descr="Une image contenant Police, Graphique, logo, capture d’écran&#10;&#10;Description générée automatiquement">
            <a:extLst>
              <a:ext uri="{FF2B5EF4-FFF2-40B4-BE49-F238E27FC236}">
                <a16:creationId xmlns:a16="http://schemas.microsoft.com/office/drawing/2014/main" id="{985AA03C-CE30-9B7D-76A9-E1C47372D6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79" y="5728533"/>
            <a:ext cx="1594184" cy="746709"/>
          </a:xfrm>
          <a:prstGeom prst="rect">
            <a:avLst/>
          </a:prstGeom>
        </p:spPr>
      </p:pic>
    </p:spTree>
    <p:extLst>
      <p:ext uri="{BB962C8B-B14F-4D97-AF65-F5344CB8AC3E}">
        <p14:creationId xmlns:p14="http://schemas.microsoft.com/office/powerpoint/2010/main" val="3130801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BD80F1-6D27-D795-3A41-1E9E1636536D}"/>
              </a:ext>
            </a:extLst>
          </p:cNvPr>
          <p:cNvSpPr>
            <a:spLocks noGrp="1"/>
          </p:cNvSpPr>
          <p:nvPr>
            <p:ph type="title"/>
          </p:nvPr>
        </p:nvSpPr>
        <p:spPr/>
        <p:txBody>
          <a:bodyPr/>
          <a:lstStyle/>
          <a:p>
            <a:r>
              <a:rPr lang="fr-FR" b="1" i="0" dirty="0">
                <a:effectLst/>
              </a:rPr>
              <a:t>Qu’est ce que </a:t>
            </a:r>
            <a:r>
              <a:rPr lang="fr-FR" b="1" i="0" dirty="0" err="1">
                <a:effectLst/>
              </a:rPr>
              <a:t>PHPUnit</a:t>
            </a:r>
            <a:r>
              <a:rPr lang="fr-FR" b="1" i="0" dirty="0">
                <a:effectLst/>
              </a:rPr>
              <a:t> ?</a:t>
            </a:r>
            <a:endParaRPr lang="fr-FR" dirty="0"/>
          </a:p>
        </p:txBody>
      </p:sp>
      <p:sp>
        <p:nvSpPr>
          <p:cNvPr id="3" name="Espace réservé du contenu 2">
            <a:extLst>
              <a:ext uri="{FF2B5EF4-FFF2-40B4-BE49-F238E27FC236}">
                <a16:creationId xmlns:a16="http://schemas.microsoft.com/office/drawing/2014/main" id="{D6553D36-7FDA-7A95-C7CB-43766DE88FA0}"/>
              </a:ext>
            </a:extLst>
          </p:cNvPr>
          <p:cNvSpPr>
            <a:spLocks noGrp="1"/>
          </p:cNvSpPr>
          <p:nvPr>
            <p:ph idx="1"/>
          </p:nvPr>
        </p:nvSpPr>
        <p:spPr>
          <a:xfrm>
            <a:off x="1066800" y="2103120"/>
            <a:ext cx="9152144" cy="2909886"/>
          </a:xfrm>
        </p:spPr>
        <p:txBody>
          <a:bodyPr>
            <a:normAutofit/>
          </a:bodyPr>
          <a:lstStyle/>
          <a:p>
            <a:pPr algn="l">
              <a:buFont typeface="Arial" panose="020B0604020202020204" pitchFamily="34" charset="0"/>
              <a:buChar char="•"/>
            </a:pPr>
            <a:r>
              <a:rPr lang="fr-FR" b="0" i="0" dirty="0" err="1">
                <a:effectLst/>
                <a:latin typeface="Söhne"/>
              </a:rPr>
              <a:t>PHPUnit</a:t>
            </a:r>
            <a:r>
              <a:rPr lang="fr-FR" b="0" i="0" dirty="0">
                <a:effectLst/>
                <a:latin typeface="Söhne"/>
              </a:rPr>
              <a:t> est un </a:t>
            </a:r>
            <a:r>
              <a:rPr lang="fr-FR" b="0" i="0" dirty="0" err="1">
                <a:effectLst/>
                <a:latin typeface="Söhne"/>
              </a:rPr>
              <a:t>framework</a:t>
            </a:r>
            <a:r>
              <a:rPr lang="fr-FR" b="0" i="0" dirty="0">
                <a:effectLst/>
                <a:latin typeface="Söhne"/>
              </a:rPr>
              <a:t> de tests unitaires pour PHP.</a:t>
            </a:r>
          </a:p>
          <a:p>
            <a:pPr algn="l">
              <a:buFont typeface="Arial" panose="020B0604020202020204" pitchFamily="34" charset="0"/>
              <a:buChar char="•"/>
            </a:pPr>
            <a:r>
              <a:rPr lang="fr-FR" b="0" i="0" dirty="0">
                <a:effectLst/>
                <a:latin typeface="Söhne"/>
              </a:rPr>
              <a:t>Facilite l'écriture et l'exécution de tests automatisés.</a:t>
            </a:r>
          </a:p>
          <a:p>
            <a:pPr algn="l">
              <a:buFont typeface="Arial" panose="020B0604020202020204" pitchFamily="34" charset="0"/>
              <a:buChar char="•"/>
            </a:pPr>
            <a:r>
              <a:rPr lang="fr-FR" b="0" i="0" dirty="0">
                <a:effectLst/>
                <a:latin typeface="Söhne"/>
              </a:rPr>
              <a:t>Standard de facto pour les tests PHP.</a:t>
            </a:r>
          </a:p>
          <a:p>
            <a:pPr marL="0" indent="0" algn="l">
              <a:buNone/>
            </a:pPr>
            <a:endParaRPr lang="fr-FR" b="0" i="0" dirty="0">
              <a:effectLst/>
              <a:latin typeface="Söhne"/>
            </a:endParaRPr>
          </a:p>
          <a:p>
            <a:pPr marL="0" indent="0" algn="just">
              <a:buNone/>
            </a:pPr>
            <a:r>
              <a:rPr lang="fr-FR" dirty="0" err="1">
                <a:latin typeface="Söhne"/>
              </a:rPr>
              <a:t>PHPUnit</a:t>
            </a:r>
            <a:r>
              <a:rPr lang="fr-FR" dirty="0">
                <a:latin typeface="Söhne"/>
              </a:rPr>
              <a:t> joue un rôle essentiel dans le domaine des tests unitaires en PHP. En tant que </a:t>
            </a:r>
            <a:r>
              <a:rPr lang="fr-FR" dirty="0" err="1">
                <a:latin typeface="Söhne"/>
              </a:rPr>
              <a:t>framework</a:t>
            </a:r>
            <a:r>
              <a:rPr lang="fr-FR" dirty="0">
                <a:latin typeface="Söhne"/>
              </a:rPr>
              <a:t> dédié, </a:t>
            </a:r>
            <a:r>
              <a:rPr lang="fr-FR" dirty="0" err="1">
                <a:latin typeface="Söhne"/>
              </a:rPr>
              <a:t>PHPUnit</a:t>
            </a:r>
            <a:r>
              <a:rPr lang="fr-FR" dirty="0">
                <a:latin typeface="Söhne"/>
              </a:rPr>
              <a:t> simplifie l'écriture et l'exécution de tests automatisés pour assurer la robustesse de votre code. Devenu un standard incontournable dans l'écosystème PHP, </a:t>
            </a:r>
            <a:r>
              <a:rPr lang="fr-FR" dirty="0" err="1">
                <a:latin typeface="Söhne"/>
              </a:rPr>
              <a:t>PHPUnit</a:t>
            </a:r>
            <a:r>
              <a:rPr lang="fr-FR" dirty="0">
                <a:latin typeface="Söhne"/>
              </a:rPr>
              <a:t> offre une suite d'outils puissants pour garantir la qualité de votre logiciel.</a:t>
            </a:r>
          </a:p>
          <a:p>
            <a:pPr algn="l">
              <a:buFont typeface="Arial" panose="020B0604020202020204" pitchFamily="34" charset="0"/>
              <a:buChar char="•"/>
            </a:pPr>
            <a:endParaRPr lang="fr-FR" dirty="0">
              <a:latin typeface="Söhne"/>
            </a:endParaRPr>
          </a:p>
          <a:p>
            <a:endParaRPr lang="fr-FR" dirty="0"/>
          </a:p>
        </p:txBody>
      </p:sp>
      <p:pic>
        <p:nvPicPr>
          <p:cNvPr id="4" name="Image 3" descr="Une image contenant Police, Graphique, logo, capture d’écran&#10;&#10;Description générée automatiquement">
            <a:extLst>
              <a:ext uri="{FF2B5EF4-FFF2-40B4-BE49-F238E27FC236}">
                <a16:creationId xmlns:a16="http://schemas.microsoft.com/office/drawing/2014/main" id="{34662691-8464-0E31-4EA5-C58A77FAE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79" y="5728533"/>
            <a:ext cx="1594184" cy="746709"/>
          </a:xfrm>
          <a:prstGeom prst="rect">
            <a:avLst/>
          </a:prstGeom>
        </p:spPr>
      </p:pic>
      <p:sp>
        <p:nvSpPr>
          <p:cNvPr id="5" name="ZoneTexte 4">
            <a:extLst>
              <a:ext uri="{FF2B5EF4-FFF2-40B4-BE49-F238E27FC236}">
                <a16:creationId xmlns:a16="http://schemas.microsoft.com/office/drawing/2014/main" id="{9719B440-EE8B-3633-23C9-44DDE7B93F85}"/>
              </a:ext>
            </a:extLst>
          </p:cNvPr>
          <p:cNvSpPr txBox="1"/>
          <p:nvPr/>
        </p:nvSpPr>
        <p:spPr>
          <a:xfrm>
            <a:off x="2799041" y="4701232"/>
            <a:ext cx="7119755" cy="1754326"/>
          </a:xfrm>
          <a:prstGeom prst="rect">
            <a:avLst/>
          </a:prstGeom>
          <a:solidFill>
            <a:schemeClr val="tx1"/>
          </a:solidFill>
        </p:spPr>
        <p:txBody>
          <a:bodyPr wrap="square" rtlCol="0">
            <a:spAutoFit/>
          </a:bodyPr>
          <a:lstStyle/>
          <a:p>
            <a:r>
              <a:rPr lang="fr-FR" b="0" dirty="0">
                <a:solidFill>
                  <a:srgbClr val="6A9955"/>
                </a:solidFill>
                <a:effectLst/>
                <a:latin typeface="Consolas" panose="020B0609020204030204" pitchFamily="49" charset="0"/>
              </a:rPr>
              <a:t>// </a:t>
            </a:r>
            <a:r>
              <a:rPr lang="fr-FR" b="0" dirty="0" err="1">
                <a:solidFill>
                  <a:srgbClr val="6A9955"/>
                </a:solidFill>
                <a:effectLst/>
                <a:latin typeface="Consolas" panose="020B0609020204030204" pitchFamily="49" charset="0"/>
              </a:rPr>
              <a:t>MonTest.php</a:t>
            </a:r>
            <a:endParaRPr lang="fr-FR" b="0" dirty="0">
              <a:solidFill>
                <a:srgbClr val="D4D4D4"/>
              </a:solidFill>
              <a:effectLst/>
              <a:latin typeface="Consolas" panose="020B0609020204030204" pitchFamily="49" charset="0"/>
            </a:endParaRPr>
          </a:p>
          <a:p>
            <a:r>
              <a:rPr lang="fr-FR" b="0" dirty="0">
                <a:solidFill>
                  <a:srgbClr val="569CD6"/>
                </a:solidFill>
                <a:effectLst/>
                <a:latin typeface="Consolas" panose="020B0609020204030204" pitchFamily="49" charset="0"/>
              </a:rPr>
              <a:t>class</a:t>
            </a:r>
            <a:r>
              <a:rPr lang="fr-FR" b="0" dirty="0">
                <a:solidFill>
                  <a:srgbClr val="D4D4D4"/>
                </a:solidFill>
                <a:effectLst/>
                <a:latin typeface="Consolas" panose="020B0609020204030204" pitchFamily="49" charset="0"/>
              </a:rPr>
              <a:t> </a:t>
            </a:r>
            <a:r>
              <a:rPr lang="fr-FR" b="0" dirty="0" err="1">
                <a:solidFill>
                  <a:srgbClr val="4EC9B0"/>
                </a:solidFill>
                <a:effectLst/>
                <a:latin typeface="Consolas" panose="020B0609020204030204" pitchFamily="49" charset="0"/>
              </a:rPr>
              <a:t>MonTest</a:t>
            </a:r>
            <a:r>
              <a:rPr lang="fr-FR" b="0" dirty="0">
                <a:solidFill>
                  <a:srgbClr val="D4D4D4"/>
                </a:solidFill>
                <a:effectLst/>
                <a:latin typeface="Consolas" panose="020B0609020204030204" pitchFamily="49" charset="0"/>
              </a:rPr>
              <a:t> </a:t>
            </a:r>
            <a:r>
              <a:rPr lang="fr-FR" b="0" dirty="0" err="1">
                <a:solidFill>
                  <a:srgbClr val="569CD6"/>
                </a:solidFill>
                <a:effectLst/>
                <a:latin typeface="Consolas" panose="020B0609020204030204" pitchFamily="49" charset="0"/>
              </a:rPr>
              <a:t>extends</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PHPUnit</a:t>
            </a:r>
            <a:r>
              <a:rPr lang="fr-FR" b="0" dirty="0">
                <a:solidFill>
                  <a:srgbClr val="D4D4D4"/>
                </a:solidFill>
                <a:effectLst/>
                <a:latin typeface="Consolas" panose="020B0609020204030204" pitchFamily="49" charset="0"/>
              </a:rPr>
              <a:t>\Framework\</a:t>
            </a:r>
            <a:r>
              <a:rPr lang="fr-FR" b="0" dirty="0" err="1">
                <a:solidFill>
                  <a:srgbClr val="4EC9B0"/>
                </a:solidFill>
                <a:effectLst/>
                <a:latin typeface="Consolas" panose="020B0609020204030204" pitchFamily="49" charset="0"/>
              </a:rPr>
              <a:t>TestCase</a:t>
            </a:r>
            <a:r>
              <a:rPr lang="fr-FR" b="0" dirty="0">
                <a:solidFill>
                  <a:srgbClr val="D4D4D4"/>
                </a:solidFill>
                <a:effectLst/>
                <a:latin typeface="Consolas" panose="020B0609020204030204" pitchFamily="49" charset="0"/>
              </a:rPr>
              <a:t> {</a:t>
            </a:r>
          </a:p>
          <a:p>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public</a:t>
            </a:r>
            <a:r>
              <a:rPr lang="fr-FR" b="0" dirty="0">
                <a:solidFill>
                  <a:srgbClr val="D4D4D4"/>
                </a:solidFill>
                <a:effectLst/>
                <a:latin typeface="Consolas" panose="020B0609020204030204" pitchFamily="49" charset="0"/>
              </a:rPr>
              <a:t> </a:t>
            </a:r>
            <a:r>
              <a:rPr lang="fr-FR" b="0" dirty="0" err="1">
                <a:solidFill>
                  <a:srgbClr val="569CD6"/>
                </a:solidFill>
                <a:effectLst/>
                <a:latin typeface="Consolas" panose="020B0609020204030204" pitchFamily="49" charset="0"/>
              </a:rPr>
              <a:t>function</a:t>
            </a:r>
            <a:r>
              <a:rPr lang="fr-FR" b="0" dirty="0">
                <a:solidFill>
                  <a:srgbClr val="D4D4D4"/>
                </a:solidFill>
                <a:effectLst/>
                <a:latin typeface="Consolas" panose="020B0609020204030204" pitchFamily="49" charset="0"/>
              </a:rPr>
              <a:t> </a:t>
            </a:r>
            <a:r>
              <a:rPr lang="fr-FR" b="0" dirty="0" err="1">
                <a:solidFill>
                  <a:srgbClr val="DCDCAA"/>
                </a:solidFill>
                <a:effectLst/>
                <a:latin typeface="Consolas" panose="020B0609020204030204" pitchFamily="49" charset="0"/>
              </a:rPr>
              <a:t>testVerificationSimple</a:t>
            </a:r>
            <a:r>
              <a:rPr lang="fr-FR" b="0" dirty="0">
                <a:solidFill>
                  <a:srgbClr val="D4D4D4"/>
                </a:solidFill>
                <a:effectLst/>
                <a:latin typeface="Consolas" panose="020B0609020204030204" pitchFamily="49" charset="0"/>
              </a:rPr>
              <a:t>() {</a:t>
            </a:r>
          </a:p>
          <a:p>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a:t>
            </a:r>
            <a:r>
              <a:rPr lang="fr-FR" b="0" dirty="0" err="1">
                <a:solidFill>
                  <a:srgbClr val="569CD6"/>
                </a:solidFill>
                <a:effectLst/>
                <a:latin typeface="Consolas" panose="020B0609020204030204" pitchFamily="49" charset="0"/>
              </a:rPr>
              <a:t>this</a:t>
            </a:r>
            <a:r>
              <a:rPr lang="fr-FR" b="0" dirty="0">
                <a:solidFill>
                  <a:srgbClr val="D4D4D4"/>
                </a:solidFill>
                <a:effectLst/>
                <a:latin typeface="Consolas" panose="020B0609020204030204" pitchFamily="49" charset="0"/>
              </a:rPr>
              <a:t>-&gt;</a:t>
            </a:r>
            <a:r>
              <a:rPr lang="fr-FR" b="0" dirty="0" err="1">
                <a:solidFill>
                  <a:srgbClr val="DCDCAA"/>
                </a:solidFill>
                <a:effectLst/>
                <a:latin typeface="Consolas" panose="020B0609020204030204" pitchFamily="49" charset="0"/>
              </a:rPr>
              <a:t>assertTrue</a:t>
            </a:r>
            <a:r>
              <a:rPr lang="fr-FR" b="0" dirty="0">
                <a:solidFill>
                  <a:srgbClr val="D4D4D4"/>
                </a:solidFill>
                <a:effectLst/>
                <a:latin typeface="Consolas" panose="020B0609020204030204" pitchFamily="49" charset="0"/>
              </a:rPr>
              <a:t>(</a:t>
            </a:r>
            <a:r>
              <a:rPr lang="fr-FR" b="0" dirty="0" err="1">
                <a:solidFill>
                  <a:srgbClr val="569CD6"/>
                </a:solidFill>
                <a:effectLst/>
                <a:latin typeface="Consolas" panose="020B0609020204030204" pitchFamily="49" charset="0"/>
              </a:rPr>
              <a:t>true</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p>
          <a:p>
            <a:r>
              <a:rPr lang="fr-FR"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14833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155CF-525A-4B46-117F-D4DA3AF799E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AC7D3EE-EA32-62D2-944A-370D47D14E46}"/>
              </a:ext>
            </a:extLst>
          </p:cNvPr>
          <p:cNvSpPr>
            <a:spLocks noGrp="1"/>
          </p:cNvSpPr>
          <p:nvPr>
            <p:ph type="title"/>
          </p:nvPr>
        </p:nvSpPr>
        <p:spPr/>
        <p:txBody>
          <a:bodyPr/>
          <a:lstStyle/>
          <a:p>
            <a:r>
              <a:rPr lang="fr-FR" b="1" i="0" dirty="0">
                <a:effectLst/>
              </a:rPr>
              <a:t>Configuration de </a:t>
            </a:r>
            <a:r>
              <a:rPr lang="fr-FR" b="1" i="0" dirty="0" err="1">
                <a:effectLst/>
              </a:rPr>
              <a:t>PHPUnit</a:t>
            </a:r>
            <a:endParaRPr lang="fr-FR" dirty="0"/>
          </a:p>
        </p:txBody>
      </p:sp>
      <p:sp>
        <p:nvSpPr>
          <p:cNvPr id="3" name="Espace réservé du contenu 2">
            <a:extLst>
              <a:ext uri="{FF2B5EF4-FFF2-40B4-BE49-F238E27FC236}">
                <a16:creationId xmlns:a16="http://schemas.microsoft.com/office/drawing/2014/main" id="{C01512CF-53D1-CB90-85E7-5E9761CBDA63}"/>
              </a:ext>
            </a:extLst>
          </p:cNvPr>
          <p:cNvSpPr>
            <a:spLocks noGrp="1"/>
          </p:cNvSpPr>
          <p:nvPr>
            <p:ph idx="1"/>
          </p:nvPr>
        </p:nvSpPr>
        <p:spPr>
          <a:xfrm>
            <a:off x="1066800" y="2103120"/>
            <a:ext cx="4789548" cy="3849624"/>
          </a:xfrm>
        </p:spPr>
        <p:txBody>
          <a:bodyPr/>
          <a:lstStyle/>
          <a:p>
            <a:pPr algn="l">
              <a:buFont typeface="Arial" panose="020B0604020202020204" pitchFamily="34" charset="0"/>
              <a:buChar char="•"/>
            </a:pPr>
            <a:r>
              <a:rPr lang="fr-FR" dirty="0">
                <a:latin typeface="Söhne"/>
              </a:rPr>
              <a:t>Installation de </a:t>
            </a:r>
            <a:r>
              <a:rPr lang="fr-FR" dirty="0" err="1">
                <a:latin typeface="Söhne"/>
              </a:rPr>
              <a:t>PHPUnit</a:t>
            </a:r>
            <a:r>
              <a:rPr lang="fr-FR" dirty="0">
                <a:latin typeface="Söhne"/>
              </a:rPr>
              <a:t> (via Composer ou en téléchargeant l'archive).</a:t>
            </a:r>
          </a:p>
          <a:p>
            <a:pPr algn="l">
              <a:buFont typeface="Arial" panose="020B0604020202020204" pitchFamily="34" charset="0"/>
              <a:buChar char="•"/>
            </a:pPr>
            <a:r>
              <a:rPr lang="fr-FR" dirty="0">
                <a:latin typeface="Söhne"/>
              </a:rPr>
              <a:t>Configuration du fichier phpunit.xml pour définir les paramètres de tests.</a:t>
            </a:r>
          </a:p>
          <a:p>
            <a:pPr algn="l">
              <a:buFont typeface="Arial" panose="020B0604020202020204" pitchFamily="34" charset="0"/>
              <a:buChar char="•"/>
            </a:pPr>
            <a:endParaRPr lang="fr-FR" dirty="0">
              <a:latin typeface="Söhne"/>
            </a:endParaRPr>
          </a:p>
          <a:p>
            <a:pPr algn="just">
              <a:buFont typeface="Arial" panose="020B0604020202020204" pitchFamily="34" charset="0"/>
              <a:buChar char="•"/>
            </a:pPr>
            <a:endParaRPr lang="fr-FR" dirty="0">
              <a:latin typeface="Söhne"/>
            </a:endParaRPr>
          </a:p>
          <a:p>
            <a:pPr marL="0" indent="0" algn="just">
              <a:buNone/>
            </a:pPr>
            <a:r>
              <a:rPr lang="fr-FR" dirty="0">
                <a:latin typeface="Söhne"/>
              </a:rPr>
              <a:t>La configuration de </a:t>
            </a:r>
            <a:r>
              <a:rPr lang="fr-FR" dirty="0" err="1">
                <a:latin typeface="Söhne"/>
              </a:rPr>
              <a:t>PHPUnit</a:t>
            </a:r>
            <a:r>
              <a:rPr lang="fr-FR" dirty="0">
                <a:latin typeface="Söhne"/>
              </a:rPr>
              <a:t> est une étape cruciale avant d'entamer les tests. Son installation peut se faire facilement via Composer ou en téléchargeant l'archive. De plus, le fichier phpunit.xml permet de définir divers paramètres, comme les chemins des fichiers de tests, les options d'exécution, et bien plus encore.</a:t>
            </a:r>
          </a:p>
          <a:p>
            <a:pPr algn="l">
              <a:buFont typeface="Arial" panose="020B0604020202020204" pitchFamily="34" charset="0"/>
              <a:buChar char="•"/>
            </a:pPr>
            <a:endParaRPr lang="fr-FR" dirty="0">
              <a:latin typeface="Söhne"/>
            </a:endParaRPr>
          </a:p>
          <a:p>
            <a:endParaRPr lang="fr-FR" dirty="0"/>
          </a:p>
        </p:txBody>
      </p:sp>
      <p:pic>
        <p:nvPicPr>
          <p:cNvPr id="4" name="Image 3" descr="Une image contenant Police, Graphique, logo, capture d’écran&#10;&#10;Description générée automatiquement">
            <a:extLst>
              <a:ext uri="{FF2B5EF4-FFF2-40B4-BE49-F238E27FC236}">
                <a16:creationId xmlns:a16="http://schemas.microsoft.com/office/drawing/2014/main" id="{68E94E75-F999-DABF-AEBF-C29EE4F1A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79" y="5728533"/>
            <a:ext cx="1594184" cy="746709"/>
          </a:xfrm>
          <a:prstGeom prst="rect">
            <a:avLst/>
          </a:prstGeom>
        </p:spPr>
      </p:pic>
      <p:sp>
        <p:nvSpPr>
          <p:cNvPr id="9" name="ZoneTexte 8">
            <a:extLst>
              <a:ext uri="{FF2B5EF4-FFF2-40B4-BE49-F238E27FC236}">
                <a16:creationId xmlns:a16="http://schemas.microsoft.com/office/drawing/2014/main" id="{B960E3EA-9527-2C98-76ED-B246EC2AB33F}"/>
              </a:ext>
            </a:extLst>
          </p:cNvPr>
          <p:cNvSpPr txBox="1"/>
          <p:nvPr/>
        </p:nvSpPr>
        <p:spPr>
          <a:xfrm>
            <a:off x="6465244" y="2273606"/>
            <a:ext cx="4659956" cy="1754326"/>
          </a:xfrm>
          <a:prstGeom prst="rect">
            <a:avLst/>
          </a:prstGeom>
          <a:noFill/>
        </p:spPr>
        <p:txBody>
          <a:bodyPr wrap="square" rtlCol="0">
            <a:spAutoFit/>
          </a:bodyPr>
          <a:lstStyle/>
          <a:p>
            <a:r>
              <a:rPr lang="fr-FR" dirty="0"/>
              <a:t>➜ </a:t>
            </a:r>
            <a:r>
              <a:rPr lang="fr-FR" dirty="0" err="1"/>
              <a:t>wget</a:t>
            </a:r>
            <a:r>
              <a:rPr lang="fr-FR" dirty="0"/>
              <a:t> -O </a:t>
            </a:r>
            <a:r>
              <a:rPr lang="fr-FR" dirty="0" err="1"/>
              <a:t>phpunit</a:t>
            </a:r>
            <a:r>
              <a:rPr lang="fr-FR" dirty="0"/>
              <a:t> https://phar.phpunit.de/phpunit-9.phar</a:t>
            </a:r>
          </a:p>
          <a:p>
            <a:endParaRPr lang="fr-FR" dirty="0"/>
          </a:p>
          <a:p>
            <a:r>
              <a:rPr lang="fr-FR" dirty="0"/>
              <a:t>➜ chmod +x </a:t>
            </a:r>
            <a:r>
              <a:rPr lang="fr-FR" dirty="0" err="1"/>
              <a:t>phpunit</a:t>
            </a:r>
            <a:endParaRPr lang="fr-FR" dirty="0"/>
          </a:p>
          <a:p>
            <a:endParaRPr lang="fr-FR" dirty="0"/>
          </a:p>
          <a:p>
            <a:r>
              <a:rPr lang="fr-FR" dirty="0"/>
              <a:t>➜ ./</a:t>
            </a:r>
            <a:r>
              <a:rPr lang="fr-FR" dirty="0" err="1"/>
              <a:t>phpunit</a:t>
            </a:r>
            <a:r>
              <a:rPr lang="fr-FR" dirty="0"/>
              <a:t> --version</a:t>
            </a:r>
          </a:p>
        </p:txBody>
      </p:sp>
      <p:sp>
        <p:nvSpPr>
          <p:cNvPr id="11" name="ZoneTexte 10">
            <a:extLst>
              <a:ext uri="{FF2B5EF4-FFF2-40B4-BE49-F238E27FC236}">
                <a16:creationId xmlns:a16="http://schemas.microsoft.com/office/drawing/2014/main" id="{A4BDAE46-D1D5-E5A6-E6FB-87FC7324870D}"/>
              </a:ext>
            </a:extLst>
          </p:cNvPr>
          <p:cNvSpPr txBox="1"/>
          <p:nvPr/>
        </p:nvSpPr>
        <p:spPr>
          <a:xfrm>
            <a:off x="6465244" y="4287344"/>
            <a:ext cx="4508015" cy="1754326"/>
          </a:xfrm>
          <a:prstGeom prst="rect">
            <a:avLst/>
          </a:prstGeom>
          <a:noFill/>
        </p:spPr>
        <p:txBody>
          <a:bodyPr wrap="square" rtlCol="0">
            <a:spAutoFit/>
          </a:bodyPr>
          <a:lstStyle/>
          <a:p>
            <a:r>
              <a:rPr lang="fr-FR" dirty="0"/>
              <a:t>-------------------------------------------------</a:t>
            </a:r>
          </a:p>
          <a:p>
            <a:endParaRPr lang="fr-FR" dirty="0"/>
          </a:p>
          <a:p>
            <a:r>
              <a:rPr lang="fr-FR" dirty="0"/>
              <a:t>➜ composer </a:t>
            </a:r>
            <a:r>
              <a:rPr lang="fr-FR" dirty="0" err="1"/>
              <a:t>require</a:t>
            </a:r>
            <a:r>
              <a:rPr lang="fr-FR" dirty="0"/>
              <a:t> --dev </a:t>
            </a:r>
            <a:r>
              <a:rPr lang="fr-FR" dirty="0" err="1"/>
              <a:t>phpunit</a:t>
            </a:r>
            <a:r>
              <a:rPr lang="fr-FR" dirty="0"/>
              <a:t>/</a:t>
            </a:r>
            <a:r>
              <a:rPr lang="fr-FR" dirty="0" err="1"/>
              <a:t>phpunit</a:t>
            </a:r>
            <a:r>
              <a:rPr lang="fr-FR" dirty="0"/>
              <a:t> ^9</a:t>
            </a:r>
          </a:p>
          <a:p>
            <a:endParaRPr lang="fr-FR" dirty="0"/>
          </a:p>
          <a:p>
            <a:r>
              <a:rPr lang="fr-FR" dirty="0"/>
              <a:t>➜ ./</a:t>
            </a:r>
            <a:r>
              <a:rPr lang="fr-FR" dirty="0" err="1"/>
              <a:t>vendor</a:t>
            </a:r>
            <a:r>
              <a:rPr lang="fr-FR" dirty="0"/>
              <a:t>/bin/</a:t>
            </a:r>
            <a:r>
              <a:rPr lang="fr-FR" dirty="0" err="1"/>
              <a:t>phpunit</a:t>
            </a:r>
            <a:r>
              <a:rPr lang="fr-FR" dirty="0"/>
              <a:t> --version</a:t>
            </a:r>
          </a:p>
        </p:txBody>
      </p:sp>
    </p:spTree>
    <p:extLst>
      <p:ext uri="{BB962C8B-B14F-4D97-AF65-F5344CB8AC3E}">
        <p14:creationId xmlns:p14="http://schemas.microsoft.com/office/powerpoint/2010/main" val="482920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341C2F-D587-3DDA-E3B1-C158ABD4716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7741986-BFAF-23EA-DCCB-4FBBCA2D6C49}"/>
              </a:ext>
            </a:extLst>
          </p:cNvPr>
          <p:cNvSpPr>
            <a:spLocks noGrp="1"/>
          </p:cNvSpPr>
          <p:nvPr>
            <p:ph type="title"/>
          </p:nvPr>
        </p:nvSpPr>
        <p:spPr/>
        <p:txBody>
          <a:bodyPr/>
          <a:lstStyle/>
          <a:p>
            <a:r>
              <a:rPr lang="fr-FR" b="1" i="0" dirty="0">
                <a:effectLst/>
              </a:rPr>
              <a:t>Configuration de </a:t>
            </a:r>
            <a:r>
              <a:rPr lang="fr-FR" b="1" i="0" dirty="0" err="1">
                <a:effectLst/>
              </a:rPr>
              <a:t>PHPUnit</a:t>
            </a:r>
            <a:endParaRPr lang="fr-FR" dirty="0"/>
          </a:p>
        </p:txBody>
      </p:sp>
      <p:pic>
        <p:nvPicPr>
          <p:cNvPr id="4" name="Image 3" descr="Une image contenant Police, Graphique, logo, capture d’écran&#10;&#10;Description générée automatiquement">
            <a:extLst>
              <a:ext uri="{FF2B5EF4-FFF2-40B4-BE49-F238E27FC236}">
                <a16:creationId xmlns:a16="http://schemas.microsoft.com/office/drawing/2014/main" id="{EEE028E6-EA62-710E-967D-F5831685C3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79" y="5728533"/>
            <a:ext cx="1594184" cy="746709"/>
          </a:xfrm>
          <a:prstGeom prst="rect">
            <a:avLst/>
          </a:prstGeom>
        </p:spPr>
      </p:pic>
      <p:sp>
        <p:nvSpPr>
          <p:cNvPr id="9" name="ZoneTexte 8">
            <a:extLst>
              <a:ext uri="{FF2B5EF4-FFF2-40B4-BE49-F238E27FC236}">
                <a16:creationId xmlns:a16="http://schemas.microsoft.com/office/drawing/2014/main" id="{5C57277E-8148-78F3-C7F3-B9F8D07061B4}"/>
              </a:ext>
            </a:extLst>
          </p:cNvPr>
          <p:cNvSpPr txBox="1"/>
          <p:nvPr/>
        </p:nvSpPr>
        <p:spPr>
          <a:xfrm>
            <a:off x="643796" y="2014194"/>
            <a:ext cx="4659956" cy="1754326"/>
          </a:xfrm>
          <a:prstGeom prst="rect">
            <a:avLst/>
          </a:prstGeom>
          <a:noFill/>
        </p:spPr>
        <p:txBody>
          <a:bodyPr wrap="square" rtlCol="0">
            <a:spAutoFit/>
          </a:bodyPr>
          <a:lstStyle/>
          <a:p>
            <a:r>
              <a:rPr lang="fr-FR" dirty="0"/>
              <a:t>➜ </a:t>
            </a:r>
            <a:r>
              <a:rPr lang="fr-FR" dirty="0" err="1"/>
              <a:t>wget</a:t>
            </a:r>
            <a:r>
              <a:rPr lang="fr-FR" dirty="0"/>
              <a:t> -O </a:t>
            </a:r>
            <a:r>
              <a:rPr lang="fr-FR" dirty="0" err="1"/>
              <a:t>phpunit</a:t>
            </a:r>
            <a:r>
              <a:rPr lang="fr-FR" dirty="0"/>
              <a:t> https://phar.phpunit.de/phpunit-9.phar</a:t>
            </a:r>
          </a:p>
          <a:p>
            <a:endParaRPr lang="fr-FR" dirty="0"/>
          </a:p>
          <a:p>
            <a:r>
              <a:rPr lang="fr-FR" dirty="0"/>
              <a:t>➜ chmod +x </a:t>
            </a:r>
            <a:r>
              <a:rPr lang="fr-FR" dirty="0" err="1"/>
              <a:t>phpunit</a:t>
            </a:r>
            <a:endParaRPr lang="fr-FR" dirty="0"/>
          </a:p>
          <a:p>
            <a:endParaRPr lang="fr-FR" dirty="0"/>
          </a:p>
          <a:p>
            <a:r>
              <a:rPr lang="fr-FR" dirty="0"/>
              <a:t>➜ ./</a:t>
            </a:r>
            <a:r>
              <a:rPr lang="fr-FR" dirty="0" err="1"/>
              <a:t>phpunit</a:t>
            </a:r>
            <a:r>
              <a:rPr lang="fr-FR" dirty="0"/>
              <a:t> --version</a:t>
            </a:r>
          </a:p>
        </p:txBody>
      </p:sp>
      <p:sp>
        <p:nvSpPr>
          <p:cNvPr id="11" name="ZoneTexte 10">
            <a:extLst>
              <a:ext uri="{FF2B5EF4-FFF2-40B4-BE49-F238E27FC236}">
                <a16:creationId xmlns:a16="http://schemas.microsoft.com/office/drawing/2014/main" id="{C7313E4F-7CA4-72B0-8468-E867FC921955}"/>
              </a:ext>
            </a:extLst>
          </p:cNvPr>
          <p:cNvSpPr txBox="1"/>
          <p:nvPr/>
        </p:nvSpPr>
        <p:spPr>
          <a:xfrm>
            <a:off x="643796" y="3875515"/>
            <a:ext cx="4508015" cy="1754326"/>
          </a:xfrm>
          <a:prstGeom prst="rect">
            <a:avLst/>
          </a:prstGeom>
          <a:noFill/>
        </p:spPr>
        <p:txBody>
          <a:bodyPr wrap="square" rtlCol="0">
            <a:spAutoFit/>
          </a:bodyPr>
          <a:lstStyle/>
          <a:p>
            <a:r>
              <a:rPr lang="fr-FR" dirty="0"/>
              <a:t>-------------------------------------------------</a:t>
            </a:r>
          </a:p>
          <a:p>
            <a:endParaRPr lang="fr-FR" dirty="0"/>
          </a:p>
          <a:p>
            <a:r>
              <a:rPr lang="fr-FR" dirty="0"/>
              <a:t>➜ composer </a:t>
            </a:r>
            <a:r>
              <a:rPr lang="fr-FR" dirty="0" err="1"/>
              <a:t>require</a:t>
            </a:r>
            <a:r>
              <a:rPr lang="fr-FR" dirty="0"/>
              <a:t> --dev </a:t>
            </a:r>
            <a:r>
              <a:rPr lang="fr-FR" dirty="0" err="1"/>
              <a:t>phpunit</a:t>
            </a:r>
            <a:r>
              <a:rPr lang="fr-FR" dirty="0"/>
              <a:t>/</a:t>
            </a:r>
            <a:r>
              <a:rPr lang="fr-FR" dirty="0" err="1"/>
              <a:t>phpunit</a:t>
            </a:r>
            <a:r>
              <a:rPr lang="fr-FR" dirty="0"/>
              <a:t> ^9</a:t>
            </a:r>
          </a:p>
          <a:p>
            <a:endParaRPr lang="fr-FR" dirty="0"/>
          </a:p>
          <a:p>
            <a:r>
              <a:rPr lang="fr-FR" dirty="0"/>
              <a:t>➜ ./</a:t>
            </a:r>
            <a:r>
              <a:rPr lang="fr-FR" dirty="0" err="1"/>
              <a:t>vendor</a:t>
            </a:r>
            <a:r>
              <a:rPr lang="fr-FR" dirty="0"/>
              <a:t>/bin/</a:t>
            </a:r>
            <a:r>
              <a:rPr lang="fr-FR" dirty="0" err="1"/>
              <a:t>phpunit</a:t>
            </a:r>
            <a:r>
              <a:rPr lang="fr-FR" dirty="0"/>
              <a:t> --version</a:t>
            </a:r>
          </a:p>
        </p:txBody>
      </p:sp>
      <p:sp>
        <p:nvSpPr>
          <p:cNvPr id="7" name="ZoneTexte 6">
            <a:extLst>
              <a:ext uri="{FF2B5EF4-FFF2-40B4-BE49-F238E27FC236}">
                <a16:creationId xmlns:a16="http://schemas.microsoft.com/office/drawing/2014/main" id="{EBECA960-21A4-2124-802B-0CF7793F28E3}"/>
              </a:ext>
            </a:extLst>
          </p:cNvPr>
          <p:cNvSpPr txBox="1"/>
          <p:nvPr/>
        </p:nvSpPr>
        <p:spPr>
          <a:xfrm>
            <a:off x="6547383" y="2593547"/>
            <a:ext cx="4508015" cy="3139321"/>
          </a:xfrm>
          <a:prstGeom prst="rect">
            <a:avLst/>
          </a:prstGeom>
          <a:solidFill>
            <a:schemeClr val="tx1"/>
          </a:solidFill>
        </p:spPr>
        <p:txBody>
          <a:bodyPr wrap="square" rtlCol="0">
            <a:spAutoFit/>
          </a:bodyPr>
          <a:lstStyle/>
          <a:p>
            <a:r>
              <a:rPr lang="fr-FR" b="0" dirty="0">
                <a:solidFill>
                  <a:srgbClr val="6A9955"/>
                </a:solidFill>
                <a:effectLst/>
                <a:latin typeface="Consolas" panose="020B0609020204030204" pitchFamily="49" charset="0"/>
              </a:rPr>
              <a:t>//</a:t>
            </a:r>
            <a:r>
              <a:rPr lang="fr-FR" b="0" dirty="0" err="1">
                <a:solidFill>
                  <a:srgbClr val="6A9955"/>
                </a:solidFill>
                <a:effectLst/>
                <a:latin typeface="Consolas" panose="020B0609020204030204" pitchFamily="49" charset="0"/>
              </a:rPr>
              <a:t>composer.json</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autoload</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 {</a:t>
            </a:r>
          </a:p>
          <a:p>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classmap</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 [</a:t>
            </a:r>
          </a:p>
          <a:p>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"src/"</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p>
          <a:p>
            <a:r>
              <a:rPr lang="fr-FR" b="0" dirty="0">
                <a:solidFill>
                  <a:srgbClr val="D4D4D4"/>
                </a:solidFill>
                <a:effectLst/>
                <a:latin typeface="Consolas" panose="020B0609020204030204" pitchFamily="49" charset="0"/>
              </a:rPr>
              <a:t>    },</a:t>
            </a:r>
          </a:p>
          <a:p>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require</a:t>
            </a:r>
            <a:r>
              <a:rPr lang="fr-FR" b="0" dirty="0">
                <a:solidFill>
                  <a:srgbClr val="CE9178"/>
                </a:solidFill>
                <a:effectLst/>
                <a:latin typeface="Consolas" panose="020B0609020204030204" pitchFamily="49" charset="0"/>
              </a:rPr>
              <a:t>-dev"</a:t>
            </a:r>
            <a:r>
              <a:rPr lang="fr-FR" b="0" dirty="0">
                <a:solidFill>
                  <a:srgbClr val="D4D4D4"/>
                </a:solidFill>
                <a:effectLst/>
                <a:latin typeface="Consolas" panose="020B0609020204030204" pitchFamily="49" charset="0"/>
              </a:rPr>
              <a:t>: {</a:t>
            </a:r>
          </a:p>
          <a:p>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phpunit</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phpunit</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"^9"</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p>
          <a:p>
            <a:r>
              <a:rPr lang="fr-FR"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160797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8F7E0A-F302-48A6-5A61-5819A14BC1A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DEAB388-6798-3276-1C40-78BD919C07FE}"/>
              </a:ext>
            </a:extLst>
          </p:cNvPr>
          <p:cNvSpPr>
            <a:spLocks noGrp="1"/>
          </p:cNvSpPr>
          <p:nvPr>
            <p:ph type="title"/>
          </p:nvPr>
        </p:nvSpPr>
        <p:spPr/>
        <p:txBody>
          <a:bodyPr/>
          <a:lstStyle/>
          <a:p>
            <a:r>
              <a:rPr lang="fr-FR" b="1" i="0" dirty="0">
                <a:effectLst/>
              </a:rPr>
              <a:t>Écriture de Tests avec </a:t>
            </a:r>
            <a:r>
              <a:rPr lang="fr-FR" b="1" i="0" dirty="0" err="1">
                <a:effectLst/>
              </a:rPr>
              <a:t>PHPUnit</a:t>
            </a:r>
            <a:endParaRPr lang="fr-FR" dirty="0"/>
          </a:p>
        </p:txBody>
      </p:sp>
      <p:sp>
        <p:nvSpPr>
          <p:cNvPr id="3" name="Espace réservé du contenu 2">
            <a:extLst>
              <a:ext uri="{FF2B5EF4-FFF2-40B4-BE49-F238E27FC236}">
                <a16:creationId xmlns:a16="http://schemas.microsoft.com/office/drawing/2014/main" id="{17C65E8B-CD60-F460-3305-4B24F9E71790}"/>
              </a:ext>
            </a:extLst>
          </p:cNvPr>
          <p:cNvSpPr>
            <a:spLocks noGrp="1"/>
          </p:cNvSpPr>
          <p:nvPr>
            <p:ph idx="1"/>
          </p:nvPr>
        </p:nvSpPr>
        <p:spPr>
          <a:xfrm>
            <a:off x="1066799" y="2103120"/>
            <a:ext cx="8586751" cy="2629424"/>
          </a:xfrm>
        </p:spPr>
        <p:txBody>
          <a:bodyPr>
            <a:normAutofit/>
          </a:bodyPr>
          <a:lstStyle/>
          <a:p>
            <a:pPr algn="l">
              <a:buFont typeface="Arial" panose="020B0604020202020204" pitchFamily="34" charset="0"/>
              <a:buChar char="•"/>
            </a:pPr>
            <a:r>
              <a:rPr lang="fr-FR" dirty="0">
                <a:latin typeface="Söhne"/>
              </a:rPr>
              <a:t>Structure des classes de tests (étendre </a:t>
            </a:r>
            <a:r>
              <a:rPr lang="fr-FR" dirty="0" err="1">
                <a:latin typeface="Söhne"/>
              </a:rPr>
              <a:t>PHPUnit</a:t>
            </a:r>
            <a:r>
              <a:rPr lang="fr-FR" dirty="0">
                <a:latin typeface="Söhne"/>
              </a:rPr>
              <a:t>\Framework\</a:t>
            </a:r>
            <a:r>
              <a:rPr lang="fr-FR" dirty="0" err="1">
                <a:latin typeface="Söhne"/>
              </a:rPr>
              <a:t>TestCase</a:t>
            </a:r>
            <a:r>
              <a:rPr lang="fr-FR" dirty="0">
                <a:latin typeface="Söhne"/>
              </a:rPr>
              <a:t>).</a:t>
            </a:r>
          </a:p>
          <a:p>
            <a:pPr algn="l">
              <a:buFont typeface="Arial" panose="020B0604020202020204" pitchFamily="34" charset="0"/>
              <a:buChar char="•"/>
            </a:pPr>
            <a:r>
              <a:rPr lang="fr-FR" dirty="0">
                <a:latin typeface="Söhne"/>
              </a:rPr>
              <a:t>Méthodes de tests préfixées par test.</a:t>
            </a:r>
          </a:p>
          <a:p>
            <a:pPr algn="l">
              <a:buFont typeface="Arial" panose="020B0604020202020204" pitchFamily="34" charset="0"/>
              <a:buChar char="•"/>
            </a:pPr>
            <a:r>
              <a:rPr lang="fr-FR" dirty="0">
                <a:latin typeface="Söhne"/>
              </a:rPr>
              <a:t>Utilisation des assertions pour vérifier les résultats.</a:t>
            </a:r>
          </a:p>
          <a:p>
            <a:pPr marL="0" indent="0" algn="l">
              <a:buNone/>
            </a:pPr>
            <a:endParaRPr lang="fr-FR" dirty="0">
              <a:latin typeface="Söhne"/>
            </a:endParaRPr>
          </a:p>
          <a:p>
            <a:pPr marL="0" indent="0" algn="just">
              <a:buNone/>
            </a:pPr>
            <a:r>
              <a:rPr lang="fr-FR" dirty="0">
                <a:latin typeface="Söhne"/>
              </a:rPr>
              <a:t>Pour écrire des tests avec </a:t>
            </a:r>
            <a:r>
              <a:rPr lang="fr-FR" dirty="0" err="1">
                <a:latin typeface="Söhne"/>
              </a:rPr>
              <a:t>PHPUnit</a:t>
            </a:r>
            <a:r>
              <a:rPr lang="fr-FR" dirty="0">
                <a:latin typeface="Söhne"/>
              </a:rPr>
              <a:t>, la structure de base implique la création de classes de tests qui étendent </a:t>
            </a:r>
            <a:r>
              <a:rPr lang="fr-FR" dirty="0" err="1">
                <a:latin typeface="Söhne"/>
              </a:rPr>
              <a:t>PHPUnit</a:t>
            </a:r>
            <a:r>
              <a:rPr lang="fr-FR" dirty="0">
                <a:latin typeface="Söhne"/>
              </a:rPr>
              <a:t>\Framework\</a:t>
            </a:r>
            <a:r>
              <a:rPr lang="fr-FR" dirty="0" err="1">
                <a:latin typeface="Söhne"/>
              </a:rPr>
              <a:t>TestCase</a:t>
            </a:r>
            <a:r>
              <a:rPr lang="fr-FR" dirty="0">
                <a:latin typeface="Söhne"/>
              </a:rPr>
              <a:t>. Les méthodes de tests doivent être préfixées par le mot-clé test, et l'utilisation d'assertions telles que </a:t>
            </a:r>
            <a:r>
              <a:rPr lang="fr-FR" dirty="0" err="1">
                <a:latin typeface="Söhne"/>
              </a:rPr>
              <a:t>assertEquals</a:t>
            </a:r>
            <a:r>
              <a:rPr lang="fr-FR" dirty="0">
                <a:latin typeface="Söhne"/>
              </a:rPr>
              <a:t> ou </a:t>
            </a:r>
            <a:r>
              <a:rPr lang="fr-FR" dirty="0" err="1">
                <a:latin typeface="Söhne"/>
              </a:rPr>
              <a:t>assertTrue</a:t>
            </a:r>
            <a:r>
              <a:rPr lang="fr-FR" dirty="0">
                <a:latin typeface="Söhne"/>
              </a:rPr>
              <a:t> permet de vérifier les résultats attendus.</a:t>
            </a:r>
          </a:p>
          <a:p>
            <a:endParaRPr lang="fr-FR" dirty="0"/>
          </a:p>
        </p:txBody>
      </p:sp>
      <p:pic>
        <p:nvPicPr>
          <p:cNvPr id="4" name="Image 3" descr="Une image contenant Police, Graphique, logo, capture d’écran&#10;&#10;Description générée automatiquement">
            <a:extLst>
              <a:ext uri="{FF2B5EF4-FFF2-40B4-BE49-F238E27FC236}">
                <a16:creationId xmlns:a16="http://schemas.microsoft.com/office/drawing/2014/main" id="{294B4999-70DC-36C1-4ED7-DC9835B222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79" y="5728533"/>
            <a:ext cx="1594184" cy="746709"/>
          </a:xfrm>
          <a:prstGeom prst="rect">
            <a:avLst/>
          </a:prstGeom>
        </p:spPr>
      </p:pic>
      <p:sp>
        <p:nvSpPr>
          <p:cNvPr id="6" name="ZoneTexte 5">
            <a:extLst>
              <a:ext uri="{FF2B5EF4-FFF2-40B4-BE49-F238E27FC236}">
                <a16:creationId xmlns:a16="http://schemas.microsoft.com/office/drawing/2014/main" id="{9A9CEAD8-6596-6220-819E-F3B7EA6F7FDD}"/>
              </a:ext>
            </a:extLst>
          </p:cNvPr>
          <p:cNvSpPr txBox="1"/>
          <p:nvPr/>
        </p:nvSpPr>
        <p:spPr>
          <a:xfrm>
            <a:off x="2694339" y="4521324"/>
            <a:ext cx="7503664" cy="2031325"/>
          </a:xfrm>
          <a:prstGeom prst="rect">
            <a:avLst/>
          </a:prstGeom>
          <a:solidFill>
            <a:schemeClr val="tx1"/>
          </a:solidFill>
        </p:spPr>
        <p:txBody>
          <a:bodyPr wrap="square" rtlCol="0">
            <a:spAutoFit/>
          </a:bodyPr>
          <a:lstStyle/>
          <a:p>
            <a:r>
              <a:rPr lang="fr-FR" sz="1400" b="0" dirty="0">
                <a:solidFill>
                  <a:srgbClr val="569CD6"/>
                </a:solidFill>
                <a:effectLst/>
                <a:latin typeface="Consolas" panose="020B0609020204030204" pitchFamily="49" charset="0"/>
              </a:rPr>
              <a:t>class</a:t>
            </a:r>
            <a:r>
              <a:rPr lang="fr-FR" sz="1400" b="0" dirty="0">
                <a:solidFill>
                  <a:srgbClr val="D4D4D4"/>
                </a:solidFill>
                <a:effectLst/>
                <a:latin typeface="Consolas" panose="020B0609020204030204" pitchFamily="49" charset="0"/>
              </a:rPr>
              <a:t> </a:t>
            </a:r>
            <a:r>
              <a:rPr lang="fr-FR" sz="1400" b="0" dirty="0" err="1">
                <a:solidFill>
                  <a:srgbClr val="4EC9B0"/>
                </a:solidFill>
                <a:effectLst/>
                <a:latin typeface="Consolas" panose="020B0609020204030204" pitchFamily="49" charset="0"/>
              </a:rPr>
              <a:t>FonctionnalitesTest</a:t>
            </a:r>
            <a:r>
              <a:rPr lang="fr-FR" sz="1400" b="0" dirty="0">
                <a:solidFill>
                  <a:srgbClr val="D4D4D4"/>
                </a:solidFill>
                <a:effectLst/>
                <a:latin typeface="Consolas" panose="020B0609020204030204" pitchFamily="49" charset="0"/>
              </a:rPr>
              <a:t> </a:t>
            </a:r>
            <a:r>
              <a:rPr lang="fr-FR" sz="1400" b="0" dirty="0" err="1">
                <a:solidFill>
                  <a:srgbClr val="569CD6"/>
                </a:solidFill>
                <a:effectLst/>
                <a:latin typeface="Consolas" panose="020B0609020204030204" pitchFamily="49" charset="0"/>
              </a:rPr>
              <a:t>extends</a:t>
            </a:r>
            <a:r>
              <a:rPr lang="fr-FR" sz="1400" b="0" dirty="0">
                <a:solidFill>
                  <a:srgbClr val="D4D4D4"/>
                </a:solidFill>
                <a:effectLst/>
                <a:latin typeface="Consolas" panose="020B0609020204030204" pitchFamily="49" charset="0"/>
              </a:rPr>
              <a:t> </a:t>
            </a:r>
            <a:r>
              <a:rPr lang="fr-FR" sz="1400" b="0" dirty="0" err="1">
                <a:solidFill>
                  <a:srgbClr val="D4D4D4"/>
                </a:solidFill>
                <a:effectLst/>
                <a:latin typeface="Consolas" panose="020B0609020204030204" pitchFamily="49" charset="0"/>
              </a:rPr>
              <a:t>PHPUnit</a:t>
            </a:r>
            <a:r>
              <a:rPr lang="fr-FR" sz="1400" b="0" dirty="0">
                <a:solidFill>
                  <a:srgbClr val="D4D4D4"/>
                </a:solidFill>
                <a:effectLst/>
                <a:latin typeface="Consolas" panose="020B0609020204030204" pitchFamily="49" charset="0"/>
              </a:rPr>
              <a:t>\Framework\</a:t>
            </a:r>
            <a:r>
              <a:rPr lang="fr-FR" sz="1400" b="0" dirty="0" err="1">
                <a:solidFill>
                  <a:srgbClr val="4EC9B0"/>
                </a:solidFill>
                <a:effectLst/>
                <a:latin typeface="Consolas" panose="020B0609020204030204" pitchFamily="49" charset="0"/>
              </a:rPr>
              <a:t>TestCase</a:t>
            </a:r>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a:solidFill>
                  <a:srgbClr val="569CD6"/>
                </a:solidFill>
                <a:effectLst/>
                <a:latin typeface="Consolas" panose="020B0609020204030204" pitchFamily="49" charset="0"/>
              </a:rPr>
              <a:t>public</a:t>
            </a:r>
            <a:r>
              <a:rPr lang="fr-FR" sz="1400" b="0" dirty="0">
                <a:solidFill>
                  <a:srgbClr val="D4D4D4"/>
                </a:solidFill>
                <a:effectLst/>
                <a:latin typeface="Consolas" panose="020B0609020204030204" pitchFamily="49" charset="0"/>
              </a:rPr>
              <a:t> </a:t>
            </a:r>
            <a:r>
              <a:rPr lang="fr-FR" sz="1400" b="0" dirty="0" err="1">
                <a:solidFill>
                  <a:srgbClr val="569CD6"/>
                </a:solidFill>
                <a:effectLst/>
                <a:latin typeface="Consolas" panose="020B0609020204030204" pitchFamily="49" charset="0"/>
              </a:rPr>
              <a:t>function</a:t>
            </a:r>
            <a:r>
              <a:rPr lang="fr-FR" sz="1400" b="0" dirty="0">
                <a:solidFill>
                  <a:srgbClr val="D4D4D4"/>
                </a:solidFill>
                <a:effectLst/>
                <a:latin typeface="Consolas" panose="020B0609020204030204" pitchFamily="49" charset="0"/>
              </a:rPr>
              <a:t> </a:t>
            </a:r>
            <a:r>
              <a:rPr lang="fr-FR" sz="1400" b="0" dirty="0">
                <a:solidFill>
                  <a:srgbClr val="DCDCAA"/>
                </a:solidFill>
                <a:effectLst/>
                <a:latin typeface="Consolas" panose="020B0609020204030204" pitchFamily="49" charset="0"/>
              </a:rPr>
              <a:t>testFonctionnalite1</a:t>
            </a:r>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a:solidFill>
                  <a:srgbClr val="569CD6"/>
                </a:solidFill>
                <a:effectLst/>
                <a:latin typeface="Consolas" panose="020B0609020204030204" pitchFamily="49" charset="0"/>
              </a:rPr>
              <a:t>$</a:t>
            </a:r>
            <a:r>
              <a:rPr lang="fr-FR" sz="1400" b="0" dirty="0" err="1">
                <a:solidFill>
                  <a:srgbClr val="569CD6"/>
                </a:solidFill>
                <a:effectLst/>
                <a:latin typeface="Consolas" panose="020B0609020204030204" pitchFamily="49" charset="0"/>
              </a:rPr>
              <a:t>this</a:t>
            </a:r>
            <a:r>
              <a:rPr lang="fr-FR" sz="1400" b="0" dirty="0">
                <a:solidFill>
                  <a:srgbClr val="D4D4D4"/>
                </a:solidFill>
                <a:effectLst/>
                <a:latin typeface="Consolas" panose="020B0609020204030204" pitchFamily="49" charset="0"/>
              </a:rPr>
              <a:t>-&gt;</a:t>
            </a:r>
            <a:r>
              <a:rPr lang="fr-FR" sz="1400" b="0" dirty="0" err="1">
                <a:solidFill>
                  <a:srgbClr val="DCDCAA"/>
                </a:solidFill>
                <a:effectLst/>
                <a:latin typeface="Consolas" panose="020B0609020204030204" pitchFamily="49" charset="0"/>
              </a:rPr>
              <a:t>assertTrue</a:t>
            </a:r>
            <a:r>
              <a:rPr lang="fr-FR" sz="1400" b="0" dirty="0">
                <a:solidFill>
                  <a:srgbClr val="D4D4D4"/>
                </a:solidFill>
                <a:effectLst/>
                <a:latin typeface="Consolas" panose="020B0609020204030204" pitchFamily="49" charset="0"/>
              </a:rPr>
              <a:t>(</a:t>
            </a:r>
            <a:r>
              <a:rPr lang="fr-FR" sz="1400" b="0" dirty="0" err="1">
                <a:solidFill>
                  <a:srgbClr val="569CD6"/>
                </a:solidFill>
                <a:effectLst/>
                <a:latin typeface="Consolas" panose="020B0609020204030204" pitchFamily="49" charset="0"/>
              </a:rPr>
              <a:t>true</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p>
          <a:p>
            <a:br>
              <a:rPr lang="fr-FR" sz="1400" b="0" dirty="0">
                <a:solidFill>
                  <a:srgbClr val="D4D4D4"/>
                </a:solidFill>
                <a:effectLst/>
                <a:latin typeface="Consolas" panose="020B0609020204030204" pitchFamily="49" charset="0"/>
              </a:rPr>
            </a:br>
            <a:r>
              <a:rPr lang="fr-FR" sz="1400" b="0" dirty="0">
                <a:solidFill>
                  <a:srgbClr val="D4D4D4"/>
                </a:solidFill>
                <a:effectLst/>
                <a:latin typeface="Consolas" panose="020B0609020204030204" pitchFamily="49" charset="0"/>
              </a:rPr>
              <a:t>    </a:t>
            </a:r>
            <a:r>
              <a:rPr lang="fr-FR" sz="1400" b="0" dirty="0">
                <a:solidFill>
                  <a:srgbClr val="569CD6"/>
                </a:solidFill>
                <a:effectLst/>
                <a:latin typeface="Consolas" panose="020B0609020204030204" pitchFamily="49" charset="0"/>
              </a:rPr>
              <a:t>public</a:t>
            </a:r>
            <a:r>
              <a:rPr lang="fr-FR" sz="1400" b="0" dirty="0">
                <a:solidFill>
                  <a:srgbClr val="D4D4D4"/>
                </a:solidFill>
                <a:effectLst/>
                <a:latin typeface="Consolas" panose="020B0609020204030204" pitchFamily="49" charset="0"/>
              </a:rPr>
              <a:t> </a:t>
            </a:r>
            <a:r>
              <a:rPr lang="fr-FR" sz="1400" b="0" dirty="0" err="1">
                <a:solidFill>
                  <a:srgbClr val="569CD6"/>
                </a:solidFill>
                <a:effectLst/>
                <a:latin typeface="Consolas" panose="020B0609020204030204" pitchFamily="49" charset="0"/>
              </a:rPr>
              <a:t>function</a:t>
            </a:r>
            <a:r>
              <a:rPr lang="fr-FR" sz="1400" b="0" dirty="0">
                <a:solidFill>
                  <a:srgbClr val="D4D4D4"/>
                </a:solidFill>
                <a:effectLst/>
                <a:latin typeface="Consolas" panose="020B0609020204030204" pitchFamily="49" charset="0"/>
              </a:rPr>
              <a:t> </a:t>
            </a:r>
            <a:r>
              <a:rPr lang="fr-FR" sz="1400" b="0" dirty="0">
                <a:solidFill>
                  <a:srgbClr val="DCDCAA"/>
                </a:solidFill>
                <a:effectLst/>
                <a:latin typeface="Consolas" panose="020B0609020204030204" pitchFamily="49" charset="0"/>
              </a:rPr>
              <a:t>testFonctionnalite2</a:t>
            </a:r>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a:solidFill>
                  <a:srgbClr val="569CD6"/>
                </a:solidFill>
                <a:effectLst/>
                <a:latin typeface="Consolas" panose="020B0609020204030204" pitchFamily="49" charset="0"/>
              </a:rPr>
              <a:t>$</a:t>
            </a:r>
            <a:r>
              <a:rPr lang="fr-FR" sz="1400" b="0" dirty="0" err="1">
                <a:solidFill>
                  <a:srgbClr val="569CD6"/>
                </a:solidFill>
                <a:effectLst/>
                <a:latin typeface="Consolas" panose="020B0609020204030204" pitchFamily="49" charset="0"/>
              </a:rPr>
              <a:t>this</a:t>
            </a:r>
            <a:r>
              <a:rPr lang="fr-FR" sz="1400" b="0" dirty="0">
                <a:solidFill>
                  <a:srgbClr val="D4D4D4"/>
                </a:solidFill>
                <a:effectLst/>
                <a:latin typeface="Consolas" panose="020B0609020204030204" pitchFamily="49" charset="0"/>
              </a:rPr>
              <a:t>-&gt;</a:t>
            </a:r>
            <a:r>
              <a:rPr lang="fr-FR" sz="1400" b="0" dirty="0" err="1">
                <a:solidFill>
                  <a:srgbClr val="DCDCAA"/>
                </a:solidFill>
                <a:effectLst/>
                <a:latin typeface="Consolas" panose="020B0609020204030204" pitchFamily="49" charset="0"/>
              </a:rPr>
              <a:t>assertFalse</a:t>
            </a:r>
            <a:r>
              <a:rPr lang="fr-FR" sz="1400" b="0" dirty="0">
                <a:solidFill>
                  <a:srgbClr val="D4D4D4"/>
                </a:solidFill>
                <a:effectLst/>
                <a:latin typeface="Consolas" panose="020B0609020204030204" pitchFamily="49" charset="0"/>
              </a:rPr>
              <a:t>(</a:t>
            </a:r>
            <a:r>
              <a:rPr lang="fr-FR" sz="1400" b="0" dirty="0">
                <a:solidFill>
                  <a:srgbClr val="569CD6"/>
                </a:solidFill>
                <a:effectLst/>
                <a:latin typeface="Consolas" panose="020B0609020204030204" pitchFamily="49" charset="0"/>
              </a:rPr>
              <a:t>false</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509718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8D1F9E-6D53-4649-D197-24158EBC46C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459BFE0-2C19-4AFF-BC59-06735513351C}"/>
              </a:ext>
            </a:extLst>
          </p:cNvPr>
          <p:cNvSpPr>
            <a:spLocks noGrp="1"/>
          </p:cNvSpPr>
          <p:nvPr>
            <p:ph type="title"/>
          </p:nvPr>
        </p:nvSpPr>
        <p:spPr/>
        <p:txBody>
          <a:bodyPr/>
          <a:lstStyle/>
          <a:p>
            <a:r>
              <a:rPr lang="fr-FR" b="1" i="0" dirty="0">
                <a:effectLst/>
              </a:rPr>
              <a:t>Exemple de Test avec </a:t>
            </a:r>
            <a:r>
              <a:rPr lang="fr-FR" b="1" i="0" dirty="0" err="1">
                <a:effectLst/>
              </a:rPr>
              <a:t>PHPUnit</a:t>
            </a:r>
            <a:endParaRPr lang="fr-FR" dirty="0"/>
          </a:p>
        </p:txBody>
      </p:sp>
      <p:sp>
        <p:nvSpPr>
          <p:cNvPr id="3" name="Espace réservé du contenu 2">
            <a:extLst>
              <a:ext uri="{FF2B5EF4-FFF2-40B4-BE49-F238E27FC236}">
                <a16:creationId xmlns:a16="http://schemas.microsoft.com/office/drawing/2014/main" id="{141E1E87-9D88-ADEA-874D-B85C2CB6505D}"/>
              </a:ext>
            </a:extLst>
          </p:cNvPr>
          <p:cNvSpPr>
            <a:spLocks noGrp="1"/>
          </p:cNvSpPr>
          <p:nvPr>
            <p:ph idx="1"/>
          </p:nvPr>
        </p:nvSpPr>
        <p:spPr>
          <a:xfrm>
            <a:off x="1066800" y="2103120"/>
            <a:ext cx="8426208" cy="2105912"/>
          </a:xfrm>
        </p:spPr>
        <p:txBody>
          <a:bodyPr>
            <a:normAutofit/>
          </a:bodyPr>
          <a:lstStyle/>
          <a:p>
            <a:pPr algn="l">
              <a:buFont typeface="Arial" panose="020B0604020202020204" pitchFamily="34" charset="0"/>
              <a:buChar char="•"/>
            </a:pPr>
            <a:r>
              <a:rPr lang="fr-FR" dirty="0">
                <a:latin typeface="Söhne"/>
              </a:rPr>
              <a:t>Exemple de classe de test avec des méthodes de test.</a:t>
            </a:r>
          </a:p>
          <a:p>
            <a:pPr algn="l">
              <a:buFont typeface="Arial" panose="020B0604020202020204" pitchFamily="34" charset="0"/>
              <a:buChar char="•"/>
            </a:pPr>
            <a:r>
              <a:rPr lang="fr-FR" dirty="0">
                <a:latin typeface="Söhne"/>
              </a:rPr>
              <a:t>Utilisation des méthodes d'assertion comme </a:t>
            </a:r>
            <a:r>
              <a:rPr lang="fr-FR" dirty="0" err="1">
                <a:latin typeface="Söhne"/>
              </a:rPr>
              <a:t>assertEquals</a:t>
            </a:r>
            <a:r>
              <a:rPr lang="fr-FR" dirty="0">
                <a:latin typeface="Söhne"/>
              </a:rPr>
              <a:t>, </a:t>
            </a:r>
            <a:r>
              <a:rPr lang="fr-FR" dirty="0" err="1">
                <a:latin typeface="Söhne"/>
              </a:rPr>
              <a:t>assertTrue</a:t>
            </a:r>
            <a:r>
              <a:rPr lang="fr-FR" dirty="0">
                <a:latin typeface="Söhne"/>
              </a:rPr>
              <a:t>, etc.</a:t>
            </a:r>
          </a:p>
          <a:p>
            <a:pPr algn="l">
              <a:buFont typeface="Arial" panose="020B0604020202020204" pitchFamily="34" charset="0"/>
              <a:buChar char="•"/>
            </a:pPr>
            <a:endParaRPr lang="fr-FR" dirty="0">
              <a:latin typeface="Söhne"/>
            </a:endParaRPr>
          </a:p>
          <a:p>
            <a:pPr algn="l">
              <a:buFont typeface="Arial" panose="020B0604020202020204" pitchFamily="34" charset="0"/>
              <a:buChar char="•"/>
            </a:pPr>
            <a:endParaRPr lang="fr-FR" dirty="0">
              <a:latin typeface="Söhne"/>
            </a:endParaRPr>
          </a:p>
          <a:p>
            <a:pPr marL="0" indent="0" algn="just">
              <a:buNone/>
            </a:pPr>
            <a:r>
              <a:rPr lang="fr-FR" dirty="0">
                <a:latin typeface="Söhne"/>
              </a:rPr>
              <a:t>Dans cet exemple, la méthode </a:t>
            </a:r>
            <a:r>
              <a:rPr lang="fr-FR" dirty="0" err="1">
                <a:latin typeface="Söhne"/>
              </a:rPr>
              <a:t>testAddition</a:t>
            </a:r>
            <a:r>
              <a:rPr lang="fr-FR" dirty="0">
                <a:latin typeface="Söhne"/>
              </a:rPr>
              <a:t> vérifie si l'addition de 1 et 1 est égale à 2.</a:t>
            </a:r>
          </a:p>
          <a:p>
            <a:endParaRPr lang="fr-FR" dirty="0"/>
          </a:p>
        </p:txBody>
      </p:sp>
      <p:pic>
        <p:nvPicPr>
          <p:cNvPr id="4" name="Image 3" descr="Une image contenant Police, Graphique, logo, capture d’écran&#10;&#10;Description générée automatiquement">
            <a:extLst>
              <a:ext uri="{FF2B5EF4-FFF2-40B4-BE49-F238E27FC236}">
                <a16:creationId xmlns:a16="http://schemas.microsoft.com/office/drawing/2014/main" id="{6EA1174F-CE5D-FD53-AFB8-E4E9131FC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79" y="5728533"/>
            <a:ext cx="1594184" cy="746709"/>
          </a:xfrm>
          <a:prstGeom prst="rect">
            <a:avLst/>
          </a:prstGeom>
        </p:spPr>
      </p:pic>
      <p:sp>
        <p:nvSpPr>
          <p:cNvPr id="5" name="ZoneTexte 4">
            <a:extLst>
              <a:ext uri="{FF2B5EF4-FFF2-40B4-BE49-F238E27FC236}">
                <a16:creationId xmlns:a16="http://schemas.microsoft.com/office/drawing/2014/main" id="{2C5C5910-0B06-1AB4-C7E9-0FE7D9956BF4}"/>
              </a:ext>
            </a:extLst>
          </p:cNvPr>
          <p:cNvSpPr txBox="1"/>
          <p:nvPr/>
        </p:nvSpPr>
        <p:spPr>
          <a:xfrm>
            <a:off x="2486556" y="4297958"/>
            <a:ext cx="6936650" cy="1754326"/>
          </a:xfrm>
          <a:prstGeom prst="rect">
            <a:avLst/>
          </a:prstGeom>
          <a:solidFill>
            <a:schemeClr val="tx1"/>
          </a:solidFill>
        </p:spPr>
        <p:txBody>
          <a:bodyPr wrap="square" rtlCol="0">
            <a:spAutoFit/>
          </a:bodyPr>
          <a:lstStyle/>
          <a:p>
            <a:r>
              <a:rPr lang="fr-FR" b="0" dirty="0">
                <a:solidFill>
                  <a:srgbClr val="569CD6"/>
                </a:solidFill>
                <a:effectLst/>
                <a:latin typeface="Consolas" panose="020B0609020204030204" pitchFamily="49" charset="0"/>
              </a:rPr>
              <a:t>class</a:t>
            </a:r>
            <a:r>
              <a:rPr lang="fr-FR" b="0" dirty="0">
                <a:solidFill>
                  <a:srgbClr val="D4D4D4"/>
                </a:solidFill>
                <a:effectLst/>
                <a:latin typeface="Consolas" panose="020B0609020204030204" pitchFamily="49" charset="0"/>
              </a:rPr>
              <a:t> </a:t>
            </a:r>
            <a:r>
              <a:rPr lang="fr-FR" b="0" dirty="0" err="1">
                <a:solidFill>
                  <a:srgbClr val="4EC9B0"/>
                </a:solidFill>
                <a:effectLst/>
                <a:latin typeface="Consolas" panose="020B0609020204030204" pitchFamily="49" charset="0"/>
              </a:rPr>
              <a:t>CalculTest</a:t>
            </a:r>
            <a:r>
              <a:rPr lang="fr-FR" b="0" dirty="0">
                <a:solidFill>
                  <a:srgbClr val="D4D4D4"/>
                </a:solidFill>
                <a:effectLst/>
                <a:latin typeface="Consolas" panose="020B0609020204030204" pitchFamily="49" charset="0"/>
              </a:rPr>
              <a:t> </a:t>
            </a:r>
            <a:r>
              <a:rPr lang="fr-FR" b="0" dirty="0" err="1">
                <a:solidFill>
                  <a:srgbClr val="569CD6"/>
                </a:solidFill>
                <a:effectLst/>
                <a:latin typeface="Consolas" panose="020B0609020204030204" pitchFamily="49" charset="0"/>
              </a:rPr>
              <a:t>extends</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PHPUnit</a:t>
            </a:r>
            <a:r>
              <a:rPr lang="fr-FR" b="0" dirty="0">
                <a:solidFill>
                  <a:srgbClr val="D4D4D4"/>
                </a:solidFill>
                <a:effectLst/>
                <a:latin typeface="Consolas" panose="020B0609020204030204" pitchFamily="49" charset="0"/>
              </a:rPr>
              <a:t>\Framework\</a:t>
            </a:r>
            <a:r>
              <a:rPr lang="fr-FR" b="0" dirty="0" err="1">
                <a:solidFill>
                  <a:srgbClr val="4EC9B0"/>
                </a:solidFill>
                <a:effectLst/>
                <a:latin typeface="Consolas" panose="020B0609020204030204" pitchFamily="49" charset="0"/>
              </a:rPr>
              <a:t>TestCase</a:t>
            </a:r>
            <a:r>
              <a:rPr lang="fr-FR" b="0" dirty="0">
                <a:solidFill>
                  <a:srgbClr val="D4D4D4"/>
                </a:solidFill>
                <a:effectLst/>
                <a:latin typeface="Consolas" panose="020B0609020204030204" pitchFamily="49" charset="0"/>
              </a:rPr>
              <a:t> {</a:t>
            </a:r>
          </a:p>
          <a:p>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public</a:t>
            </a:r>
            <a:r>
              <a:rPr lang="fr-FR" b="0" dirty="0">
                <a:solidFill>
                  <a:srgbClr val="D4D4D4"/>
                </a:solidFill>
                <a:effectLst/>
                <a:latin typeface="Consolas" panose="020B0609020204030204" pitchFamily="49" charset="0"/>
              </a:rPr>
              <a:t> </a:t>
            </a:r>
            <a:r>
              <a:rPr lang="fr-FR" b="0" dirty="0" err="1">
                <a:solidFill>
                  <a:srgbClr val="569CD6"/>
                </a:solidFill>
                <a:effectLst/>
                <a:latin typeface="Consolas" panose="020B0609020204030204" pitchFamily="49" charset="0"/>
              </a:rPr>
              <a:t>function</a:t>
            </a:r>
            <a:r>
              <a:rPr lang="fr-FR" b="0" dirty="0">
                <a:solidFill>
                  <a:srgbClr val="D4D4D4"/>
                </a:solidFill>
                <a:effectLst/>
                <a:latin typeface="Consolas" panose="020B0609020204030204" pitchFamily="49" charset="0"/>
              </a:rPr>
              <a:t> </a:t>
            </a:r>
            <a:r>
              <a:rPr lang="fr-FR" b="0" dirty="0" err="1">
                <a:solidFill>
                  <a:srgbClr val="DCDCAA"/>
                </a:solidFill>
                <a:effectLst/>
                <a:latin typeface="Consolas" panose="020B0609020204030204" pitchFamily="49" charset="0"/>
              </a:rPr>
              <a:t>testAddition</a:t>
            </a:r>
            <a:r>
              <a:rPr lang="fr-FR" b="0" dirty="0">
                <a:solidFill>
                  <a:srgbClr val="D4D4D4"/>
                </a:solidFill>
                <a:effectLst/>
                <a:latin typeface="Consolas" panose="020B0609020204030204" pitchFamily="49" charset="0"/>
              </a:rPr>
              <a:t>() {</a:t>
            </a:r>
          </a:p>
          <a:p>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resultat</a:t>
            </a:r>
            <a:r>
              <a:rPr lang="fr-FR" b="0" dirty="0">
                <a:solidFill>
                  <a:srgbClr val="D4D4D4"/>
                </a:solidFill>
                <a:effectLst/>
                <a:latin typeface="Consolas" panose="020B0609020204030204" pitchFamily="49" charset="0"/>
              </a:rPr>
              <a:t> = </a:t>
            </a:r>
            <a:r>
              <a:rPr lang="fr-FR" b="0" dirty="0">
                <a:solidFill>
                  <a:srgbClr val="B5CEA8"/>
                </a:solidFill>
                <a:effectLst/>
                <a:latin typeface="Consolas" panose="020B0609020204030204" pitchFamily="49" charset="0"/>
              </a:rPr>
              <a:t>1</a:t>
            </a:r>
            <a:r>
              <a:rPr lang="fr-FR" b="0" dirty="0">
                <a:solidFill>
                  <a:srgbClr val="D4D4D4"/>
                </a:solidFill>
                <a:effectLst/>
                <a:latin typeface="Consolas" panose="020B0609020204030204" pitchFamily="49" charset="0"/>
              </a:rPr>
              <a:t> + </a:t>
            </a:r>
            <a:r>
              <a:rPr lang="fr-FR" b="0" dirty="0">
                <a:solidFill>
                  <a:srgbClr val="B5CEA8"/>
                </a:solidFill>
                <a:effectLst/>
                <a:latin typeface="Consolas" panose="020B0609020204030204" pitchFamily="49" charset="0"/>
              </a:rPr>
              <a:t>1</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a:t>
            </a:r>
            <a:r>
              <a:rPr lang="fr-FR" b="0" dirty="0" err="1">
                <a:solidFill>
                  <a:srgbClr val="569CD6"/>
                </a:solidFill>
                <a:effectLst/>
                <a:latin typeface="Consolas" panose="020B0609020204030204" pitchFamily="49" charset="0"/>
              </a:rPr>
              <a:t>this</a:t>
            </a:r>
            <a:r>
              <a:rPr lang="fr-FR" b="0" dirty="0">
                <a:solidFill>
                  <a:srgbClr val="D4D4D4"/>
                </a:solidFill>
                <a:effectLst/>
                <a:latin typeface="Consolas" panose="020B0609020204030204" pitchFamily="49" charset="0"/>
              </a:rPr>
              <a:t>-&gt;</a:t>
            </a:r>
            <a:r>
              <a:rPr lang="fr-FR" b="0" dirty="0" err="1">
                <a:solidFill>
                  <a:srgbClr val="DCDCAA"/>
                </a:solidFill>
                <a:effectLst/>
                <a:latin typeface="Consolas" panose="020B0609020204030204" pitchFamily="49" charset="0"/>
              </a:rPr>
              <a:t>assertEquals</a:t>
            </a:r>
            <a:r>
              <a:rPr lang="fr-FR" b="0" dirty="0">
                <a:solidFill>
                  <a:srgbClr val="D4D4D4"/>
                </a:solidFill>
                <a:effectLst/>
                <a:latin typeface="Consolas" panose="020B0609020204030204" pitchFamily="49" charset="0"/>
              </a:rPr>
              <a:t>(</a:t>
            </a:r>
            <a:r>
              <a:rPr lang="fr-FR" b="0" dirty="0">
                <a:solidFill>
                  <a:srgbClr val="B5CEA8"/>
                </a:solidFill>
                <a:effectLst/>
                <a:latin typeface="Consolas" panose="020B0609020204030204" pitchFamily="49" charset="0"/>
              </a:rPr>
              <a:t>2</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resultat</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p>
          <a:p>
            <a:r>
              <a:rPr lang="fr-FR"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626529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606014-1103-01EC-3A68-298F15E52EA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42CE83B-B2C8-2247-4084-87707DE43A55}"/>
              </a:ext>
            </a:extLst>
          </p:cNvPr>
          <p:cNvSpPr>
            <a:spLocks noGrp="1"/>
          </p:cNvSpPr>
          <p:nvPr>
            <p:ph type="title"/>
          </p:nvPr>
        </p:nvSpPr>
        <p:spPr/>
        <p:txBody>
          <a:bodyPr/>
          <a:lstStyle/>
          <a:p>
            <a:r>
              <a:rPr lang="fr-FR" b="1" i="0" dirty="0">
                <a:effectLst/>
              </a:rPr>
              <a:t>Exécution des Tests avec </a:t>
            </a:r>
            <a:r>
              <a:rPr lang="fr-FR" b="1" i="0" dirty="0" err="1">
                <a:effectLst/>
              </a:rPr>
              <a:t>PHPUnit</a:t>
            </a:r>
            <a:endParaRPr lang="fr-FR" dirty="0"/>
          </a:p>
        </p:txBody>
      </p:sp>
      <p:sp>
        <p:nvSpPr>
          <p:cNvPr id="3" name="Espace réservé du contenu 2">
            <a:extLst>
              <a:ext uri="{FF2B5EF4-FFF2-40B4-BE49-F238E27FC236}">
                <a16:creationId xmlns:a16="http://schemas.microsoft.com/office/drawing/2014/main" id="{7C0F81BE-FACC-76F4-8518-39E310E450EC}"/>
              </a:ext>
            </a:extLst>
          </p:cNvPr>
          <p:cNvSpPr>
            <a:spLocks noGrp="1"/>
          </p:cNvSpPr>
          <p:nvPr>
            <p:ph idx="1"/>
          </p:nvPr>
        </p:nvSpPr>
        <p:spPr>
          <a:xfrm>
            <a:off x="1066800" y="2103120"/>
            <a:ext cx="5145536" cy="3849624"/>
          </a:xfrm>
        </p:spPr>
        <p:txBody>
          <a:bodyPr/>
          <a:lstStyle/>
          <a:p>
            <a:pPr algn="l">
              <a:buFont typeface="Arial" panose="020B0604020202020204" pitchFamily="34" charset="0"/>
              <a:buChar char="•"/>
            </a:pPr>
            <a:r>
              <a:rPr lang="fr-FR" dirty="0">
                <a:latin typeface="Söhne"/>
              </a:rPr>
              <a:t>Utilisation de la commande </a:t>
            </a:r>
            <a:r>
              <a:rPr lang="fr-FR" dirty="0" err="1">
                <a:latin typeface="Söhne"/>
              </a:rPr>
              <a:t>phpunit</a:t>
            </a:r>
            <a:r>
              <a:rPr lang="fr-FR" dirty="0">
                <a:latin typeface="Söhne"/>
              </a:rPr>
              <a:t> dans le terminal.</a:t>
            </a:r>
          </a:p>
          <a:p>
            <a:pPr algn="l">
              <a:buFont typeface="Arial" panose="020B0604020202020204" pitchFamily="34" charset="0"/>
              <a:buChar char="•"/>
            </a:pPr>
            <a:r>
              <a:rPr lang="fr-FR" dirty="0">
                <a:latin typeface="Söhne"/>
              </a:rPr>
              <a:t>Exécution de tous les tests ou d'un fichier spécifique.</a:t>
            </a:r>
          </a:p>
          <a:p>
            <a:pPr algn="l">
              <a:buFont typeface="Arial" panose="020B0604020202020204" pitchFamily="34" charset="0"/>
              <a:buChar char="•"/>
            </a:pPr>
            <a:r>
              <a:rPr lang="fr-FR" dirty="0">
                <a:latin typeface="Söhne"/>
              </a:rPr>
              <a:t>Rapport détaillé sur les résultats des tests.</a:t>
            </a:r>
          </a:p>
          <a:p>
            <a:pPr algn="l">
              <a:buFont typeface="Arial" panose="020B0604020202020204" pitchFamily="34" charset="0"/>
              <a:buChar char="•"/>
            </a:pPr>
            <a:endParaRPr lang="fr-FR" dirty="0">
              <a:latin typeface="Söhne"/>
            </a:endParaRPr>
          </a:p>
          <a:p>
            <a:pPr algn="l">
              <a:buFont typeface="Arial" panose="020B0604020202020204" pitchFamily="34" charset="0"/>
              <a:buChar char="•"/>
            </a:pPr>
            <a:endParaRPr lang="fr-FR" dirty="0">
              <a:latin typeface="Söhne"/>
            </a:endParaRPr>
          </a:p>
          <a:p>
            <a:pPr marL="0" indent="0" algn="just">
              <a:buNone/>
            </a:pPr>
            <a:r>
              <a:rPr lang="fr-FR" dirty="0">
                <a:latin typeface="Söhne"/>
              </a:rPr>
              <a:t>L'exécution des tests se fait simplement en utilisant la commande </a:t>
            </a:r>
            <a:r>
              <a:rPr lang="fr-FR" dirty="0" err="1">
                <a:latin typeface="Söhne"/>
              </a:rPr>
              <a:t>phpunit</a:t>
            </a:r>
            <a:r>
              <a:rPr lang="fr-FR" dirty="0">
                <a:latin typeface="Söhne"/>
              </a:rPr>
              <a:t> dans le terminal. Vous pouvez spécifier un fichier de tests spécifique ou exécuter tous les tests. </a:t>
            </a:r>
            <a:r>
              <a:rPr lang="fr-FR" dirty="0" err="1">
                <a:latin typeface="Söhne"/>
              </a:rPr>
              <a:t>PHPUnit</a:t>
            </a:r>
            <a:r>
              <a:rPr lang="fr-FR" dirty="0">
                <a:latin typeface="Söhne"/>
              </a:rPr>
              <a:t> génère ensuite un rapport détaillé indiquant quels tests ont réussi et lesquels ont échoué.</a:t>
            </a:r>
          </a:p>
          <a:p>
            <a:endParaRPr lang="fr-FR" dirty="0"/>
          </a:p>
        </p:txBody>
      </p:sp>
      <p:pic>
        <p:nvPicPr>
          <p:cNvPr id="4" name="Image 3" descr="Une image contenant Police, Graphique, logo, capture d’écran&#10;&#10;Description générée automatiquement">
            <a:extLst>
              <a:ext uri="{FF2B5EF4-FFF2-40B4-BE49-F238E27FC236}">
                <a16:creationId xmlns:a16="http://schemas.microsoft.com/office/drawing/2014/main" id="{34999A81-98B0-3B6E-552B-4A8870C417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79" y="5728533"/>
            <a:ext cx="1594184" cy="746709"/>
          </a:xfrm>
          <a:prstGeom prst="rect">
            <a:avLst/>
          </a:prstGeom>
        </p:spPr>
      </p:pic>
      <p:sp>
        <p:nvSpPr>
          <p:cNvPr id="6" name="Espace réservé du contenu 2">
            <a:extLst>
              <a:ext uri="{FF2B5EF4-FFF2-40B4-BE49-F238E27FC236}">
                <a16:creationId xmlns:a16="http://schemas.microsoft.com/office/drawing/2014/main" id="{BC806D9B-211A-2ECF-ECA0-49CAECFED0DF}"/>
              </a:ext>
            </a:extLst>
          </p:cNvPr>
          <p:cNvSpPr txBox="1">
            <a:spLocks/>
          </p:cNvSpPr>
          <p:nvPr/>
        </p:nvSpPr>
        <p:spPr>
          <a:xfrm>
            <a:off x="8044626" y="3256243"/>
            <a:ext cx="2746690" cy="1371600"/>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fr-FR" dirty="0"/>
              <a:t>➜ </a:t>
            </a:r>
            <a:r>
              <a:rPr lang="fr-FR" dirty="0" err="1"/>
              <a:t>phpunit</a:t>
            </a:r>
            <a:r>
              <a:rPr lang="fr-FR" dirty="0"/>
              <a:t> </a:t>
            </a:r>
            <a:r>
              <a:rPr lang="fr-FR" dirty="0" err="1"/>
              <a:t>MonTest.php</a:t>
            </a:r>
            <a:endParaRPr lang="fr-FR" dirty="0"/>
          </a:p>
          <a:p>
            <a:endParaRPr lang="fr-FR" dirty="0"/>
          </a:p>
        </p:txBody>
      </p:sp>
    </p:spTree>
    <p:extLst>
      <p:ext uri="{BB962C8B-B14F-4D97-AF65-F5344CB8AC3E}">
        <p14:creationId xmlns:p14="http://schemas.microsoft.com/office/powerpoint/2010/main" val="820369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D0E7A-7974-70B9-9277-A21548A8AFF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6E8A849D-6599-5739-BAB5-7320D1D6B9EF}"/>
              </a:ext>
            </a:extLst>
          </p:cNvPr>
          <p:cNvSpPr>
            <a:spLocks noGrp="1"/>
          </p:cNvSpPr>
          <p:nvPr>
            <p:ph type="title"/>
          </p:nvPr>
        </p:nvSpPr>
        <p:spPr/>
        <p:txBody>
          <a:bodyPr/>
          <a:lstStyle/>
          <a:p>
            <a:r>
              <a:rPr lang="fr-FR" b="1" i="0" dirty="0">
                <a:effectLst/>
              </a:rPr>
              <a:t>Test de Fonctions de Manipulation de Chaînes avec </a:t>
            </a:r>
            <a:r>
              <a:rPr lang="fr-FR" b="1" i="0" dirty="0" err="1">
                <a:effectLst/>
              </a:rPr>
              <a:t>PHPUnit</a:t>
            </a:r>
            <a:endParaRPr lang="fr-FR" dirty="0"/>
          </a:p>
        </p:txBody>
      </p:sp>
      <p:sp>
        <p:nvSpPr>
          <p:cNvPr id="3" name="Espace réservé du contenu 2">
            <a:extLst>
              <a:ext uri="{FF2B5EF4-FFF2-40B4-BE49-F238E27FC236}">
                <a16:creationId xmlns:a16="http://schemas.microsoft.com/office/drawing/2014/main" id="{200D3729-5E1B-D5BB-347E-093DF727AA9A}"/>
              </a:ext>
            </a:extLst>
          </p:cNvPr>
          <p:cNvSpPr>
            <a:spLocks noGrp="1"/>
          </p:cNvSpPr>
          <p:nvPr>
            <p:ph idx="1"/>
          </p:nvPr>
        </p:nvSpPr>
        <p:spPr>
          <a:xfrm>
            <a:off x="1066799" y="2103120"/>
            <a:ext cx="7770073" cy="2231555"/>
          </a:xfrm>
        </p:spPr>
        <p:txBody>
          <a:bodyPr>
            <a:normAutofit/>
          </a:bodyPr>
          <a:lstStyle/>
          <a:p>
            <a:pPr algn="l">
              <a:buFont typeface="Arial" panose="020B0604020202020204" pitchFamily="34" charset="0"/>
              <a:buChar char="•"/>
            </a:pPr>
            <a:r>
              <a:rPr lang="fr-FR" dirty="0">
                <a:latin typeface="Söhne"/>
              </a:rPr>
              <a:t>Écriture de tests pour </a:t>
            </a:r>
            <a:r>
              <a:rPr lang="fr-FR" dirty="0" err="1">
                <a:latin typeface="Söhne"/>
              </a:rPr>
              <a:t>inverserChaine</a:t>
            </a:r>
            <a:r>
              <a:rPr lang="fr-FR" dirty="0">
                <a:latin typeface="Söhne"/>
              </a:rPr>
              <a:t> et </a:t>
            </a:r>
            <a:r>
              <a:rPr lang="fr-FR" dirty="0" err="1">
                <a:latin typeface="Söhne"/>
              </a:rPr>
              <a:t>estPalindrome</a:t>
            </a:r>
            <a:r>
              <a:rPr lang="fr-FR" dirty="0">
                <a:latin typeface="Söhne"/>
              </a:rPr>
              <a:t>.</a:t>
            </a:r>
          </a:p>
          <a:p>
            <a:pPr algn="l">
              <a:buFont typeface="Arial" panose="020B0604020202020204" pitchFamily="34" charset="0"/>
              <a:buChar char="•"/>
            </a:pPr>
            <a:r>
              <a:rPr lang="fr-FR" dirty="0">
                <a:latin typeface="Söhne"/>
              </a:rPr>
              <a:t>Utilisation de données de test variées.</a:t>
            </a:r>
          </a:p>
          <a:p>
            <a:pPr marL="0" indent="0" algn="l">
              <a:buNone/>
            </a:pPr>
            <a:endParaRPr lang="fr-FR" dirty="0">
              <a:latin typeface="Söhne"/>
            </a:endParaRPr>
          </a:p>
          <a:p>
            <a:pPr marL="0" indent="0" algn="just">
              <a:buNone/>
            </a:pPr>
            <a:r>
              <a:rPr lang="fr-FR" dirty="0">
                <a:latin typeface="Söhne"/>
              </a:rPr>
              <a:t>Appliquons maintenant ces concepts aux fonctions de manipulation de chaînes que nous avons vues précédemment. Écrivons des tests variés pour </a:t>
            </a:r>
            <a:r>
              <a:rPr lang="fr-FR" dirty="0" err="1">
                <a:latin typeface="Söhne"/>
              </a:rPr>
              <a:t>inverserChaine</a:t>
            </a:r>
            <a:r>
              <a:rPr lang="fr-FR" dirty="0">
                <a:latin typeface="Söhne"/>
              </a:rPr>
              <a:t> et </a:t>
            </a:r>
            <a:r>
              <a:rPr lang="fr-FR" dirty="0" err="1">
                <a:latin typeface="Söhne"/>
              </a:rPr>
              <a:t>estPalindrome</a:t>
            </a:r>
            <a:r>
              <a:rPr lang="fr-FR" dirty="0">
                <a:latin typeface="Söhne"/>
              </a:rPr>
              <a:t> afin de garantir leur bon fonctionnement dans différentes situations.</a:t>
            </a:r>
          </a:p>
          <a:p>
            <a:endParaRPr lang="fr-FR" dirty="0"/>
          </a:p>
        </p:txBody>
      </p:sp>
      <p:pic>
        <p:nvPicPr>
          <p:cNvPr id="4" name="Image 3" descr="Une image contenant Police, Graphique, logo, capture d’écran&#10;&#10;Description générée automatiquement">
            <a:extLst>
              <a:ext uri="{FF2B5EF4-FFF2-40B4-BE49-F238E27FC236}">
                <a16:creationId xmlns:a16="http://schemas.microsoft.com/office/drawing/2014/main" id="{58D89C19-DBE6-1638-1118-33EE0D0F54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79" y="5728533"/>
            <a:ext cx="1594184" cy="746709"/>
          </a:xfrm>
          <a:prstGeom prst="rect">
            <a:avLst/>
          </a:prstGeom>
        </p:spPr>
      </p:pic>
      <p:sp>
        <p:nvSpPr>
          <p:cNvPr id="5" name="ZoneTexte 4">
            <a:extLst>
              <a:ext uri="{FF2B5EF4-FFF2-40B4-BE49-F238E27FC236}">
                <a16:creationId xmlns:a16="http://schemas.microsoft.com/office/drawing/2014/main" id="{0AD56127-DE2D-A9A0-4433-3E13F8F42475}"/>
              </a:ext>
            </a:extLst>
          </p:cNvPr>
          <p:cNvSpPr txBox="1"/>
          <p:nvPr/>
        </p:nvSpPr>
        <p:spPr>
          <a:xfrm>
            <a:off x="2263896" y="4334675"/>
            <a:ext cx="8038809" cy="2031325"/>
          </a:xfrm>
          <a:prstGeom prst="rect">
            <a:avLst/>
          </a:prstGeom>
          <a:solidFill>
            <a:schemeClr val="tx1"/>
          </a:solidFill>
        </p:spPr>
        <p:txBody>
          <a:bodyPr wrap="square" rtlCol="0">
            <a:spAutoFit/>
          </a:bodyPr>
          <a:lstStyle/>
          <a:p>
            <a:r>
              <a:rPr lang="fr-FR" sz="1400" b="0" dirty="0">
                <a:solidFill>
                  <a:srgbClr val="569CD6"/>
                </a:solidFill>
                <a:effectLst/>
                <a:latin typeface="Consolas" panose="020B0609020204030204" pitchFamily="49" charset="0"/>
              </a:rPr>
              <a:t>class</a:t>
            </a:r>
            <a:r>
              <a:rPr lang="fr-FR" sz="1400" b="0" dirty="0">
                <a:solidFill>
                  <a:srgbClr val="D4D4D4"/>
                </a:solidFill>
                <a:effectLst/>
                <a:latin typeface="Consolas" panose="020B0609020204030204" pitchFamily="49" charset="0"/>
              </a:rPr>
              <a:t> </a:t>
            </a:r>
            <a:r>
              <a:rPr lang="fr-FR" sz="1400" b="0" dirty="0" err="1">
                <a:solidFill>
                  <a:srgbClr val="4EC9B0"/>
                </a:solidFill>
                <a:effectLst/>
                <a:latin typeface="Consolas" panose="020B0609020204030204" pitchFamily="49" charset="0"/>
              </a:rPr>
              <a:t>ChainesTest</a:t>
            </a:r>
            <a:r>
              <a:rPr lang="fr-FR" sz="1400" b="0" dirty="0">
                <a:solidFill>
                  <a:srgbClr val="D4D4D4"/>
                </a:solidFill>
                <a:effectLst/>
                <a:latin typeface="Consolas" panose="020B0609020204030204" pitchFamily="49" charset="0"/>
              </a:rPr>
              <a:t> </a:t>
            </a:r>
            <a:r>
              <a:rPr lang="fr-FR" sz="1400" b="0" dirty="0" err="1">
                <a:solidFill>
                  <a:srgbClr val="569CD6"/>
                </a:solidFill>
                <a:effectLst/>
                <a:latin typeface="Consolas" panose="020B0609020204030204" pitchFamily="49" charset="0"/>
              </a:rPr>
              <a:t>extends</a:t>
            </a:r>
            <a:r>
              <a:rPr lang="fr-FR" sz="1400" b="0" dirty="0">
                <a:solidFill>
                  <a:srgbClr val="D4D4D4"/>
                </a:solidFill>
                <a:effectLst/>
                <a:latin typeface="Consolas" panose="020B0609020204030204" pitchFamily="49" charset="0"/>
              </a:rPr>
              <a:t> </a:t>
            </a:r>
            <a:r>
              <a:rPr lang="fr-FR" sz="1400" b="0" dirty="0" err="1">
                <a:solidFill>
                  <a:srgbClr val="D4D4D4"/>
                </a:solidFill>
                <a:effectLst/>
                <a:latin typeface="Consolas" panose="020B0609020204030204" pitchFamily="49" charset="0"/>
              </a:rPr>
              <a:t>PHPUnit</a:t>
            </a:r>
            <a:r>
              <a:rPr lang="fr-FR" sz="1400" b="0" dirty="0">
                <a:solidFill>
                  <a:srgbClr val="D4D4D4"/>
                </a:solidFill>
                <a:effectLst/>
                <a:latin typeface="Consolas" panose="020B0609020204030204" pitchFamily="49" charset="0"/>
              </a:rPr>
              <a:t>\Framework\</a:t>
            </a:r>
            <a:r>
              <a:rPr lang="fr-FR" sz="1400" b="0" dirty="0" err="1">
                <a:solidFill>
                  <a:srgbClr val="4EC9B0"/>
                </a:solidFill>
                <a:effectLst/>
                <a:latin typeface="Consolas" panose="020B0609020204030204" pitchFamily="49" charset="0"/>
              </a:rPr>
              <a:t>TestCase</a:t>
            </a:r>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a:solidFill>
                  <a:srgbClr val="569CD6"/>
                </a:solidFill>
                <a:effectLst/>
                <a:latin typeface="Consolas" panose="020B0609020204030204" pitchFamily="49" charset="0"/>
              </a:rPr>
              <a:t>public</a:t>
            </a:r>
            <a:r>
              <a:rPr lang="fr-FR" sz="1400" b="0" dirty="0">
                <a:solidFill>
                  <a:srgbClr val="D4D4D4"/>
                </a:solidFill>
                <a:effectLst/>
                <a:latin typeface="Consolas" panose="020B0609020204030204" pitchFamily="49" charset="0"/>
              </a:rPr>
              <a:t> </a:t>
            </a:r>
            <a:r>
              <a:rPr lang="fr-FR" sz="1400" b="0" dirty="0" err="1">
                <a:solidFill>
                  <a:srgbClr val="569CD6"/>
                </a:solidFill>
                <a:effectLst/>
                <a:latin typeface="Consolas" panose="020B0609020204030204" pitchFamily="49" charset="0"/>
              </a:rPr>
              <a:t>function</a:t>
            </a:r>
            <a:r>
              <a:rPr lang="fr-FR" sz="1400" b="0" dirty="0">
                <a:solidFill>
                  <a:srgbClr val="D4D4D4"/>
                </a:solidFill>
                <a:effectLst/>
                <a:latin typeface="Consolas" panose="020B0609020204030204" pitchFamily="49" charset="0"/>
              </a:rPr>
              <a:t> </a:t>
            </a:r>
            <a:r>
              <a:rPr lang="fr-FR" sz="1400" b="0" dirty="0" err="1">
                <a:solidFill>
                  <a:srgbClr val="DCDCAA"/>
                </a:solidFill>
                <a:effectLst/>
                <a:latin typeface="Consolas" panose="020B0609020204030204" pitchFamily="49" charset="0"/>
              </a:rPr>
              <a:t>testInverserChaine</a:t>
            </a:r>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a:solidFill>
                  <a:srgbClr val="569CD6"/>
                </a:solidFill>
                <a:effectLst/>
                <a:latin typeface="Consolas" panose="020B0609020204030204" pitchFamily="49" charset="0"/>
              </a:rPr>
              <a:t>$</a:t>
            </a:r>
            <a:r>
              <a:rPr lang="fr-FR" sz="1400" b="0" dirty="0" err="1">
                <a:solidFill>
                  <a:srgbClr val="569CD6"/>
                </a:solidFill>
                <a:effectLst/>
                <a:latin typeface="Consolas" panose="020B0609020204030204" pitchFamily="49" charset="0"/>
              </a:rPr>
              <a:t>this</a:t>
            </a:r>
            <a:r>
              <a:rPr lang="fr-FR" sz="1400" b="0" dirty="0">
                <a:solidFill>
                  <a:srgbClr val="D4D4D4"/>
                </a:solidFill>
                <a:effectLst/>
                <a:latin typeface="Consolas" panose="020B0609020204030204" pitchFamily="49" charset="0"/>
              </a:rPr>
              <a:t>-&gt;</a:t>
            </a:r>
            <a:r>
              <a:rPr lang="fr-FR" sz="1400" b="0" dirty="0" err="1">
                <a:solidFill>
                  <a:srgbClr val="DCDCAA"/>
                </a:solidFill>
                <a:effectLst/>
                <a:latin typeface="Consolas" panose="020B0609020204030204" pitchFamily="49" charset="0"/>
              </a:rPr>
              <a:t>assertEquals</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a:t>
            </a:r>
            <a:r>
              <a:rPr lang="fr-FR" sz="1400" b="0" dirty="0" err="1">
                <a:solidFill>
                  <a:srgbClr val="CE9178"/>
                </a:solidFill>
                <a:effectLst/>
                <a:latin typeface="Consolas" panose="020B0609020204030204" pitchFamily="49" charset="0"/>
              </a:rPr>
              <a:t>olleH</a:t>
            </a:r>
            <a:r>
              <a:rPr lang="fr-FR" sz="1400" b="0" dirty="0">
                <a:solidFill>
                  <a:srgbClr val="CE9178"/>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err="1">
                <a:solidFill>
                  <a:srgbClr val="DCDCAA"/>
                </a:solidFill>
                <a:effectLst/>
                <a:latin typeface="Consolas" panose="020B0609020204030204" pitchFamily="49" charset="0"/>
              </a:rPr>
              <a:t>inverserChaine</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'Hello'</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p>
          <a:p>
            <a:br>
              <a:rPr lang="fr-FR" sz="1400" b="0" dirty="0">
                <a:solidFill>
                  <a:srgbClr val="D4D4D4"/>
                </a:solidFill>
                <a:effectLst/>
                <a:latin typeface="Consolas" panose="020B0609020204030204" pitchFamily="49" charset="0"/>
              </a:rPr>
            </a:br>
            <a:r>
              <a:rPr lang="fr-FR" sz="1400" b="0" dirty="0">
                <a:solidFill>
                  <a:srgbClr val="D4D4D4"/>
                </a:solidFill>
                <a:effectLst/>
                <a:latin typeface="Consolas" panose="020B0609020204030204" pitchFamily="49" charset="0"/>
              </a:rPr>
              <a:t>    </a:t>
            </a:r>
            <a:r>
              <a:rPr lang="fr-FR" sz="1400" b="0" dirty="0">
                <a:solidFill>
                  <a:srgbClr val="569CD6"/>
                </a:solidFill>
                <a:effectLst/>
                <a:latin typeface="Consolas" panose="020B0609020204030204" pitchFamily="49" charset="0"/>
              </a:rPr>
              <a:t>public</a:t>
            </a:r>
            <a:r>
              <a:rPr lang="fr-FR" sz="1400" b="0" dirty="0">
                <a:solidFill>
                  <a:srgbClr val="D4D4D4"/>
                </a:solidFill>
                <a:effectLst/>
                <a:latin typeface="Consolas" panose="020B0609020204030204" pitchFamily="49" charset="0"/>
              </a:rPr>
              <a:t> </a:t>
            </a:r>
            <a:r>
              <a:rPr lang="fr-FR" sz="1400" b="0" dirty="0" err="1">
                <a:solidFill>
                  <a:srgbClr val="569CD6"/>
                </a:solidFill>
                <a:effectLst/>
                <a:latin typeface="Consolas" panose="020B0609020204030204" pitchFamily="49" charset="0"/>
              </a:rPr>
              <a:t>function</a:t>
            </a:r>
            <a:r>
              <a:rPr lang="fr-FR" sz="1400" b="0" dirty="0">
                <a:solidFill>
                  <a:srgbClr val="D4D4D4"/>
                </a:solidFill>
                <a:effectLst/>
                <a:latin typeface="Consolas" panose="020B0609020204030204" pitchFamily="49" charset="0"/>
              </a:rPr>
              <a:t> </a:t>
            </a:r>
            <a:r>
              <a:rPr lang="fr-FR" sz="1400" b="0" dirty="0" err="1">
                <a:solidFill>
                  <a:srgbClr val="DCDCAA"/>
                </a:solidFill>
                <a:effectLst/>
                <a:latin typeface="Consolas" panose="020B0609020204030204" pitchFamily="49" charset="0"/>
              </a:rPr>
              <a:t>testEstPalindrome</a:t>
            </a:r>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a:solidFill>
                  <a:srgbClr val="569CD6"/>
                </a:solidFill>
                <a:effectLst/>
                <a:latin typeface="Consolas" panose="020B0609020204030204" pitchFamily="49" charset="0"/>
              </a:rPr>
              <a:t>$</a:t>
            </a:r>
            <a:r>
              <a:rPr lang="fr-FR" sz="1400" b="0" dirty="0" err="1">
                <a:solidFill>
                  <a:srgbClr val="569CD6"/>
                </a:solidFill>
                <a:effectLst/>
                <a:latin typeface="Consolas" panose="020B0609020204030204" pitchFamily="49" charset="0"/>
              </a:rPr>
              <a:t>this</a:t>
            </a:r>
            <a:r>
              <a:rPr lang="fr-FR" sz="1400" b="0" dirty="0">
                <a:solidFill>
                  <a:srgbClr val="D4D4D4"/>
                </a:solidFill>
                <a:effectLst/>
                <a:latin typeface="Consolas" panose="020B0609020204030204" pitchFamily="49" charset="0"/>
              </a:rPr>
              <a:t>-&gt;</a:t>
            </a:r>
            <a:r>
              <a:rPr lang="fr-FR" sz="1400" b="0" dirty="0" err="1">
                <a:solidFill>
                  <a:srgbClr val="DCDCAA"/>
                </a:solidFill>
                <a:effectLst/>
                <a:latin typeface="Consolas" panose="020B0609020204030204" pitchFamily="49" charset="0"/>
              </a:rPr>
              <a:t>assertTrue</a:t>
            </a:r>
            <a:r>
              <a:rPr lang="fr-FR" sz="1400" b="0" dirty="0">
                <a:solidFill>
                  <a:srgbClr val="D4D4D4"/>
                </a:solidFill>
                <a:effectLst/>
                <a:latin typeface="Consolas" panose="020B0609020204030204" pitchFamily="49" charset="0"/>
              </a:rPr>
              <a:t>(</a:t>
            </a:r>
            <a:r>
              <a:rPr lang="fr-FR" sz="1400" b="0" dirty="0" err="1">
                <a:solidFill>
                  <a:srgbClr val="DCDCAA"/>
                </a:solidFill>
                <a:effectLst/>
                <a:latin typeface="Consolas" panose="020B0609020204030204" pitchFamily="49" charset="0"/>
              </a:rPr>
              <a:t>estPalindrome</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'radar'</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5185392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35</TotalTime>
  <Words>972</Words>
  <Application>Microsoft Office PowerPoint</Application>
  <PresentationFormat>Grand écran</PresentationFormat>
  <Paragraphs>130</Paragraphs>
  <Slides>11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11</vt:i4>
      </vt:variant>
    </vt:vector>
  </HeadingPairs>
  <TitlesOfParts>
    <vt:vector size="18" baseType="lpstr">
      <vt:lpstr>Arial</vt:lpstr>
      <vt:lpstr>Consolas</vt:lpstr>
      <vt:lpstr>Garamond</vt:lpstr>
      <vt:lpstr>Sagona Book</vt:lpstr>
      <vt:lpstr>Sagona ExtraLight</vt:lpstr>
      <vt:lpstr>Söhne</vt:lpstr>
      <vt:lpstr>SavonVTI</vt:lpstr>
      <vt:lpstr>Phpunit</vt:lpstr>
      <vt:lpstr>Introduction </vt:lpstr>
      <vt:lpstr>Qu’est ce que PHPUnit ?</vt:lpstr>
      <vt:lpstr>Configuration de PHPUnit</vt:lpstr>
      <vt:lpstr>Configuration de PHPUnit</vt:lpstr>
      <vt:lpstr>Écriture de Tests avec PHPUnit</vt:lpstr>
      <vt:lpstr>Exemple de Test avec PHPUnit</vt:lpstr>
      <vt:lpstr>Exécution des Tests avec PHPUnit</vt:lpstr>
      <vt:lpstr>Test de Fonctions de Manipulation de Chaînes avec PHPUnit</vt:lpstr>
      <vt:lpstr>Bonnes Pratiques avec PHPUnit</vt:lpstr>
      <vt:lpstr>Avantages de PHPUnit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Phpunit</dc:title>
  <dc:creator>Julien Dubois</dc:creator>
  <cp:lastModifiedBy>Julien Dubois</cp:lastModifiedBy>
  <cp:revision>3</cp:revision>
  <dcterms:created xsi:type="dcterms:W3CDTF">2024-02-03T18:37:23Z</dcterms:created>
  <dcterms:modified xsi:type="dcterms:W3CDTF">2024-02-03T19:12:58Z</dcterms:modified>
</cp:coreProperties>
</file>