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46" d="100"/>
          <a:sy n="146" d="100"/>
        </p:scale>
        <p:origin x="12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2/3/2024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dirty="0"/>
          </a:p>
        </p:txBody>
      </p:sp>
    </p:spTree>
    <p:extLst>
      <p:ext uri="{BB962C8B-B14F-4D97-AF65-F5344CB8AC3E}">
        <p14:creationId xmlns:p14="http://schemas.microsoft.com/office/powerpoint/2010/main" val="407431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219266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7464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2241870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2/3/2024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dirty="0"/>
          </a:p>
        </p:txBody>
      </p:sp>
    </p:spTree>
    <p:extLst>
      <p:ext uri="{BB962C8B-B14F-4D97-AF65-F5344CB8AC3E}">
        <p14:creationId xmlns:p14="http://schemas.microsoft.com/office/powerpoint/2010/main" val="3726335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378808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908344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377673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416742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2/3/2024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a:p>
        </p:txBody>
      </p:sp>
    </p:spTree>
    <p:extLst>
      <p:ext uri="{BB962C8B-B14F-4D97-AF65-F5344CB8AC3E}">
        <p14:creationId xmlns:p14="http://schemas.microsoft.com/office/powerpoint/2010/main" val="321584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2/3/2024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97879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2/3/2024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‹N°›</a:t>
            </a:fld>
            <a:endParaRPr lang="en-US"/>
          </a:p>
        </p:txBody>
      </p:sp>
    </p:spTree>
    <p:extLst>
      <p:ext uri="{BB962C8B-B14F-4D97-AF65-F5344CB8AC3E}">
        <p14:creationId xmlns:p14="http://schemas.microsoft.com/office/powerpoint/2010/main" val="277914069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 concept génétique abstrait">
            <a:extLst>
              <a:ext uri="{FF2B5EF4-FFF2-40B4-BE49-F238E27FC236}">
                <a16:creationId xmlns:a16="http://schemas.microsoft.com/office/drawing/2014/main" id="{307A8473-F79D-BA01-2202-68B5123298F4}"/>
              </a:ext>
            </a:extLst>
          </p:cNvPr>
          <p:cNvPicPr>
            <a:picLocks noChangeAspect="1"/>
          </p:cNvPicPr>
          <p:nvPr/>
        </p:nvPicPr>
        <p:blipFill rotWithShape="1">
          <a:blip r:embed="rId2"/>
          <a:srcRect t="25613" b="18137"/>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fr-FR"/>
          </a:p>
        </p:txBody>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fr-FR"/>
          </a:p>
        </p:txBody>
      </p:sp>
      <p:sp>
        <p:nvSpPr>
          <p:cNvPr id="2" name="Titre 1">
            <a:extLst>
              <a:ext uri="{FF2B5EF4-FFF2-40B4-BE49-F238E27FC236}">
                <a16:creationId xmlns:a16="http://schemas.microsoft.com/office/drawing/2014/main" id="{AC950991-B7EE-E3C7-C9AC-851D5A2624E7}"/>
              </a:ext>
            </a:extLst>
          </p:cNvPr>
          <p:cNvSpPr>
            <a:spLocks noGrp="1"/>
          </p:cNvSpPr>
          <p:nvPr>
            <p:ph type="ctrTitle"/>
          </p:nvPr>
        </p:nvSpPr>
        <p:spPr>
          <a:xfrm>
            <a:off x="1276055" y="2350017"/>
            <a:ext cx="4775075" cy="1630906"/>
          </a:xfrm>
        </p:spPr>
        <p:txBody>
          <a:bodyPr>
            <a:normAutofit/>
          </a:bodyPr>
          <a:lstStyle/>
          <a:p>
            <a:r>
              <a:rPr lang="fr-FR" sz="4400" b="1" dirty="0" err="1">
                <a:solidFill>
                  <a:schemeClr val="tx1"/>
                </a:solidFill>
              </a:rPr>
              <a:t>Phpunit</a:t>
            </a:r>
            <a:endParaRPr lang="fr-FR" sz="4400" b="1" dirty="0">
              <a:solidFill>
                <a:schemeClr val="tx1"/>
              </a:solidFill>
            </a:endParaRPr>
          </a:p>
        </p:txBody>
      </p:sp>
      <p:sp>
        <p:nvSpPr>
          <p:cNvPr id="3" name="Sous-titre 2">
            <a:extLst>
              <a:ext uri="{FF2B5EF4-FFF2-40B4-BE49-F238E27FC236}">
                <a16:creationId xmlns:a16="http://schemas.microsoft.com/office/drawing/2014/main" id="{D7130B8B-C885-406A-6F7B-0033B818A721}"/>
              </a:ext>
            </a:extLst>
          </p:cNvPr>
          <p:cNvSpPr>
            <a:spLocks noGrp="1"/>
          </p:cNvSpPr>
          <p:nvPr>
            <p:ph type="subTitle" idx="1"/>
          </p:nvPr>
        </p:nvSpPr>
        <p:spPr>
          <a:xfrm>
            <a:off x="1276055" y="3990546"/>
            <a:ext cx="4775075" cy="559656"/>
          </a:xfrm>
        </p:spPr>
        <p:txBody>
          <a:bodyPr>
            <a:normAutofit/>
          </a:bodyPr>
          <a:lstStyle/>
          <a:p>
            <a:r>
              <a:rPr lang="fr-FR" b="1" dirty="0">
                <a:solidFill>
                  <a:schemeClr val="tx1"/>
                </a:solidFill>
              </a:rPr>
              <a:t>Test unitaire </a:t>
            </a:r>
            <a:r>
              <a:rPr lang="fr-FR" b="1" dirty="0" err="1">
                <a:solidFill>
                  <a:schemeClr val="tx1"/>
                </a:solidFill>
              </a:rPr>
              <a:t>php</a:t>
            </a:r>
            <a:r>
              <a:rPr lang="fr-FR" b="1" dirty="0">
                <a:solidFill>
                  <a:schemeClr val="tx1"/>
                </a:solidFill>
              </a:rPr>
              <a:t> à la main</a:t>
            </a:r>
          </a:p>
        </p:txBody>
      </p:sp>
      <p:pic>
        <p:nvPicPr>
          <p:cNvPr id="5" name="Image 4" descr="Une image contenant Police, Graphique, logo, capture d’écran&#10;&#10;Description générée automatiquement">
            <a:extLst>
              <a:ext uri="{FF2B5EF4-FFF2-40B4-BE49-F238E27FC236}">
                <a16:creationId xmlns:a16="http://schemas.microsoft.com/office/drawing/2014/main" id="{959A1DD1-7B53-7744-CC1A-524162E245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5195" y="516453"/>
            <a:ext cx="3303783" cy="1547478"/>
          </a:xfrm>
          <a:prstGeom prst="rect">
            <a:avLst/>
          </a:prstGeom>
        </p:spPr>
      </p:pic>
    </p:spTree>
    <p:extLst>
      <p:ext uri="{BB962C8B-B14F-4D97-AF65-F5344CB8AC3E}">
        <p14:creationId xmlns:p14="http://schemas.microsoft.com/office/powerpoint/2010/main" val="1614570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07B525-4F4A-39F1-0AC1-ADC408EA1724}"/>
              </a:ext>
            </a:extLst>
          </p:cNvPr>
          <p:cNvSpPr>
            <a:spLocks noGrp="1"/>
          </p:cNvSpPr>
          <p:nvPr>
            <p:ph type="title"/>
          </p:nvPr>
        </p:nvSpPr>
        <p:spPr/>
        <p:txBody>
          <a:bodyPr/>
          <a:lstStyle/>
          <a:p>
            <a:r>
              <a:rPr lang="fr-FR" b="1" dirty="0"/>
              <a:t>Documentation des tests manuels</a:t>
            </a:r>
          </a:p>
        </p:txBody>
      </p:sp>
      <p:sp>
        <p:nvSpPr>
          <p:cNvPr id="3" name="Espace réservé du contenu 2">
            <a:extLst>
              <a:ext uri="{FF2B5EF4-FFF2-40B4-BE49-F238E27FC236}">
                <a16:creationId xmlns:a16="http://schemas.microsoft.com/office/drawing/2014/main" id="{BE6C4B6A-2811-11BE-45FA-EA37F4E76F23}"/>
              </a:ext>
            </a:extLst>
          </p:cNvPr>
          <p:cNvSpPr>
            <a:spLocks noGrp="1"/>
          </p:cNvSpPr>
          <p:nvPr>
            <p:ph idx="1"/>
          </p:nvPr>
        </p:nvSpPr>
        <p:spPr/>
        <p:txBody>
          <a:bodyPr/>
          <a:lstStyle/>
          <a:p>
            <a:pPr algn="l">
              <a:buFont typeface="Arial" panose="020B0604020202020204" pitchFamily="34" charset="0"/>
              <a:buChar char="•"/>
            </a:pPr>
            <a:r>
              <a:rPr lang="fr-FR" b="0" i="0" dirty="0">
                <a:effectLst/>
                <a:latin typeface="Söhne"/>
              </a:rPr>
              <a:t>Importance de la documentation des tests</a:t>
            </a:r>
          </a:p>
          <a:p>
            <a:pPr algn="l">
              <a:buFont typeface="Arial" panose="020B0604020202020204" pitchFamily="34" charset="0"/>
              <a:buChar char="•"/>
            </a:pPr>
            <a:r>
              <a:rPr lang="fr-FR" b="0" i="0" dirty="0">
                <a:effectLst/>
                <a:latin typeface="Söhne"/>
              </a:rPr>
              <a:t>Exemples de bonnes pratiques en matière de documentation</a:t>
            </a:r>
          </a:p>
          <a:p>
            <a:pPr algn="l">
              <a:buFont typeface="Arial" panose="020B0604020202020204" pitchFamily="34" charset="0"/>
              <a:buChar char="•"/>
            </a:pPr>
            <a:endParaRPr lang="fr-FR" dirty="0">
              <a:latin typeface="Söhne"/>
            </a:endParaRPr>
          </a:p>
          <a:p>
            <a:pPr algn="l">
              <a:buFont typeface="Arial" panose="020B0604020202020204" pitchFamily="34" charset="0"/>
              <a:buChar char="•"/>
            </a:pPr>
            <a:endParaRPr lang="fr-FR" b="0" i="0" dirty="0">
              <a:effectLst/>
              <a:latin typeface="Söhne"/>
            </a:endParaRPr>
          </a:p>
          <a:p>
            <a:pPr marL="0" indent="0" algn="just">
              <a:buNone/>
            </a:pPr>
            <a:r>
              <a:rPr lang="fr-FR" b="0" i="0" dirty="0">
                <a:effectLst/>
                <a:latin typeface="Söhne"/>
              </a:rPr>
              <a:t>La documentation des tests manuels est cruciale. Nous discuterons de l'importance de cette documentation et présenterons des exemples de bonnes pratiques pour garantir une compréhension claire et une maintenance facilitée.</a:t>
            </a:r>
          </a:p>
          <a:p>
            <a:pPr marL="0" indent="0">
              <a:buNone/>
            </a:pPr>
            <a:endParaRPr lang="fr-FR" dirty="0"/>
          </a:p>
        </p:txBody>
      </p:sp>
      <p:pic>
        <p:nvPicPr>
          <p:cNvPr id="4" name="Image 3" descr="Une image contenant Police, Graphique, logo, capture d’écran&#10;&#10;Description générée automatiquement">
            <a:extLst>
              <a:ext uri="{FF2B5EF4-FFF2-40B4-BE49-F238E27FC236}">
                <a16:creationId xmlns:a16="http://schemas.microsoft.com/office/drawing/2014/main" id="{2F9E5C7F-41C6-2FAE-06D9-5D521B5642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Tree>
    <p:extLst>
      <p:ext uri="{BB962C8B-B14F-4D97-AF65-F5344CB8AC3E}">
        <p14:creationId xmlns:p14="http://schemas.microsoft.com/office/powerpoint/2010/main" val="302203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6A617D-ACCA-1BAA-7BA1-6C7F3D5B1702}"/>
              </a:ext>
            </a:extLst>
          </p:cNvPr>
          <p:cNvSpPr>
            <a:spLocks noGrp="1"/>
          </p:cNvSpPr>
          <p:nvPr>
            <p:ph type="title"/>
          </p:nvPr>
        </p:nvSpPr>
        <p:spPr/>
        <p:txBody>
          <a:bodyPr/>
          <a:lstStyle/>
          <a:p>
            <a:r>
              <a:rPr lang="fr-FR" b="1" dirty="0"/>
              <a:t>Bonnes pratiques de codage pour les tests manuels</a:t>
            </a:r>
          </a:p>
        </p:txBody>
      </p:sp>
      <p:sp>
        <p:nvSpPr>
          <p:cNvPr id="3" name="Espace réservé du contenu 2">
            <a:extLst>
              <a:ext uri="{FF2B5EF4-FFF2-40B4-BE49-F238E27FC236}">
                <a16:creationId xmlns:a16="http://schemas.microsoft.com/office/drawing/2014/main" id="{1B96FB59-1DA8-A3A4-38CF-4994E6653CE2}"/>
              </a:ext>
            </a:extLst>
          </p:cNvPr>
          <p:cNvSpPr>
            <a:spLocks noGrp="1"/>
          </p:cNvSpPr>
          <p:nvPr>
            <p:ph idx="1"/>
          </p:nvPr>
        </p:nvSpPr>
        <p:spPr/>
        <p:txBody>
          <a:bodyPr/>
          <a:lstStyle/>
          <a:p>
            <a:pPr algn="l">
              <a:buFont typeface="Arial" panose="020B0604020202020204" pitchFamily="34" charset="0"/>
              <a:buChar char="•"/>
            </a:pPr>
            <a:r>
              <a:rPr lang="fr-FR" b="0" i="0" dirty="0">
                <a:effectLst/>
                <a:latin typeface="Söhne"/>
              </a:rPr>
              <a:t>Comment structurer le code pour faciliter les tests manuels</a:t>
            </a:r>
          </a:p>
          <a:p>
            <a:pPr algn="l">
              <a:buFont typeface="Arial" panose="020B0604020202020204" pitchFamily="34" charset="0"/>
              <a:buChar char="•"/>
            </a:pPr>
            <a:r>
              <a:rPr lang="fr-FR" b="0" i="0" dirty="0">
                <a:effectLst/>
                <a:latin typeface="Söhne"/>
              </a:rPr>
              <a:t>Utilisation de commentaires et annotations appropriés</a:t>
            </a:r>
          </a:p>
          <a:p>
            <a:pPr algn="l">
              <a:buFont typeface="Arial" panose="020B0604020202020204" pitchFamily="34" charset="0"/>
              <a:buChar char="•"/>
            </a:pPr>
            <a:endParaRPr lang="fr-FR" dirty="0">
              <a:latin typeface="Söhne"/>
            </a:endParaRPr>
          </a:p>
          <a:p>
            <a:pPr algn="l">
              <a:buFont typeface="Arial" panose="020B0604020202020204" pitchFamily="34" charset="0"/>
              <a:buChar char="•"/>
            </a:pPr>
            <a:endParaRPr lang="fr-FR" b="0" i="0" dirty="0">
              <a:effectLst/>
              <a:latin typeface="Söhne"/>
            </a:endParaRPr>
          </a:p>
          <a:p>
            <a:pPr marL="0" indent="0" algn="just">
              <a:buNone/>
            </a:pPr>
            <a:r>
              <a:rPr lang="fr-FR" b="0" i="0" dirty="0">
                <a:effectLst/>
                <a:latin typeface="Söhne"/>
              </a:rPr>
              <a:t>Cette diapositive abordera les bonnes pratiques de codage, y compris la structuration du code pour faciliter les tests manuels, ainsi que l'utilisation de commentaires et d'annotations appropriés pour assurer la clarté.</a:t>
            </a:r>
          </a:p>
          <a:p>
            <a:pPr marL="0" indent="0">
              <a:buNone/>
            </a:pPr>
            <a:endParaRPr lang="fr-FR" dirty="0"/>
          </a:p>
        </p:txBody>
      </p:sp>
      <p:pic>
        <p:nvPicPr>
          <p:cNvPr id="4" name="Image 3" descr="Une image contenant Police, Graphique, logo, capture d’écran&#10;&#10;Description générée automatiquement">
            <a:extLst>
              <a:ext uri="{FF2B5EF4-FFF2-40B4-BE49-F238E27FC236}">
                <a16:creationId xmlns:a16="http://schemas.microsoft.com/office/drawing/2014/main" id="{49F16E0C-2310-654F-8CA8-34CA1E5FC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Tree>
    <p:extLst>
      <p:ext uri="{BB962C8B-B14F-4D97-AF65-F5344CB8AC3E}">
        <p14:creationId xmlns:p14="http://schemas.microsoft.com/office/powerpoint/2010/main" val="375384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100B2C-1AB0-3A8E-33AF-BAC3D34041C3}"/>
              </a:ext>
            </a:extLst>
          </p:cNvPr>
          <p:cNvSpPr>
            <a:spLocks noGrp="1"/>
          </p:cNvSpPr>
          <p:nvPr>
            <p:ph type="title"/>
          </p:nvPr>
        </p:nvSpPr>
        <p:spPr/>
        <p:txBody>
          <a:bodyPr/>
          <a:lstStyle/>
          <a:p>
            <a:r>
              <a:rPr lang="fr-FR" b="1" dirty="0"/>
              <a:t>Intégration des tests manuels dans le processus de développement</a:t>
            </a:r>
          </a:p>
        </p:txBody>
      </p:sp>
      <p:sp>
        <p:nvSpPr>
          <p:cNvPr id="3" name="Espace réservé du contenu 2">
            <a:extLst>
              <a:ext uri="{FF2B5EF4-FFF2-40B4-BE49-F238E27FC236}">
                <a16:creationId xmlns:a16="http://schemas.microsoft.com/office/drawing/2014/main" id="{C3B23F7D-E904-2C0D-EA78-B2E2D6899DC8}"/>
              </a:ext>
            </a:extLst>
          </p:cNvPr>
          <p:cNvSpPr>
            <a:spLocks noGrp="1"/>
          </p:cNvSpPr>
          <p:nvPr>
            <p:ph idx="1"/>
          </p:nvPr>
        </p:nvSpPr>
        <p:spPr/>
        <p:txBody>
          <a:bodyPr/>
          <a:lstStyle/>
          <a:p>
            <a:pPr algn="l">
              <a:buFont typeface="Arial" panose="020B0604020202020204" pitchFamily="34" charset="0"/>
              <a:buChar char="•"/>
            </a:pPr>
            <a:r>
              <a:rPr lang="fr-FR" b="0" i="0" dirty="0">
                <a:effectLst/>
                <a:latin typeface="Söhne"/>
              </a:rPr>
              <a:t>Où et quand exécuter les tests manuels</a:t>
            </a:r>
          </a:p>
          <a:p>
            <a:pPr algn="l">
              <a:buFont typeface="Arial" panose="020B0604020202020204" pitchFamily="34" charset="0"/>
              <a:buChar char="•"/>
            </a:pPr>
            <a:r>
              <a:rPr lang="fr-FR" b="0" i="0" dirty="0">
                <a:effectLst/>
                <a:latin typeface="Söhne"/>
              </a:rPr>
              <a:t>Relation avec le cycle de vie du développement</a:t>
            </a:r>
          </a:p>
          <a:p>
            <a:pPr algn="l">
              <a:buFont typeface="Arial" panose="020B0604020202020204" pitchFamily="34" charset="0"/>
              <a:buChar char="•"/>
            </a:pPr>
            <a:endParaRPr lang="fr-FR" dirty="0">
              <a:latin typeface="Söhne"/>
            </a:endParaRPr>
          </a:p>
          <a:p>
            <a:pPr algn="l">
              <a:buFont typeface="Arial" panose="020B0604020202020204" pitchFamily="34" charset="0"/>
              <a:buChar char="•"/>
            </a:pPr>
            <a:endParaRPr lang="fr-FR" b="0" i="0" dirty="0">
              <a:effectLst/>
              <a:latin typeface="Söhne"/>
            </a:endParaRPr>
          </a:p>
          <a:p>
            <a:pPr marL="0" indent="0" algn="just">
              <a:buNone/>
            </a:pPr>
            <a:r>
              <a:rPr lang="fr-FR" b="0" i="0" dirty="0">
                <a:effectLst/>
                <a:latin typeface="Söhne"/>
              </a:rPr>
              <a:t>Une fois que nous avons compris comment effectuer des tests manuels, nous explorerons comment les intégrer de manière efficace dans le processus de développement. Nous discuterons du moment opportun pour les exécuter et de leur relation avec le cycle de vie du développement.</a:t>
            </a:r>
          </a:p>
          <a:p>
            <a:pPr marL="0" indent="0">
              <a:buNone/>
            </a:pPr>
            <a:endParaRPr lang="fr-FR" dirty="0"/>
          </a:p>
        </p:txBody>
      </p:sp>
      <p:pic>
        <p:nvPicPr>
          <p:cNvPr id="4" name="Image 3" descr="Une image contenant Police, Graphique, logo, capture d’écran&#10;&#10;Description générée automatiquement">
            <a:extLst>
              <a:ext uri="{FF2B5EF4-FFF2-40B4-BE49-F238E27FC236}">
                <a16:creationId xmlns:a16="http://schemas.microsoft.com/office/drawing/2014/main" id="{F93C7E35-C748-51C4-1068-63F95D0EC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Tree>
    <p:extLst>
      <p:ext uri="{BB962C8B-B14F-4D97-AF65-F5344CB8AC3E}">
        <p14:creationId xmlns:p14="http://schemas.microsoft.com/office/powerpoint/2010/main" val="3256609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AD39C5-4352-938A-F1F1-3C46DC5420D3}"/>
              </a:ext>
            </a:extLst>
          </p:cNvPr>
          <p:cNvSpPr>
            <a:spLocks noGrp="1"/>
          </p:cNvSpPr>
          <p:nvPr>
            <p:ph type="title"/>
          </p:nvPr>
        </p:nvSpPr>
        <p:spPr/>
        <p:txBody>
          <a:bodyPr/>
          <a:lstStyle/>
          <a:p>
            <a:r>
              <a:rPr lang="fr-FR" b="1"/>
              <a:t>Analyse des résultats des tests manuels</a:t>
            </a:r>
            <a:endParaRPr lang="fr-FR" b="1" dirty="0"/>
          </a:p>
        </p:txBody>
      </p:sp>
      <p:sp>
        <p:nvSpPr>
          <p:cNvPr id="3" name="Espace réservé du contenu 2">
            <a:extLst>
              <a:ext uri="{FF2B5EF4-FFF2-40B4-BE49-F238E27FC236}">
                <a16:creationId xmlns:a16="http://schemas.microsoft.com/office/drawing/2014/main" id="{F523D0BB-2937-2898-FD48-8A0D9EAE92EB}"/>
              </a:ext>
            </a:extLst>
          </p:cNvPr>
          <p:cNvSpPr>
            <a:spLocks noGrp="1"/>
          </p:cNvSpPr>
          <p:nvPr>
            <p:ph idx="1"/>
          </p:nvPr>
        </p:nvSpPr>
        <p:spPr>
          <a:xfrm>
            <a:off x="1066800" y="2103120"/>
            <a:ext cx="4341395" cy="3849624"/>
          </a:xfrm>
        </p:spPr>
        <p:txBody>
          <a:bodyPr/>
          <a:lstStyle/>
          <a:p>
            <a:pPr algn="l">
              <a:buFont typeface="Arial" panose="020B0604020202020204" pitchFamily="34" charset="0"/>
              <a:buChar char="•"/>
            </a:pPr>
            <a:r>
              <a:rPr lang="fr-FR" i="0" dirty="0">
                <a:effectLst/>
                <a:latin typeface="Söhne"/>
              </a:rPr>
              <a:t>Comment interpréter les résultats</a:t>
            </a:r>
          </a:p>
          <a:p>
            <a:pPr algn="l">
              <a:buFont typeface="Arial" panose="020B0604020202020204" pitchFamily="34" charset="0"/>
              <a:buChar char="•"/>
            </a:pPr>
            <a:r>
              <a:rPr lang="fr-FR" i="0" dirty="0">
                <a:effectLst/>
                <a:latin typeface="Söhne"/>
              </a:rPr>
              <a:t>Identification des problèmes potentiels</a:t>
            </a:r>
          </a:p>
          <a:p>
            <a:pPr algn="l">
              <a:buFont typeface="Arial" panose="020B0604020202020204" pitchFamily="34" charset="0"/>
              <a:buChar char="•"/>
            </a:pPr>
            <a:endParaRPr lang="fr-FR" dirty="0">
              <a:latin typeface="Söhne"/>
            </a:endParaRPr>
          </a:p>
          <a:p>
            <a:pPr algn="l">
              <a:buFont typeface="Arial" panose="020B0604020202020204" pitchFamily="34" charset="0"/>
              <a:buChar char="•"/>
            </a:pPr>
            <a:endParaRPr lang="fr-FR" i="0" dirty="0">
              <a:effectLst/>
              <a:latin typeface="Söhne"/>
            </a:endParaRPr>
          </a:p>
          <a:p>
            <a:pPr marL="0" indent="0" algn="just">
              <a:buNone/>
            </a:pPr>
            <a:r>
              <a:rPr lang="fr-FR" b="0" i="0" dirty="0">
                <a:effectLst/>
                <a:latin typeface="Söhne"/>
              </a:rPr>
              <a:t>Cette diapositive se penchera sur l'analyse des résultats des tests manuels. Nous verrons comment interpréter ces résultats et identifier les problèmes potentiels, soulignant l'importance de cette phase dans l'amélioration du code.</a:t>
            </a:r>
            <a:endParaRPr lang="fr-FR" i="0" dirty="0">
              <a:effectLst/>
              <a:latin typeface="Söhne"/>
            </a:endParaRPr>
          </a:p>
          <a:p>
            <a:pPr marL="0" indent="0">
              <a:buNone/>
            </a:pPr>
            <a:endParaRPr lang="fr-FR" dirty="0"/>
          </a:p>
        </p:txBody>
      </p:sp>
      <p:sp>
        <p:nvSpPr>
          <p:cNvPr id="4" name="ZoneTexte 3">
            <a:extLst>
              <a:ext uri="{FF2B5EF4-FFF2-40B4-BE49-F238E27FC236}">
                <a16:creationId xmlns:a16="http://schemas.microsoft.com/office/drawing/2014/main" id="{A3A7AD66-098C-34FF-FD7F-BE720671E510}"/>
              </a:ext>
            </a:extLst>
          </p:cNvPr>
          <p:cNvSpPr txBox="1"/>
          <p:nvPr/>
        </p:nvSpPr>
        <p:spPr>
          <a:xfrm>
            <a:off x="5793206" y="2496552"/>
            <a:ext cx="5618746" cy="3323987"/>
          </a:xfrm>
          <a:prstGeom prst="rect">
            <a:avLst/>
          </a:prstGeom>
          <a:solidFill>
            <a:schemeClr val="tx1"/>
          </a:solidFill>
        </p:spPr>
        <p:txBody>
          <a:bodyPr wrap="square" rtlCol="0">
            <a:spAutoFit/>
          </a:bodyPr>
          <a:lstStyle/>
          <a:p>
            <a:r>
              <a:rPr lang="fr-FR" sz="1400" b="0" dirty="0">
                <a:solidFill>
                  <a:srgbClr val="6A9955"/>
                </a:solidFill>
                <a:effectLst/>
                <a:latin typeface="Consolas" panose="020B0609020204030204" pitchFamily="49" charset="0"/>
              </a:rPr>
              <a:t>// Résultats des tests</a:t>
            </a:r>
            <a:endParaRPr lang="fr-FR" sz="1400" b="0" dirty="0">
              <a:solidFill>
                <a:srgbClr val="D4D4D4"/>
              </a:solidFill>
              <a:effectLst/>
              <a:latin typeface="Consolas" panose="020B0609020204030204" pitchFamily="49" charset="0"/>
            </a:endParaRPr>
          </a:p>
          <a:p>
            <a:r>
              <a:rPr lang="fr-FR" sz="1400" b="0" dirty="0">
                <a:solidFill>
                  <a:srgbClr val="9CDCFE"/>
                </a:solidFill>
                <a:effectLst/>
                <a:latin typeface="Consolas" panose="020B0609020204030204" pitchFamily="49" charset="0"/>
              </a:rPr>
              <a:t>$resultat1</a:t>
            </a:r>
            <a:r>
              <a:rPr lang="fr-FR" sz="1400" b="0" dirty="0">
                <a:solidFill>
                  <a:srgbClr val="D4D4D4"/>
                </a:solidFill>
                <a:effectLst/>
                <a:latin typeface="Consolas" panose="020B0609020204030204" pitchFamily="49" charset="0"/>
              </a:rPr>
              <a:t> = </a:t>
            </a:r>
            <a:r>
              <a:rPr lang="fr-FR" sz="1400" b="0" dirty="0">
                <a:solidFill>
                  <a:srgbClr val="DCDCAA"/>
                </a:solidFill>
                <a:effectLst/>
                <a:latin typeface="Consolas" panose="020B0609020204030204" pitchFamily="49" charset="0"/>
              </a:rPr>
              <a:t>additionner</a:t>
            </a:r>
            <a:r>
              <a:rPr lang="fr-FR" sz="1400" b="0" dirty="0">
                <a:solidFill>
                  <a:srgbClr val="D4D4D4"/>
                </a:solidFill>
                <a:effectLst/>
                <a:latin typeface="Consolas" panose="020B0609020204030204" pitchFamily="49" charset="0"/>
              </a:rPr>
              <a:t>(</a:t>
            </a:r>
            <a:r>
              <a:rPr lang="fr-FR" sz="1400" b="0" dirty="0">
                <a:solidFill>
                  <a:srgbClr val="B5CEA8"/>
                </a:solidFill>
                <a:effectLst/>
                <a:latin typeface="Consolas" panose="020B0609020204030204" pitchFamily="49" charset="0"/>
              </a:rPr>
              <a:t>2</a:t>
            </a:r>
            <a:r>
              <a:rPr lang="fr-FR" sz="1400" b="0" dirty="0">
                <a:solidFill>
                  <a:srgbClr val="D4D4D4"/>
                </a:solidFill>
                <a:effectLst/>
                <a:latin typeface="Consolas" panose="020B0609020204030204" pitchFamily="49" charset="0"/>
              </a:rPr>
              <a:t>, </a:t>
            </a:r>
            <a:r>
              <a:rPr lang="fr-FR" sz="1400" b="0" dirty="0">
                <a:solidFill>
                  <a:srgbClr val="B5CEA8"/>
                </a:solidFill>
                <a:effectLst/>
                <a:latin typeface="Consolas" panose="020B0609020204030204" pitchFamily="49" charset="0"/>
              </a:rPr>
              <a:t>3</a:t>
            </a:r>
            <a:r>
              <a:rPr lang="fr-FR" sz="1400" b="0" dirty="0">
                <a:solidFill>
                  <a:srgbClr val="D4D4D4"/>
                </a:solidFill>
                <a:effectLst/>
                <a:latin typeface="Consolas" panose="020B0609020204030204" pitchFamily="49" charset="0"/>
              </a:rPr>
              <a:t>); </a:t>
            </a:r>
            <a:r>
              <a:rPr lang="fr-FR" sz="1400" b="0" dirty="0">
                <a:solidFill>
                  <a:srgbClr val="6A9955"/>
                </a:solidFill>
                <a:effectLst/>
                <a:latin typeface="Consolas" panose="020B0609020204030204" pitchFamily="49" charset="0"/>
              </a:rPr>
              <a:t>// Résultat obtenu : 5</a:t>
            </a:r>
            <a:endParaRPr lang="fr-FR" sz="1400" b="0" dirty="0">
              <a:solidFill>
                <a:srgbClr val="D4D4D4"/>
              </a:solidFill>
              <a:effectLst/>
              <a:latin typeface="Consolas" panose="020B0609020204030204" pitchFamily="49" charset="0"/>
            </a:endParaRPr>
          </a:p>
          <a:p>
            <a:r>
              <a:rPr lang="fr-FR" sz="1400" b="0" dirty="0">
                <a:solidFill>
                  <a:srgbClr val="9CDCFE"/>
                </a:solidFill>
                <a:effectLst/>
                <a:latin typeface="Consolas" panose="020B0609020204030204" pitchFamily="49" charset="0"/>
              </a:rPr>
              <a:t>$resultat2</a:t>
            </a:r>
            <a:r>
              <a:rPr lang="fr-FR" sz="1400" b="0" dirty="0">
                <a:solidFill>
                  <a:srgbClr val="D4D4D4"/>
                </a:solidFill>
                <a:effectLst/>
                <a:latin typeface="Consolas" panose="020B0609020204030204" pitchFamily="49" charset="0"/>
              </a:rPr>
              <a:t> = </a:t>
            </a:r>
            <a:r>
              <a:rPr lang="fr-FR" sz="1400" b="0" dirty="0">
                <a:solidFill>
                  <a:srgbClr val="DCDCAA"/>
                </a:solidFill>
                <a:effectLst/>
                <a:latin typeface="Consolas" panose="020B0609020204030204" pitchFamily="49" charset="0"/>
              </a:rPr>
              <a:t>additionner</a:t>
            </a:r>
            <a:r>
              <a:rPr lang="fr-FR" sz="1400" b="0" dirty="0">
                <a:solidFill>
                  <a:srgbClr val="D4D4D4"/>
                </a:solidFill>
                <a:effectLst/>
                <a:latin typeface="Consolas" panose="020B0609020204030204" pitchFamily="49" charset="0"/>
              </a:rPr>
              <a:t>(-</a:t>
            </a:r>
            <a:r>
              <a:rPr lang="fr-FR" sz="1400" b="0" dirty="0">
                <a:solidFill>
                  <a:srgbClr val="B5CEA8"/>
                </a:solidFill>
                <a:effectLst/>
                <a:latin typeface="Consolas" panose="020B0609020204030204" pitchFamily="49" charset="0"/>
              </a:rPr>
              <a:t>1</a:t>
            </a:r>
            <a:r>
              <a:rPr lang="fr-FR" sz="1400" b="0" dirty="0">
                <a:solidFill>
                  <a:srgbClr val="D4D4D4"/>
                </a:solidFill>
                <a:effectLst/>
                <a:latin typeface="Consolas" panose="020B0609020204030204" pitchFamily="49" charset="0"/>
              </a:rPr>
              <a:t>, </a:t>
            </a:r>
            <a:r>
              <a:rPr lang="fr-FR" sz="1400" b="0" dirty="0">
                <a:solidFill>
                  <a:srgbClr val="B5CEA8"/>
                </a:solidFill>
                <a:effectLst/>
                <a:latin typeface="Consolas" panose="020B0609020204030204" pitchFamily="49" charset="0"/>
              </a:rPr>
              <a:t>5</a:t>
            </a:r>
            <a:r>
              <a:rPr lang="fr-FR" sz="1400" b="0" dirty="0">
                <a:solidFill>
                  <a:srgbClr val="D4D4D4"/>
                </a:solidFill>
                <a:effectLst/>
                <a:latin typeface="Consolas" panose="020B0609020204030204" pitchFamily="49" charset="0"/>
              </a:rPr>
              <a:t>); </a:t>
            </a:r>
            <a:r>
              <a:rPr lang="fr-FR" sz="1400" b="0" dirty="0">
                <a:solidFill>
                  <a:srgbClr val="6A9955"/>
                </a:solidFill>
                <a:effectLst/>
                <a:latin typeface="Consolas" panose="020B0609020204030204" pitchFamily="49" charset="0"/>
              </a:rPr>
              <a:t>// Résultat obtenu : 4</a:t>
            </a:r>
            <a:endParaRPr lang="fr-FR" sz="1400" b="0" dirty="0">
              <a:solidFill>
                <a:srgbClr val="D4D4D4"/>
              </a:solidFill>
              <a:effectLst/>
              <a:latin typeface="Consolas" panose="020B0609020204030204" pitchFamily="49" charset="0"/>
            </a:endParaRPr>
          </a:p>
          <a:p>
            <a:r>
              <a:rPr lang="fr-FR" sz="1400" b="0" dirty="0">
                <a:solidFill>
                  <a:srgbClr val="9CDCFE"/>
                </a:solidFill>
                <a:effectLst/>
                <a:latin typeface="Consolas" panose="020B0609020204030204" pitchFamily="49" charset="0"/>
              </a:rPr>
              <a:t>$resultat3</a:t>
            </a:r>
            <a:r>
              <a:rPr lang="fr-FR" sz="1400" b="0" dirty="0">
                <a:solidFill>
                  <a:srgbClr val="D4D4D4"/>
                </a:solidFill>
                <a:effectLst/>
                <a:latin typeface="Consolas" panose="020B0609020204030204" pitchFamily="49" charset="0"/>
              </a:rPr>
              <a:t> = </a:t>
            </a:r>
            <a:r>
              <a:rPr lang="fr-FR" sz="1400" b="0" dirty="0">
                <a:solidFill>
                  <a:srgbClr val="DCDCAA"/>
                </a:solidFill>
                <a:effectLst/>
                <a:latin typeface="Consolas" panose="020B0609020204030204" pitchFamily="49" charset="0"/>
              </a:rPr>
              <a:t>additionner</a:t>
            </a:r>
            <a:r>
              <a:rPr lang="fr-FR" sz="1400" b="0" dirty="0">
                <a:solidFill>
                  <a:srgbClr val="D4D4D4"/>
                </a:solidFill>
                <a:effectLst/>
                <a:latin typeface="Consolas" panose="020B0609020204030204" pitchFamily="49" charset="0"/>
              </a:rPr>
              <a:t>(</a:t>
            </a:r>
            <a:r>
              <a:rPr lang="fr-FR" sz="1400" b="0" dirty="0">
                <a:solidFill>
                  <a:srgbClr val="B5CEA8"/>
                </a:solidFill>
                <a:effectLst/>
                <a:latin typeface="Consolas" panose="020B0609020204030204" pitchFamily="49" charset="0"/>
              </a:rPr>
              <a:t>0</a:t>
            </a:r>
            <a:r>
              <a:rPr lang="fr-FR" sz="1400" b="0" dirty="0">
                <a:solidFill>
                  <a:srgbClr val="D4D4D4"/>
                </a:solidFill>
                <a:effectLst/>
                <a:latin typeface="Consolas" panose="020B0609020204030204" pitchFamily="49" charset="0"/>
              </a:rPr>
              <a:t>, </a:t>
            </a:r>
            <a:r>
              <a:rPr lang="fr-FR" sz="1400" b="0" dirty="0">
                <a:solidFill>
                  <a:srgbClr val="B5CEA8"/>
                </a:solidFill>
                <a:effectLst/>
                <a:latin typeface="Consolas" panose="020B0609020204030204" pitchFamily="49" charset="0"/>
              </a:rPr>
              <a:t>0</a:t>
            </a:r>
            <a:r>
              <a:rPr lang="fr-FR" sz="1400" b="0" dirty="0">
                <a:solidFill>
                  <a:srgbClr val="D4D4D4"/>
                </a:solidFill>
                <a:effectLst/>
                <a:latin typeface="Consolas" panose="020B0609020204030204" pitchFamily="49" charset="0"/>
              </a:rPr>
              <a:t>); </a:t>
            </a:r>
            <a:r>
              <a:rPr lang="fr-FR" sz="1400" b="0" dirty="0">
                <a:solidFill>
                  <a:srgbClr val="6A9955"/>
                </a:solidFill>
                <a:effectLst/>
                <a:latin typeface="Consolas" panose="020B0609020204030204" pitchFamily="49" charset="0"/>
              </a:rPr>
              <a:t>// Résultat obtenu : 0</a:t>
            </a:r>
            <a:endParaRPr lang="fr-FR" sz="1400" b="0" dirty="0">
              <a:solidFill>
                <a:srgbClr val="D4D4D4"/>
              </a:solidFill>
              <a:effectLst/>
              <a:latin typeface="Consolas" panose="020B0609020204030204" pitchFamily="49" charset="0"/>
            </a:endParaRPr>
          </a:p>
          <a:p>
            <a:br>
              <a:rPr lang="fr-FR" sz="1400" b="0" dirty="0">
                <a:solidFill>
                  <a:srgbClr val="D4D4D4"/>
                </a:solidFill>
                <a:effectLst/>
                <a:latin typeface="Consolas" panose="020B0609020204030204" pitchFamily="49" charset="0"/>
              </a:rPr>
            </a:br>
            <a:r>
              <a:rPr lang="fr-FR" sz="1400" b="0" dirty="0">
                <a:solidFill>
                  <a:srgbClr val="6A9955"/>
                </a:solidFill>
                <a:effectLst/>
                <a:latin typeface="Consolas" panose="020B0609020204030204" pitchFamily="49" charset="0"/>
              </a:rPr>
              <a:t>// Analyse des résultats</a:t>
            </a:r>
            <a:endParaRPr lang="fr-FR" sz="1400" b="0" dirty="0">
              <a:solidFill>
                <a:srgbClr val="D4D4D4"/>
              </a:solidFill>
              <a:effectLst/>
              <a:latin typeface="Consolas" panose="020B0609020204030204" pitchFamily="49" charset="0"/>
            </a:endParaRPr>
          </a:p>
          <a:p>
            <a:r>
              <a:rPr lang="fr-FR" sz="1400" b="0" dirty="0">
                <a:solidFill>
                  <a:srgbClr val="C586C0"/>
                </a:solidFill>
                <a:effectLst/>
                <a:latin typeface="Consolas" panose="020B0609020204030204" pitchFamily="49" charset="0"/>
              </a:rPr>
              <a:t>if</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$resultat1</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5</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err="1">
                <a:solidFill>
                  <a:srgbClr val="DCDCAA"/>
                </a:solidFill>
                <a:effectLst/>
                <a:latin typeface="Consolas" panose="020B0609020204030204" pitchFamily="49" charset="0"/>
              </a:rPr>
              <a:t>echo</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"Test 1 réussi!"</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err="1">
                <a:solidFill>
                  <a:srgbClr val="C586C0"/>
                </a:solidFill>
                <a:effectLst/>
                <a:latin typeface="Consolas" panose="020B0609020204030204" pitchFamily="49" charset="0"/>
              </a:rPr>
              <a:t>else</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err="1">
                <a:solidFill>
                  <a:srgbClr val="DCDCAA"/>
                </a:solidFill>
                <a:effectLst/>
                <a:latin typeface="Consolas" panose="020B0609020204030204" pitchFamily="49" charset="0"/>
              </a:rPr>
              <a:t>echo</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"Test 1 échoué."</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a:p>
            <a:r>
              <a:rPr lang="fr-FR" sz="1400" b="0" dirty="0">
                <a:solidFill>
                  <a:srgbClr val="6A9955"/>
                </a:solidFill>
                <a:effectLst/>
                <a:latin typeface="Consolas" panose="020B0609020204030204" pitchFamily="49" charset="0"/>
              </a:rPr>
              <a:t>// Répétez le processus pour les autres résultats.</a:t>
            </a:r>
            <a:endParaRPr lang="fr-FR" sz="1400" b="0" dirty="0">
              <a:solidFill>
                <a:srgbClr val="D4D4D4"/>
              </a:solidFill>
              <a:effectLst/>
              <a:latin typeface="Consolas" panose="020B0609020204030204" pitchFamily="49" charset="0"/>
            </a:endParaRPr>
          </a:p>
          <a:p>
            <a:br>
              <a:rPr lang="fr-FR" sz="1400" b="0" dirty="0">
                <a:solidFill>
                  <a:srgbClr val="D4D4D4"/>
                </a:solidFill>
                <a:effectLst/>
                <a:latin typeface="Consolas" panose="020B0609020204030204" pitchFamily="49" charset="0"/>
              </a:rPr>
            </a:br>
            <a:endParaRPr lang="fr-FR" sz="1400" b="0" dirty="0">
              <a:solidFill>
                <a:srgbClr val="D4D4D4"/>
              </a:solidFill>
              <a:effectLst/>
              <a:latin typeface="Consolas" panose="020B0609020204030204" pitchFamily="49" charset="0"/>
            </a:endParaRPr>
          </a:p>
          <a:p>
            <a:endParaRPr lang="fr-FR" sz="1400" dirty="0"/>
          </a:p>
        </p:txBody>
      </p:sp>
      <p:pic>
        <p:nvPicPr>
          <p:cNvPr id="5" name="Image 4" descr="Une image contenant Police, Graphique, logo, capture d’écran&#10;&#10;Description générée automatiquement">
            <a:extLst>
              <a:ext uri="{FF2B5EF4-FFF2-40B4-BE49-F238E27FC236}">
                <a16:creationId xmlns:a16="http://schemas.microsoft.com/office/drawing/2014/main" id="{175D9701-B9BC-91CC-E453-10D0B77A4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Tree>
    <p:extLst>
      <p:ext uri="{BB962C8B-B14F-4D97-AF65-F5344CB8AC3E}">
        <p14:creationId xmlns:p14="http://schemas.microsoft.com/office/powerpoint/2010/main" val="4031509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210816-B9C5-6FD6-A480-07D7E2D6D625}"/>
              </a:ext>
            </a:extLst>
          </p:cNvPr>
          <p:cNvSpPr>
            <a:spLocks noGrp="1"/>
          </p:cNvSpPr>
          <p:nvPr>
            <p:ph type="title"/>
          </p:nvPr>
        </p:nvSpPr>
        <p:spPr/>
        <p:txBody>
          <a:bodyPr>
            <a:normAutofit/>
          </a:bodyPr>
          <a:lstStyle/>
          <a:p>
            <a:r>
              <a:rPr lang="fr-FR" b="1" dirty="0"/>
              <a:t>Rétroaction des tests manuels dans le processus de développement</a:t>
            </a:r>
          </a:p>
        </p:txBody>
      </p:sp>
      <p:sp>
        <p:nvSpPr>
          <p:cNvPr id="3" name="Espace réservé du contenu 2">
            <a:extLst>
              <a:ext uri="{FF2B5EF4-FFF2-40B4-BE49-F238E27FC236}">
                <a16:creationId xmlns:a16="http://schemas.microsoft.com/office/drawing/2014/main" id="{4CC42465-F2C6-8A32-8216-218ECB807C58}"/>
              </a:ext>
            </a:extLst>
          </p:cNvPr>
          <p:cNvSpPr>
            <a:spLocks noGrp="1"/>
          </p:cNvSpPr>
          <p:nvPr>
            <p:ph idx="1"/>
          </p:nvPr>
        </p:nvSpPr>
        <p:spPr/>
        <p:txBody>
          <a:bodyPr/>
          <a:lstStyle/>
          <a:p>
            <a:pPr algn="l">
              <a:buFont typeface="Arial" panose="020B0604020202020204" pitchFamily="34" charset="0"/>
              <a:buChar char="•"/>
            </a:pPr>
            <a:r>
              <a:rPr lang="fr-FR" b="0" i="0" dirty="0">
                <a:effectLst/>
                <a:latin typeface="Söhne"/>
              </a:rPr>
              <a:t>Comment les résultats des tests manuels influent sur le développement</a:t>
            </a:r>
          </a:p>
          <a:p>
            <a:pPr algn="l">
              <a:buFont typeface="Arial" panose="020B0604020202020204" pitchFamily="34" charset="0"/>
              <a:buChar char="•"/>
            </a:pPr>
            <a:r>
              <a:rPr lang="fr-FR" b="0" i="0" dirty="0">
                <a:effectLst/>
                <a:latin typeface="Söhne"/>
              </a:rPr>
              <a:t>Processus de correction des erreurs identifiées</a:t>
            </a:r>
          </a:p>
          <a:p>
            <a:pPr algn="l">
              <a:buFont typeface="Arial" panose="020B0604020202020204" pitchFamily="34" charset="0"/>
              <a:buChar char="•"/>
            </a:pPr>
            <a:endParaRPr lang="fr-FR" dirty="0">
              <a:latin typeface="Söhne"/>
            </a:endParaRPr>
          </a:p>
          <a:p>
            <a:pPr algn="l">
              <a:buFont typeface="Arial" panose="020B0604020202020204" pitchFamily="34" charset="0"/>
              <a:buChar char="•"/>
            </a:pPr>
            <a:endParaRPr lang="fr-FR" b="0" i="0" dirty="0">
              <a:effectLst/>
              <a:latin typeface="Söhne"/>
            </a:endParaRPr>
          </a:p>
          <a:p>
            <a:pPr marL="0" indent="0" algn="just">
              <a:buNone/>
            </a:pPr>
            <a:r>
              <a:rPr lang="fr-FR" b="0" i="0" dirty="0">
                <a:effectLst/>
                <a:latin typeface="Söhne"/>
              </a:rPr>
              <a:t>Les résultats des tests manuels fournissent une rétroaction cruciale pour le processus de développement. Nous expliquerons comment ces résultats influent sur le développement et décrirons le processus de correction des erreurs identifiées.</a:t>
            </a:r>
          </a:p>
          <a:p>
            <a:pPr marL="0" indent="0" algn="just">
              <a:buNone/>
            </a:pPr>
            <a:endParaRPr lang="fr-FR" b="0" i="0" dirty="0">
              <a:effectLst/>
              <a:latin typeface="Söhne"/>
            </a:endParaRPr>
          </a:p>
          <a:p>
            <a:pPr marL="0" indent="0">
              <a:buNone/>
            </a:pPr>
            <a:endParaRPr lang="fr-FR" dirty="0"/>
          </a:p>
        </p:txBody>
      </p:sp>
      <p:pic>
        <p:nvPicPr>
          <p:cNvPr id="4" name="Image 3" descr="Une image contenant Police, Graphique, logo, capture d’écran&#10;&#10;Description générée automatiquement">
            <a:extLst>
              <a:ext uri="{FF2B5EF4-FFF2-40B4-BE49-F238E27FC236}">
                <a16:creationId xmlns:a16="http://schemas.microsoft.com/office/drawing/2014/main" id="{25731425-24D0-BDF8-7F9E-6F1606EEB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Tree>
    <p:extLst>
      <p:ext uri="{BB962C8B-B14F-4D97-AF65-F5344CB8AC3E}">
        <p14:creationId xmlns:p14="http://schemas.microsoft.com/office/powerpoint/2010/main" val="3376392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E5A0B0-A378-8823-D0A7-5720FD13657E}"/>
              </a:ext>
            </a:extLst>
          </p:cNvPr>
          <p:cNvSpPr>
            <a:spLocks noGrp="1"/>
          </p:cNvSpPr>
          <p:nvPr>
            <p:ph type="title"/>
          </p:nvPr>
        </p:nvSpPr>
        <p:spPr/>
        <p:txBody>
          <a:bodyPr/>
          <a:lstStyle/>
          <a:p>
            <a:r>
              <a:rPr lang="fr-FR" b="1" dirty="0"/>
              <a:t>Avantages des tests unitaires manuels</a:t>
            </a:r>
          </a:p>
        </p:txBody>
      </p:sp>
      <p:sp>
        <p:nvSpPr>
          <p:cNvPr id="3" name="Espace réservé du contenu 2">
            <a:extLst>
              <a:ext uri="{FF2B5EF4-FFF2-40B4-BE49-F238E27FC236}">
                <a16:creationId xmlns:a16="http://schemas.microsoft.com/office/drawing/2014/main" id="{1B472359-59F7-711C-D4FA-672C7D0A00A4}"/>
              </a:ext>
            </a:extLst>
          </p:cNvPr>
          <p:cNvSpPr>
            <a:spLocks noGrp="1"/>
          </p:cNvSpPr>
          <p:nvPr>
            <p:ph idx="1"/>
          </p:nvPr>
        </p:nvSpPr>
        <p:spPr/>
        <p:txBody>
          <a:bodyPr/>
          <a:lstStyle/>
          <a:p>
            <a:pPr algn="l">
              <a:buFont typeface="Arial" panose="020B0604020202020204" pitchFamily="34" charset="0"/>
              <a:buChar char="•"/>
            </a:pPr>
            <a:r>
              <a:rPr lang="fr-FR" b="0" i="0" dirty="0">
                <a:effectLst/>
                <a:latin typeface="Söhne"/>
              </a:rPr>
              <a:t>Compréhension approfondie du code</a:t>
            </a:r>
          </a:p>
          <a:p>
            <a:pPr algn="l">
              <a:buFont typeface="Arial" panose="020B0604020202020204" pitchFamily="34" charset="0"/>
              <a:buChar char="•"/>
            </a:pPr>
            <a:r>
              <a:rPr lang="fr-FR" b="0" i="0" dirty="0">
                <a:effectLst/>
                <a:latin typeface="Söhne"/>
              </a:rPr>
              <a:t>Réduction du temps de développement</a:t>
            </a:r>
          </a:p>
          <a:p>
            <a:pPr algn="l">
              <a:buFont typeface="Arial" panose="020B0604020202020204" pitchFamily="34" charset="0"/>
              <a:buChar char="•"/>
            </a:pPr>
            <a:endParaRPr lang="fr-FR" dirty="0">
              <a:latin typeface="Söhne"/>
            </a:endParaRPr>
          </a:p>
          <a:p>
            <a:pPr algn="just">
              <a:buFont typeface="Arial" panose="020B0604020202020204" pitchFamily="34" charset="0"/>
              <a:buChar char="•"/>
            </a:pPr>
            <a:endParaRPr lang="fr-FR" b="0" i="0" dirty="0">
              <a:effectLst/>
              <a:latin typeface="Söhne"/>
            </a:endParaRPr>
          </a:p>
          <a:p>
            <a:pPr marL="0" indent="0" algn="just">
              <a:buNone/>
            </a:pPr>
            <a:r>
              <a:rPr lang="fr-FR" b="0" i="0" dirty="0">
                <a:effectLst/>
                <a:latin typeface="Söhne"/>
              </a:rPr>
              <a:t>Nous mettrons en évidence les avantages des tests unitaires manuels, tels qu'une compréhension approfondie du code et une réduction du temps de développement, soulignant leur impact positif sur la qualité du logiciel.</a:t>
            </a:r>
          </a:p>
          <a:p>
            <a:pPr marL="0" indent="0">
              <a:buNone/>
            </a:pPr>
            <a:endParaRPr lang="fr-FR" dirty="0"/>
          </a:p>
        </p:txBody>
      </p:sp>
      <p:pic>
        <p:nvPicPr>
          <p:cNvPr id="4" name="Image 3" descr="Une image contenant Police, Graphique, logo, capture d’écran&#10;&#10;Description générée automatiquement">
            <a:extLst>
              <a:ext uri="{FF2B5EF4-FFF2-40B4-BE49-F238E27FC236}">
                <a16:creationId xmlns:a16="http://schemas.microsoft.com/office/drawing/2014/main" id="{F00C5921-63DA-5D8F-BD06-2F3E6CDEC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Tree>
    <p:extLst>
      <p:ext uri="{BB962C8B-B14F-4D97-AF65-F5344CB8AC3E}">
        <p14:creationId xmlns:p14="http://schemas.microsoft.com/office/powerpoint/2010/main" val="81466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802ED4-E3BA-5C4B-0DC1-44062CE6D305}"/>
              </a:ext>
            </a:extLst>
          </p:cNvPr>
          <p:cNvSpPr>
            <a:spLocks noGrp="1"/>
          </p:cNvSpPr>
          <p:nvPr>
            <p:ph type="title"/>
          </p:nvPr>
        </p:nvSpPr>
        <p:spPr/>
        <p:txBody>
          <a:bodyPr/>
          <a:lstStyle/>
          <a:p>
            <a:r>
              <a:rPr lang="fr-FR" b="1" dirty="0"/>
              <a:t>Inconvénients des tests unitaires manuels</a:t>
            </a:r>
          </a:p>
        </p:txBody>
      </p:sp>
      <p:sp>
        <p:nvSpPr>
          <p:cNvPr id="3" name="Espace réservé du contenu 2">
            <a:extLst>
              <a:ext uri="{FF2B5EF4-FFF2-40B4-BE49-F238E27FC236}">
                <a16:creationId xmlns:a16="http://schemas.microsoft.com/office/drawing/2014/main" id="{D867BC8E-340A-85B2-28A0-ADE65C2CE5D1}"/>
              </a:ext>
            </a:extLst>
          </p:cNvPr>
          <p:cNvSpPr>
            <a:spLocks noGrp="1"/>
          </p:cNvSpPr>
          <p:nvPr>
            <p:ph idx="1"/>
          </p:nvPr>
        </p:nvSpPr>
        <p:spPr/>
        <p:txBody>
          <a:bodyPr/>
          <a:lstStyle/>
          <a:p>
            <a:pPr algn="l">
              <a:buFont typeface="Arial" panose="020B0604020202020204" pitchFamily="34" charset="0"/>
              <a:buChar char="•"/>
            </a:pPr>
            <a:r>
              <a:rPr lang="fr-FR" b="0" i="0" dirty="0">
                <a:effectLst/>
                <a:latin typeface="Söhne"/>
              </a:rPr>
              <a:t>Temps et efforts nécessaires</a:t>
            </a:r>
          </a:p>
          <a:p>
            <a:pPr algn="l">
              <a:buFont typeface="Arial" panose="020B0604020202020204" pitchFamily="34" charset="0"/>
              <a:buChar char="•"/>
            </a:pPr>
            <a:r>
              <a:rPr lang="fr-FR" b="0" i="0" dirty="0">
                <a:effectLst/>
                <a:latin typeface="Söhne"/>
              </a:rPr>
              <a:t>Risque d'omission de certains cas de test</a:t>
            </a:r>
          </a:p>
          <a:p>
            <a:pPr algn="l">
              <a:buFont typeface="Arial" panose="020B0604020202020204" pitchFamily="34" charset="0"/>
              <a:buChar char="•"/>
            </a:pPr>
            <a:endParaRPr lang="fr-FR" dirty="0">
              <a:latin typeface="Söhne"/>
            </a:endParaRPr>
          </a:p>
          <a:p>
            <a:pPr algn="just">
              <a:buFont typeface="Arial" panose="020B0604020202020204" pitchFamily="34" charset="0"/>
              <a:buChar char="•"/>
            </a:pPr>
            <a:endParaRPr lang="fr-FR" b="0" i="0" dirty="0">
              <a:effectLst/>
              <a:latin typeface="Söhne"/>
            </a:endParaRPr>
          </a:p>
          <a:p>
            <a:pPr marL="0" indent="0" algn="just">
              <a:buNone/>
            </a:pPr>
            <a:r>
              <a:rPr lang="fr-FR" b="0" i="0" dirty="0">
                <a:effectLst/>
                <a:latin typeface="Söhne"/>
              </a:rPr>
              <a:t>Cependant, il est important de reconnaître les inconvénients des tests unitaires manuels, notamment le temps et les efforts nécessaires, ainsi que le risque potentiel d'omission de certains cas de test.</a:t>
            </a:r>
          </a:p>
          <a:p>
            <a:pPr marL="0" indent="0">
              <a:buNone/>
            </a:pPr>
            <a:endParaRPr lang="fr-FR" dirty="0"/>
          </a:p>
        </p:txBody>
      </p:sp>
      <p:pic>
        <p:nvPicPr>
          <p:cNvPr id="4" name="Image 3" descr="Une image contenant Police, Graphique, logo, capture d’écran&#10;&#10;Description générée automatiquement">
            <a:extLst>
              <a:ext uri="{FF2B5EF4-FFF2-40B4-BE49-F238E27FC236}">
                <a16:creationId xmlns:a16="http://schemas.microsoft.com/office/drawing/2014/main" id="{D6F40F02-6D98-A1A0-6A27-B3845BA4A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Tree>
    <p:extLst>
      <p:ext uri="{BB962C8B-B14F-4D97-AF65-F5344CB8AC3E}">
        <p14:creationId xmlns:p14="http://schemas.microsoft.com/office/powerpoint/2010/main" val="988478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D9E88D-D9A4-BE51-C0F6-9D6B01BA53AC}"/>
              </a:ext>
            </a:extLst>
          </p:cNvPr>
          <p:cNvSpPr>
            <a:spLocks noGrp="1"/>
          </p:cNvSpPr>
          <p:nvPr>
            <p:ph type="title"/>
          </p:nvPr>
        </p:nvSpPr>
        <p:spPr/>
        <p:txBody>
          <a:bodyPr/>
          <a:lstStyle/>
          <a:p>
            <a:r>
              <a:rPr lang="fr-FR" b="1" dirty="0"/>
              <a:t>Comparaison avec les tests automatisés</a:t>
            </a:r>
          </a:p>
        </p:txBody>
      </p:sp>
      <p:sp>
        <p:nvSpPr>
          <p:cNvPr id="3" name="Espace réservé du contenu 2">
            <a:extLst>
              <a:ext uri="{FF2B5EF4-FFF2-40B4-BE49-F238E27FC236}">
                <a16:creationId xmlns:a16="http://schemas.microsoft.com/office/drawing/2014/main" id="{75CBF15F-ECE6-B8FA-AEEC-0A7F5B6DF330}"/>
              </a:ext>
            </a:extLst>
          </p:cNvPr>
          <p:cNvSpPr>
            <a:spLocks noGrp="1"/>
          </p:cNvSpPr>
          <p:nvPr>
            <p:ph idx="1"/>
          </p:nvPr>
        </p:nvSpPr>
        <p:spPr/>
        <p:txBody>
          <a:bodyPr/>
          <a:lstStyle/>
          <a:p>
            <a:pPr algn="l">
              <a:buFont typeface="Arial" panose="020B0604020202020204" pitchFamily="34" charset="0"/>
              <a:buChar char="•"/>
            </a:pPr>
            <a:r>
              <a:rPr lang="fr-FR" b="0" i="0" dirty="0">
                <a:effectLst/>
                <a:latin typeface="Söhne"/>
              </a:rPr>
              <a:t>Avantages et inconvénients des deux approches</a:t>
            </a:r>
          </a:p>
          <a:p>
            <a:pPr algn="l">
              <a:buFont typeface="Arial" panose="020B0604020202020204" pitchFamily="34" charset="0"/>
              <a:buChar char="•"/>
            </a:pPr>
            <a:r>
              <a:rPr lang="fr-FR" b="0" i="0" dirty="0">
                <a:effectLst/>
                <a:latin typeface="Söhne"/>
              </a:rPr>
              <a:t>Comment choisir la meilleure approche pour un projet donné</a:t>
            </a:r>
          </a:p>
          <a:p>
            <a:pPr algn="l">
              <a:buFont typeface="Arial" panose="020B0604020202020204" pitchFamily="34" charset="0"/>
              <a:buChar char="•"/>
            </a:pPr>
            <a:endParaRPr lang="fr-FR" dirty="0">
              <a:latin typeface="Söhne"/>
            </a:endParaRPr>
          </a:p>
          <a:p>
            <a:pPr algn="l">
              <a:buFont typeface="Arial" panose="020B0604020202020204" pitchFamily="34" charset="0"/>
              <a:buChar char="•"/>
            </a:pPr>
            <a:endParaRPr lang="fr-FR" b="0" i="0" dirty="0">
              <a:effectLst/>
              <a:latin typeface="Söhne"/>
            </a:endParaRPr>
          </a:p>
          <a:p>
            <a:pPr marL="0" indent="0" algn="just">
              <a:buNone/>
            </a:pPr>
            <a:r>
              <a:rPr lang="fr-FR" b="0" i="0" dirty="0">
                <a:effectLst/>
                <a:latin typeface="Söhne"/>
              </a:rPr>
              <a:t>Nous comparerons les tests unitaires manuels avec les tests automatisés, mettant en évidence les avantages et les inconvénients des deux approches. Nous aborderons également la question de savoir comment choisir la meilleure approche pour un projet spécifique</a:t>
            </a:r>
            <a:r>
              <a:rPr lang="fr-FR" b="0" i="0" dirty="0">
                <a:solidFill>
                  <a:srgbClr val="D1D5DB"/>
                </a:solidFill>
                <a:effectLst/>
                <a:latin typeface="Söhne"/>
              </a:rPr>
              <a:t>.</a:t>
            </a:r>
            <a:endParaRPr lang="fr-FR" b="0" i="0" dirty="0">
              <a:effectLst/>
              <a:latin typeface="Söhne"/>
            </a:endParaRPr>
          </a:p>
        </p:txBody>
      </p:sp>
      <p:pic>
        <p:nvPicPr>
          <p:cNvPr id="4" name="Image 3" descr="Une image contenant Police, Graphique, logo, capture d’écran&#10;&#10;Description générée automatiquement">
            <a:extLst>
              <a:ext uri="{FF2B5EF4-FFF2-40B4-BE49-F238E27FC236}">
                <a16:creationId xmlns:a16="http://schemas.microsoft.com/office/drawing/2014/main" id="{54B52816-BF09-C96A-7B0D-6D95C75AF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Tree>
    <p:extLst>
      <p:ext uri="{BB962C8B-B14F-4D97-AF65-F5344CB8AC3E}">
        <p14:creationId xmlns:p14="http://schemas.microsoft.com/office/powerpoint/2010/main" val="514057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F7C40B-EF59-B81A-66BF-16280CFEE26F}"/>
              </a:ext>
            </a:extLst>
          </p:cNvPr>
          <p:cNvSpPr>
            <a:spLocks noGrp="1"/>
          </p:cNvSpPr>
          <p:nvPr>
            <p:ph type="title"/>
          </p:nvPr>
        </p:nvSpPr>
        <p:spPr/>
        <p:txBody>
          <a:bodyPr/>
          <a:lstStyle/>
          <a:p>
            <a:r>
              <a:rPr lang="fr-FR" b="1" dirty="0"/>
              <a:t>Étude de cas - Test manuel d'une fonction complexe</a:t>
            </a:r>
          </a:p>
        </p:txBody>
      </p:sp>
      <p:sp>
        <p:nvSpPr>
          <p:cNvPr id="3" name="Espace réservé du contenu 2">
            <a:extLst>
              <a:ext uri="{FF2B5EF4-FFF2-40B4-BE49-F238E27FC236}">
                <a16:creationId xmlns:a16="http://schemas.microsoft.com/office/drawing/2014/main" id="{68441C10-24A7-628B-C192-E9E4646F3534}"/>
              </a:ext>
            </a:extLst>
          </p:cNvPr>
          <p:cNvSpPr>
            <a:spLocks noGrp="1"/>
          </p:cNvSpPr>
          <p:nvPr>
            <p:ph idx="1"/>
          </p:nvPr>
        </p:nvSpPr>
        <p:spPr>
          <a:xfrm>
            <a:off x="1066800" y="2103120"/>
            <a:ext cx="4756484" cy="3849624"/>
          </a:xfrm>
        </p:spPr>
        <p:txBody>
          <a:bodyPr/>
          <a:lstStyle/>
          <a:p>
            <a:pPr algn="l">
              <a:buFont typeface="Arial" panose="020B0604020202020204" pitchFamily="34" charset="0"/>
              <a:buChar char="•"/>
            </a:pPr>
            <a:r>
              <a:rPr lang="fr-FR" b="0" i="0" dirty="0">
                <a:effectLst/>
                <a:latin typeface="Söhne"/>
              </a:rPr>
              <a:t>Exemple pratique de test manuel d'une fonction complexe</a:t>
            </a:r>
          </a:p>
          <a:p>
            <a:pPr algn="l">
              <a:buFont typeface="Arial" panose="020B0604020202020204" pitchFamily="34" charset="0"/>
              <a:buChar char="•"/>
            </a:pPr>
            <a:r>
              <a:rPr lang="fr-FR" b="0" i="0" dirty="0">
                <a:effectLst/>
                <a:latin typeface="Söhne"/>
              </a:rPr>
              <a:t>Mise en avant des étapes et des résultats</a:t>
            </a:r>
          </a:p>
          <a:p>
            <a:pPr algn="l">
              <a:buFont typeface="Arial" panose="020B0604020202020204" pitchFamily="34" charset="0"/>
              <a:buChar char="•"/>
            </a:pPr>
            <a:endParaRPr lang="fr-FR" dirty="0">
              <a:latin typeface="Söhne"/>
            </a:endParaRPr>
          </a:p>
          <a:p>
            <a:pPr algn="just">
              <a:buFont typeface="Arial" panose="020B0604020202020204" pitchFamily="34" charset="0"/>
              <a:buChar char="•"/>
            </a:pPr>
            <a:endParaRPr lang="fr-FR" b="0" i="0" dirty="0">
              <a:effectLst/>
              <a:latin typeface="Söhne"/>
            </a:endParaRPr>
          </a:p>
          <a:p>
            <a:pPr marL="0" indent="0" algn="just">
              <a:buNone/>
            </a:pPr>
            <a:r>
              <a:rPr lang="fr-FR" b="0" i="0" dirty="0">
                <a:effectLst/>
                <a:latin typeface="Söhne"/>
              </a:rPr>
              <a:t>Pour illustrer davantage nos concepts, nous passerons en revue un exemple concret de test manuel d'une fonction complexe. Nous mettrons en lumière les étapes et les résultats obtenus.</a:t>
            </a:r>
          </a:p>
          <a:p>
            <a:pPr marL="0" indent="0">
              <a:buNone/>
            </a:pPr>
            <a:endParaRPr lang="fr-FR" dirty="0"/>
          </a:p>
        </p:txBody>
      </p:sp>
      <p:sp>
        <p:nvSpPr>
          <p:cNvPr id="4" name="ZoneTexte 3">
            <a:extLst>
              <a:ext uri="{FF2B5EF4-FFF2-40B4-BE49-F238E27FC236}">
                <a16:creationId xmlns:a16="http://schemas.microsoft.com/office/drawing/2014/main" id="{4747E751-3EF6-49E0-B6F1-2569CCCDCB42}"/>
              </a:ext>
            </a:extLst>
          </p:cNvPr>
          <p:cNvSpPr txBox="1"/>
          <p:nvPr/>
        </p:nvSpPr>
        <p:spPr>
          <a:xfrm>
            <a:off x="6096000" y="2580773"/>
            <a:ext cx="5516479" cy="2677656"/>
          </a:xfrm>
          <a:prstGeom prst="rect">
            <a:avLst/>
          </a:prstGeom>
          <a:solidFill>
            <a:schemeClr val="tx1"/>
          </a:solidFill>
        </p:spPr>
        <p:txBody>
          <a:bodyPr wrap="square" rtlCol="0">
            <a:spAutoFit/>
          </a:bodyPr>
          <a:lstStyle/>
          <a:p>
            <a:r>
              <a:rPr lang="fr-FR" sz="1400" b="0" dirty="0">
                <a:solidFill>
                  <a:srgbClr val="6A9955"/>
                </a:solidFill>
                <a:effectLst/>
                <a:latin typeface="Consolas" panose="020B0609020204030204" pitchFamily="49" charset="0"/>
              </a:rPr>
              <a:t>// Fonction complexe à tester manuellement</a:t>
            </a:r>
            <a:endParaRPr lang="fr-FR" sz="1400" b="0" dirty="0">
              <a:solidFill>
                <a:srgbClr val="D4D4D4"/>
              </a:solidFill>
              <a:effectLst/>
              <a:latin typeface="Consolas" panose="020B0609020204030204" pitchFamily="49" charset="0"/>
            </a:endParaRPr>
          </a:p>
          <a:p>
            <a:r>
              <a:rPr lang="fr-FR" sz="1400" b="0" dirty="0" err="1">
                <a:solidFill>
                  <a:srgbClr val="569CD6"/>
                </a:solidFill>
                <a:effectLst/>
                <a:latin typeface="Consolas" panose="020B0609020204030204" pitchFamily="49" charset="0"/>
              </a:rPr>
              <a:t>function</a:t>
            </a:r>
            <a:r>
              <a:rPr lang="fr-FR" sz="1400" b="0" dirty="0">
                <a:solidFill>
                  <a:srgbClr val="D4D4D4"/>
                </a:solidFill>
                <a:effectLst/>
                <a:latin typeface="Consolas" panose="020B0609020204030204" pitchFamily="49" charset="0"/>
              </a:rPr>
              <a:t> </a:t>
            </a:r>
            <a:r>
              <a:rPr lang="fr-FR" sz="1400" b="0" dirty="0" err="1">
                <a:solidFill>
                  <a:srgbClr val="DCDCAA"/>
                </a:solidFill>
                <a:effectLst/>
                <a:latin typeface="Consolas" panose="020B0609020204030204" pitchFamily="49" charset="0"/>
              </a:rPr>
              <a:t>fonctionComplexe</a:t>
            </a:r>
            <a:r>
              <a:rPr lang="fr-FR" sz="1400" b="0" dirty="0">
                <a:solidFill>
                  <a:srgbClr val="D4D4D4"/>
                </a:solidFill>
                <a:effectLst/>
                <a:latin typeface="Consolas" panose="020B0609020204030204" pitchFamily="49" charset="0"/>
              </a:rPr>
              <a:t>(</a:t>
            </a:r>
            <a:r>
              <a:rPr lang="fr-FR" sz="1400" b="0" dirty="0">
                <a:solidFill>
                  <a:srgbClr val="9CDCFE"/>
                </a:solidFill>
                <a:effectLst/>
                <a:latin typeface="Consolas" panose="020B0609020204030204" pitchFamily="49" charset="0"/>
              </a:rPr>
              <a:t>$parametre1</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$parametre2</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6A9955"/>
                </a:solidFill>
                <a:effectLst/>
                <a:latin typeface="Consolas" panose="020B0609020204030204" pitchFamily="49" charset="0"/>
              </a:rPr>
              <a:t>// ... logique complexe ...</a:t>
            </a:r>
            <a:endParaRPr lang="fr-FR" sz="1400" b="0" dirty="0">
              <a:solidFill>
                <a:srgbClr val="D4D4D4"/>
              </a:solidFill>
              <a:effectLst/>
              <a:latin typeface="Consolas" panose="020B0609020204030204" pitchFamily="49" charset="0"/>
            </a:endParaRPr>
          </a:p>
          <a:p>
            <a:r>
              <a:rPr lang="fr-FR" sz="1400" b="0" dirty="0">
                <a:solidFill>
                  <a:srgbClr val="D4D4D4"/>
                </a:solidFill>
                <a:effectLst/>
                <a:latin typeface="Consolas" panose="020B0609020204030204" pitchFamily="49" charset="0"/>
              </a:rPr>
              <a:t>    </a:t>
            </a:r>
            <a:r>
              <a:rPr lang="fr-FR" sz="1400" b="0" dirty="0">
                <a:solidFill>
                  <a:srgbClr val="C586C0"/>
                </a:solidFill>
                <a:effectLst/>
                <a:latin typeface="Consolas" panose="020B0609020204030204" pitchFamily="49" charset="0"/>
              </a:rPr>
              <a:t>return</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resultat</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6A9955"/>
                </a:solidFill>
                <a:effectLst/>
                <a:latin typeface="Consolas" panose="020B0609020204030204" pitchFamily="49" charset="0"/>
              </a:rPr>
              <a:t>// Scénario de test</a:t>
            </a:r>
            <a:endParaRPr lang="fr-FR" sz="1400" b="0" dirty="0">
              <a:solidFill>
                <a:srgbClr val="D4D4D4"/>
              </a:solidFill>
              <a:effectLst/>
              <a:latin typeface="Consolas" panose="020B0609020204030204" pitchFamily="49" charset="0"/>
            </a:endParaRPr>
          </a:p>
          <a:p>
            <a:r>
              <a:rPr lang="fr-FR" sz="1400" b="0" dirty="0">
                <a:solidFill>
                  <a:srgbClr val="9CDCFE"/>
                </a:solidFill>
                <a:effectLst/>
                <a:latin typeface="Consolas" panose="020B0609020204030204" pitchFamily="49" charset="0"/>
              </a:rPr>
              <a:t>$scenario4</a:t>
            </a:r>
            <a:r>
              <a:rPr lang="fr-FR" sz="1400" b="0" dirty="0">
                <a:solidFill>
                  <a:srgbClr val="D4D4D4"/>
                </a:solidFill>
                <a:effectLst/>
                <a:latin typeface="Consolas" panose="020B0609020204030204" pitchFamily="49" charset="0"/>
              </a:rPr>
              <a:t> = </a:t>
            </a:r>
            <a:r>
              <a:rPr lang="fr-FR" sz="1400" b="0" dirty="0" err="1">
                <a:solidFill>
                  <a:srgbClr val="DCDCAA"/>
                </a:solidFill>
                <a:effectLst/>
                <a:latin typeface="Consolas" panose="020B0609020204030204" pitchFamily="49" charset="0"/>
              </a:rPr>
              <a:t>array</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'parametre1'</a:t>
            </a:r>
            <a:r>
              <a:rPr lang="fr-FR" sz="1400" b="0" dirty="0">
                <a:solidFill>
                  <a:srgbClr val="D4D4D4"/>
                </a:solidFill>
                <a:effectLst/>
                <a:latin typeface="Consolas" panose="020B0609020204030204" pitchFamily="49" charset="0"/>
              </a:rPr>
              <a:t> =&gt; </a:t>
            </a:r>
            <a:r>
              <a:rPr lang="fr-FR" sz="1400" b="0" dirty="0">
                <a:solidFill>
                  <a:srgbClr val="CE9178"/>
                </a:solidFill>
                <a:effectLst/>
                <a:latin typeface="Consolas" panose="020B0609020204030204" pitchFamily="49" charset="0"/>
              </a:rPr>
              <a:t>'valeur1'</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'parametre2'</a:t>
            </a:r>
            <a:r>
              <a:rPr lang="fr-FR" sz="1400" b="0" dirty="0">
                <a:solidFill>
                  <a:srgbClr val="D4D4D4"/>
                </a:solidFill>
                <a:effectLst/>
                <a:latin typeface="Consolas" panose="020B0609020204030204" pitchFamily="49" charset="0"/>
              </a:rPr>
              <a:t> =&gt; </a:t>
            </a:r>
            <a:r>
              <a:rPr lang="fr-FR" sz="1400" b="0" dirty="0">
                <a:solidFill>
                  <a:srgbClr val="CE9178"/>
                </a:solidFill>
                <a:effectLst/>
                <a:latin typeface="Consolas" panose="020B0609020204030204" pitchFamily="49" charset="0"/>
              </a:rPr>
              <a:t>'valeur2'</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endParaRPr lang="fr-FR" sz="1400" b="0" dirty="0">
              <a:solidFill>
                <a:srgbClr val="D4D4D4"/>
              </a:solidFill>
              <a:effectLst/>
              <a:latin typeface="Consolas" panose="020B0609020204030204" pitchFamily="49" charset="0"/>
            </a:endParaRPr>
          </a:p>
          <a:p>
            <a:endParaRPr lang="fr-FR" sz="1400" dirty="0"/>
          </a:p>
        </p:txBody>
      </p:sp>
      <p:pic>
        <p:nvPicPr>
          <p:cNvPr id="6" name="Image 5" descr="Une image contenant Police, Graphique, logo, capture d’écran&#10;&#10;Description générée automatiquement">
            <a:extLst>
              <a:ext uri="{FF2B5EF4-FFF2-40B4-BE49-F238E27FC236}">
                <a16:creationId xmlns:a16="http://schemas.microsoft.com/office/drawing/2014/main" id="{16F05668-A254-3A3E-7A48-65CC5329D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Tree>
    <p:extLst>
      <p:ext uri="{BB962C8B-B14F-4D97-AF65-F5344CB8AC3E}">
        <p14:creationId xmlns:p14="http://schemas.microsoft.com/office/powerpoint/2010/main" val="2944301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2D9157-14BB-639D-5037-0F002BB34EB9}"/>
              </a:ext>
            </a:extLst>
          </p:cNvPr>
          <p:cNvSpPr>
            <a:spLocks noGrp="1"/>
          </p:cNvSpPr>
          <p:nvPr>
            <p:ph type="title"/>
          </p:nvPr>
        </p:nvSpPr>
        <p:spPr/>
        <p:txBody>
          <a:bodyPr/>
          <a:lstStyle/>
          <a:p>
            <a:r>
              <a:rPr lang="fr-FR" b="1" dirty="0"/>
              <a:t>Conseils pratiques pour les tests unitaires manuels</a:t>
            </a:r>
          </a:p>
        </p:txBody>
      </p:sp>
      <p:sp>
        <p:nvSpPr>
          <p:cNvPr id="3" name="Espace réservé du contenu 2">
            <a:extLst>
              <a:ext uri="{FF2B5EF4-FFF2-40B4-BE49-F238E27FC236}">
                <a16:creationId xmlns:a16="http://schemas.microsoft.com/office/drawing/2014/main" id="{E7EC0623-E8DC-A770-2526-FE1AC9368A99}"/>
              </a:ext>
            </a:extLst>
          </p:cNvPr>
          <p:cNvSpPr>
            <a:spLocks noGrp="1"/>
          </p:cNvSpPr>
          <p:nvPr>
            <p:ph idx="1"/>
          </p:nvPr>
        </p:nvSpPr>
        <p:spPr/>
        <p:txBody>
          <a:bodyPr/>
          <a:lstStyle/>
          <a:p>
            <a:pPr algn="l">
              <a:buFont typeface="Arial" panose="020B0604020202020204" pitchFamily="34" charset="0"/>
              <a:buChar char="•"/>
            </a:pPr>
            <a:r>
              <a:rPr lang="fr-FR" b="0" i="0" dirty="0">
                <a:effectLst/>
                <a:latin typeface="Söhne"/>
              </a:rPr>
              <a:t>Comment organiser les tests manuels</a:t>
            </a:r>
          </a:p>
          <a:p>
            <a:pPr algn="l">
              <a:buFont typeface="Arial" panose="020B0604020202020204" pitchFamily="34" charset="0"/>
              <a:buChar char="•"/>
            </a:pPr>
            <a:r>
              <a:rPr lang="fr-FR" b="0" i="0" dirty="0">
                <a:effectLst/>
                <a:latin typeface="Söhne"/>
              </a:rPr>
              <a:t>Utilisation de checklists</a:t>
            </a:r>
          </a:p>
          <a:p>
            <a:pPr algn="l">
              <a:buFont typeface="Arial" panose="020B0604020202020204" pitchFamily="34" charset="0"/>
              <a:buChar char="•"/>
            </a:pPr>
            <a:endParaRPr lang="fr-FR" dirty="0">
              <a:latin typeface="Söhne"/>
            </a:endParaRPr>
          </a:p>
          <a:p>
            <a:pPr algn="l">
              <a:buFont typeface="Arial" panose="020B0604020202020204" pitchFamily="34" charset="0"/>
              <a:buChar char="•"/>
            </a:pPr>
            <a:endParaRPr lang="fr-FR" b="0" i="0" dirty="0">
              <a:effectLst/>
              <a:latin typeface="Söhne"/>
            </a:endParaRPr>
          </a:p>
          <a:p>
            <a:pPr marL="0" indent="0" algn="just">
              <a:buNone/>
            </a:pPr>
            <a:r>
              <a:rPr lang="fr-FR" b="0" i="0" dirty="0">
                <a:effectLst/>
                <a:latin typeface="Söhne"/>
              </a:rPr>
              <a:t>Avant de conclure, nous ouvrirons la session à vos questions. N'hésitez pas à poser des questions sur les tests unitaires manuels, et nous ferons de notre mieux pour y répondre.</a:t>
            </a:r>
          </a:p>
          <a:p>
            <a:pPr marL="0" indent="0" algn="just">
              <a:buNone/>
            </a:pPr>
            <a:endParaRPr lang="fr-FR" b="0" i="0" dirty="0">
              <a:effectLst/>
              <a:latin typeface="Söhne"/>
            </a:endParaRPr>
          </a:p>
          <a:p>
            <a:endParaRPr lang="fr-FR" dirty="0"/>
          </a:p>
        </p:txBody>
      </p:sp>
      <p:pic>
        <p:nvPicPr>
          <p:cNvPr id="4" name="Image 3" descr="Une image contenant Police, Graphique, logo, capture d’écran&#10;&#10;Description générée automatiquement">
            <a:extLst>
              <a:ext uri="{FF2B5EF4-FFF2-40B4-BE49-F238E27FC236}">
                <a16:creationId xmlns:a16="http://schemas.microsoft.com/office/drawing/2014/main" id="{39A40A26-AED3-E4E5-8354-96ADDEAB8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Tree>
    <p:extLst>
      <p:ext uri="{BB962C8B-B14F-4D97-AF65-F5344CB8AC3E}">
        <p14:creationId xmlns:p14="http://schemas.microsoft.com/office/powerpoint/2010/main" val="3752222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8A76F5-3668-6E27-9DA1-EDF9FAD58564}"/>
              </a:ext>
            </a:extLst>
          </p:cNvPr>
          <p:cNvSpPr>
            <a:spLocks noGrp="1"/>
          </p:cNvSpPr>
          <p:nvPr>
            <p:ph type="title"/>
          </p:nvPr>
        </p:nvSpPr>
        <p:spPr/>
        <p:txBody>
          <a:bodyPr/>
          <a:lstStyle/>
          <a:p>
            <a:r>
              <a:rPr lang="fr-FR" b="1" dirty="0"/>
              <a:t>Introduction</a:t>
            </a:r>
            <a:r>
              <a:rPr lang="fr-FR" dirty="0"/>
              <a:t>	</a:t>
            </a:r>
          </a:p>
        </p:txBody>
      </p:sp>
      <p:sp>
        <p:nvSpPr>
          <p:cNvPr id="3" name="Espace réservé du contenu 2">
            <a:extLst>
              <a:ext uri="{FF2B5EF4-FFF2-40B4-BE49-F238E27FC236}">
                <a16:creationId xmlns:a16="http://schemas.microsoft.com/office/drawing/2014/main" id="{FF4089E0-6197-C044-2C57-3CF28ED2FE2E}"/>
              </a:ext>
            </a:extLst>
          </p:cNvPr>
          <p:cNvSpPr>
            <a:spLocks noGrp="1"/>
          </p:cNvSpPr>
          <p:nvPr>
            <p:ph idx="1"/>
          </p:nvPr>
        </p:nvSpPr>
        <p:spPr/>
        <p:txBody>
          <a:bodyPr>
            <a:normAutofit/>
          </a:bodyPr>
          <a:lstStyle/>
          <a:p>
            <a:pPr marL="0" indent="0" algn="ctr">
              <a:buNone/>
            </a:pPr>
            <a:endParaRPr lang="fr-FR" sz="1800" b="0" i="0" dirty="0">
              <a:effectLst/>
              <a:latin typeface="Söhne"/>
            </a:endParaRPr>
          </a:p>
          <a:p>
            <a:pPr marL="0" indent="0" algn="ctr">
              <a:buNone/>
            </a:pPr>
            <a:endParaRPr lang="fr-FR" sz="1800" dirty="0">
              <a:latin typeface="Söhne"/>
            </a:endParaRPr>
          </a:p>
          <a:p>
            <a:pPr marL="0" indent="0" algn="ctr">
              <a:buNone/>
            </a:pPr>
            <a:r>
              <a:rPr lang="fr-FR" sz="2400" b="0" i="0" dirty="0">
                <a:effectLst/>
                <a:latin typeface="Söhne"/>
              </a:rPr>
              <a:t>Introduction aux Tests Unitaires faits à la main en PHP</a:t>
            </a:r>
          </a:p>
          <a:p>
            <a:pPr marL="0" indent="0">
              <a:buNone/>
            </a:pPr>
            <a:endParaRPr lang="fr-FR" sz="1800" dirty="0">
              <a:latin typeface="Söhne"/>
            </a:endParaRPr>
          </a:p>
          <a:p>
            <a:pPr marL="0" indent="0">
              <a:buNone/>
            </a:pPr>
            <a:endParaRPr lang="fr-FR" sz="1800" dirty="0">
              <a:latin typeface="Söhne"/>
            </a:endParaRPr>
          </a:p>
          <a:p>
            <a:pPr marL="0" indent="0" algn="ctr">
              <a:buNone/>
            </a:pPr>
            <a:r>
              <a:rPr lang="fr-FR" sz="2400" b="0" i="0" dirty="0">
                <a:effectLst/>
                <a:latin typeface="Söhne"/>
              </a:rPr>
              <a:t>Objectif : Comprendre la nécessité des tests unitaires et l'approche manuelle.</a:t>
            </a:r>
            <a:endParaRPr lang="fr-FR" sz="2400" dirty="0">
              <a:latin typeface="Söhne"/>
            </a:endParaRPr>
          </a:p>
        </p:txBody>
      </p:sp>
      <p:pic>
        <p:nvPicPr>
          <p:cNvPr id="4" name="Image 3" descr="Une image contenant Police, Graphique, logo, capture d’écran&#10;&#10;Description générée automatiquement">
            <a:extLst>
              <a:ext uri="{FF2B5EF4-FFF2-40B4-BE49-F238E27FC236}">
                <a16:creationId xmlns:a16="http://schemas.microsoft.com/office/drawing/2014/main" id="{985AA03C-CE30-9B7D-76A9-E1C47372D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Tree>
    <p:extLst>
      <p:ext uri="{BB962C8B-B14F-4D97-AF65-F5344CB8AC3E}">
        <p14:creationId xmlns:p14="http://schemas.microsoft.com/office/powerpoint/2010/main" val="313080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BD80F1-6D27-D795-3A41-1E9E1636536D}"/>
              </a:ext>
            </a:extLst>
          </p:cNvPr>
          <p:cNvSpPr>
            <a:spLocks noGrp="1"/>
          </p:cNvSpPr>
          <p:nvPr>
            <p:ph type="title"/>
          </p:nvPr>
        </p:nvSpPr>
        <p:spPr/>
        <p:txBody>
          <a:bodyPr/>
          <a:lstStyle/>
          <a:p>
            <a:r>
              <a:rPr lang="fr-FR" b="1" i="0" dirty="0">
                <a:effectLst/>
              </a:rPr>
              <a:t>Pourquoi les tests unitaires manuels ?</a:t>
            </a:r>
            <a:endParaRPr lang="fr-FR" dirty="0"/>
          </a:p>
        </p:txBody>
      </p:sp>
      <p:sp>
        <p:nvSpPr>
          <p:cNvPr id="3" name="Espace réservé du contenu 2">
            <a:extLst>
              <a:ext uri="{FF2B5EF4-FFF2-40B4-BE49-F238E27FC236}">
                <a16:creationId xmlns:a16="http://schemas.microsoft.com/office/drawing/2014/main" id="{D6553D36-7FDA-7A95-C7CB-43766DE88FA0}"/>
              </a:ext>
            </a:extLst>
          </p:cNvPr>
          <p:cNvSpPr>
            <a:spLocks noGrp="1"/>
          </p:cNvSpPr>
          <p:nvPr>
            <p:ph idx="1"/>
          </p:nvPr>
        </p:nvSpPr>
        <p:spPr/>
        <p:txBody>
          <a:bodyPr/>
          <a:lstStyle/>
          <a:p>
            <a:pPr algn="l">
              <a:buFont typeface="Arial" panose="020B0604020202020204" pitchFamily="34" charset="0"/>
              <a:buChar char="•"/>
            </a:pPr>
            <a:r>
              <a:rPr lang="fr-FR" b="0" i="0" dirty="0">
                <a:effectLst/>
                <a:latin typeface="Söhne"/>
              </a:rPr>
              <a:t>Importance de la compréhension approfondie du code</a:t>
            </a:r>
          </a:p>
          <a:p>
            <a:pPr algn="l">
              <a:buFont typeface="Arial" panose="020B0604020202020204" pitchFamily="34" charset="0"/>
              <a:buChar char="•"/>
            </a:pPr>
            <a:r>
              <a:rPr lang="fr-FR" b="0" i="0" dirty="0">
                <a:effectLst/>
                <a:latin typeface="Söhne"/>
              </a:rPr>
              <a:t>Détection proactive des erreurs</a:t>
            </a:r>
          </a:p>
          <a:p>
            <a:pPr algn="l">
              <a:buFont typeface="Arial" panose="020B0604020202020204" pitchFamily="34" charset="0"/>
              <a:buChar char="•"/>
            </a:pPr>
            <a:r>
              <a:rPr lang="fr-FR" b="0" i="0" dirty="0">
                <a:effectLst/>
                <a:latin typeface="Söhne"/>
              </a:rPr>
              <a:t>Amélioration de la qualité du code</a:t>
            </a:r>
          </a:p>
          <a:p>
            <a:pPr algn="l">
              <a:buFont typeface="Arial" panose="020B0604020202020204" pitchFamily="34" charset="0"/>
              <a:buChar char="•"/>
            </a:pPr>
            <a:endParaRPr lang="fr-FR" dirty="0">
              <a:latin typeface="Söhne"/>
            </a:endParaRPr>
          </a:p>
          <a:p>
            <a:pPr algn="l">
              <a:buFont typeface="Arial" panose="020B0604020202020204" pitchFamily="34" charset="0"/>
              <a:buChar char="•"/>
            </a:pPr>
            <a:endParaRPr lang="fr-FR" dirty="0">
              <a:latin typeface="Söhne"/>
            </a:endParaRPr>
          </a:p>
          <a:p>
            <a:pPr marL="0" indent="0" algn="just">
              <a:buNone/>
            </a:pPr>
            <a:r>
              <a:rPr lang="fr-FR" b="0" i="0" dirty="0">
                <a:effectLst/>
                <a:latin typeface="Söhne"/>
              </a:rPr>
              <a:t>Les tests unitaires manuels sont essentiels pour obtenir une compréhension approfondie du code. Ils permettent la détection proactive des erreurs, contribuant ainsi à une amélioration significative de la qualité du code. Dans cette présentation, nous explorerons les raisons pour lesquelles les tests manuels sont une pratique précieuse.</a:t>
            </a:r>
          </a:p>
          <a:p>
            <a:endParaRPr lang="fr-FR" dirty="0"/>
          </a:p>
        </p:txBody>
      </p:sp>
      <p:pic>
        <p:nvPicPr>
          <p:cNvPr id="4" name="Image 3" descr="Une image contenant Police, Graphique, logo, capture d’écran&#10;&#10;Description générée automatiquement">
            <a:extLst>
              <a:ext uri="{FF2B5EF4-FFF2-40B4-BE49-F238E27FC236}">
                <a16:creationId xmlns:a16="http://schemas.microsoft.com/office/drawing/2014/main" id="{34662691-8464-0E31-4EA5-C58A77FAE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Tree>
    <p:extLst>
      <p:ext uri="{BB962C8B-B14F-4D97-AF65-F5344CB8AC3E}">
        <p14:creationId xmlns:p14="http://schemas.microsoft.com/office/powerpoint/2010/main" val="41483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6F3D0A-0145-75BC-8A16-866CF5106344}"/>
              </a:ext>
            </a:extLst>
          </p:cNvPr>
          <p:cNvSpPr>
            <a:spLocks noGrp="1"/>
          </p:cNvSpPr>
          <p:nvPr>
            <p:ph type="title"/>
          </p:nvPr>
        </p:nvSpPr>
        <p:spPr/>
        <p:txBody>
          <a:bodyPr/>
          <a:lstStyle/>
          <a:p>
            <a:r>
              <a:rPr lang="fr-FR" b="1" i="0" dirty="0">
                <a:effectLst/>
              </a:rPr>
              <a:t>Qu'est-ce qu'un test unitaire ?</a:t>
            </a:r>
            <a:endParaRPr lang="fr-FR" dirty="0"/>
          </a:p>
        </p:txBody>
      </p:sp>
      <p:sp>
        <p:nvSpPr>
          <p:cNvPr id="3" name="Espace réservé du contenu 2">
            <a:extLst>
              <a:ext uri="{FF2B5EF4-FFF2-40B4-BE49-F238E27FC236}">
                <a16:creationId xmlns:a16="http://schemas.microsoft.com/office/drawing/2014/main" id="{C954BB54-CA8B-A31C-ECFF-C5AAA708D06F}"/>
              </a:ext>
            </a:extLst>
          </p:cNvPr>
          <p:cNvSpPr>
            <a:spLocks noGrp="1"/>
          </p:cNvSpPr>
          <p:nvPr>
            <p:ph idx="1"/>
          </p:nvPr>
        </p:nvSpPr>
        <p:spPr/>
        <p:txBody>
          <a:bodyPr/>
          <a:lstStyle/>
          <a:p>
            <a:pPr algn="l">
              <a:buFont typeface="Arial" panose="020B0604020202020204" pitchFamily="34" charset="0"/>
              <a:buChar char="•"/>
            </a:pPr>
            <a:r>
              <a:rPr lang="fr-FR" b="0" i="0" dirty="0">
                <a:effectLst/>
                <a:latin typeface="Söhne"/>
              </a:rPr>
              <a:t>Définition d'un test unitaire</a:t>
            </a:r>
          </a:p>
          <a:p>
            <a:pPr algn="l">
              <a:buFont typeface="Arial" panose="020B0604020202020204" pitchFamily="34" charset="0"/>
              <a:buChar char="•"/>
            </a:pPr>
            <a:r>
              <a:rPr lang="fr-FR" b="0" i="0" dirty="0">
                <a:effectLst/>
                <a:latin typeface="Söhne"/>
              </a:rPr>
              <a:t>Objectif : vérifier une unité de code de manière isolée.</a:t>
            </a:r>
          </a:p>
          <a:p>
            <a:pPr algn="l">
              <a:buFont typeface="Arial" panose="020B0604020202020204" pitchFamily="34" charset="0"/>
              <a:buChar char="•"/>
            </a:pPr>
            <a:endParaRPr lang="fr-FR" dirty="0">
              <a:latin typeface="Söhne"/>
            </a:endParaRPr>
          </a:p>
          <a:p>
            <a:pPr algn="l">
              <a:buFont typeface="Arial" panose="020B0604020202020204" pitchFamily="34" charset="0"/>
              <a:buChar char="•"/>
            </a:pPr>
            <a:endParaRPr lang="fr-FR" b="0" i="0" dirty="0">
              <a:effectLst/>
              <a:latin typeface="Söhne"/>
            </a:endParaRPr>
          </a:p>
          <a:p>
            <a:pPr marL="0" indent="0" algn="just">
              <a:buNone/>
            </a:pPr>
            <a:r>
              <a:rPr lang="fr-FR" b="0" i="0" dirty="0">
                <a:effectLst/>
                <a:latin typeface="Söhne"/>
              </a:rPr>
              <a:t>Un test unitaire vise à vérifier une unité de code de manière isolée. Nous examinerons la définition d'un test unitaire et son objectif, mettant en lumière l'importance de cette pratique dans le processus de développement</a:t>
            </a:r>
          </a:p>
          <a:p>
            <a:endParaRPr lang="fr-FR" dirty="0"/>
          </a:p>
        </p:txBody>
      </p:sp>
      <p:pic>
        <p:nvPicPr>
          <p:cNvPr id="4" name="Image 3" descr="Une image contenant Police, Graphique, logo, capture d’écran&#10;&#10;Description générée automatiquement">
            <a:extLst>
              <a:ext uri="{FF2B5EF4-FFF2-40B4-BE49-F238E27FC236}">
                <a16:creationId xmlns:a16="http://schemas.microsoft.com/office/drawing/2014/main" id="{016E21AA-F4FE-880D-056A-BCA2EE0D2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Tree>
    <p:extLst>
      <p:ext uri="{BB962C8B-B14F-4D97-AF65-F5344CB8AC3E}">
        <p14:creationId xmlns:p14="http://schemas.microsoft.com/office/powerpoint/2010/main" val="1248713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EAB268-F0C8-32DB-F5AF-1756B5729091}"/>
              </a:ext>
            </a:extLst>
          </p:cNvPr>
          <p:cNvSpPr>
            <a:spLocks noGrp="1"/>
          </p:cNvSpPr>
          <p:nvPr>
            <p:ph type="title"/>
          </p:nvPr>
        </p:nvSpPr>
        <p:spPr/>
        <p:txBody>
          <a:bodyPr/>
          <a:lstStyle/>
          <a:p>
            <a:r>
              <a:rPr lang="fr-FR" b="1" dirty="0"/>
              <a:t>Exemple de fonction simple à tester</a:t>
            </a:r>
          </a:p>
        </p:txBody>
      </p:sp>
      <p:sp>
        <p:nvSpPr>
          <p:cNvPr id="3" name="Espace réservé du contenu 2">
            <a:extLst>
              <a:ext uri="{FF2B5EF4-FFF2-40B4-BE49-F238E27FC236}">
                <a16:creationId xmlns:a16="http://schemas.microsoft.com/office/drawing/2014/main" id="{B62CE5BF-BDDF-C855-4C93-ABF497C91F55}"/>
              </a:ext>
            </a:extLst>
          </p:cNvPr>
          <p:cNvSpPr>
            <a:spLocks noGrp="1"/>
          </p:cNvSpPr>
          <p:nvPr>
            <p:ph idx="1"/>
          </p:nvPr>
        </p:nvSpPr>
        <p:spPr>
          <a:xfrm>
            <a:off x="1066800" y="2103120"/>
            <a:ext cx="5484395" cy="3849624"/>
          </a:xfrm>
        </p:spPr>
        <p:txBody>
          <a:bodyPr/>
          <a:lstStyle/>
          <a:p>
            <a:pPr algn="l">
              <a:buFont typeface="Arial" panose="020B0604020202020204" pitchFamily="34" charset="0"/>
              <a:buChar char="•"/>
            </a:pPr>
            <a:r>
              <a:rPr lang="fr-FR" b="0" i="0" dirty="0">
                <a:effectLst/>
                <a:latin typeface="Söhne"/>
              </a:rPr>
              <a:t>Code d'une fonction simple (ex. calcul de la somme)</a:t>
            </a:r>
          </a:p>
          <a:p>
            <a:pPr algn="l">
              <a:buFont typeface="Arial" panose="020B0604020202020204" pitchFamily="34" charset="0"/>
              <a:buChar char="•"/>
            </a:pPr>
            <a:r>
              <a:rPr lang="fr-FR" b="0" i="0" dirty="0">
                <a:effectLst/>
                <a:latin typeface="Söhne"/>
              </a:rPr>
              <a:t>Objectif : démontrer comment tester manuellement cette fonction.</a:t>
            </a:r>
          </a:p>
          <a:p>
            <a:pPr algn="l">
              <a:buFont typeface="Arial" panose="020B0604020202020204" pitchFamily="34" charset="0"/>
              <a:buChar char="•"/>
            </a:pPr>
            <a:endParaRPr lang="fr-FR" dirty="0">
              <a:latin typeface="Söhne"/>
            </a:endParaRPr>
          </a:p>
          <a:p>
            <a:pPr algn="l">
              <a:buFont typeface="Arial" panose="020B0604020202020204" pitchFamily="34" charset="0"/>
              <a:buChar char="•"/>
            </a:pPr>
            <a:endParaRPr lang="fr-FR" dirty="0">
              <a:latin typeface="Söhne"/>
            </a:endParaRPr>
          </a:p>
          <a:p>
            <a:pPr marL="0" indent="0" algn="l">
              <a:buNone/>
            </a:pPr>
            <a:r>
              <a:rPr lang="fr-FR" b="0" i="0" dirty="0">
                <a:effectLst/>
                <a:latin typeface="Söhne"/>
              </a:rPr>
              <a:t>Pour illustrer notre propos, nous prendrons un exemple concret de fonction simple, comme le calcul de la somme. Nous allons démontrer comment tester manuellement cette fonction pour assurer son bon fonctionnement.</a:t>
            </a:r>
          </a:p>
          <a:p>
            <a:pPr marL="0" indent="0">
              <a:buNone/>
            </a:pPr>
            <a:endParaRPr lang="fr-FR" dirty="0"/>
          </a:p>
        </p:txBody>
      </p:sp>
      <p:sp>
        <p:nvSpPr>
          <p:cNvPr id="4" name="ZoneTexte 3">
            <a:extLst>
              <a:ext uri="{FF2B5EF4-FFF2-40B4-BE49-F238E27FC236}">
                <a16:creationId xmlns:a16="http://schemas.microsoft.com/office/drawing/2014/main" id="{5A19A39C-2105-B0E1-1557-2C4B4C1C785F}"/>
              </a:ext>
            </a:extLst>
          </p:cNvPr>
          <p:cNvSpPr txBox="1"/>
          <p:nvPr/>
        </p:nvSpPr>
        <p:spPr>
          <a:xfrm>
            <a:off x="7002379" y="2551837"/>
            <a:ext cx="4505826" cy="1754326"/>
          </a:xfrm>
          <a:prstGeom prst="rect">
            <a:avLst/>
          </a:prstGeom>
          <a:solidFill>
            <a:schemeClr val="tx1"/>
          </a:solidFill>
        </p:spPr>
        <p:txBody>
          <a:bodyPr wrap="square" rtlCol="0">
            <a:spAutoFit/>
          </a:bodyPr>
          <a:lstStyle/>
          <a:p>
            <a:r>
              <a:rPr lang="fr-FR" b="0" dirty="0">
                <a:solidFill>
                  <a:srgbClr val="6A9955"/>
                </a:solidFill>
                <a:effectLst/>
                <a:latin typeface="Consolas" panose="020B0609020204030204" pitchFamily="49" charset="0"/>
              </a:rPr>
              <a:t>// Exemple de fonction à tester manuellement (addition)</a:t>
            </a:r>
            <a:endParaRPr lang="fr-FR" b="0" dirty="0">
              <a:solidFill>
                <a:srgbClr val="D4D4D4"/>
              </a:solidFill>
              <a:effectLst/>
              <a:latin typeface="Consolas" panose="020B0609020204030204" pitchFamily="49" charset="0"/>
            </a:endParaRPr>
          </a:p>
          <a:p>
            <a:r>
              <a:rPr lang="fr-FR" b="0" dirty="0" err="1">
                <a:solidFill>
                  <a:srgbClr val="569CD6"/>
                </a:solidFill>
                <a:effectLst/>
                <a:latin typeface="Consolas" panose="020B0609020204030204" pitchFamily="49" charset="0"/>
              </a:rPr>
              <a:t>function</a:t>
            </a:r>
            <a:r>
              <a:rPr lang="fr-FR" b="0" dirty="0">
                <a:solidFill>
                  <a:srgbClr val="D4D4D4"/>
                </a:solidFill>
                <a:effectLst/>
                <a:latin typeface="Consolas" panose="020B0609020204030204" pitchFamily="49" charset="0"/>
              </a:rPr>
              <a:t> </a:t>
            </a:r>
            <a:r>
              <a:rPr lang="fr-FR" b="0" dirty="0">
                <a:solidFill>
                  <a:srgbClr val="DCDCAA"/>
                </a:solidFill>
                <a:effectLst/>
                <a:latin typeface="Consolas" panose="020B0609020204030204" pitchFamily="49" charset="0"/>
              </a:rPr>
              <a:t>additionner</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$b</a:t>
            </a:r>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a:solidFill>
                  <a:srgbClr val="C586C0"/>
                </a:solidFill>
                <a:effectLst/>
                <a:latin typeface="Consolas" panose="020B0609020204030204" pitchFamily="49" charset="0"/>
              </a:rPr>
              <a:t>return</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$a</a:t>
            </a:r>
            <a:r>
              <a:rPr lang="fr-FR" b="0" dirty="0">
                <a:solidFill>
                  <a:srgbClr val="D4D4D4"/>
                </a:solidFill>
                <a:effectLst/>
                <a:latin typeface="Consolas" panose="020B0609020204030204" pitchFamily="49" charset="0"/>
              </a:rPr>
              <a:t> + </a:t>
            </a:r>
            <a:r>
              <a:rPr lang="fr-FR" b="0" dirty="0">
                <a:solidFill>
                  <a:srgbClr val="9CDCFE"/>
                </a:solidFill>
                <a:effectLst/>
                <a:latin typeface="Consolas" panose="020B0609020204030204" pitchFamily="49" charset="0"/>
              </a:rPr>
              <a:t>$b</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a:t>
            </a:r>
          </a:p>
          <a:p>
            <a:endParaRPr lang="fr-FR" dirty="0"/>
          </a:p>
        </p:txBody>
      </p:sp>
      <p:pic>
        <p:nvPicPr>
          <p:cNvPr id="5" name="Image 4" descr="Une image contenant Police, Graphique, logo, capture d’écran&#10;&#10;Description générée automatiquement">
            <a:extLst>
              <a:ext uri="{FF2B5EF4-FFF2-40B4-BE49-F238E27FC236}">
                <a16:creationId xmlns:a16="http://schemas.microsoft.com/office/drawing/2014/main" id="{41AB330A-5648-30ED-3A2A-3F9E2CB3EB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Tree>
    <p:extLst>
      <p:ext uri="{BB962C8B-B14F-4D97-AF65-F5344CB8AC3E}">
        <p14:creationId xmlns:p14="http://schemas.microsoft.com/office/powerpoint/2010/main" val="3911820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16D51F-5970-662E-8986-5640917D95F8}"/>
              </a:ext>
            </a:extLst>
          </p:cNvPr>
          <p:cNvSpPr>
            <a:spLocks noGrp="1"/>
          </p:cNvSpPr>
          <p:nvPr>
            <p:ph type="title"/>
          </p:nvPr>
        </p:nvSpPr>
        <p:spPr/>
        <p:txBody>
          <a:bodyPr/>
          <a:lstStyle/>
          <a:p>
            <a:r>
              <a:rPr lang="fr-FR" b="1" dirty="0"/>
              <a:t>Principes des tests unitaires manuels</a:t>
            </a:r>
          </a:p>
        </p:txBody>
      </p:sp>
      <p:sp>
        <p:nvSpPr>
          <p:cNvPr id="3" name="Espace réservé du contenu 2">
            <a:extLst>
              <a:ext uri="{FF2B5EF4-FFF2-40B4-BE49-F238E27FC236}">
                <a16:creationId xmlns:a16="http://schemas.microsoft.com/office/drawing/2014/main" id="{E72EA42E-9726-A869-548F-D248E3A882E9}"/>
              </a:ext>
            </a:extLst>
          </p:cNvPr>
          <p:cNvSpPr>
            <a:spLocks noGrp="1"/>
          </p:cNvSpPr>
          <p:nvPr>
            <p:ph idx="1"/>
          </p:nvPr>
        </p:nvSpPr>
        <p:spPr/>
        <p:txBody>
          <a:bodyPr/>
          <a:lstStyle/>
          <a:p>
            <a:pPr algn="l">
              <a:buFont typeface="Arial" panose="020B0604020202020204" pitchFamily="34" charset="0"/>
              <a:buChar char="•"/>
            </a:pPr>
            <a:r>
              <a:rPr lang="fr-FR" b="0" i="0" dirty="0">
                <a:effectLst/>
                <a:latin typeface="Söhne"/>
              </a:rPr>
              <a:t>Isolation des unités de code</a:t>
            </a:r>
          </a:p>
          <a:p>
            <a:pPr algn="l">
              <a:buFont typeface="Arial" panose="020B0604020202020204" pitchFamily="34" charset="0"/>
              <a:buChar char="•"/>
            </a:pPr>
            <a:r>
              <a:rPr lang="fr-FR" b="0" i="0" dirty="0">
                <a:effectLst/>
                <a:latin typeface="Söhne"/>
              </a:rPr>
              <a:t>Choix des entrées de test significatives</a:t>
            </a:r>
          </a:p>
          <a:p>
            <a:pPr algn="l">
              <a:buFont typeface="Arial" panose="020B0604020202020204" pitchFamily="34" charset="0"/>
              <a:buChar char="•"/>
            </a:pPr>
            <a:r>
              <a:rPr lang="fr-FR" b="0" i="0" dirty="0">
                <a:effectLst/>
                <a:latin typeface="Söhne"/>
              </a:rPr>
              <a:t>Vérification manuelle des résultats</a:t>
            </a:r>
          </a:p>
          <a:p>
            <a:pPr algn="l">
              <a:buFont typeface="Arial" panose="020B0604020202020204" pitchFamily="34" charset="0"/>
              <a:buChar char="•"/>
            </a:pPr>
            <a:endParaRPr lang="fr-FR" dirty="0">
              <a:latin typeface="Söhne"/>
            </a:endParaRPr>
          </a:p>
          <a:p>
            <a:pPr algn="l">
              <a:buFont typeface="Arial" panose="020B0604020202020204" pitchFamily="34" charset="0"/>
              <a:buChar char="•"/>
            </a:pPr>
            <a:endParaRPr lang="fr-FR" dirty="0">
              <a:latin typeface="Söhne"/>
            </a:endParaRPr>
          </a:p>
          <a:p>
            <a:pPr marL="0" indent="0" algn="just">
              <a:buNone/>
            </a:pPr>
            <a:r>
              <a:rPr lang="fr-FR" b="0" i="0" dirty="0">
                <a:effectLst/>
                <a:latin typeface="Söhne"/>
              </a:rPr>
              <a:t>Les principes des tests unitaires manuels sont cruciaux. Nous aborderons l'importance de l'isolation des unités de code, le choix judicieux des entrées de test et la vérification manuelle des résultats pour garantir une approche rigoureuse.</a:t>
            </a:r>
          </a:p>
          <a:p>
            <a:endParaRPr lang="fr-FR" dirty="0"/>
          </a:p>
        </p:txBody>
      </p:sp>
      <p:pic>
        <p:nvPicPr>
          <p:cNvPr id="4" name="Image 3" descr="Une image contenant Police, Graphique, logo, capture d’écran&#10;&#10;Description générée automatiquement">
            <a:extLst>
              <a:ext uri="{FF2B5EF4-FFF2-40B4-BE49-F238E27FC236}">
                <a16:creationId xmlns:a16="http://schemas.microsoft.com/office/drawing/2014/main" id="{754FDE75-28AC-AD13-2FCC-3305C6DD6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Tree>
    <p:extLst>
      <p:ext uri="{BB962C8B-B14F-4D97-AF65-F5344CB8AC3E}">
        <p14:creationId xmlns:p14="http://schemas.microsoft.com/office/powerpoint/2010/main" val="104599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5ABFBB-F26C-A457-A80E-AA87B65EB762}"/>
              </a:ext>
            </a:extLst>
          </p:cNvPr>
          <p:cNvSpPr>
            <a:spLocks noGrp="1"/>
          </p:cNvSpPr>
          <p:nvPr>
            <p:ph type="title"/>
          </p:nvPr>
        </p:nvSpPr>
        <p:spPr/>
        <p:txBody>
          <a:bodyPr/>
          <a:lstStyle/>
          <a:p>
            <a:r>
              <a:rPr lang="fr-FR" b="1" i="0" dirty="0">
                <a:effectLst/>
              </a:rPr>
              <a:t>Création de scénarios de test</a:t>
            </a:r>
            <a:endParaRPr lang="fr-FR" dirty="0"/>
          </a:p>
        </p:txBody>
      </p:sp>
      <p:sp>
        <p:nvSpPr>
          <p:cNvPr id="3" name="Espace réservé du contenu 2">
            <a:extLst>
              <a:ext uri="{FF2B5EF4-FFF2-40B4-BE49-F238E27FC236}">
                <a16:creationId xmlns:a16="http://schemas.microsoft.com/office/drawing/2014/main" id="{BC58D8C1-24FE-DCC3-E33B-382CCA97B27F}"/>
              </a:ext>
            </a:extLst>
          </p:cNvPr>
          <p:cNvSpPr>
            <a:spLocks noGrp="1"/>
          </p:cNvSpPr>
          <p:nvPr>
            <p:ph idx="1"/>
          </p:nvPr>
        </p:nvSpPr>
        <p:spPr>
          <a:xfrm>
            <a:off x="1066800" y="2103120"/>
            <a:ext cx="4539916" cy="3849624"/>
          </a:xfrm>
        </p:spPr>
        <p:txBody>
          <a:bodyPr/>
          <a:lstStyle/>
          <a:p>
            <a:pPr algn="l">
              <a:buFont typeface="Arial" panose="020B0604020202020204" pitchFamily="34" charset="0"/>
              <a:buChar char="•"/>
            </a:pPr>
            <a:r>
              <a:rPr lang="fr-FR" b="0" i="0" dirty="0">
                <a:effectLst/>
                <a:latin typeface="Söhne"/>
              </a:rPr>
              <a:t>Identifier les différents scénarios de test possibles</a:t>
            </a:r>
          </a:p>
          <a:p>
            <a:pPr algn="l">
              <a:buFont typeface="Arial" panose="020B0604020202020204" pitchFamily="34" charset="0"/>
              <a:buChar char="•"/>
            </a:pPr>
            <a:r>
              <a:rPr lang="fr-FR" b="0" i="0" dirty="0">
                <a:effectLst/>
                <a:latin typeface="Söhne"/>
              </a:rPr>
              <a:t>Écrire des jeux de données de test pertinents</a:t>
            </a:r>
          </a:p>
          <a:p>
            <a:pPr marL="0" indent="0">
              <a:buNone/>
            </a:pPr>
            <a:endParaRPr lang="fr-FR" dirty="0"/>
          </a:p>
          <a:p>
            <a:pPr marL="0" indent="0">
              <a:buNone/>
            </a:pPr>
            <a:endParaRPr lang="fr-FR" dirty="0"/>
          </a:p>
          <a:p>
            <a:pPr marL="0" indent="0" algn="just">
              <a:buNone/>
            </a:pPr>
            <a:r>
              <a:rPr lang="fr-FR" b="0" i="0" dirty="0">
                <a:effectLst/>
                <a:latin typeface="Söhne"/>
              </a:rPr>
              <a:t>La création de scénarios de test est une étape fondamentale. Nous discuterons de la manière d'identifier différents scénarios de test et d'écrire des jeux de données pertinents pour couvrir diverses situations.</a:t>
            </a:r>
            <a:endParaRPr lang="fr-FR" dirty="0"/>
          </a:p>
        </p:txBody>
      </p:sp>
      <p:sp>
        <p:nvSpPr>
          <p:cNvPr id="4" name="ZoneTexte 3">
            <a:extLst>
              <a:ext uri="{FF2B5EF4-FFF2-40B4-BE49-F238E27FC236}">
                <a16:creationId xmlns:a16="http://schemas.microsoft.com/office/drawing/2014/main" id="{1308A02D-D7D5-ED13-4BE7-413170603C6E}"/>
              </a:ext>
            </a:extLst>
          </p:cNvPr>
          <p:cNvSpPr txBox="1"/>
          <p:nvPr/>
        </p:nvSpPr>
        <p:spPr>
          <a:xfrm>
            <a:off x="6142120" y="2458271"/>
            <a:ext cx="5281863" cy="3139321"/>
          </a:xfrm>
          <a:prstGeom prst="rect">
            <a:avLst/>
          </a:prstGeom>
          <a:solidFill>
            <a:schemeClr val="tx1"/>
          </a:solidFill>
        </p:spPr>
        <p:txBody>
          <a:bodyPr wrap="square" rtlCol="0">
            <a:spAutoFit/>
          </a:bodyPr>
          <a:lstStyle/>
          <a:p>
            <a:r>
              <a:rPr lang="fr-FR" b="0" dirty="0">
                <a:solidFill>
                  <a:srgbClr val="6A9955"/>
                </a:solidFill>
                <a:effectLst/>
                <a:latin typeface="Consolas" panose="020B0609020204030204" pitchFamily="49" charset="0"/>
              </a:rPr>
              <a:t>// Scénario de test pour la fonction additionner</a:t>
            </a:r>
            <a:endParaRPr lang="fr-FR" b="0" dirty="0">
              <a:solidFill>
                <a:srgbClr val="D4D4D4"/>
              </a:solidFill>
              <a:effectLst/>
              <a:latin typeface="Consolas" panose="020B0609020204030204" pitchFamily="49" charset="0"/>
            </a:endParaRPr>
          </a:p>
          <a:p>
            <a:r>
              <a:rPr lang="fr-FR" b="0" dirty="0">
                <a:solidFill>
                  <a:srgbClr val="9CDCFE"/>
                </a:solidFill>
                <a:effectLst/>
                <a:latin typeface="Consolas" panose="020B0609020204030204" pitchFamily="49" charset="0"/>
              </a:rPr>
              <a:t>$scenario1</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array</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a:t>
            </a:r>
            <a:r>
              <a:rPr lang="fr-FR" b="0" dirty="0">
                <a:solidFill>
                  <a:srgbClr val="D4D4D4"/>
                </a:solidFill>
                <a:effectLst/>
                <a:latin typeface="Consolas" panose="020B0609020204030204" pitchFamily="49" charset="0"/>
              </a:rPr>
              <a:t> =&gt; </a:t>
            </a:r>
            <a:r>
              <a:rPr lang="fr-FR" b="0" dirty="0">
                <a:solidFill>
                  <a:srgbClr val="B5CEA8"/>
                </a:solidFill>
                <a:effectLst/>
                <a:latin typeface="Consolas" panose="020B0609020204030204" pitchFamily="49" charset="0"/>
              </a:rPr>
              <a:t>2</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'b'</a:t>
            </a:r>
            <a:r>
              <a:rPr lang="fr-FR" b="0" dirty="0">
                <a:solidFill>
                  <a:srgbClr val="D4D4D4"/>
                </a:solidFill>
                <a:effectLst/>
                <a:latin typeface="Consolas" panose="020B0609020204030204" pitchFamily="49" charset="0"/>
              </a:rPr>
              <a:t> =&gt; </a:t>
            </a:r>
            <a:r>
              <a:rPr lang="fr-FR" b="0" dirty="0">
                <a:solidFill>
                  <a:srgbClr val="B5CEA8"/>
                </a:solidFill>
                <a:effectLst/>
                <a:latin typeface="Consolas" panose="020B0609020204030204" pitchFamily="49" charset="0"/>
              </a:rPr>
              <a:t>3</a:t>
            </a:r>
            <a:r>
              <a:rPr lang="fr-FR" b="0" dirty="0">
                <a:solidFill>
                  <a:srgbClr val="D4D4D4"/>
                </a:solidFill>
                <a:effectLst/>
                <a:latin typeface="Consolas" panose="020B0609020204030204" pitchFamily="49" charset="0"/>
              </a:rPr>
              <a:t>); </a:t>
            </a:r>
            <a:r>
              <a:rPr lang="fr-FR" b="0" dirty="0">
                <a:solidFill>
                  <a:srgbClr val="6A9955"/>
                </a:solidFill>
                <a:effectLst/>
                <a:latin typeface="Consolas" panose="020B0609020204030204" pitchFamily="49" charset="0"/>
              </a:rPr>
              <a:t>// Résultat attendu : 5</a:t>
            </a:r>
            <a:endParaRPr lang="fr-FR" b="0" dirty="0">
              <a:solidFill>
                <a:srgbClr val="D4D4D4"/>
              </a:solidFill>
              <a:effectLst/>
              <a:latin typeface="Consolas" panose="020B0609020204030204" pitchFamily="49" charset="0"/>
            </a:endParaRPr>
          </a:p>
          <a:p>
            <a:r>
              <a:rPr lang="fr-FR" b="0" dirty="0">
                <a:solidFill>
                  <a:srgbClr val="9CDCFE"/>
                </a:solidFill>
                <a:effectLst/>
                <a:latin typeface="Consolas" panose="020B0609020204030204" pitchFamily="49" charset="0"/>
              </a:rPr>
              <a:t>$scenario2</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array</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a:t>
            </a:r>
            <a:r>
              <a:rPr lang="fr-FR" b="0" dirty="0">
                <a:solidFill>
                  <a:srgbClr val="D4D4D4"/>
                </a:solidFill>
                <a:effectLst/>
                <a:latin typeface="Consolas" panose="020B0609020204030204" pitchFamily="49" charset="0"/>
              </a:rPr>
              <a:t> =&gt; -</a:t>
            </a:r>
            <a:r>
              <a:rPr lang="fr-FR" b="0" dirty="0">
                <a:solidFill>
                  <a:srgbClr val="B5CEA8"/>
                </a:solidFill>
                <a:effectLst/>
                <a:latin typeface="Consolas" panose="020B0609020204030204" pitchFamily="49" charset="0"/>
              </a:rPr>
              <a:t>1</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'b'</a:t>
            </a:r>
            <a:r>
              <a:rPr lang="fr-FR" b="0" dirty="0">
                <a:solidFill>
                  <a:srgbClr val="D4D4D4"/>
                </a:solidFill>
                <a:effectLst/>
                <a:latin typeface="Consolas" panose="020B0609020204030204" pitchFamily="49" charset="0"/>
              </a:rPr>
              <a:t> =&gt; </a:t>
            </a:r>
            <a:r>
              <a:rPr lang="fr-FR" b="0" dirty="0">
                <a:solidFill>
                  <a:srgbClr val="B5CEA8"/>
                </a:solidFill>
                <a:effectLst/>
                <a:latin typeface="Consolas" panose="020B0609020204030204" pitchFamily="49" charset="0"/>
              </a:rPr>
              <a:t>5</a:t>
            </a:r>
            <a:r>
              <a:rPr lang="fr-FR" b="0" dirty="0">
                <a:solidFill>
                  <a:srgbClr val="D4D4D4"/>
                </a:solidFill>
                <a:effectLst/>
                <a:latin typeface="Consolas" panose="020B0609020204030204" pitchFamily="49" charset="0"/>
              </a:rPr>
              <a:t>); </a:t>
            </a:r>
            <a:r>
              <a:rPr lang="fr-FR" b="0" dirty="0">
                <a:solidFill>
                  <a:srgbClr val="6A9955"/>
                </a:solidFill>
                <a:effectLst/>
                <a:latin typeface="Consolas" panose="020B0609020204030204" pitchFamily="49" charset="0"/>
              </a:rPr>
              <a:t>// Résultat attendu : 4</a:t>
            </a:r>
            <a:endParaRPr lang="fr-FR" b="0" dirty="0">
              <a:solidFill>
                <a:srgbClr val="D4D4D4"/>
              </a:solidFill>
              <a:effectLst/>
              <a:latin typeface="Consolas" panose="020B0609020204030204" pitchFamily="49" charset="0"/>
            </a:endParaRPr>
          </a:p>
          <a:p>
            <a:r>
              <a:rPr lang="fr-FR" b="0" dirty="0">
                <a:solidFill>
                  <a:srgbClr val="9CDCFE"/>
                </a:solidFill>
                <a:effectLst/>
                <a:latin typeface="Consolas" panose="020B0609020204030204" pitchFamily="49" charset="0"/>
              </a:rPr>
              <a:t>$scenario3</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array</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a:t>
            </a:r>
            <a:r>
              <a:rPr lang="fr-FR" b="0" dirty="0">
                <a:solidFill>
                  <a:srgbClr val="D4D4D4"/>
                </a:solidFill>
                <a:effectLst/>
                <a:latin typeface="Consolas" panose="020B0609020204030204" pitchFamily="49" charset="0"/>
              </a:rPr>
              <a:t> =&gt; </a:t>
            </a:r>
            <a:r>
              <a:rPr lang="fr-FR" b="0" dirty="0">
                <a:solidFill>
                  <a:srgbClr val="B5CEA8"/>
                </a:solidFill>
                <a:effectLst/>
                <a:latin typeface="Consolas" panose="020B0609020204030204" pitchFamily="49" charset="0"/>
              </a:rPr>
              <a:t>0</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'b'</a:t>
            </a:r>
            <a:r>
              <a:rPr lang="fr-FR" b="0" dirty="0">
                <a:solidFill>
                  <a:srgbClr val="D4D4D4"/>
                </a:solidFill>
                <a:effectLst/>
                <a:latin typeface="Consolas" panose="020B0609020204030204" pitchFamily="49" charset="0"/>
              </a:rPr>
              <a:t> =&gt; </a:t>
            </a:r>
            <a:r>
              <a:rPr lang="fr-FR" b="0" dirty="0">
                <a:solidFill>
                  <a:srgbClr val="B5CEA8"/>
                </a:solidFill>
                <a:effectLst/>
                <a:latin typeface="Consolas" panose="020B0609020204030204" pitchFamily="49" charset="0"/>
              </a:rPr>
              <a:t>0</a:t>
            </a:r>
            <a:r>
              <a:rPr lang="fr-FR" b="0" dirty="0">
                <a:solidFill>
                  <a:srgbClr val="D4D4D4"/>
                </a:solidFill>
                <a:effectLst/>
                <a:latin typeface="Consolas" panose="020B0609020204030204" pitchFamily="49" charset="0"/>
              </a:rPr>
              <a:t>); </a:t>
            </a:r>
            <a:r>
              <a:rPr lang="fr-FR" b="0" dirty="0">
                <a:solidFill>
                  <a:srgbClr val="6A9955"/>
                </a:solidFill>
                <a:effectLst/>
                <a:latin typeface="Consolas" panose="020B0609020204030204" pitchFamily="49" charset="0"/>
              </a:rPr>
              <a:t>// Résultat attendu : 0</a:t>
            </a:r>
            <a:endParaRPr lang="fr-FR" b="0" dirty="0">
              <a:solidFill>
                <a:srgbClr val="D4D4D4"/>
              </a:solidFill>
              <a:effectLst/>
              <a:latin typeface="Consolas" panose="020B0609020204030204" pitchFamily="49" charset="0"/>
            </a:endParaRPr>
          </a:p>
          <a:p>
            <a:br>
              <a:rPr lang="fr-FR" b="0" dirty="0">
                <a:solidFill>
                  <a:srgbClr val="D4D4D4"/>
                </a:solidFill>
                <a:effectLst/>
                <a:latin typeface="Consolas" panose="020B0609020204030204" pitchFamily="49" charset="0"/>
              </a:rPr>
            </a:br>
            <a:endParaRPr lang="fr-FR" b="0" dirty="0">
              <a:solidFill>
                <a:srgbClr val="D4D4D4"/>
              </a:solidFill>
              <a:effectLst/>
              <a:latin typeface="Consolas" panose="020B0609020204030204" pitchFamily="49" charset="0"/>
            </a:endParaRPr>
          </a:p>
          <a:p>
            <a:endParaRPr lang="fr-FR" dirty="0"/>
          </a:p>
        </p:txBody>
      </p:sp>
      <p:pic>
        <p:nvPicPr>
          <p:cNvPr id="5" name="Image 4" descr="Une image contenant Police, Graphique, logo, capture d’écran&#10;&#10;Description générée automatiquement">
            <a:extLst>
              <a:ext uri="{FF2B5EF4-FFF2-40B4-BE49-F238E27FC236}">
                <a16:creationId xmlns:a16="http://schemas.microsoft.com/office/drawing/2014/main" id="{0B6FBBFD-720A-6C55-1906-B764EDE98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Tree>
    <p:extLst>
      <p:ext uri="{BB962C8B-B14F-4D97-AF65-F5344CB8AC3E}">
        <p14:creationId xmlns:p14="http://schemas.microsoft.com/office/powerpoint/2010/main" val="3576820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E171D1-9D27-97A7-9D5D-9AD5CBAAC917}"/>
              </a:ext>
            </a:extLst>
          </p:cNvPr>
          <p:cNvSpPr>
            <a:spLocks noGrp="1"/>
          </p:cNvSpPr>
          <p:nvPr>
            <p:ph type="title"/>
          </p:nvPr>
        </p:nvSpPr>
        <p:spPr/>
        <p:txBody>
          <a:bodyPr/>
          <a:lstStyle/>
          <a:p>
            <a:r>
              <a:rPr lang="fr-FR" b="1" i="0" dirty="0">
                <a:effectLst/>
              </a:rPr>
              <a:t>Exécution des tests manuels</a:t>
            </a:r>
            <a:endParaRPr lang="fr-FR" dirty="0"/>
          </a:p>
        </p:txBody>
      </p:sp>
      <p:sp>
        <p:nvSpPr>
          <p:cNvPr id="3" name="Espace réservé du contenu 2">
            <a:extLst>
              <a:ext uri="{FF2B5EF4-FFF2-40B4-BE49-F238E27FC236}">
                <a16:creationId xmlns:a16="http://schemas.microsoft.com/office/drawing/2014/main" id="{3C03B5CF-79FD-5A65-728A-13475B85C6BD}"/>
              </a:ext>
            </a:extLst>
          </p:cNvPr>
          <p:cNvSpPr>
            <a:spLocks noGrp="1"/>
          </p:cNvSpPr>
          <p:nvPr>
            <p:ph idx="1"/>
          </p:nvPr>
        </p:nvSpPr>
        <p:spPr/>
        <p:txBody>
          <a:bodyPr/>
          <a:lstStyle/>
          <a:p>
            <a:pPr algn="l">
              <a:buFont typeface="Arial" panose="020B0604020202020204" pitchFamily="34" charset="0"/>
              <a:buChar char="•"/>
            </a:pPr>
            <a:r>
              <a:rPr lang="fr-FR" b="0" i="0" dirty="0">
                <a:effectLst/>
                <a:latin typeface="Söhne"/>
              </a:rPr>
              <a:t>Étapes pour exécuter les tests manuellement</a:t>
            </a:r>
          </a:p>
          <a:p>
            <a:pPr algn="l">
              <a:buFont typeface="Arial" panose="020B0604020202020204" pitchFamily="34" charset="0"/>
              <a:buChar char="•"/>
            </a:pPr>
            <a:r>
              <a:rPr lang="fr-FR" b="0" i="0" dirty="0">
                <a:effectLst/>
                <a:latin typeface="Söhne"/>
              </a:rPr>
              <a:t>Vérification des résultats et correction des erreurs</a:t>
            </a:r>
          </a:p>
          <a:p>
            <a:pPr algn="l">
              <a:buFont typeface="Arial" panose="020B0604020202020204" pitchFamily="34" charset="0"/>
              <a:buChar char="•"/>
            </a:pPr>
            <a:endParaRPr lang="fr-FR" dirty="0">
              <a:latin typeface="Söhne"/>
            </a:endParaRPr>
          </a:p>
          <a:p>
            <a:pPr algn="l">
              <a:buFont typeface="Arial" panose="020B0604020202020204" pitchFamily="34" charset="0"/>
              <a:buChar char="•"/>
            </a:pPr>
            <a:endParaRPr lang="fr-FR" b="0" i="0" dirty="0">
              <a:effectLst/>
              <a:latin typeface="Söhne"/>
            </a:endParaRPr>
          </a:p>
          <a:p>
            <a:pPr marL="0" indent="0" algn="just">
              <a:buNone/>
            </a:pPr>
            <a:r>
              <a:rPr lang="fr-FR" b="0" i="0" dirty="0">
                <a:effectLst/>
                <a:latin typeface="Söhne"/>
              </a:rPr>
              <a:t>Cette diapositive détaillera les étapes nécessaires à l'exécution des tests manuels. Nous explorerons comment vérifier les résultats et effectuer des corrections en cas d'erreurs identifiées.</a:t>
            </a:r>
          </a:p>
          <a:p>
            <a:pPr marL="0" indent="0">
              <a:buNone/>
            </a:pPr>
            <a:endParaRPr lang="fr-FR" b="0" i="0" dirty="0">
              <a:effectLst/>
              <a:latin typeface="Söhne"/>
            </a:endParaRPr>
          </a:p>
          <a:p>
            <a:pPr marL="0" indent="0">
              <a:buNone/>
            </a:pPr>
            <a:endParaRPr lang="fr-FR" dirty="0"/>
          </a:p>
        </p:txBody>
      </p:sp>
      <p:pic>
        <p:nvPicPr>
          <p:cNvPr id="4" name="Image 3" descr="Une image contenant Police, Graphique, logo, capture d’écran&#10;&#10;Description générée automatiquement">
            <a:extLst>
              <a:ext uri="{FF2B5EF4-FFF2-40B4-BE49-F238E27FC236}">
                <a16:creationId xmlns:a16="http://schemas.microsoft.com/office/drawing/2014/main" id="{82AFD3BA-B150-2B2B-EA3C-A517F031A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Tree>
    <p:extLst>
      <p:ext uri="{BB962C8B-B14F-4D97-AF65-F5344CB8AC3E}">
        <p14:creationId xmlns:p14="http://schemas.microsoft.com/office/powerpoint/2010/main" val="4081803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CE2B0A-C078-77C4-5741-D357469F11DD}"/>
              </a:ext>
            </a:extLst>
          </p:cNvPr>
          <p:cNvSpPr>
            <a:spLocks noGrp="1"/>
          </p:cNvSpPr>
          <p:nvPr>
            <p:ph type="title"/>
          </p:nvPr>
        </p:nvSpPr>
        <p:spPr/>
        <p:txBody>
          <a:bodyPr/>
          <a:lstStyle/>
          <a:p>
            <a:r>
              <a:rPr lang="fr-FR" b="1" i="0" dirty="0">
                <a:effectLst/>
              </a:rPr>
              <a:t>Limitations des tests manuels</a:t>
            </a:r>
            <a:endParaRPr lang="fr-FR" dirty="0"/>
          </a:p>
        </p:txBody>
      </p:sp>
      <p:sp>
        <p:nvSpPr>
          <p:cNvPr id="3" name="Espace réservé du contenu 2">
            <a:extLst>
              <a:ext uri="{FF2B5EF4-FFF2-40B4-BE49-F238E27FC236}">
                <a16:creationId xmlns:a16="http://schemas.microsoft.com/office/drawing/2014/main" id="{A3CA1468-9EE6-13BC-7BFB-0314EC5BEFEB}"/>
              </a:ext>
            </a:extLst>
          </p:cNvPr>
          <p:cNvSpPr>
            <a:spLocks noGrp="1"/>
          </p:cNvSpPr>
          <p:nvPr>
            <p:ph idx="1"/>
          </p:nvPr>
        </p:nvSpPr>
        <p:spPr/>
        <p:txBody>
          <a:bodyPr/>
          <a:lstStyle/>
          <a:p>
            <a:pPr algn="l">
              <a:buFont typeface="Arial" panose="020B0604020202020204" pitchFamily="34" charset="0"/>
              <a:buChar char="•"/>
            </a:pPr>
            <a:r>
              <a:rPr lang="fr-FR" b="0" i="0" dirty="0">
                <a:effectLst/>
                <a:latin typeface="Söhne"/>
              </a:rPr>
              <a:t>Sujets aux erreurs humaines</a:t>
            </a:r>
          </a:p>
          <a:p>
            <a:pPr algn="l">
              <a:buFont typeface="Arial" panose="020B0604020202020204" pitchFamily="34" charset="0"/>
              <a:buChar char="•"/>
            </a:pPr>
            <a:r>
              <a:rPr lang="fr-FR" b="0" i="0" dirty="0">
                <a:effectLst/>
                <a:latin typeface="Söhne"/>
              </a:rPr>
              <a:t>Manque d'automatisation et de reproductibilité</a:t>
            </a:r>
          </a:p>
          <a:p>
            <a:pPr algn="l">
              <a:buFont typeface="Arial" panose="020B0604020202020204" pitchFamily="34" charset="0"/>
              <a:buChar char="•"/>
            </a:pPr>
            <a:r>
              <a:rPr lang="fr-FR" b="0" i="0" dirty="0">
                <a:effectLst/>
                <a:latin typeface="Söhne"/>
              </a:rPr>
              <a:t>Difficulté à maintenir pour des projets complexes</a:t>
            </a:r>
          </a:p>
          <a:p>
            <a:pPr algn="l">
              <a:buFont typeface="Arial" panose="020B0604020202020204" pitchFamily="34" charset="0"/>
              <a:buChar char="•"/>
            </a:pPr>
            <a:endParaRPr lang="fr-FR" dirty="0">
              <a:latin typeface="Söhne"/>
            </a:endParaRPr>
          </a:p>
          <a:p>
            <a:pPr marL="0" indent="0" algn="l">
              <a:buNone/>
            </a:pPr>
            <a:endParaRPr lang="fr-FR" b="0" i="0" dirty="0">
              <a:effectLst/>
              <a:latin typeface="Söhne"/>
            </a:endParaRPr>
          </a:p>
          <a:p>
            <a:pPr marL="0" indent="0" algn="just">
              <a:buNone/>
            </a:pPr>
            <a:r>
              <a:rPr lang="fr-FR" b="0" i="0" dirty="0">
                <a:effectLst/>
                <a:latin typeface="Söhne"/>
              </a:rPr>
              <a:t>Bien que les tests manuels soient bénéfiques, ils présentent certaines limites, notamment la propension aux erreurs humaines, le manque d'automatisation et la complexité de la maintenance pour des projets étendus.</a:t>
            </a:r>
          </a:p>
          <a:p>
            <a:pPr marL="0" indent="0">
              <a:buNone/>
            </a:pPr>
            <a:endParaRPr lang="fr-FR" dirty="0"/>
          </a:p>
        </p:txBody>
      </p:sp>
      <p:pic>
        <p:nvPicPr>
          <p:cNvPr id="4" name="Image 3" descr="Une image contenant Police, Graphique, logo, capture d’écran&#10;&#10;Description générée automatiquement">
            <a:extLst>
              <a:ext uri="{FF2B5EF4-FFF2-40B4-BE49-F238E27FC236}">
                <a16:creationId xmlns:a16="http://schemas.microsoft.com/office/drawing/2014/main" id="{74500F30-340E-225B-BC62-016498AA8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9" y="5728533"/>
            <a:ext cx="1594184" cy="746709"/>
          </a:xfrm>
          <a:prstGeom prst="rect">
            <a:avLst/>
          </a:prstGeom>
        </p:spPr>
      </p:pic>
    </p:spTree>
    <p:extLst>
      <p:ext uri="{BB962C8B-B14F-4D97-AF65-F5344CB8AC3E}">
        <p14:creationId xmlns:p14="http://schemas.microsoft.com/office/powerpoint/2010/main" val="4214920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142</TotalTime>
  <Words>1214</Words>
  <Application>Microsoft Office PowerPoint</Application>
  <PresentationFormat>Grand écran</PresentationFormat>
  <Paragraphs>143</Paragraphs>
  <Slides>19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19</vt:i4>
      </vt:variant>
    </vt:vector>
  </HeadingPairs>
  <TitlesOfParts>
    <vt:vector size="26" baseType="lpstr">
      <vt:lpstr>Arial</vt:lpstr>
      <vt:lpstr>Consolas</vt:lpstr>
      <vt:lpstr>Garamond</vt:lpstr>
      <vt:lpstr>Sagona Book</vt:lpstr>
      <vt:lpstr>Sagona ExtraLight</vt:lpstr>
      <vt:lpstr>Söhne</vt:lpstr>
      <vt:lpstr>SavonVTI</vt:lpstr>
      <vt:lpstr>Phpunit</vt:lpstr>
      <vt:lpstr>Introduction </vt:lpstr>
      <vt:lpstr>Pourquoi les tests unitaires manuels ?</vt:lpstr>
      <vt:lpstr>Qu'est-ce qu'un test unitaire ?</vt:lpstr>
      <vt:lpstr>Exemple de fonction simple à tester</vt:lpstr>
      <vt:lpstr>Principes des tests unitaires manuels</vt:lpstr>
      <vt:lpstr>Création de scénarios de test</vt:lpstr>
      <vt:lpstr>Exécution des tests manuels</vt:lpstr>
      <vt:lpstr>Limitations des tests manuels</vt:lpstr>
      <vt:lpstr>Documentation des tests manuels</vt:lpstr>
      <vt:lpstr>Bonnes pratiques de codage pour les tests manuels</vt:lpstr>
      <vt:lpstr>Intégration des tests manuels dans le processus de développement</vt:lpstr>
      <vt:lpstr>Analyse des résultats des tests manuels</vt:lpstr>
      <vt:lpstr>Rétroaction des tests manuels dans le processus de développement</vt:lpstr>
      <vt:lpstr>Avantages des tests unitaires manuels</vt:lpstr>
      <vt:lpstr>Inconvénients des tests unitaires manuels</vt:lpstr>
      <vt:lpstr>Comparaison avec les tests automatisés</vt:lpstr>
      <vt:lpstr>Étude de cas - Test manuel d'une fonction complexe</vt:lpstr>
      <vt:lpstr>Conseils pratiques pour les tests unitaires manuels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Phpunit</dc:title>
  <dc:creator>Julien Dubois</dc:creator>
  <cp:lastModifiedBy>Julien Dubois</cp:lastModifiedBy>
  <cp:revision>1</cp:revision>
  <dcterms:created xsi:type="dcterms:W3CDTF">2024-02-03T16:07:35Z</dcterms:created>
  <dcterms:modified xsi:type="dcterms:W3CDTF">2024-02-03T18:30:30Z</dcterms:modified>
</cp:coreProperties>
</file>