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474" y="-2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49eda64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49eda64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8749eda64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8749eda64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8749eda64d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8749eda64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eea7f4b9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eea7f4b9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8749eda64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8749eda64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8749eda64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8749eda64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8749eda64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8749eda64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8749eda64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8749eda64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8749eda64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8749eda64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8749eda64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8749eda64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8749eda64d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8749eda64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rmAutofit/>
          </a:bodyPr>
          <a:lstStyle>
            <a:lvl1pPr lvl="0" algn="ctr">
              <a:spcBef>
                <a:spcPts val="0"/>
              </a:spcBef>
              <a:spcAft>
                <a:spcPts val="0"/>
              </a:spcAft>
              <a:buClr>
                <a:srgbClr val="000000"/>
              </a:buClr>
              <a:buSzPts val="3000"/>
              <a:buFont typeface="Avenir"/>
              <a:buNone/>
              <a:defRPr sz="3000" b="1">
                <a:solidFill>
                  <a:srgbClr val="000000"/>
                </a:solidFill>
                <a:latin typeface="Avenir"/>
                <a:ea typeface="Avenir"/>
                <a:cs typeface="Avenir"/>
                <a:sym typeface="Aveni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3000"/>
              <a:buNone/>
              <a:defRPr sz="3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23850" algn="ctr">
              <a:spcBef>
                <a:spcPts val="0"/>
              </a:spcBef>
              <a:spcAft>
                <a:spcPts val="0"/>
              </a:spcAft>
              <a:buSzPts val="1500"/>
              <a:buChar char="●"/>
              <a:defRPr/>
            </a:lvl1pPr>
            <a:lvl2pPr marL="914400" lvl="1" indent="-323850" algn="ctr">
              <a:spcBef>
                <a:spcPts val="0"/>
              </a:spcBef>
              <a:spcAft>
                <a:spcPts val="0"/>
              </a:spcAft>
              <a:buSzPts val="1500"/>
              <a:buChar char="○"/>
              <a:defRPr sz="1500"/>
            </a:lvl2pPr>
            <a:lvl3pPr marL="1371600" lvl="2" indent="-323850" algn="ctr">
              <a:spcBef>
                <a:spcPts val="0"/>
              </a:spcBef>
              <a:spcAft>
                <a:spcPts val="0"/>
              </a:spcAft>
              <a:buSzPts val="1500"/>
              <a:buChar char="■"/>
              <a:defRPr sz="1500"/>
            </a:lvl3pPr>
            <a:lvl4pPr marL="1828800" lvl="3" indent="-323850" algn="ctr">
              <a:spcBef>
                <a:spcPts val="0"/>
              </a:spcBef>
              <a:spcAft>
                <a:spcPts val="0"/>
              </a:spcAft>
              <a:buSzPts val="1500"/>
              <a:buChar char="●"/>
              <a:defRPr sz="1500"/>
            </a:lvl4pPr>
            <a:lvl5pPr marL="2286000" lvl="4" indent="-323850" algn="ctr">
              <a:spcBef>
                <a:spcPts val="0"/>
              </a:spcBef>
              <a:spcAft>
                <a:spcPts val="0"/>
              </a:spcAft>
              <a:buSzPts val="1500"/>
              <a:buChar char="○"/>
              <a:defRPr sz="1500"/>
            </a:lvl5pPr>
            <a:lvl6pPr marL="2743200" lvl="5" indent="-323850" algn="ctr">
              <a:spcBef>
                <a:spcPts val="0"/>
              </a:spcBef>
              <a:spcAft>
                <a:spcPts val="0"/>
              </a:spcAft>
              <a:buSzPts val="1500"/>
              <a:buChar char="■"/>
              <a:defRPr sz="1500"/>
            </a:lvl6pPr>
            <a:lvl7pPr marL="3200400" lvl="6" indent="-323850" algn="ctr">
              <a:spcBef>
                <a:spcPts val="0"/>
              </a:spcBef>
              <a:spcAft>
                <a:spcPts val="0"/>
              </a:spcAft>
              <a:buSzPts val="1500"/>
              <a:buChar char="●"/>
              <a:defRPr sz="1500"/>
            </a:lvl7pPr>
            <a:lvl8pPr marL="3657600" lvl="7" indent="-323850" algn="ctr">
              <a:spcBef>
                <a:spcPts val="0"/>
              </a:spcBef>
              <a:spcAft>
                <a:spcPts val="0"/>
              </a:spcAft>
              <a:buSzPts val="1500"/>
              <a:buChar char="○"/>
              <a:defRPr sz="1500"/>
            </a:lvl8pPr>
            <a:lvl9pPr marL="4114800" lvl="8" indent="-323850" algn="ctr">
              <a:spcBef>
                <a:spcPts val="0"/>
              </a:spcBef>
              <a:spcAft>
                <a:spcPts val="0"/>
              </a:spcAft>
              <a:buSzPts val="1500"/>
              <a:buChar char="■"/>
              <a:defRPr sz="1500"/>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rmAutofit/>
          </a:bodyPr>
          <a:lstStyle>
            <a:lvl1pPr marL="457200" lvl="0" indent="-323850" rtl="0">
              <a:spcBef>
                <a:spcPts val="0"/>
              </a:spcBef>
              <a:spcAft>
                <a:spcPts val="0"/>
              </a:spcAft>
              <a:buSzPts val="15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2286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84738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0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665175"/>
            <a:ext cx="8530800" cy="38757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000"/>
              <a:buNone/>
              <a:defRPr sz="3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000"/>
              <a:buNone/>
              <a:defRPr sz="3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23850">
              <a:spcBef>
                <a:spcPts val="0"/>
              </a:spcBef>
              <a:spcAft>
                <a:spcPts val="0"/>
              </a:spcAft>
              <a:buSzPts val="1500"/>
              <a:buChar char="●"/>
              <a:defRPr/>
            </a:lvl1pPr>
            <a:lvl2pPr marL="914400" lvl="1" indent="-323850">
              <a:spcBef>
                <a:spcPts val="0"/>
              </a:spcBef>
              <a:spcAft>
                <a:spcPts val="0"/>
              </a:spcAft>
              <a:buSzPts val="1500"/>
              <a:buChar char="○"/>
              <a:defRPr sz="1500"/>
            </a:lvl2pPr>
            <a:lvl3pPr marL="1371600" lvl="2" indent="-323850">
              <a:spcBef>
                <a:spcPts val="0"/>
              </a:spcBef>
              <a:spcAft>
                <a:spcPts val="0"/>
              </a:spcAft>
              <a:buSzPts val="1500"/>
              <a:buChar char="■"/>
              <a:defRPr sz="1500"/>
            </a:lvl3pPr>
            <a:lvl4pPr marL="1828800" lvl="3" indent="-323850">
              <a:spcBef>
                <a:spcPts val="0"/>
              </a:spcBef>
              <a:spcAft>
                <a:spcPts val="0"/>
              </a:spcAft>
              <a:buSzPts val="1500"/>
              <a:buChar char="●"/>
              <a:defRPr sz="1500"/>
            </a:lvl4pPr>
            <a:lvl5pPr marL="2286000" lvl="4" indent="-323850">
              <a:spcBef>
                <a:spcPts val="0"/>
              </a:spcBef>
              <a:spcAft>
                <a:spcPts val="0"/>
              </a:spcAft>
              <a:buSzPts val="1500"/>
              <a:buChar char="○"/>
              <a:defRPr sz="1500"/>
            </a:lvl5pPr>
            <a:lvl6pPr marL="2743200" lvl="5" indent="-323850">
              <a:spcBef>
                <a:spcPts val="0"/>
              </a:spcBef>
              <a:spcAft>
                <a:spcPts val="0"/>
              </a:spcAft>
              <a:buSzPts val="1500"/>
              <a:buChar char="■"/>
              <a:defRPr sz="1500"/>
            </a:lvl6pPr>
            <a:lvl7pPr marL="3200400" lvl="6" indent="-323850">
              <a:spcBef>
                <a:spcPts val="0"/>
              </a:spcBef>
              <a:spcAft>
                <a:spcPts val="0"/>
              </a:spcAft>
              <a:buSzPts val="1500"/>
              <a:buChar char="●"/>
              <a:defRPr sz="1500"/>
            </a:lvl7pPr>
            <a:lvl8pPr marL="3657600" lvl="7" indent="-323850">
              <a:spcBef>
                <a:spcPts val="0"/>
              </a:spcBef>
              <a:spcAft>
                <a:spcPts val="0"/>
              </a:spcAft>
              <a:buSzPts val="1500"/>
              <a:buChar char="○"/>
              <a:defRPr sz="1500"/>
            </a:lvl8pPr>
            <a:lvl9pPr marL="4114800" lvl="8" indent="-323850">
              <a:spcBef>
                <a:spcPts val="0"/>
              </a:spcBef>
              <a:spcAft>
                <a:spcPts val="0"/>
              </a:spcAft>
              <a:buSzPts val="1500"/>
              <a:buChar char="■"/>
              <a:defRPr sz="1500"/>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000"/>
              <a:buNone/>
              <a:defRPr sz="1000"/>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000"/>
              <a:buFont typeface="Avenir"/>
              <a:buNone/>
              <a:defRPr sz="2000" b="1">
                <a:solidFill>
                  <a:schemeClr val="dk1"/>
                </a:solidFill>
                <a:latin typeface="Avenir"/>
                <a:ea typeface="Avenir"/>
                <a:cs typeface="Avenir"/>
                <a:sym typeface="Aveni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000075"/>
            <a:ext cx="8520600" cy="3416400"/>
          </a:xfrm>
          <a:prstGeom prst="rect">
            <a:avLst/>
          </a:prstGeom>
          <a:noFill/>
          <a:ln>
            <a:noFill/>
          </a:ln>
        </p:spPr>
        <p:txBody>
          <a:bodyPr spcFirstLastPara="1" wrap="square" lIns="91425" tIns="91425" rIns="91425" bIns="91425" anchor="t" anchorCtr="0">
            <a:normAutofit/>
          </a:bodyPr>
          <a:lstStyle>
            <a:lvl1pPr marL="457200" lvl="0" indent="-323850">
              <a:lnSpc>
                <a:spcPct val="115000"/>
              </a:lnSpc>
              <a:spcBef>
                <a:spcPts val="0"/>
              </a:spcBef>
              <a:spcAft>
                <a:spcPts val="0"/>
              </a:spcAft>
              <a:buSzPts val="1500"/>
              <a:buFont typeface="Avenir"/>
              <a:buChar char="●"/>
              <a:defRPr sz="1500">
                <a:latin typeface="Avenir"/>
                <a:ea typeface="Avenir"/>
                <a:cs typeface="Avenir"/>
                <a:sym typeface="Avenir"/>
              </a:defRPr>
            </a:lvl1pPr>
            <a:lvl2pPr marL="914400" lvl="1" indent="-323850">
              <a:lnSpc>
                <a:spcPct val="115000"/>
              </a:lnSpc>
              <a:spcBef>
                <a:spcPts val="0"/>
              </a:spcBef>
              <a:spcAft>
                <a:spcPts val="0"/>
              </a:spcAft>
              <a:buSzPts val="1500"/>
              <a:buFont typeface="Avenir"/>
              <a:buChar char="○"/>
              <a:defRPr sz="1500">
                <a:latin typeface="Avenir"/>
                <a:ea typeface="Avenir"/>
                <a:cs typeface="Avenir"/>
                <a:sym typeface="Avenir"/>
              </a:defRPr>
            </a:lvl2pPr>
            <a:lvl3pPr marL="1371600" lvl="2" indent="-323850">
              <a:lnSpc>
                <a:spcPct val="115000"/>
              </a:lnSpc>
              <a:spcBef>
                <a:spcPts val="0"/>
              </a:spcBef>
              <a:spcAft>
                <a:spcPts val="0"/>
              </a:spcAft>
              <a:buSzPts val="1500"/>
              <a:buFont typeface="Avenir"/>
              <a:buChar char="■"/>
              <a:defRPr sz="1500">
                <a:latin typeface="Avenir"/>
                <a:ea typeface="Avenir"/>
                <a:cs typeface="Avenir"/>
                <a:sym typeface="Avenir"/>
              </a:defRPr>
            </a:lvl3pPr>
            <a:lvl4pPr marL="1828800" lvl="3" indent="-323850">
              <a:lnSpc>
                <a:spcPct val="115000"/>
              </a:lnSpc>
              <a:spcBef>
                <a:spcPts val="0"/>
              </a:spcBef>
              <a:spcAft>
                <a:spcPts val="0"/>
              </a:spcAft>
              <a:buSzPts val="1500"/>
              <a:buFont typeface="Avenir"/>
              <a:buChar char="●"/>
              <a:defRPr sz="1500">
                <a:latin typeface="Avenir"/>
                <a:ea typeface="Avenir"/>
                <a:cs typeface="Avenir"/>
                <a:sym typeface="Avenir"/>
              </a:defRPr>
            </a:lvl4pPr>
            <a:lvl5pPr marL="2286000" lvl="4" indent="-323850">
              <a:lnSpc>
                <a:spcPct val="115000"/>
              </a:lnSpc>
              <a:spcBef>
                <a:spcPts val="0"/>
              </a:spcBef>
              <a:spcAft>
                <a:spcPts val="0"/>
              </a:spcAft>
              <a:buSzPts val="1500"/>
              <a:buFont typeface="Avenir"/>
              <a:buChar char="○"/>
              <a:defRPr sz="1500">
                <a:latin typeface="Avenir"/>
                <a:ea typeface="Avenir"/>
                <a:cs typeface="Avenir"/>
                <a:sym typeface="Avenir"/>
              </a:defRPr>
            </a:lvl5pPr>
            <a:lvl6pPr marL="2743200" lvl="5" indent="-323850">
              <a:lnSpc>
                <a:spcPct val="115000"/>
              </a:lnSpc>
              <a:spcBef>
                <a:spcPts val="0"/>
              </a:spcBef>
              <a:spcAft>
                <a:spcPts val="0"/>
              </a:spcAft>
              <a:buSzPts val="1500"/>
              <a:buFont typeface="Avenir"/>
              <a:buChar char="■"/>
              <a:defRPr sz="1500">
                <a:latin typeface="Avenir"/>
                <a:ea typeface="Avenir"/>
                <a:cs typeface="Avenir"/>
                <a:sym typeface="Avenir"/>
              </a:defRPr>
            </a:lvl6pPr>
            <a:lvl7pPr marL="3200400" lvl="6" indent="-323850">
              <a:lnSpc>
                <a:spcPct val="115000"/>
              </a:lnSpc>
              <a:spcBef>
                <a:spcPts val="0"/>
              </a:spcBef>
              <a:spcAft>
                <a:spcPts val="0"/>
              </a:spcAft>
              <a:buSzPts val="1500"/>
              <a:buFont typeface="Avenir"/>
              <a:buChar char="●"/>
              <a:defRPr sz="1500">
                <a:latin typeface="Avenir"/>
                <a:ea typeface="Avenir"/>
                <a:cs typeface="Avenir"/>
                <a:sym typeface="Avenir"/>
              </a:defRPr>
            </a:lvl7pPr>
            <a:lvl8pPr marL="3657600" lvl="7" indent="-323850">
              <a:lnSpc>
                <a:spcPct val="115000"/>
              </a:lnSpc>
              <a:spcBef>
                <a:spcPts val="0"/>
              </a:spcBef>
              <a:spcAft>
                <a:spcPts val="0"/>
              </a:spcAft>
              <a:buSzPts val="1500"/>
              <a:buFont typeface="Avenir"/>
              <a:buChar char="○"/>
              <a:defRPr sz="1500">
                <a:latin typeface="Avenir"/>
                <a:ea typeface="Avenir"/>
                <a:cs typeface="Avenir"/>
                <a:sym typeface="Avenir"/>
              </a:defRPr>
            </a:lvl8pPr>
            <a:lvl9pPr marL="4114800" lvl="8" indent="-323850">
              <a:lnSpc>
                <a:spcPct val="115000"/>
              </a:lnSpc>
              <a:spcBef>
                <a:spcPts val="0"/>
              </a:spcBef>
              <a:spcAft>
                <a:spcPts val="0"/>
              </a:spcAft>
              <a:buSzPts val="1500"/>
              <a:buFont typeface="Avenir"/>
              <a:buChar char="■"/>
              <a:defRPr sz="1500">
                <a:latin typeface="Avenir"/>
                <a:ea typeface="Avenir"/>
                <a:cs typeface="Avenir"/>
                <a:sym typeface="Avenir"/>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pic>
        <p:nvPicPr>
          <p:cNvPr id="9" name="Google Shape;9;p1"/>
          <p:cNvPicPr preferRelativeResize="0"/>
          <p:nvPr/>
        </p:nvPicPr>
        <p:blipFill>
          <a:blip r:embed="rId13">
            <a:alphaModFix/>
          </a:blip>
          <a:stretch>
            <a:fillRect/>
          </a:stretch>
        </p:blipFill>
        <p:spPr>
          <a:xfrm>
            <a:off x="8117900" y="103800"/>
            <a:ext cx="903250" cy="341225"/>
          </a:xfrm>
          <a:prstGeom prst="rect">
            <a:avLst/>
          </a:prstGeom>
          <a:noFill/>
          <a:ln>
            <a:noFill/>
          </a:ln>
        </p:spPr>
      </p:pic>
      <p:sp>
        <p:nvSpPr>
          <p:cNvPr id="10" name="Google Shape;10;p1"/>
          <p:cNvSpPr txBox="1"/>
          <p:nvPr/>
        </p:nvSpPr>
        <p:spPr>
          <a:xfrm>
            <a:off x="311700" y="4663225"/>
            <a:ext cx="3000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800">
                <a:solidFill>
                  <a:srgbClr val="757070"/>
                </a:solidFill>
                <a:latin typeface="Avenir"/>
                <a:ea typeface="Avenir"/>
                <a:cs typeface="Avenir"/>
                <a:sym typeface="Avenir"/>
              </a:rPr>
              <a:t>© LessonSharing 2022 – All rights reserved</a:t>
            </a:r>
            <a:endParaRPr sz="11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PHP Orientée Objet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Setter</a:t>
            </a:r>
            <a:endParaRPr/>
          </a:p>
        </p:txBody>
      </p:sp>
      <p:sp>
        <p:nvSpPr>
          <p:cNvPr id="116" name="Google Shape;116;p22"/>
          <p:cNvSpPr txBox="1">
            <a:spLocks noGrp="1"/>
          </p:cNvSpPr>
          <p:nvPr>
            <p:ph type="body" idx="1"/>
          </p:nvPr>
        </p:nvSpPr>
        <p:spPr>
          <a:xfrm>
            <a:off x="311700" y="1228675"/>
            <a:ext cx="4444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Les setter permettent de modifier une variables de la classe avec une autre valeur (cette nouvelle valeur est mise en paramètre de la fonction)</a:t>
            </a:r>
            <a:endParaRPr/>
          </a:p>
        </p:txBody>
      </p:sp>
      <p:pic>
        <p:nvPicPr>
          <p:cNvPr id="117" name="Google Shape;117;p22"/>
          <p:cNvPicPr preferRelativeResize="0"/>
          <p:nvPr/>
        </p:nvPicPr>
        <p:blipFill>
          <a:blip r:embed="rId3">
            <a:alphaModFix/>
          </a:blip>
          <a:stretch>
            <a:fillRect/>
          </a:stretch>
        </p:blipFill>
        <p:spPr>
          <a:xfrm>
            <a:off x="5274348" y="798638"/>
            <a:ext cx="3503025" cy="4056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55000"/>
              <a:buFont typeface="Arial"/>
              <a:buNone/>
            </a:pPr>
            <a:r>
              <a:rPr lang="fr"/>
              <a:t>Setter pour la class Voiture</a:t>
            </a:r>
            <a:endParaRPr/>
          </a:p>
          <a:p>
            <a:pPr marL="0" lvl="0" indent="0" algn="l" rtl="0">
              <a:spcBef>
                <a:spcPts val="0"/>
              </a:spcBef>
              <a:spcAft>
                <a:spcPts val="0"/>
              </a:spcAft>
              <a:buNone/>
            </a:pPr>
            <a:endParaRPr/>
          </a:p>
        </p:txBody>
      </p:sp>
      <p:sp>
        <p:nvSpPr>
          <p:cNvPr id="123" name="Google Shape;123;p23"/>
          <p:cNvSpPr txBox="1">
            <a:spLocks noGrp="1"/>
          </p:cNvSpPr>
          <p:nvPr>
            <p:ph type="body" idx="1"/>
          </p:nvPr>
        </p:nvSpPr>
        <p:spPr>
          <a:xfrm>
            <a:off x="311700" y="1228675"/>
            <a:ext cx="3853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fr">
                <a:solidFill>
                  <a:schemeClr val="dk1"/>
                </a:solidFill>
              </a:rPr>
              <a:t>Voici ce que cela donnerait pour le setter de la class Voiture sur le modèle</a:t>
            </a:r>
            <a:endParaRPr>
              <a:solidFill>
                <a:schemeClr val="dk1"/>
              </a:solidFill>
            </a:endParaRPr>
          </a:p>
          <a:p>
            <a:pPr marL="0" lvl="0" indent="0" algn="l" rtl="0">
              <a:spcBef>
                <a:spcPts val="1200"/>
              </a:spcBef>
              <a:spcAft>
                <a:spcPts val="1200"/>
              </a:spcAft>
              <a:buNone/>
            </a:pPr>
            <a:endParaRPr/>
          </a:p>
        </p:txBody>
      </p:sp>
      <p:pic>
        <p:nvPicPr>
          <p:cNvPr id="124" name="Google Shape;124;p23"/>
          <p:cNvPicPr preferRelativeResize="0"/>
          <p:nvPr/>
        </p:nvPicPr>
        <p:blipFill>
          <a:blip r:embed="rId3">
            <a:alphaModFix/>
          </a:blip>
          <a:stretch>
            <a:fillRect/>
          </a:stretch>
        </p:blipFill>
        <p:spPr>
          <a:xfrm>
            <a:off x="4453925" y="659025"/>
            <a:ext cx="4378376" cy="4219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Classe</a:t>
            </a:r>
            <a:endParaRPr/>
          </a:p>
        </p:txBody>
      </p:sp>
      <p:sp>
        <p:nvSpPr>
          <p:cNvPr id="130" name="Google Shape;130;p24"/>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dirty="0"/>
              <a:t>Voilà, nos classes sont terminées. Il nous reste juste à les mettres en action, pour cela on crée une variable qui va stocker les valeurs de l’objet que l’on souhaite créer, puis on utilise les méthodes :</a:t>
            </a:r>
            <a:endParaRPr dirty="0"/>
          </a:p>
        </p:txBody>
      </p:sp>
      <p:pic>
        <p:nvPicPr>
          <p:cNvPr id="131" name="Google Shape;131;p24"/>
          <p:cNvPicPr preferRelativeResize="0"/>
          <p:nvPr/>
        </p:nvPicPr>
        <p:blipFill>
          <a:blip r:embed="rId3">
            <a:alphaModFix/>
          </a:blip>
          <a:stretch>
            <a:fillRect/>
          </a:stretch>
        </p:blipFill>
        <p:spPr>
          <a:xfrm>
            <a:off x="197749" y="2484317"/>
            <a:ext cx="8520601" cy="14364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87BB87-87AF-6906-7210-B18A71905504}"/>
              </a:ext>
            </a:extLst>
          </p:cNvPr>
          <p:cNvSpPr>
            <a:spLocks noGrp="1"/>
          </p:cNvSpPr>
          <p:nvPr>
            <p:ph type="title"/>
          </p:nvPr>
        </p:nvSpPr>
        <p:spPr/>
        <p:txBody>
          <a:bodyPr/>
          <a:lstStyle/>
          <a:p>
            <a:r>
              <a:rPr lang="fr-FR" dirty="0"/>
              <a:t>L’Héritage</a:t>
            </a:r>
          </a:p>
        </p:txBody>
      </p:sp>
      <p:sp>
        <p:nvSpPr>
          <p:cNvPr id="3" name="Espace réservé du texte 2">
            <a:extLst>
              <a:ext uri="{FF2B5EF4-FFF2-40B4-BE49-F238E27FC236}">
                <a16:creationId xmlns:a16="http://schemas.microsoft.com/office/drawing/2014/main" id="{C1E4C7A8-D59E-F4A3-7A39-9AF8D8106ABE}"/>
              </a:ext>
            </a:extLst>
          </p:cNvPr>
          <p:cNvSpPr>
            <a:spLocks noGrp="1"/>
          </p:cNvSpPr>
          <p:nvPr>
            <p:ph type="body" idx="1"/>
          </p:nvPr>
        </p:nvSpPr>
        <p:spPr>
          <a:xfrm>
            <a:off x="311700" y="1228675"/>
            <a:ext cx="3463664" cy="3416400"/>
          </a:xfrm>
        </p:spPr>
        <p:txBody>
          <a:bodyPr/>
          <a:lstStyle/>
          <a:p>
            <a:pPr algn="l">
              <a:buFont typeface="Arial" panose="020B0604020202020204" pitchFamily="34" charset="0"/>
              <a:buChar char="•"/>
            </a:pPr>
            <a:r>
              <a:rPr lang="fr-FR" b="1" i="0" dirty="0">
                <a:solidFill>
                  <a:schemeClr val="tx1"/>
                </a:solidFill>
                <a:effectLst/>
              </a:rPr>
              <a:t>Définition :</a:t>
            </a:r>
            <a:r>
              <a:rPr lang="fr-FR" b="0" i="0" dirty="0">
                <a:solidFill>
                  <a:schemeClr val="tx1"/>
                </a:solidFill>
                <a:effectLst/>
              </a:rPr>
              <a:t> L'héritage est un concept fondamental de la Programmation Orientée Objet (POO) qui permet à une classe d'hériter des propriétés et des méthodes d'une autre classe.</a:t>
            </a:r>
          </a:p>
          <a:p>
            <a:pPr algn="l">
              <a:buFont typeface="Arial" panose="020B0604020202020204" pitchFamily="34" charset="0"/>
              <a:buChar char="•"/>
            </a:pPr>
            <a:r>
              <a:rPr lang="fr-FR" b="1" i="0" dirty="0">
                <a:solidFill>
                  <a:schemeClr val="tx1"/>
                </a:solidFill>
                <a:effectLst/>
              </a:rPr>
              <a:t>Objectif :</a:t>
            </a:r>
            <a:r>
              <a:rPr lang="fr-FR" b="0" i="0" dirty="0">
                <a:solidFill>
                  <a:schemeClr val="tx1"/>
                </a:solidFill>
                <a:effectLst/>
              </a:rPr>
              <a:t> Favoriser la réutilisabilité du code et permettre une structuration hiérarchique des objets.</a:t>
            </a:r>
          </a:p>
          <a:p>
            <a:endParaRPr lang="fr-FR" dirty="0">
              <a:solidFill>
                <a:schemeClr val="tx1"/>
              </a:solidFill>
            </a:endParaRPr>
          </a:p>
        </p:txBody>
      </p:sp>
      <p:pic>
        <p:nvPicPr>
          <p:cNvPr id="5" name="Image 4">
            <a:extLst>
              <a:ext uri="{FF2B5EF4-FFF2-40B4-BE49-F238E27FC236}">
                <a16:creationId xmlns:a16="http://schemas.microsoft.com/office/drawing/2014/main" id="{05F08212-41E8-EDC3-2E07-75DBE4B3E223}"/>
              </a:ext>
            </a:extLst>
          </p:cNvPr>
          <p:cNvPicPr>
            <a:picLocks noChangeAspect="1"/>
          </p:cNvPicPr>
          <p:nvPr/>
        </p:nvPicPr>
        <p:blipFill>
          <a:blip r:embed="rId2"/>
          <a:stretch>
            <a:fillRect/>
          </a:stretch>
        </p:blipFill>
        <p:spPr>
          <a:xfrm>
            <a:off x="4495277" y="1323108"/>
            <a:ext cx="4025268" cy="2878831"/>
          </a:xfrm>
          <a:prstGeom prst="rect">
            <a:avLst/>
          </a:prstGeom>
        </p:spPr>
      </p:pic>
    </p:spTree>
    <p:extLst>
      <p:ext uri="{BB962C8B-B14F-4D97-AF65-F5344CB8AC3E}">
        <p14:creationId xmlns:p14="http://schemas.microsoft.com/office/powerpoint/2010/main" val="3667161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6B4619-F470-4AC3-2A39-D6D28C51FE66}"/>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C9106A8E-918F-0609-0577-D1A1D142DEAB}"/>
              </a:ext>
            </a:extLst>
          </p:cNvPr>
          <p:cNvSpPr>
            <a:spLocks noGrp="1"/>
          </p:cNvSpPr>
          <p:nvPr>
            <p:ph type="body" idx="1"/>
          </p:nvPr>
        </p:nvSpPr>
        <p:spPr/>
        <p:txBody>
          <a:bodyPr>
            <a:normAutofit fontScale="77500" lnSpcReduction="20000"/>
          </a:bodyPr>
          <a:lstStyle/>
          <a:p>
            <a:r>
              <a:rPr lang="fr-FR" dirty="0"/>
              <a:t>Points Clés : </a:t>
            </a:r>
          </a:p>
          <a:p>
            <a:pPr marL="133350" indent="0">
              <a:buNone/>
            </a:pPr>
            <a:r>
              <a:rPr lang="fr-FR" dirty="0"/>
              <a:t>1. La classe Chien hérite de la classe Animal. </a:t>
            </a:r>
          </a:p>
          <a:p>
            <a:pPr marL="133350" indent="0">
              <a:buNone/>
            </a:pPr>
            <a:r>
              <a:rPr lang="fr-FR" dirty="0"/>
              <a:t>2. Le chien peut utiliser la méthode manger de la classe parente. </a:t>
            </a:r>
          </a:p>
          <a:p>
            <a:pPr marL="133350" indent="0">
              <a:buNone/>
            </a:pPr>
            <a:r>
              <a:rPr lang="fr-FR" dirty="0"/>
              <a:t>3. La classe Chien peut avoir ses propres méthodes, ici la méthode aboie. </a:t>
            </a:r>
          </a:p>
          <a:p>
            <a:endParaRPr lang="fr-FR" dirty="0"/>
          </a:p>
          <a:p>
            <a:r>
              <a:rPr lang="fr-FR" dirty="0"/>
              <a:t>Avantages de l'héritage </a:t>
            </a:r>
          </a:p>
          <a:p>
            <a:pPr marL="133350" indent="0">
              <a:buNone/>
            </a:pPr>
            <a:r>
              <a:rPr lang="fr-FR" dirty="0"/>
              <a:t>1. Réutilisabilité du Code : Les fonctionnalités communes peuvent être définies dans une classe parente, évitant ainsi la duplication de code dans les classes filles. </a:t>
            </a:r>
          </a:p>
          <a:p>
            <a:pPr marL="133350" indent="0">
              <a:buNone/>
            </a:pPr>
            <a:r>
              <a:rPr lang="fr-FR" dirty="0"/>
              <a:t>2. Modularité : Les classes peuvent être organisées de manière hiérarchique, facilitant la compréhension et la maintenance du code. </a:t>
            </a:r>
          </a:p>
          <a:p>
            <a:pPr marL="133350" indent="0">
              <a:buNone/>
            </a:pPr>
            <a:r>
              <a:rPr lang="fr-FR" dirty="0"/>
              <a:t>3. Évolutivité : Changements dans la classe parente sont automatiquement répercutés dans les classes filles.</a:t>
            </a:r>
          </a:p>
          <a:p>
            <a:pPr marL="133350" indent="0">
              <a:buNone/>
            </a:pPr>
            <a:endParaRPr lang="fr-FR" dirty="0"/>
          </a:p>
          <a:p>
            <a:pPr marL="133350" indent="0">
              <a:buNone/>
            </a:pPr>
            <a:r>
              <a:rPr lang="fr-FR" dirty="0"/>
              <a:t>- Bonnes Pratiques </a:t>
            </a:r>
          </a:p>
          <a:p>
            <a:pPr marL="476250" indent="-342900">
              <a:buAutoNum type="arabicPeriod"/>
            </a:pPr>
            <a:r>
              <a:rPr lang="fr-FR" dirty="0"/>
              <a:t>Utilisation Judicieuse : L'héritage doit être utilisé de manière judicieuse pour éviter une hiérarchie trop complexe. </a:t>
            </a:r>
          </a:p>
          <a:p>
            <a:pPr marL="476250" indent="-342900">
              <a:buAutoNum type="arabicPeriod"/>
            </a:pPr>
            <a:r>
              <a:rPr lang="fr-FR" dirty="0"/>
              <a:t>Penser à l'</a:t>
            </a:r>
            <a:r>
              <a:rPr lang="fr-FR" dirty="0" err="1"/>
              <a:t>Is-A</a:t>
            </a:r>
            <a:r>
              <a:rPr lang="fr-FR" dirty="0"/>
              <a:t> Relation : La relation entre la classe fille et la classe parente doit respecter le principe "</a:t>
            </a:r>
            <a:r>
              <a:rPr lang="fr-FR" dirty="0" err="1"/>
              <a:t>is</a:t>
            </a:r>
            <a:r>
              <a:rPr lang="fr-FR" dirty="0"/>
              <a:t>-a" (par exemple, un Chien est un Animal). $</a:t>
            </a:r>
          </a:p>
          <a:p>
            <a:pPr marL="476250" indent="-342900">
              <a:buAutoNum type="arabicPeriod"/>
            </a:pPr>
            <a:r>
              <a:rPr lang="fr-FR" dirty="0"/>
              <a:t>Éviter l'Héritage Multiple : Préférez l'utilisation d'interfaces et de traits pour éviter les problèmes liés à l'héritage multiple.</a:t>
            </a:r>
          </a:p>
        </p:txBody>
      </p:sp>
    </p:spTree>
    <p:extLst>
      <p:ext uri="{BB962C8B-B14F-4D97-AF65-F5344CB8AC3E}">
        <p14:creationId xmlns:p14="http://schemas.microsoft.com/office/powerpoint/2010/main" val="289407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388375" y="2030925"/>
            <a:ext cx="8272800" cy="400200"/>
          </a:xfrm>
          <a:prstGeom prst="rect">
            <a:avLst/>
          </a:prstGeom>
          <a:noFill/>
          <a:ln>
            <a:noFill/>
          </a:ln>
        </p:spPr>
        <p:txBody>
          <a:bodyPr spcFirstLastPara="1" wrap="square" lIns="91425" tIns="91425" rIns="91425" bIns="91425" anchor="t" anchorCtr="0">
            <a:spAutoFit/>
          </a:bodyPr>
          <a:lstStyle/>
          <a:p>
            <a:pPr marL="0" marR="381000" lvl="0" indent="0" algn="l" rtl="0">
              <a:lnSpc>
                <a:spcPct val="115000"/>
              </a:lnSpc>
              <a:spcBef>
                <a:spcPts val="1200"/>
              </a:spcBef>
              <a:spcAft>
                <a:spcPts val="1200"/>
              </a:spcAft>
              <a:buNone/>
            </a:pPr>
            <a:endParaRPr>
              <a:latin typeface="Avenir"/>
              <a:ea typeface="Avenir"/>
              <a:cs typeface="Avenir"/>
              <a:sym typeface="Avenir"/>
            </a:endParaRPr>
          </a:p>
        </p:txBody>
      </p:sp>
      <p:sp>
        <p:nvSpPr>
          <p:cNvPr id="61" name="Google Shape;61;p14"/>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La programmation Orientée Objet est une façon de concevoir son code. </a:t>
            </a:r>
            <a:endParaRPr/>
          </a:p>
          <a:p>
            <a:pPr marL="0" lvl="0" indent="0" algn="l" rtl="0">
              <a:spcBef>
                <a:spcPts val="1200"/>
              </a:spcBef>
              <a:spcAft>
                <a:spcPts val="0"/>
              </a:spcAft>
              <a:buNone/>
            </a:pPr>
            <a:r>
              <a:rPr lang="fr"/>
              <a:t>Elle consiste en la création d’une partie appelée Objets. Un Objet représente un concept, une entité voire une idée.</a:t>
            </a:r>
            <a:endParaRPr/>
          </a:p>
          <a:p>
            <a:pPr marL="0" lvl="0" indent="0" algn="l" rtl="0">
              <a:spcBef>
                <a:spcPts val="1200"/>
              </a:spcBef>
              <a:spcAft>
                <a:spcPts val="0"/>
              </a:spcAft>
              <a:buNone/>
            </a:pPr>
            <a:endParaRPr/>
          </a:p>
          <a:p>
            <a:pPr marL="0" lvl="0" indent="0" algn="l" rtl="0">
              <a:spcBef>
                <a:spcPts val="1200"/>
              </a:spcBef>
              <a:spcAft>
                <a:spcPts val="1200"/>
              </a:spcAft>
              <a:buNone/>
            </a:pPr>
            <a:r>
              <a:rPr lang="fr"/>
              <a:t>Exemple : une voiture, une personne, ou une page d’un document national.</a:t>
            </a:r>
            <a:endParaRPr/>
          </a:p>
        </p:txBody>
      </p:sp>
      <p:sp>
        <p:nvSpPr>
          <p:cNvPr id="62" name="Google Shape;62;p14"/>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Qu’est ce que la Programmation Orientée Objet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Objectif</a:t>
            </a:r>
            <a:endParaRPr/>
          </a:p>
        </p:txBody>
      </p:sp>
      <p:sp>
        <p:nvSpPr>
          <p:cNvPr id="68" name="Google Shape;68;p15"/>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 objectif de l'orienté objet est de mettre les valeurs de certaines variable dans des “objets”, ce qui aura pour but de faciliter l'incrémentation, la modification et la suppression d’information dans la BDD.</a:t>
            </a:r>
            <a:endParaRPr/>
          </a:p>
          <a:p>
            <a:pPr marL="0" lvl="0" indent="0" algn="l" rtl="0">
              <a:spcBef>
                <a:spcPts val="1200"/>
              </a:spcBef>
              <a:spcAft>
                <a:spcPts val="0"/>
              </a:spcAft>
              <a:buNone/>
            </a:pPr>
            <a:endParaRPr/>
          </a:p>
          <a:p>
            <a:pPr marL="0" lvl="0" indent="0" algn="l" rtl="0">
              <a:spcBef>
                <a:spcPts val="1200"/>
              </a:spcBef>
              <a:spcAft>
                <a:spcPts val="1200"/>
              </a:spcAft>
              <a:buNone/>
            </a:pPr>
            <a:r>
              <a:rPr lang="fr"/>
              <a:t>Un objet contient : des attributs, un constructeur et des méthodes.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Exemples</a:t>
            </a:r>
            <a:endParaRPr/>
          </a:p>
        </p:txBody>
      </p:sp>
      <p:sp>
        <p:nvSpPr>
          <p:cNvPr id="74" name="Google Shape;74;p16"/>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Nous allons prendre deux exemples : une voiture et une personne.</a:t>
            </a:r>
            <a:endParaRPr/>
          </a:p>
          <a:p>
            <a:pPr marL="0" lvl="0" indent="0" algn="l" rtl="0">
              <a:spcBef>
                <a:spcPts val="1200"/>
              </a:spcBef>
              <a:spcAft>
                <a:spcPts val="0"/>
              </a:spcAft>
              <a:buNone/>
            </a:pPr>
            <a:endParaRPr/>
          </a:p>
          <a:p>
            <a:pPr marL="0" lvl="0" indent="0" algn="l" rtl="0">
              <a:spcBef>
                <a:spcPts val="1200"/>
              </a:spcBef>
              <a:spcAft>
                <a:spcPts val="1200"/>
              </a:spcAft>
              <a:buNone/>
            </a:pPr>
            <a:r>
              <a:rPr lang="fr"/>
              <a:t>Pour créer un Objet, nous devons faire ce que l'on appelle une classe : le nom de la classe sera le nom de l’objet</a:t>
            </a:r>
            <a:endParaRPr/>
          </a:p>
        </p:txBody>
      </p:sp>
      <p:pic>
        <p:nvPicPr>
          <p:cNvPr id="75" name="Google Shape;75;p16"/>
          <p:cNvPicPr preferRelativeResize="0"/>
          <p:nvPr/>
        </p:nvPicPr>
        <p:blipFill>
          <a:blip r:embed="rId3">
            <a:alphaModFix/>
          </a:blip>
          <a:stretch>
            <a:fillRect/>
          </a:stretch>
        </p:blipFill>
        <p:spPr>
          <a:xfrm>
            <a:off x="2626783" y="2571750"/>
            <a:ext cx="3890426" cy="1837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Exemples</a:t>
            </a:r>
            <a:endParaRPr/>
          </a:p>
        </p:txBody>
      </p:sp>
      <p:sp>
        <p:nvSpPr>
          <p:cNvPr id="81" name="Google Shape;81;p17"/>
          <p:cNvSpPr txBox="1">
            <a:spLocks noGrp="1"/>
          </p:cNvSpPr>
          <p:nvPr>
            <p:ph type="body" idx="1"/>
          </p:nvPr>
        </p:nvSpPr>
        <p:spPr>
          <a:xfrm>
            <a:off x="4843300" y="1228675"/>
            <a:ext cx="3989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Après avoir créé les Objets, nous allons leur donner des variables qui permettront d’identifier cet objet.</a:t>
            </a:r>
            <a:endParaRPr/>
          </a:p>
        </p:txBody>
      </p:sp>
      <p:pic>
        <p:nvPicPr>
          <p:cNvPr id="82" name="Google Shape;82;p17"/>
          <p:cNvPicPr preferRelativeResize="0"/>
          <p:nvPr/>
        </p:nvPicPr>
        <p:blipFill>
          <a:blip r:embed="rId3">
            <a:alphaModFix/>
          </a:blip>
          <a:stretch>
            <a:fillRect/>
          </a:stretch>
        </p:blipFill>
        <p:spPr>
          <a:xfrm>
            <a:off x="454450" y="1170125"/>
            <a:ext cx="3789269" cy="3322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Exemples</a:t>
            </a:r>
            <a:endParaRPr/>
          </a:p>
        </p:txBody>
      </p:sp>
      <p:sp>
        <p:nvSpPr>
          <p:cNvPr id="88" name="Google Shape;88;p18"/>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Ensuite, il faudrait pouvoir construire/créer cet objet. Il faut donc créer un constructeur qui aura pour mission de créer l’objet que l’on souhaite.</a:t>
            </a:r>
            <a:endParaRPr/>
          </a:p>
          <a:p>
            <a:pPr marL="0" lvl="0" indent="0" algn="l" rtl="0">
              <a:spcBef>
                <a:spcPts val="1200"/>
              </a:spcBef>
              <a:spcAft>
                <a:spcPts val="1200"/>
              </a:spcAft>
              <a:buNone/>
            </a:pPr>
            <a:endParaRPr/>
          </a:p>
        </p:txBody>
      </p:sp>
      <p:pic>
        <p:nvPicPr>
          <p:cNvPr id="89" name="Google Shape;89;p18"/>
          <p:cNvPicPr preferRelativeResize="0"/>
          <p:nvPr/>
        </p:nvPicPr>
        <p:blipFill>
          <a:blip r:embed="rId3">
            <a:alphaModFix/>
          </a:blip>
          <a:stretch>
            <a:fillRect/>
          </a:stretch>
        </p:blipFill>
        <p:spPr>
          <a:xfrm>
            <a:off x="540300" y="1977225"/>
            <a:ext cx="3671675" cy="2666750"/>
          </a:xfrm>
          <a:prstGeom prst="rect">
            <a:avLst/>
          </a:prstGeom>
          <a:noFill/>
          <a:ln>
            <a:noFill/>
          </a:ln>
        </p:spPr>
      </p:pic>
      <p:pic>
        <p:nvPicPr>
          <p:cNvPr id="90" name="Google Shape;90;p18"/>
          <p:cNvPicPr preferRelativeResize="0"/>
          <p:nvPr/>
        </p:nvPicPr>
        <p:blipFill>
          <a:blip r:embed="rId4">
            <a:alphaModFix/>
          </a:blip>
          <a:stretch>
            <a:fillRect/>
          </a:stretch>
        </p:blipFill>
        <p:spPr>
          <a:xfrm>
            <a:off x="5139025" y="1977225"/>
            <a:ext cx="3540876" cy="26667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Méthodes</a:t>
            </a:r>
            <a:endParaRPr/>
          </a:p>
        </p:txBody>
      </p:sp>
      <p:sp>
        <p:nvSpPr>
          <p:cNvPr id="96" name="Google Shape;96;p19"/>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Enfin, il nous faut implémenter les méthodes. Les méthodes sont des fonctions qui ont pour but d'appeler, modifier et supprimer des variables de la classe.</a:t>
            </a:r>
            <a:endParaRPr/>
          </a:p>
          <a:p>
            <a:pPr marL="0" lvl="0" indent="0" algn="l" rtl="0">
              <a:spcBef>
                <a:spcPts val="1200"/>
              </a:spcBef>
              <a:spcAft>
                <a:spcPts val="0"/>
              </a:spcAft>
              <a:buNone/>
            </a:pPr>
            <a:endParaRPr/>
          </a:p>
          <a:p>
            <a:pPr marL="0" lvl="0" indent="0" algn="l" rtl="0">
              <a:spcBef>
                <a:spcPts val="1200"/>
              </a:spcBef>
              <a:spcAft>
                <a:spcPts val="1200"/>
              </a:spcAft>
              <a:buNone/>
            </a:pPr>
            <a:r>
              <a:rPr lang="fr"/>
              <a:t>Deux méthodes très souvent utilisées dans les classes sont les getter et les setter.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Getter</a:t>
            </a:r>
            <a:endParaRPr/>
          </a:p>
        </p:txBody>
      </p:sp>
      <p:sp>
        <p:nvSpPr>
          <p:cNvPr id="102" name="Google Shape;102;p20"/>
          <p:cNvSpPr txBox="1">
            <a:spLocks noGrp="1"/>
          </p:cNvSpPr>
          <p:nvPr>
            <p:ph type="body" idx="1"/>
          </p:nvPr>
        </p:nvSpPr>
        <p:spPr>
          <a:xfrm>
            <a:off x="3959650" y="1228675"/>
            <a:ext cx="4872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solidFill>
                  <a:schemeClr val="dk1"/>
                </a:solidFill>
              </a:rPr>
              <a:t>Les getter permette d’appeler une ou des variables de la classe correspondantes</a:t>
            </a:r>
            <a:endParaRPr>
              <a:solidFill>
                <a:schemeClr val="dk1"/>
              </a:solidFill>
            </a:endParaRPr>
          </a:p>
          <a:p>
            <a:pPr marL="0" lvl="0" indent="0" algn="l" rtl="0">
              <a:spcBef>
                <a:spcPts val="1200"/>
              </a:spcBef>
              <a:spcAft>
                <a:spcPts val="1200"/>
              </a:spcAft>
              <a:buClr>
                <a:schemeClr val="dk1"/>
              </a:buClr>
              <a:buSzPts val="1100"/>
              <a:buFont typeface="Arial"/>
              <a:buNone/>
            </a:pPr>
            <a:endParaRPr>
              <a:solidFill>
                <a:schemeClr val="dk1"/>
              </a:solidFill>
            </a:endParaRPr>
          </a:p>
        </p:txBody>
      </p:sp>
      <p:pic>
        <p:nvPicPr>
          <p:cNvPr id="103" name="Google Shape;103;p20"/>
          <p:cNvPicPr preferRelativeResize="0"/>
          <p:nvPr/>
        </p:nvPicPr>
        <p:blipFill>
          <a:blip r:embed="rId3">
            <a:alphaModFix/>
          </a:blip>
          <a:stretch>
            <a:fillRect/>
          </a:stretch>
        </p:blipFill>
        <p:spPr>
          <a:xfrm>
            <a:off x="311700" y="1228675"/>
            <a:ext cx="3446106"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Getter pour la class Voiture</a:t>
            </a:r>
            <a:endParaRPr/>
          </a:p>
        </p:txBody>
      </p:sp>
      <p:sp>
        <p:nvSpPr>
          <p:cNvPr id="109" name="Google Shape;109;p21"/>
          <p:cNvSpPr txBox="1">
            <a:spLocks noGrp="1"/>
          </p:cNvSpPr>
          <p:nvPr>
            <p:ph type="body" idx="1"/>
          </p:nvPr>
        </p:nvSpPr>
        <p:spPr>
          <a:xfrm>
            <a:off x="4572000" y="12286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Voici ce que cela donnerait pour le getter de la class Voiture sur le modèle</a:t>
            </a:r>
            <a:endParaRPr/>
          </a:p>
        </p:txBody>
      </p:sp>
      <p:pic>
        <p:nvPicPr>
          <p:cNvPr id="110" name="Google Shape;110;p21"/>
          <p:cNvPicPr preferRelativeResize="0"/>
          <p:nvPr/>
        </p:nvPicPr>
        <p:blipFill>
          <a:blip r:embed="rId3">
            <a:alphaModFix/>
          </a:blip>
          <a:stretch>
            <a:fillRect/>
          </a:stretch>
        </p:blipFill>
        <p:spPr>
          <a:xfrm>
            <a:off x="304800" y="1170125"/>
            <a:ext cx="4138151" cy="3494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597</Words>
  <Application>Microsoft Office PowerPoint</Application>
  <PresentationFormat>Affichage à l'écran (16:9)</PresentationFormat>
  <Paragraphs>49</Paragraphs>
  <Slides>14</Slides>
  <Notes>12</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14</vt:i4>
      </vt:variant>
    </vt:vector>
  </HeadingPairs>
  <TitlesOfParts>
    <vt:vector size="17" baseType="lpstr">
      <vt:lpstr>Arial</vt:lpstr>
      <vt:lpstr>Avenir</vt:lpstr>
      <vt:lpstr>Simple Light</vt:lpstr>
      <vt:lpstr>PHP Orientée Objet</vt:lpstr>
      <vt:lpstr>Qu’est ce que la Programmation Orientée Objet ?</vt:lpstr>
      <vt:lpstr>Objectif</vt:lpstr>
      <vt:lpstr>Exemples</vt:lpstr>
      <vt:lpstr>Exemples</vt:lpstr>
      <vt:lpstr>Exemples</vt:lpstr>
      <vt:lpstr>Méthodes</vt:lpstr>
      <vt:lpstr>Getter</vt:lpstr>
      <vt:lpstr>Getter pour la class Voiture</vt:lpstr>
      <vt:lpstr>Setter</vt:lpstr>
      <vt:lpstr>Setter pour la class Voiture </vt:lpstr>
      <vt:lpstr>Classe</vt:lpstr>
      <vt:lpstr>L’Héritage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Orientée Objet</dc:title>
  <cp:lastModifiedBy>Julien Dubois</cp:lastModifiedBy>
  <cp:revision>1</cp:revision>
  <dcterms:modified xsi:type="dcterms:W3CDTF">2024-01-08T08:37:39Z</dcterms:modified>
</cp:coreProperties>
</file>