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2.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39.xml" ContentType="application/vnd.openxmlformats-officedocument.presentationml.notesSlide+xml"/>
  <Override PartName="/ppt/slideMasters/slideMaster1.xml" ContentType="application/vnd.openxmlformats-officedocument.presentationml.slideMaster+xml"/>
  <Override PartName="/ppt/notesSlides/notesSlide43.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tags/tag2.xml" ContentType="application/vnd.openxmlformats-officedocument.presentationml.tags+xml"/>
  <Override PartName="/ppt/tags/tag1.xml" ContentType="application/vnd.openxmlformats-officedocument.presentationml.tags+xml"/>
  <Override PartName="/docProps/custom.xml" ContentType="application/vnd.openxmlformats-officedocument.custom-properties+xml"/>
  <Override PartName="/ppt/tags/tag3.xml" ContentType="application/vnd.openxmlformats-officedocument.presentationml.tags+xml"/>
  <Override PartName="/docProps/app.xml" ContentType="application/vnd.openxmlformats-officedocument.extended-properties+xml"/>
  <Override PartName="/ppt/tags/tag13.xml" ContentType="application/vnd.openxmlformats-officedocument.presentationml.tags+xml"/>
  <Override PartName="/ppt/tags/tag6.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7.xml" ContentType="application/vnd.openxmlformats-officedocument.presentationml.tags+xml"/>
  <Override PartName="/ppt/tags/tag5.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12.xml" ContentType="application/vnd.openxmlformats-officedocument.presentationml.tags+xml"/>
  <Override PartName="/ppt/tags/tag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876" r:id="rId2"/>
    <p:sldId id="1096" r:id="rId3"/>
    <p:sldId id="759" r:id="rId4"/>
    <p:sldId id="1054" r:id="rId5"/>
    <p:sldId id="1098" r:id="rId6"/>
    <p:sldId id="1099" r:id="rId7"/>
    <p:sldId id="1100" r:id="rId8"/>
    <p:sldId id="1102" r:id="rId9"/>
    <p:sldId id="1056" r:id="rId10"/>
    <p:sldId id="1103" r:id="rId11"/>
    <p:sldId id="1104" r:id="rId12"/>
    <p:sldId id="1106" r:id="rId13"/>
    <p:sldId id="1111" r:id="rId14"/>
    <p:sldId id="1118" r:id="rId15"/>
    <p:sldId id="1125" r:id="rId16"/>
    <p:sldId id="1126" r:id="rId17"/>
    <p:sldId id="1127" r:id="rId18"/>
    <p:sldId id="1128" r:id="rId19"/>
    <p:sldId id="1112" r:id="rId20"/>
    <p:sldId id="1119" r:id="rId21"/>
    <p:sldId id="1129" r:id="rId22"/>
    <p:sldId id="1130" r:id="rId23"/>
    <p:sldId id="1113" r:id="rId24"/>
    <p:sldId id="1120" r:id="rId25"/>
    <p:sldId id="1150" r:id="rId26"/>
    <p:sldId id="1131" r:id="rId27"/>
    <p:sldId id="1114" r:id="rId28"/>
    <p:sldId id="1121" r:id="rId29"/>
    <p:sldId id="1137" r:id="rId30"/>
    <p:sldId id="1138" r:id="rId31"/>
    <p:sldId id="1115" r:id="rId32"/>
    <p:sldId id="1122" r:id="rId33"/>
    <p:sldId id="1141" r:id="rId34"/>
    <p:sldId id="1142" r:id="rId35"/>
    <p:sldId id="1116" r:id="rId36"/>
    <p:sldId id="1145" r:id="rId37"/>
    <p:sldId id="1154" r:id="rId38"/>
    <p:sldId id="1146" r:id="rId39"/>
    <p:sldId id="1147" r:id="rId40"/>
    <p:sldId id="1117" r:id="rId41"/>
    <p:sldId id="1124" r:id="rId42"/>
    <p:sldId id="1148"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29"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3918" autoAdjust="0"/>
  </p:normalViewPr>
  <p:slideViewPr>
    <p:cSldViewPr snapToGrid="0" showGuides="1">
      <p:cViewPr varScale="1">
        <p:scale>
          <a:sx n="97" d="100"/>
          <a:sy n="97" d="100"/>
        </p:scale>
        <p:origin x="1224"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11/14/2022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a:t>
            </a:r>
          </a:p>
          <a:p>
            <a:pPr rtl="0">
              <a:buFontTx/>
              <a:buNone/>
            </a:pPr>
            <a:r>
              <a:rPr lang="fr-FR" b="0" baseline="0"/>
              <a:t>Présentation des réseaux V</a:t>
            </a:r>
            <a:r>
              <a:rPr lang="fr-FR" b="0"/>
              <a:t>7.0 (ITN)</a:t>
            </a:r>
          </a:p>
          <a:p>
            <a:pPr rtl="0"/>
            <a:r>
              <a:rPr lang="fr-FR">
                <a:solidFill>
                  <a:schemeClr val="accent5">
                    <a:lumMod val="40000"/>
                    <a:lumOff val="60000"/>
                  </a:schemeClr>
                </a:solidFill>
              </a:rPr>
              <a:t>Module 11: Adressage IPv4</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11.2.1 - Monodiffusion</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244915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11.2.2 - Diffusion</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01908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11.2.3 - Multidiffusion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11.2.4 - </a:t>
            </a:r>
            <a:r>
              <a:rPr lang="fr-FR" sz="1200" b="0" i="0" kern="1200">
                <a:solidFill>
                  <a:schemeClr val="tx1"/>
                </a:solidFill>
                <a:effectLst/>
                <a:latin typeface="+mn-lt"/>
                <a:ea typeface="+mn-ea"/>
                <a:cs typeface="+mn-cs"/>
              </a:rPr>
              <a:t>Exercice - Monodiffusion, diffusion ou multidiffusion</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93899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896727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11.3.1 - Adresses IPv4 publiques et privées</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1240823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11.3.2 - Routage vers l'internet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11.3.3 - </a:t>
            </a:r>
            <a:r>
              <a:rPr lang="fr-FR" sz="1200" b="0" i="0" kern="1200">
                <a:solidFill>
                  <a:schemeClr val="tx1"/>
                </a:solidFill>
                <a:effectLst/>
                <a:latin typeface="+mn-lt"/>
                <a:ea typeface="+mn-ea"/>
                <a:cs typeface="+mn-cs"/>
              </a:rPr>
              <a:t>Exercice - Autoriser ou bloquer les adresses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362594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11.3.4 - Adresses IPv4 d'utilisateur spéciales</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901494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11.3.5 - L'ancien système d'adressage par classe</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959147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11.3.6 - Attribution des adresses IP</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11.3.7 - </a:t>
            </a:r>
            <a:r>
              <a:rPr lang="fr-FR" sz="1200" b="0" i="0" kern="1200">
                <a:solidFill>
                  <a:schemeClr val="tx1"/>
                </a:solidFill>
                <a:effectLst/>
                <a:latin typeface="+mn-lt"/>
                <a:ea typeface="+mn-ea"/>
                <a:cs typeface="+mn-cs"/>
              </a:rPr>
              <a:t>Exercice – Adresses IPv4 publiques ou privées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11.3.8 -</a:t>
            </a:r>
            <a:r>
              <a:rPr lang="fr-FR" sz="1200" b="0" i="0" kern="1200">
                <a:solidFill>
                  <a:schemeClr val="tx1"/>
                </a:solidFill>
                <a:effectLst/>
                <a:latin typeface="+mn-lt"/>
                <a:ea typeface="+mn-ea"/>
                <a:cs typeface="+mn-cs"/>
              </a:rPr>
              <a:t>Vérifiez votre compréhension - Types d'adresses IPv4</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043782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07423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buFontTx/>
              <a:buNone/>
            </a:pPr>
            <a:r>
              <a:rPr lang="fr-FR" sz="1200" b="0"/>
              <a:t>11.0 - Présentation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11.0.2 - </a:t>
            </a:r>
            <a:r>
              <a:rPr lang="fr-FR" sz="1200" kern="1200">
                <a:solidFill>
                  <a:schemeClr val="tx1"/>
                </a:solidFill>
                <a:latin typeface="+mn-lt"/>
                <a:ea typeface="+mn-ea"/>
                <a:cs typeface="+mn-cs"/>
              </a:rPr>
              <a:t>Qu'</a:t>
            </a:r>
            <a:r>
              <a:rPr lang="fr-FR" sz="1200" kern="1200" baseline="0">
                <a:solidFill>
                  <a:schemeClr val="tx1"/>
                </a:solidFill>
                <a:latin typeface="+mn-lt"/>
                <a:ea typeface="+mn-ea"/>
                <a:cs typeface="+mn-cs"/>
              </a:rPr>
              <a:t>est-ce que je vais apprendre dans ce module?</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11.4.1 - Domaines de diffusion et de segmentation</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749074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11.4.2 - Problèmes liés aux domaines de diffusion importants</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308644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11.4.3 - Raisons de la segmentation des réseaux</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11.4.4 - </a:t>
            </a:r>
            <a:r>
              <a:rPr lang="fr-FR" sz="1200" b="0" i="0" kern="1200">
                <a:solidFill>
                  <a:schemeClr val="tx1"/>
                </a:solidFill>
                <a:effectLst/>
                <a:latin typeface="+mn-lt"/>
                <a:ea typeface="+mn-ea"/>
                <a:cs typeface="+mn-cs"/>
              </a:rPr>
              <a:t>Vérifiez votre compréhension - Segmentation du réseau</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459248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2982997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11.5.1 - Création de sous-réseaux au niveau de la limite d'octet</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627887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11.5.1 - Création de sous-réseaux au niveau de la limite d'octet (Cont.)</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982426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11.5.2 - Création de sous-réseaux au niveau de la limite d'octet</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169984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276020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11.6.1 - Créer des sous-réseaux avec un préfixe Slash 16</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765503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11.6.2 - Créer 100 sous-réseaux avec un préfixe /16</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56808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buFontTx/>
              <a:buNone/>
            </a:pPr>
            <a:r>
              <a:rPr lang="fr-FR" sz="1200" b="0"/>
              <a:t>11.1 - </a:t>
            </a:r>
            <a:r>
              <a:rPr lang="fr-FR"/>
              <a:t>Structure de l'adresse IPv4</a:t>
            </a:r>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11.6.3 — Crée 1000 sous-réseaux avec un préfixe /8</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1885418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151675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11.7.1 - Segmentation du réseau en sous-réseaux de l'espace d'adressage IPv4 privé par rapport à l'espace d'adressage IPv4 public</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3683450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11.7.2 - Réduire les adresses IPv4 de l'hôte inutilisées et maximiser les sous-réseaux</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2949142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11.7.3 - Exemple de besoins d'un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11.7.4 - </a:t>
            </a:r>
            <a:r>
              <a:rPr lang="fr-FR" sz="1200" b="0" i="0" kern="1200">
                <a:solidFill>
                  <a:schemeClr val="tx1"/>
                </a:solidFill>
                <a:effectLst/>
                <a:latin typeface="+mn-lt"/>
                <a:ea typeface="+mn-ea"/>
                <a:cs typeface="+mn-cs"/>
              </a:rPr>
              <a:t>Exercice – Déterminer le nombre de bits à emprunter</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3403391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446495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11.8.3 - Conservation des adresses IPv4</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333460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11.8.3 - Conservation des adresses IPv4</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713415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11.8.4 - VLSM</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339432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11.8.5 - Attribution d'adresse de topologie VLSM</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11.8.6 - </a:t>
            </a:r>
            <a:r>
              <a:rPr lang="fr-FR" sz="1200" b="0" i="0" kern="1200">
                <a:solidFill>
                  <a:schemeClr val="tx1"/>
                </a:solidFill>
                <a:effectLst/>
                <a:latin typeface="+mn-lt"/>
                <a:ea typeface="+mn-ea"/>
                <a:cs typeface="+mn-cs"/>
              </a:rPr>
              <a:t>Exercice - Pratique VLSM</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3655119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11.1.1 - Les parties réseau et hôte</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1417559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11.9.1 - Planification de l'adressage IPv4 réseau </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6065052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11.9.2 - Attribution d'adresses à des périphériques</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634087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11.1.2 - Masque de sous-réseau</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3189098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11.1.3 - Le longueur de préfixe</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122958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11.1.4 - Détermination du réseau: AND (ET) logique</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668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11.1 - Structure de l'adresse IPv4</a:t>
            </a:r>
          </a:p>
          <a:p>
            <a:pPr rtl="0"/>
            <a:r>
              <a:rPr lang="fr-FR"/>
              <a:t>11.1.6 - Adresses réseau, d'hôte et de diffusion</a:t>
            </a:r>
          </a:p>
          <a:p>
            <a:pPr rtl="0"/>
            <a:r>
              <a:rPr lang="fr-FR"/>
              <a:t>11.1.7 - Exercice - Utilisation de l'opération AND pour déterminer l'adresse réseau</a:t>
            </a:r>
          </a:p>
          <a:p>
            <a:pPr rtl="0"/>
            <a:r>
              <a:rPr lang="fr-FR"/>
              <a:t>11.1.8 - Vérifiez votre compréhension - Structure d'adresse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373220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2431" y="1520614"/>
            <a:ext cx="7133570" cy="1080143"/>
          </a:xfrm>
        </p:spPr>
        <p:txBody>
          <a:bodyPr/>
          <a:lstStyle/>
          <a:p>
            <a:pPr rtl="0"/>
            <a:r>
              <a:rPr lang="fr-FR" sz="4400" dirty="0">
                <a:solidFill>
                  <a:schemeClr val="accent5">
                    <a:lumMod val="40000"/>
                    <a:lumOff val="60000"/>
                  </a:schemeClr>
                </a:solidFill>
              </a:rPr>
              <a:t>Module </a:t>
            </a:r>
            <a:r>
              <a:rPr lang="fr-FR" sz="4400" dirty="0" smtClean="0">
                <a:solidFill>
                  <a:schemeClr val="accent5">
                    <a:lumMod val="40000"/>
                    <a:lumOff val="60000"/>
                  </a:schemeClr>
                </a:solidFill>
              </a:rPr>
              <a:t>1: </a:t>
            </a:r>
            <a:r>
              <a:rPr lang="fr-FR" sz="4400" dirty="0">
                <a:solidFill>
                  <a:schemeClr val="accent5">
                    <a:lumMod val="40000"/>
                    <a:lumOff val="60000"/>
                  </a:schemeClr>
                </a:solidFill>
              </a:rPr>
              <a:t>Adressage IPv4</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6200" y="110067"/>
            <a:ext cx="8345488" cy="731837"/>
          </a:xfrm>
        </p:spPr>
        <p:txBody>
          <a:bodyPr/>
          <a:lstStyle/>
          <a:p>
            <a:pPr rtl="0"/>
            <a:r>
              <a:rPr lang="fr-FR" sz="1600" dirty="0"/>
              <a:t>Adresses IPv4 de monodiffusion, de diffusion et de multidiffusion</a:t>
            </a:r>
            <a:r>
              <a:rPr lang="en-US" dirty="0"/>
              <a:t/>
            </a:r>
            <a:br>
              <a:rPr lang="en-US" dirty="0"/>
            </a:br>
            <a:r>
              <a:rPr lang="fr-FR" sz="2400" dirty="0"/>
              <a:t>Monodiffusion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rtl="0">
              <a:buFont typeface="Arial" panose="020B0604020202020204" pitchFamily="34" charset="0"/>
              <a:buChar char="•"/>
            </a:pPr>
            <a:r>
              <a:rPr lang="fr-FR" sz="1600">
                <a:solidFill>
                  <a:srgbClr val="000000"/>
                </a:solidFill>
              </a:rPr>
              <a:t>La transmission monodiffusion envoie un paquet à une adresse IP de destination.</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Par exemple, le PC à 172.16.4.1 envoie un paquet monodiffusion à l'imprimante à 172.16.4.253.</a:t>
            </a: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00192" y="2180068"/>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4001845" y="3043061"/>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259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1600" y="93133"/>
            <a:ext cx="8345488" cy="731837"/>
          </a:xfrm>
        </p:spPr>
        <p:txBody>
          <a:bodyPr/>
          <a:lstStyle/>
          <a:p>
            <a:pPr rtl="0"/>
            <a:r>
              <a:rPr lang="fr-FR" sz="1600" dirty="0"/>
              <a:t>Adresses IPv4 de monodiffusion, de diffusion et de multidiffusion</a:t>
            </a:r>
            <a:r>
              <a:rPr lang="en-US" dirty="0"/>
              <a:t/>
            </a:r>
            <a:br>
              <a:rPr lang="en-US" dirty="0"/>
            </a:br>
            <a:r>
              <a:rPr lang="fr-FR" sz="2400" dirty="0"/>
              <a:t>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rtl="0">
              <a:buFont typeface="Arial" panose="020B0604020202020204" pitchFamily="34" charset="0"/>
              <a:buChar char="•"/>
            </a:pPr>
            <a:r>
              <a:rPr lang="fr-FR" sz="1600">
                <a:solidFill>
                  <a:srgbClr val="000000"/>
                </a:solidFill>
              </a:rPr>
              <a:t>La transmission de diffusion envoie un paquet à toutes les autres adresses IP de destination.</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Par exemple, le PC à 172.16.4.1 envoie un paquet de diffusion à tous les hôtes IPv4.</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21451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963732"/>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295098" y="2254926"/>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27000" y="135466"/>
            <a:ext cx="8345488" cy="731837"/>
          </a:xfrm>
        </p:spPr>
        <p:txBody>
          <a:bodyPr/>
          <a:lstStyle/>
          <a:p>
            <a:pPr rtl="0"/>
            <a:r>
              <a:rPr lang="fr-FR" sz="1600" dirty="0"/>
              <a:t>Adresses IPv4 de monodiffusion, de diffusion et de multidiffusion</a:t>
            </a:r>
            <a:r>
              <a:rPr lang="en-US" dirty="0"/>
              <a:t/>
            </a:r>
            <a:br>
              <a:rPr lang="en-US" dirty="0"/>
            </a:br>
            <a:r>
              <a:rPr lang="fr-FR" sz="2400" dirty="0" smtClean="0"/>
              <a:t>Multidiffusion</a:t>
            </a:r>
            <a:endParaRPr lang="fr-FR"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84836" y="957019"/>
            <a:ext cx="8280057" cy="1180771"/>
          </a:xfrm>
        </p:spPr>
        <p:txBody>
          <a:bodyPr/>
          <a:lstStyle/>
          <a:p>
            <a:pPr marL="342900" indent="-342900" algn="l" rtl="0">
              <a:buFont typeface="Arial" panose="020B0604020202020204" pitchFamily="34" charset="0"/>
              <a:buChar char="•"/>
            </a:pPr>
            <a:r>
              <a:rPr lang="fr-FR" sz="1600" dirty="0">
                <a:solidFill>
                  <a:srgbClr val="000000"/>
                </a:solidFill>
              </a:rPr>
              <a:t>La transmission de multidiffusion envoie un paquet à un groupe d'adresses de multidiffusion.</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Par exemple, le PC à 172.16.4.1 envoie un paquet de multidiffusion à l'adresse du groupe de multidiffusion 224.10.10.5.</a:t>
            </a: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405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99286"/>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141444" y="2417881"/>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dirty="0" smtClean="0">
                <a:solidFill>
                  <a:schemeClr val="accent5">
                    <a:lumMod val="40000"/>
                    <a:lumOff val="60000"/>
                  </a:schemeClr>
                </a:solidFill>
              </a:rPr>
              <a:t>1.3 </a:t>
            </a:r>
            <a:r>
              <a:rPr lang="fr-FR" dirty="0">
                <a:solidFill>
                  <a:schemeClr val="accent5">
                    <a:lumMod val="40000"/>
                    <a:lumOff val="60000"/>
                  </a:schemeClr>
                </a:solidFill>
              </a:rPr>
              <a:t>Types d'adresses IPv4</a:t>
            </a: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IPv4</a:t>
            </a:r>
            <a:r>
              <a:rPr lang="en-US" dirty="0"/>
              <a:t/>
            </a:r>
            <a:br>
              <a:rPr lang="en-US" dirty="0"/>
            </a:br>
            <a:r>
              <a:rPr lang="fr-FR" sz="2400"/>
              <a:t>Les adresses IPv4 publiques et privées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rtl="0">
              <a:buFont typeface="Arial" panose="020B0604020202020204" pitchFamily="34" charset="0"/>
              <a:buChar char="•"/>
            </a:pPr>
            <a:r>
              <a:rPr lang="fr-FR" sz="1600">
                <a:solidFill>
                  <a:srgbClr val="000000"/>
                </a:solidFill>
              </a:rPr>
              <a:t>Selon la définition de la RFC 1918, les adresses IPv4 publiques sont acheminées globalement entre les routeurs des FAI (fournisseurs d'accès à Internet).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Cependant, les adresses ne sont pas routables globalement.</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Certains blocs d'adresses appelés adresses privées sont utilisés par la plupart des entreprises pour attribuer des adresses IPv4 aux hôtes internes.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Les adresses IPv4 privées ne sont pas uniques et peuvent être utilisées par n'importe quel réseau interne.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rtl="0" fontAlgn="ctr"/>
                      <a:r>
                        <a:rPr lang="fr-FR" sz="1100" b="1">
                          <a:effectLst/>
                        </a:rPr>
                        <a:t>Adresse réseau et préfixe</a:t>
                      </a:r>
                    </a:p>
                  </a:txBody>
                  <a:tcPr marL="31750" marR="31750" marT="31750" marB="31750" anchor="ctr"/>
                </a:tc>
                <a:tc>
                  <a:txBody>
                    <a:bodyPr/>
                    <a:lstStyle/>
                    <a:p>
                      <a:pPr algn="l" rtl="0" fontAlgn="ctr"/>
                      <a:r>
                        <a:rPr lang="fr-FR" sz="1100" b="1">
                          <a:effectLst/>
                        </a:rPr>
                        <a:t>Gamme d'adresses privée RFC 1918</a:t>
                      </a:r>
                    </a:p>
                  </a:txBody>
                  <a:tcPr marL="31750" marR="31750" marT="31750" marB="31750" anchor="ctr"/>
                </a:tc>
                <a:extLst>
                  <a:ext uri="{0D108BD9-81ED-4DB2-BD59-A6C34878D82A}">
                    <a16:rowId xmlns:a16="http://schemas.microsoft.com/office/drawing/2014/main" val="3171941068"/>
                  </a:ext>
                </a:extLst>
              </a:tr>
              <a:tr h="370840">
                <a:tc>
                  <a:txBody>
                    <a:bodyPr/>
                    <a:lstStyle/>
                    <a:p>
                      <a:pPr rtl="0" fontAlgn="ctr"/>
                      <a:r>
                        <a:rPr lang="fr-FR" sz="1100" b="0">
                          <a:effectLst/>
                        </a:rPr>
                        <a:t>10.0.0.0/8</a:t>
                      </a:r>
                    </a:p>
                  </a:txBody>
                  <a:tcPr marL="31750" marR="31750" marT="31750" marB="31750" anchor="ctr"/>
                </a:tc>
                <a:tc>
                  <a:txBody>
                    <a:bodyPr/>
                    <a:lstStyle/>
                    <a:p>
                      <a:pPr rtl="0" fontAlgn="ctr"/>
                      <a:r>
                        <a:rPr lang="fr-FR" sz="1100" b="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rtl="0" fontAlgn="ctr"/>
                      <a:r>
                        <a:rPr lang="fr-FR" sz="1100" b="0">
                          <a:effectLst/>
                        </a:rPr>
                        <a:t>172.16.0.0/12</a:t>
                      </a:r>
                    </a:p>
                  </a:txBody>
                  <a:tcPr marL="31750" marR="31750" marT="31750" marB="31750" anchor="ctr"/>
                </a:tc>
                <a:tc>
                  <a:txBody>
                    <a:bodyPr/>
                    <a:lstStyle/>
                    <a:p>
                      <a:pPr rtl="0" fontAlgn="ctr"/>
                      <a:r>
                        <a:rPr lang="fr-FR" sz="1100" b="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rtl="0" fontAlgn="ctr"/>
                      <a:r>
                        <a:rPr lang="fr-FR" sz="1100" b="0">
                          <a:effectLst/>
                        </a:rPr>
                        <a:t>192.168.0.0/16</a:t>
                      </a:r>
                    </a:p>
                  </a:txBody>
                  <a:tcPr marL="31750" marR="31750" marT="31750" marB="31750" anchor="ctr"/>
                </a:tc>
                <a:tc>
                  <a:txBody>
                    <a:bodyPr/>
                    <a:lstStyle/>
                    <a:p>
                      <a:pPr rtl="0" fontAlgn="ctr"/>
                      <a:r>
                        <a:rPr lang="fr-FR" sz="1100" b="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6200" y="101600"/>
            <a:ext cx="8345488" cy="731837"/>
          </a:xfrm>
        </p:spPr>
        <p:txBody>
          <a:bodyPr/>
          <a:lstStyle/>
          <a:p>
            <a:pPr rtl="0"/>
            <a:r>
              <a:rPr lang="fr-FR" sz="1600" dirty="0"/>
              <a:t>Types d'adresses IPv4</a:t>
            </a:r>
            <a:r>
              <a:rPr lang="en-US" dirty="0"/>
              <a:t/>
            </a:r>
            <a:br>
              <a:rPr lang="en-US" dirty="0"/>
            </a:br>
            <a:r>
              <a:rPr lang="fr-FR" sz="2400" dirty="0"/>
              <a:t>Routage vers l'internet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rtl="0">
              <a:buFont typeface="Arial" panose="020B0604020202020204" pitchFamily="34" charset="0"/>
              <a:buChar char="•"/>
            </a:pPr>
            <a:r>
              <a:rPr lang="fr-FR" sz="1600">
                <a:solidFill>
                  <a:srgbClr val="000000"/>
                </a:solidFill>
              </a:rPr>
              <a:t>Le processus de traduction d'adresses réseau (NAT) convertit les adresses IPv4 privées en adresses IPv4 publiques.</a:t>
            </a: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NAT est généralement activé sur le routeur périphérique qui se connecte à l'internet.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Il traduit les adresses IP privées en adresses IP publiques.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7734" y="169334"/>
            <a:ext cx="8345488" cy="731837"/>
          </a:xfrm>
        </p:spPr>
        <p:txBody>
          <a:bodyPr/>
          <a:lstStyle/>
          <a:p>
            <a:pPr rtl="0"/>
            <a:r>
              <a:rPr lang="fr-FR" sz="1600" dirty="0"/>
              <a:t>Les types d'adresses IPv4</a:t>
            </a:r>
            <a:r>
              <a:rPr lang="en-US" dirty="0"/>
              <a:t/>
            </a:r>
            <a:br>
              <a:rPr lang="en-US" dirty="0"/>
            </a:br>
            <a:r>
              <a:rPr lang="fr-FR" sz="2400" dirty="0"/>
              <a:t>Les adresses IPv4 des utilisateurs spéciaux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rtl="0"/>
            <a:r>
              <a:rPr lang="fr-FR">
                <a:solidFill>
                  <a:srgbClr val="000000"/>
                </a:solidFill>
              </a:rPr>
              <a:t>Adresses de bouclage</a:t>
            </a:r>
          </a:p>
          <a:p>
            <a:pPr marL="342900" indent="-342900" algn="l" rtl="0">
              <a:buFont typeface="Arial" panose="020B0604020202020204" pitchFamily="34" charset="0"/>
              <a:buChar char="•"/>
            </a:pPr>
            <a:r>
              <a:rPr lang="fr-FR" sz="1600">
                <a:solidFill>
                  <a:srgbClr val="000000"/>
                </a:solidFill>
              </a:rPr>
              <a:t>127.0.0.0 /8 (127.0.0.1 to 127.255.255.254)</a:t>
            </a:r>
          </a:p>
          <a:p>
            <a:pPr marL="342900" indent="-342900" algn="l" rtl="0">
              <a:buFont typeface="Arial" panose="020B0604020202020204" pitchFamily="34" charset="0"/>
              <a:buChar char="•"/>
            </a:pPr>
            <a:r>
              <a:rPr lang="fr-FR" sz="1600">
                <a:solidFill>
                  <a:srgbClr val="000000"/>
                </a:solidFill>
              </a:rPr>
              <a:t>Généralement identifié comme 127.0.0.1</a:t>
            </a:r>
          </a:p>
          <a:p>
            <a:pPr marL="342900" indent="-342900" algn="l" rtl="0">
              <a:buFont typeface="Arial" panose="020B0604020202020204" pitchFamily="34" charset="0"/>
              <a:buChar char="•"/>
            </a:pPr>
            <a:r>
              <a:rPr lang="fr-FR" sz="1600">
                <a:solidFill>
                  <a:srgbClr val="000000"/>
                </a:solidFill>
              </a:rPr>
              <a:t>Utilisées sur un hôte pour vérifier si la configuration TCP/IP est opérationnelle.</a:t>
            </a: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fr-FR">
                <a:solidFill>
                  <a:srgbClr val="000000"/>
                </a:solidFill>
              </a:rPr>
              <a:t>Adresses link-local</a:t>
            </a:r>
          </a:p>
          <a:p>
            <a:pPr marL="342900" indent="-342900" algn="l" rtl="0">
              <a:buFont typeface="Arial" panose="020B0604020202020204" pitchFamily="34" charset="0"/>
              <a:buChar char="•"/>
            </a:pPr>
            <a:r>
              <a:rPr lang="fr-FR" sz="1600">
                <a:solidFill>
                  <a:srgbClr val="000000"/>
                </a:solidFill>
              </a:rPr>
              <a:t>169.254.0.0 /16 (169.254.0.1 to 169.254.255.254)</a:t>
            </a:r>
          </a:p>
          <a:p>
            <a:pPr marL="342900" indent="-342900" algn="l" rtl="0">
              <a:buFont typeface="Arial" panose="020B0604020202020204" pitchFamily="34" charset="0"/>
              <a:buChar char="•"/>
            </a:pPr>
            <a:r>
              <a:rPr lang="fr-FR" sz="1600">
                <a:solidFill>
                  <a:srgbClr val="000000"/>
                </a:solidFill>
              </a:rPr>
              <a:t>Plus connues sous le nom d'adresses APIPA (adressage IP privé automatique), </a:t>
            </a:r>
          </a:p>
          <a:p>
            <a:pPr marL="342900" indent="-342900" algn="l" rtl="0">
              <a:buFont typeface="Arial" panose="020B0604020202020204" pitchFamily="34" charset="0"/>
              <a:buChar char="•"/>
            </a:pPr>
            <a:r>
              <a:rPr lang="fr-FR" sz="1600">
                <a:solidFill>
                  <a:srgbClr val="000000"/>
                </a:solidFill>
              </a:rPr>
              <a:t>Elles sont utilisées par un client DHCP Windows pour se configurer automatiquement si aucun serveur DHCP n'est disponible.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3133" y="135467"/>
            <a:ext cx="8345488" cy="731837"/>
          </a:xfrm>
        </p:spPr>
        <p:txBody>
          <a:bodyPr/>
          <a:lstStyle/>
          <a:p>
            <a:pPr rtl="0"/>
            <a:r>
              <a:rPr lang="fr-FR" sz="1600" dirty="0"/>
              <a:t>Les types d'adresses IPv4</a:t>
            </a:r>
            <a:r>
              <a:rPr lang="en-US" dirty="0"/>
              <a:t/>
            </a:r>
            <a:br>
              <a:rPr lang="en-US" dirty="0"/>
            </a:br>
            <a:r>
              <a:rPr lang="fr-FR" sz="2400" dirty="0"/>
              <a:t>Ancien système d'adressage par classe</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536047"/>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990533"/>
            <a:ext cx="4956309" cy="4060826"/>
          </a:xfrm>
        </p:spPr>
        <p:txBody>
          <a:bodyPr/>
          <a:lstStyle/>
          <a:p>
            <a:pPr marL="0" indent="0" algn="l" rtl="0"/>
            <a:r>
              <a:rPr lang="fr-FR" sz="1400" dirty="0">
                <a:solidFill>
                  <a:srgbClr val="000000"/>
                </a:solidFill>
              </a:rPr>
              <a:t>les adresses IPv4 étaient attribuées à l'aide de l' adressage par classe tel que défini dans la RFC 790 (1981).</a:t>
            </a:r>
          </a:p>
          <a:p>
            <a:pPr marL="342900" indent="-342900" algn="l" rtl="0">
              <a:buFont typeface="Arial" panose="020B0604020202020204" pitchFamily="34" charset="0"/>
              <a:buChar char="•"/>
            </a:pPr>
            <a:r>
              <a:rPr lang="fr-FR" sz="1400" dirty="0">
                <a:solidFill>
                  <a:srgbClr val="000000"/>
                </a:solidFill>
              </a:rPr>
              <a:t>Classe A (0.0.0.0/8 à 127.0.0.0/8)</a:t>
            </a:r>
          </a:p>
          <a:p>
            <a:pPr marL="342900" indent="-342900" algn="l" rtl="0">
              <a:buFont typeface="Arial" panose="020B0604020202020204" pitchFamily="34" charset="0"/>
              <a:buChar char="•"/>
            </a:pPr>
            <a:r>
              <a:rPr lang="fr-FR" sz="1400" dirty="0">
                <a:solidFill>
                  <a:srgbClr val="000000"/>
                </a:solidFill>
              </a:rPr>
              <a:t>Classe B (128.0.0.0 /16 — 191.255.0.0 /16)</a:t>
            </a:r>
          </a:p>
          <a:p>
            <a:pPr marL="342900" indent="-342900" algn="l" rtl="0">
              <a:buFont typeface="Arial" panose="020B0604020202020204" pitchFamily="34" charset="0"/>
              <a:buChar char="•"/>
            </a:pPr>
            <a:r>
              <a:rPr lang="fr-FR" sz="1400" dirty="0">
                <a:solidFill>
                  <a:srgbClr val="000000"/>
                </a:solidFill>
              </a:rPr>
              <a:t>Classe C (192.0.0.0 /24 — 223.255.255.0 /24)</a:t>
            </a:r>
          </a:p>
          <a:p>
            <a:pPr marL="342900" indent="-342900" algn="l" rtl="0">
              <a:buFont typeface="Arial" panose="020B0604020202020204" pitchFamily="34" charset="0"/>
              <a:buChar char="•"/>
            </a:pPr>
            <a:r>
              <a:rPr lang="fr-FR" sz="1400" dirty="0">
                <a:solidFill>
                  <a:srgbClr val="000000"/>
                </a:solidFill>
              </a:rPr>
              <a:t>Classe D (224.0.0.0 à 239.0.0.0)</a:t>
            </a:r>
          </a:p>
          <a:p>
            <a:pPr marL="342900" indent="-342900" algn="l" rtl="0">
              <a:buFont typeface="Arial" panose="020B0604020202020204" pitchFamily="34" charset="0"/>
              <a:buChar char="•"/>
            </a:pPr>
            <a:r>
              <a:rPr lang="fr-FR" sz="1400" dirty="0">
                <a:solidFill>
                  <a:srgbClr val="000000"/>
                </a:solidFill>
              </a:rPr>
              <a:t>Classe E (240.0.0.0 — 255.0.0.0)</a:t>
            </a:r>
          </a:p>
          <a:p>
            <a:pPr marL="342900" indent="-342900" algn="l">
              <a:buFont typeface="Arial" panose="020B0604020202020204" pitchFamily="34" charset="0"/>
              <a:buChar char="•"/>
            </a:pPr>
            <a:endParaRPr lang="en-CA" sz="1400" dirty="0">
              <a:solidFill>
                <a:srgbClr val="000000"/>
              </a:solidFill>
            </a:endParaRPr>
          </a:p>
          <a:p>
            <a:pPr marL="342900" indent="-342900" algn="l" rtl="0">
              <a:buFont typeface="Arial" panose="020B0604020202020204" pitchFamily="34" charset="0"/>
              <a:buChar char="•"/>
            </a:pPr>
            <a:r>
              <a:rPr lang="fr-FR" sz="1400" dirty="0">
                <a:solidFill>
                  <a:srgbClr val="000000"/>
                </a:solidFill>
              </a:rPr>
              <a:t>L'adressage de classe a gaspillé de nombreuses adresses IPv4.</a:t>
            </a:r>
          </a:p>
          <a:p>
            <a:pPr marL="342900" indent="-342900" algn="l">
              <a:buFont typeface="Arial" panose="020B0604020202020204" pitchFamily="34" charset="0"/>
              <a:buChar char="•"/>
            </a:pPr>
            <a:endParaRPr lang="en-CA" sz="1400" dirty="0">
              <a:solidFill>
                <a:srgbClr val="000000"/>
              </a:solidFill>
            </a:endParaRPr>
          </a:p>
          <a:p>
            <a:pPr marL="0" indent="0" algn="l" rtl="0"/>
            <a:r>
              <a:rPr lang="fr-FR" sz="1400" dirty="0">
                <a:solidFill>
                  <a:srgbClr val="000000"/>
                </a:solidFill>
              </a:rPr>
              <a:t>L'allocation d'adresse par classe a été remplacée par l'adressage sans classe qui ignore les règles des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0067"/>
            <a:ext cx="8345488" cy="731837"/>
          </a:xfrm>
        </p:spPr>
        <p:txBody>
          <a:bodyPr/>
          <a:lstStyle/>
          <a:p>
            <a:pPr rtl="0"/>
            <a:r>
              <a:rPr lang="fr-FR" sz="1600" dirty="0"/>
              <a:t>Types d'adresses IPv4 </a:t>
            </a:r>
            <a:r>
              <a:rPr lang="en-US" dirty="0"/>
              <a:t/>
            </a:r>
            <a:br>
              <a:rPr lang="en-US" dirty="0"/>
            </a:br>
            <a:r>
              <a:rPr lang="fr-FR" sz="2400" dirty="0"/>
              <a:t>Attribution des adresses IP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91535" y="1050152"/>
            <a:ext cx="8280057" cy="737711"/>
          </a:xfrm>
        </p:spPr>
        <p:txBody>
          <a:bodyPr/>
          <a:lstStyle/>
          <a:p>
            <a:pPr marL="342900" indent="-342900" algn="l" rtl="0">
              <a:buFont typeface="Arial" panose="020B0604020202020204" pitchFamily="34" charset="0"/>
              <a:buChar char="•"/>
            </a:pPr>
            <a:r>
              <a:rPr lang="fr-FR" sz="1600" dirty="0">
                <a:solidFill>
                  <a:srgbClr val="000000"/>
                </a:solidFill>
              </a:rPr>
              <a:t>L'IANA gère les blocs d'adresses IPv4 et IPv6 et les attribue aux organismes d'enregistrement Internet locaux (RIR).  </a:t>
            </a: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99703" y="19859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Les RIR sont chargés d'attribuer des adresses IP à des FAI qui, à leur tour, fournissent des blocs d'adresses IPv4 aux entreprises et aux FAI de plus petite envergure.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862334"/>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59" y="2092960"/>
            <a:ext cx="7848344" cy="929640"/>
          </a:xfrm>
        </p:spPr>
        <p:txBody>
          <a:bodyPr/>
          <a:lstStyle/>
          <a:p>
            <a:pPr rtl="0"/>
            <a:r>
              <a:rPr lang="fr-FR" dirty="0" smtClean="0">
                <a:solidFill>
                  <a:schemeClr val="accent5">
                    <a:lumMod val="40000"/>
                    <a:lumOff val="60000"/>
                  </a:schemeClr>
                </a:solidFill>
              </a:rPr>
              <a:t>1.4 </a:t>
            </a:r>
            <a:r>
              <a:rPr lang="fr-FR" dirty="0">
                <a:solidFill>
                  <a:schemeClr val="accent5">
                    <a:lumMod val="40000"/>
                    <a:lumOff val="60000"/>
                  </a:schemeClr>
                </a:solidFill>
              </a:rPr>
              <a:t>Segmentation du réseau</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Titre du module: </a:t>
            </a:r>
            <a:r>
              <a:rPr kumimoji="0" lang="fr-FR"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Adressage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fr-FR"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Objectifs du Module</a:t>
            </a:r>
            <a:r>
              <a:rPr kumimoji="0" lang="fr-FR"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fr-FR" sz="1600" dirty="0">
                <a:latin typeface="+mn-lt"/>
                <a:ea typeface="Calibri" panose="020F0502020204030204" pitchFamily="34" charset="0"/>
                <a:cs typeface="Calibri" panose="020F0502020204030204" pitchFamily="34" charset="0"/>
              </a:rPr>
              <a:t>Calculer un schéma de sous-réseau IPv4 pour segmenter efficacement votre réseau.</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407469886"/>
              </p:ext>
            </p:extLst>
          </p:nvPr>
        </p:nvGraphicFramePr>
        <p:xfrm>
          <a:off x="407549" y="1814734"/>
          <a:ext cx="8328900" cy="2955260"/>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fr-FR" sz="1400" dirty="0">
                          <a:effectLst/>
                        </a:rPr>
                        <a:t>Titre du rubrique</a:t>
                      </a:r>
                    </a:p>
                  </a:txBody>
                  <a:tcPr marL="68580" marR="68580" marT="0" marB="0"/>
                </a:tc>
                <a:tc>
                  <a:txBody>
                    <a:bodyPr/>
                    <a:lstStyle/>
                    <a:p>
                      <a:pPr marL="0" marR="0" rtl="0">
                        <a:lnSpc>
                          <a:spcPct val="107000"/>
                        </a:lnSpc>
                        <a:spcBef>
                          <a:spcPts val="0"/>
                        </a:spcBef>
                        <a:spcAft>
                          <a:spcPts val="0"/>
                        </a:spcAft>
                      </a:pPr>
                      <a:r>
                        <a:rPr lang="fr-FR" sz="1400">
                          <a:effectLst/>
                        </a:rPr>
                        <a:t>Objectif du rubrique</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Structure de l'adresse IPv4</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Décrire la structure d'une adresse IPv4, y compris la partie hôte, la partie réseau et le masque de sous-réseau.</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Adresses IPv4 de monodiffusion, de diffusion et de multidiffusion</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Comparer les caractéristiques et les utilisations des adresses IPv4 de monodiffusion, de diffusion et de multidiffusion.</a:t>
                      </a:r>
                    </a:p>
                  </a:txBody>
                  <a:tcPr marL="68580" marR="68580" marT="0" marB="0"/>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Les types d'adresses IPv4</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Expliquer les adresses IPv4 publiques, privées et réservées.</a:t>
                      </a:r>
                    </a:p>
                  </a:txBody>
                  <a:tcPr marL="68580" marR="68580" marT="0" marB="0"/>
                </a:tc>
                <a:extLst>
                  <a:ext uri="{0D108BD9-81ED-4DB2-BD59-A6C34878D82A}">
                    <a16:rowId xmlns:a16="http://schemas.microsoft.com/office/drawing/2014/main" val="131737215"/>
                  </a:ext>
                </a:extLst>
              </a:tr>
              <a:tr h="444151">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Segmentation du réseau</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Expliquer comment la segmentation d'un réseau permet d'améliorer la communication.</a:t>
                      </a:r>
                    </a:p>
                  </a:txBody>
                  <a:tcPr marL="68580" marR="68580" marT="0" marB="0"/>
                </a:tc>
                <a:extLst>
                  <a:ext uri="{0D108BD9-81ED-4DB2-BD59-A6C34878D82A}">
                    <a16:rowId xmlns:a16="http://schemas.microsoft.com/office/drawing/2014/main" val="3818444524"/>
                  </a:ext>
                </a:extLst>
              </a:tr>
              <a:tr h="444151">
                <a:tc>
                  <a:txBody>
                    <a:bodyPr/>
                    <a:lstStyle/>
                    <a:p>
                      <a:pPr marL="0" marR="0" rtl="0">
                        <a:lnSpc>
                          <a:spcPct val="107000"/>
                        </a:lnSpc>
                        <a:spcBef>
                          <a:spcPts val="0"/>
                        </a:spcBef>
                        <a:spcAft>
                          <a:spcPts val="0"/>
                        </a:spcAft>
                      </a:pPr>
                      <a:r>
                        <a:rPr lang="fr-FR" sz="1400" dirty="0">
                          <a:effectLst/>
                          <a:latin typeface="+mn-lt"/>
                          <a:ea typeface="Calibri" panose="020F0502020204030204" pitchFamily="34" charset="0"/>
                          <a:cs typeface="Times New Roman" panose="02020603050405020304" pitchFamily="18" charset="0"/>
                        </a:rPr>
                        <a:t>Sous-réseau d'un réseau IPv4</a:t>
                      </a:r>
                    </a:p>
                  </a:txBody>
                  <a:tcPr marL="68580" marR="68580" marT="0" marB="0"/>
                </a:tc>
                <a:tc>
                  <a:txBody>
                    <a:bodyPr/>
                    <a:lstStyle/>
                    <a:p>
                      <a:pPr marL="0" marR="0" rtl="0">
                        <a:lnSpc>
                          <a:spcPct val="107000"/>
                        </a:lnSpc>
                        <a:spcBef>
                          <a:spcPts val="0"/>
                        </a:spcBef>
                        <a:spcAft>
                          <a:spcPts val="0"/>
                        </a:spcAft>
                      </a:pPr>
                      <a:r>
                        <a:rPr lang="fr-FR" sz="1400" kern="1200" dirty="0">
                          <a:solidFill>
                            <a:srgbClr val="000000"/>
                          </a:solidFill>
                          <a:effectLst/>
                          <a:latin typeface="+mn-lt"/>
                          <a:ea typeface="+mn-ea"/>
                          <a:cs typeface="+mn-cs"/>
                        </a:rPr>
                        <a:t>Calculer les sous-réseaux IPv4 pour un préfixe /24.</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27000" y="177800"/>
            <a:ext cx="8345488" cy="731837"/>
          </a:xfrm>
        </p:spPr>
        <p:txBody>
          <a:bodyPr/>
          <a:lstStyle/>
          <a:p>
            <a:pPr rtl="0"/>
            <a:r>
              <a:rPr lang="fr-FR" sz="1600" dirty="0"/>
              <a:t>La segmentation du réseau </a:t>
            </a:r>
            <a:r>
              <a:rPr lang="en-US" dirty="0"/>
              <a:t/>
            </a:r>
            <a:br>
              <a:rPr lang="en-US" dirty="0"/>
            </a:br>
            <a:r>
              <a:rPr lang="fr-FR" sz="2400" dirty="0"/>
              <a:t>Domaines de diffusion et de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23504" y="990884"/>
            <a:ext cx="8217177" cy="1190197"/>
          </a:xfrm>
        </p:spPr>
        <p:txBody>
          <a:bodyPr/>
          <a:lstStyle/>
          <a:p>
            <a:pPr marL="342900" indent="-342900" algn="l" rtl="0">
              <a:buFont typeface="Arial" panose="020B0604020202020204" pitchFamily="34" charset="0"/>
              <a:buChar char="•"/>
            </a:pPr>
            <a:r>
              <a:rPr lang="fr-FR" sz="1600" dirty="0">
                <a:solidFill>
                  <a:srgbClr val="000000"/>
                </a:solidFill>
              </a:rPr>
              <a:t>Plusieurs protocoles utilisent des diffusions ou des multidiffusions (par exemple, ARP utilise des diffusions pour localiser d'autres périphériques, les hôtes envoient des diffusions de découverte DHCP pour localiser un serveur DHCP.)</a:t>
            </a:r>
          </a:p>
          <a:p>
            <a:pPr marL="342900" indent="-342900" algn="l" rtl="0">
              <a:buFont typeface="Arial" panose="020B0604020202020204" pitchFamily="34" charset="0"/>
              <a:buChar char="•"/>
            </a:pPr>
            <a:r>
              <a:rPr lang="fr-FR" sz="1600" dirty="0">
                <a:solidFill>
                  <a:srgbClr val="000000"/>
                </a:solidFill>
              </a:rPr>
              <a:t>Les commutateurs diffusent les messages de diffusion sur toutes les interfaces, sauf celle d'où les messages proviennent.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2283381"/>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87365"/>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Le seul périphérique qui arrête les diffusions est un routeur.</a:t>
            </a:r>
          </a:p>
          <a:p>
            <a:pPr marL="342900" indent="-342900" algn="l" rtl="0">
              <a:buFont typeface="Arial" panose="020B0604020202020204" pitchFamily="34" charset="0"/>
              <a:buChar char="•"/>
            </a:pPr>
            <a:r>
              <a:rPr lang="fr-FR" sz="1600" dirty="0">
                <a:solidFill>
                  <a:srgbClr val="000000"/>
                </a:solidFill>
              </a:rPr>
              <a:t>Les routeurs ne diffusent pas les messages de diffusion. </a:t>
            </a:r>
          </a:p>
          <a:p>
            <a:pPr marL="342900" indent="-342900" algn="l" rtl="0">
              <a:buFont typeface="Arial" panose="020B0604020202020204" pitchFamily="34" charset="0"/>
              <a:buChar char="•"/>
            </a:pPr>
            <a:r>
              <a:rPr lang="fr-FR" sz="1600" dirty="0">
                <a:solidFill>
                  <a:srgbClr val="000000"/>
                </a:solidFill>
              </a:rPr>
              <a:t>Chaque interface de routeur se connecte à un domaine de diffusion, et les diffusions sont propagées dans leur domaine de diffusion spécifique.</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9267" y="87302"/>
            <a:ext cx="8345488" cy="731837"/>
          </a:xfrm>
        </p:spPr>
        <p:txBody>
          <a:bodyPr/>
          <a:lstStyle/>
          <a:p>
            <a:pPr rtl="0"/>
            <a:r>
              <a:rPr lang="fr-FR" sz="1600" dirty="0"/>
              <a:t>Segmentation du réseau</a:t>
            </a:r>
            <a:r>
              <a:rPr lang="en-US" dirty="0"/>
              <a:t/>
            </a:r>
            <a:br>
              <a:rPr lang="en-US" dirty="0"/>
            </a:br>
            <a:r>
              <a:rPr lang="fr-FR" sz="2400" dirty="0"/>
              <a:t>Problèmes liés aux domaines de diffusion importants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58106" y="957018"/>
            <a:ext cx="4807003" cy="3899461"/>
          </a:xfrm>
        </p:spPr>
        <p:txBody>
          <a:bodyPr/>
          <a:lstStyle/>
          <a:p>
            <a:pPr marL="342900" indent="-342900" algn="l" rtl="0">
              <a:buFont typeface="Arial" panose="020B0604020202020204" pitchFamily="34" charset="0"/>
              <a:buChar char="•"/>
            </a:pPr>
            <a:r>
              <a:rPr lang="fr-FR" sz="1600" dirty="0">
                <a:solidFill>
                  <a:srgbClr val="000000"/>
                </a:solidFill>
              </a:rPr>
              <a:t>Dans ce type de domaine, les hôtes peuvent générer un nombre excessif de diffusion et ainsi avoir un impact négatif sur le réseau.</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La solution consiste à réduire la taille du réseau en créant de plus petits domaines de diffusion. C'est ce qu'on appelle le processus de création de sous-réseaux.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l'adresse réseau 172.16.0.0 /16 ont été divisés en deux sous-réseaux de 200 utilisateurs chacun : 172.16.0.0 /24 et 172.16.1.0 /24. </a:t>
            </a:r>
          </a:p>
          <a:p>
            <a:pPr marL="342900" indent="-342900" algn="l" rtl="0">
              <a:buFont typeface="Arial" panose="020B0604020202020204" pitchFamily="34" charset="0"/>
              <a:buChar char="•"/>
            </a:pPr>
            <a:r>
              <a:rPr lang="fr-FR" sz="1600" dirty="0">
                <a:solidFill>
                  <a:srgbClr val="000000"/>
                </a:solidFill>
              </a:rPr>
              <a:t>Les diffusions ne sont propagées qu'au sein des domaines de diffusion plus petits.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793739"/>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211625" y="2909683"/>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Segmentation du réseau</a:t>
            </a:r>
            <a:r>
              <a:rPr lang="en-US" dirty="0"/>
              <a:t/>
            </a:r>
            <a:br>
              <a:rPr lang="en-US" dirty="0"/>
            </a:br>
            <a:r>
              <a:rPr lang="fr-FR" sz="2400"/>
              <a:t>Pourquoi créer des sous-réseaux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20364" y="703019"/>
            <a:ext cx="8280057" cy="1550058"/>
          </a:xfrm>
        </p:spPr>
        <p:txBody>
          <a:bodyPr/>
          <a:lstStyle/>
          <a:p>
            <a:pPr marL="342900" indent="-342900" algn="l" rtl="0">
              <a:buFont typeface="Arial" panose="020B0604020202020204" pitchFamily="34" charset="0"/>
              <a:buChar char="•"/>
            </a:pPr>
            <a:r>
              <a:rPr lang="fr-FR" sz="1600" dirty="0">
                <a:solidFill>
                  <a:srgbClr val="000000"/>
                </a:solidFill>
              </a:rPr>
              <a:t>La segmentation en sous-réseaux réduit le trafic global et améliore les performances réseau. </a:t>
            </a:r>
          </a:p>
          <a:p>
            <a:pPr marL="342900" indent="-342900" algn="l" rtl="0">
              <a:buFont typeface="Arial" panose="020B0604020202020204" pitchFamily="34" charset="0"/>
              <a:buChar char="•"/>
            </a:pPr>
            <a:r>
              <a:rPr lang="fr-FR" sz="1600" dirty="0">
                <a:solidFill>
                  <a:srgbClr val="000000"/>
                </a:solidFill>
              </a:rPr>
              <a:t>Elle permet également de mettre en œuvre des politiques de sécurité entre les différents sous-réseaux.</a:t>
            </a:r>
          </a:p>
          <a:p>
            <a:pPr marL="342900" indent="-342900" algn="l" rtl="0">
              <a:buFont typeface="Arial" panose="020B0604020202020204" pitchFamily="34" charset="0"/>
              <a:buChar char="•"/>
            </a:pPr>
            <a:r>
              <a:rPr lang="fr-FR" sz="1600" dirty="0">
                <a:solidFill>
                  <a:srgbClr val="000000"/>
                </a:solidFill>
              </a:rPr>
              <a:t>Le sous-réseau réduit le nombre de périphériques affectés par un trafic de diffusion anormal</a:t>
            </a:r>
            <a:r>
              <a:rPr lang="fr-FR" sz="1600" dirty="0" smtClean="0">
                <a:solidFill>
                  <a:srgbClr val="000000"/>
                </a:solidFill>
              </a:rPr>
              <a:t>.</a:t>
            </a: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Les sous-réseaux sont utilisés pour diverses raisons, notamment: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816057"/>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1600"/>
              <a:t>Emplacement</a:t>
            </a:r>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687806" y="3196584"/>
            <a:ext cx="2073570" cy="980130"/>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705234"/>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1600"/>
              <a:t>Groupe ou fonction</a:t>
            </a:r>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632200" y="3108750"/>
            <a:ext cx="1856386" cy="1229938"/>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710358"/>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1600"/>
              <a:t>Type de périphérique</a:t>
            </a:r>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618481" y="3196584"/>
            <a:ext cx="1925785" cy="1275918"/>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58" y="2457026"/>
            <a:ext cx="7848344" cy="929640"/>
          </a:xfrm>
        </p:spPr>
        <p:txBody>
          <a:bodyPr/>
          <a:lstStyle/>
          <a:p>
            <a:pPr rtl="0"/>
            <a:r>
              <a:rPr lang="fr-FR" dirty="0" smtClean="0">
                <a:solidFill>
                  <a:schemeClr val="accent5">
                    <a:lumMod val="40000"/>
                    <a:lumOff val="60000"/>
                  </a:schemeClr>
                </a:solidFill>
              </a:rPr>
              <a:t>1.5 </a:t>
            </a:r>
            <a:r>
              <a:rPr lang="fr-FR" dirty="0">
                <a:solidFill>
                  <a:schemeClr val="accent5">
                    <a:lumMod val="40000"/>
                    <a:lumOff val="60000"/>
                  </a:schemeClr>
                </a:solidFill>
              </a:rPr>
              <a:t>Segmentation </a:t>
            </a:r>
            <a:r>
              <a:rPr lang="fr-FR" dirty="0" smtClean="0">
                <a:solidFill>
                  <a:schemeClr val="accent5">
                    <a:lumMod val="40000"/>
                    <a:lumOff val="60000"/>
                  </a:schemeClr>
                </a:solidFill>
              </a:rPr>
              <a:t>d’un </a:t>
            </a:r>
            <a:r>
              <a:rPr lang="fr-FR" dirty="0">
                <a:solidFill>
                  <a:schemeClr val="accent5">
                    <a:lumMod val="40000"/>
                    <a:lumOff val="60000"/>
                  </a:schemeClr>
                </a:solidFill>
              </a:rPr>
              <a:t>réseau IPv4 en sous-réseaux</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03200"/>
            <a:ext cx="8345488" cy="731837"/>
          </a:xfrm>
        </p:spPr>
        <p:txBody>
          <a:bodyPr/>
          <a:lstStyle/>
          <a:p>
            <a:pPr rtl="0"/>
            <a:r>
              <a:rPr lang="fr-FR" sz="1600" dirty="0"/>
              <a:t>Segmenter un réseau IPv4 en sous-réseaux</a:t>
            </a:r>
            <a:r>
              <a:rPr lang="en-US" dirty="0"/>
              <a:t/>
            </a:r>
            <a:br>
              <a:rPr lang="en-US" dirty="0"/>
            </a:br>
            <a:r>
              <a:rPr lang="fr-FR" sz="2400" dirty="0"/>
              <a:t>Segmentation des réseaux à la limite d'octet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7304" y="1016286"/>
            <a:ext cx="8280057" cy="1114783"/>
          </a:xfrm>
        </p:spPr>
        <p:txBody>
          <a:bodyPr/>
          <a:lstStyle/>
          <a:p>
            <a:pPr marL="342900" indent="-342900" algn="l" rtl="0">
              <a:buFont typeface="Arial" panose="020B0604020202020204" pitchFamily="34" charset="0"/>
              <a:buChar char="•"/>
            </a:pPr>
            <a:r>
              <a:rPr lang="fr-FR" sz="1600" dirty="0">
                <a:solidFill>
                  <a:srgbClr val="000000"/>
                </a:solidFill>
              </a:rPr>
              <a:t>Le plus simple est de segmenter les réseaux à la limite d'octet de /8, /16 et /24. </a:t>
            </a: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Notez que l'utilisation de préfixes plus longs réduit le nombre d'hôtes par sous-réseau.</a:t>
            </a: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3801785178"/>
              </p:ext>
            </p:extLst>
          </p:nvPr>
        </p:nvGraphicFramePr>
        <p:xfrm>
          <a:off x="1025841" y="1899350"/>
          <a:ext cx="6896100" cy="159512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rtl="0" fontAlgn="ctr"/>
                      <a:r>
                        <a:rPr lang="fr-FR" sz="1100" b="1">
                          <a:effectLst/>
                        </a:rPr>
                        <a:t>Longueur de préfixe</a:t>
                      </a:r>
                    </a:p>
                  </a:txBody>
                  <a:tcPr marL="31750" marR="31750" marT="31750" marB="31750" anchor="ctr"/>
                </a:tc>
                <a:tc>
                  <a:txBody>
                    <a:bodyPr/>
                    <a:lstStyle/>
                    <a:p>
                      <a:pPr algn="l" rtl="0" fontAlgn="ctr"/>
                      <a:r>
                        <a:rPr lang="fr-FR" sz="1100" b="1">
                          <a:effectLst/>
                        </a:rPr>
                        <a:t>Masque de sous-réseau</a:t>
                      </a:r>
                    </a:p>
                  </a:txBody>
                  <a:tcPr marL="31750" marR="31750" marT="31750" marB="31750" anchor="ctr"/>
                </a:tc>
                <a:tc>
                  <a:txBody>
                    <a:bodyPr/>
                    <a:lstStyle/>
                    <a:p>
                      <a:pPr algn="l" rtl="0" fontAlgn="ctr"/>
                      <a:r>
                        <a:rPr lang="fr-FR" sz="1100" b="1">
                          <a:effectLst/>
                        </a:rPr>
                        <a:t>Masque de sous-réseau (binaire) (n= réseau, h= hôte)</a:t>
                      </a:r>
                    </a:p>
                  </a:txBody>
                  <a:tcPr marL="31750" marR="31750" marT="31750" marB="31750" anchor="ctr"/>
                </a:tc>
                <a:tc>
                  <a:txBody>
                    <a:bodyPr/>
                    <a:lstStyle/>
                    <a:p>
                      <a:pPr algn="l" rtl="0" fontAlgn="ctr"/>
                      <a:r>
                        <a:rPr lang="fr-FR" sz="1100" b="1">
                          <a:effectLst/>
                        </a:rPr>
                        <a:t>Nombre d'hôtes</a:t>
                      </a:r>
                    </a:p>
                  </a:txBody>
                  <a:tcPr marL="31750" marR="31750" marT="31750" marB="31750" anchor="ctr"/>
                </a:tc>
                <a:extLst>
                  <a:ext uri="{0D108BD9-81ED-4DB2-BD59-A6C34878D82A}">
                    <a16:rowId xmlns:a16="http://schemas.microsoft.com/office/drawing/2014/main" val="400614944"/>
                  </a:ext>
                </a:extLst>
              </a:tr>
              <a:tr h="370840">
                <a:tc>
                  <a:txBody>
                    <a:bodyPr/>
                    <a:lstStyle/>
                    <a:p>
                      <a:pPr rtl="0" fontAlgn="ctr"/>
                      <a:r>
                        <a:rPr lang="fr-FR" sz="1100" b="1">
                          <a:effectLst/>
                        </a:rPr>
                        <a:t>/8</a:t>
                      </a:r>
                    </a:p>
                  </a:txBody>
                  <a:tcPr marL="31750" marR="31750" marT="31750" marB="31750" anchor="ctr"/>
                </a:tc>
                <a:tc>
                  <a:txBody>
                    <a:bodyPr/>
                    <a:lstStyle/>
                    <a:p>
                      <a:pPr rtl="0" fontAlgn="ctr"/>
                      <a:r>
                        <a:rPr lang="fr-FR" sz="1100" b="1">
                          <a:effectLst/>
                        </a:rPr>
                        <a:t>255</a:t>
                      </a:r>
                      <a:r>
                        <a:rPr lang="fr-FR" sz="1100" b="0">
                          <a:effectLst/>
                        </a:rPr>
                        <a:t>.0.0.0</a:t>
                      </a:r>
                    </a:p>
                  </a:txBody>
                  <a:tcPr marL="31750" marR="31750" marT="31750" marB="31750" anchor="ctr"/>
                </a:tc>
                <a:tc>
                  <a:txBody>
                    <a:bodyPr/>
                    <a:lstStyle/>
                    <a:p>
                      <a:pPr rtl="0" fontAlgn="ctr"/>
                      <a:r>
                        <a:rPr lang="fr-FR" sz="1100" b="1">
                          <a:effectLst/>
                          <a:latin typeface="Courier New" panose="02070309020205020404" pitchFamily="49" charset="0"/>
                          <a:cs typeface="Courier New" panose="02070309020205020404" pitchFamily="49" charset="0"/>
                        </a:rPr>
                        <a:t>nnnnnnnn</a:t>
                      </a:r>
                      <a:r>
                        <a:rPr lang="fr-FR" sz="1100" b="0">
                          <a:effectLst/>
                          <a:latin typeface="Courier New" panose="02070309020205020404" pitchFamily="49" charset="0"/>
                          <a:cs typeface="Courier New" panose="02070309020205020404" pitchFamily="49" charset="0"/>
                        </a:rPr>
                        <a:t>.hhhhhhhh.hhhhhhhh.hhhhhhhh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fr-FR" sz="1100" b="1">
                          <a:effectLst/>
                          <a:latin typeface="Courier New" panose="02070309020205020404" pitchFamily="49" charset="0"/>
                          <a:cs typeface="Courier New" panose="02070309020205020404" pitchFamily="49" charset="0"/>
                        </a:rPr>
                        <a:t>11111111</a:t>
                      </a:r>
                      <a:r>
                        <a:rPr lang="fr-FR" sz="1100" b="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rtl="0" fontAlgn="ctr"/>
                      <a:r>
                        <a:rPr lang="fr-FR" sz="1000" b="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rtl="0" fontAlgn="ctr"/>
                      <a:r>
                        <a:rPr lang="fr-FR" sz="1100" b="1">
                          <a:effectLst/>
                        </a:rPr>
                        <a:t>/16</a:t>
                      </a:r>
                    </a:p>
                  </a:txBody>
                  <a:tcPr marL="31750" marR="31750" marT="31750" marB="31750" anchor="ctr"/>
                </a:tc>
                <a:tc>
                  <a:txBody>
                    <a:bodyPr/>
                    <a:lstStyle/>
                    <a:p>
                      <a:pPr rtl="0" fontAlgn="ctr"/>
                      <a:r>
                        <a:rPr lang="fr-FR" sz="1100" b="1">
                          <a:effectLst/>
                        </a:rPr>
                        <a:t>255.255</a:t>
                      </a:r>
                      <a:r>
                        <a:rPr lang="fr-FR" sz="1100" b="0">
                          <a:effectLst/>
                        </a:rPr>
                        <a:t>.0.0</a:t>
                      </a:r>
                    </a:p>
                  </a:txBody>
                  <a:tcPr marL="31750" marR="31750" marT="31750" marB="31750" anchor="ctr"/>
                </a:tc>
                <a:tc>
                  <a:txBody>
                    <a:bodyPr/>
                    <a:lstStyle/>
                    <a:p>
                      <a:pPr rtl="0" fontAlgn="ctr"/>
                      <a:r>
                        <a:rPr lang="fr-FR" sz="1100" b="1">
                          <a:effectLst/>
                          <a:latin typeface="Courier New" panose="02070309020205020404" pitchFamily="49" charset="0"/>
                          <a:cs typeface="Courier New" panose="02070309020205020404" pitchFamily="49" charset="0"/>
                        </a:rPr>
                        <a:t>nnnnnnnn.nnnnnnnn</a:t>
                      </a:r>
                      <a:r>
                        <a:rPr lang="fr-FR" sz="1100" b="0">
                          <a:effectLst/>
                          <a:latin typeface="Courier New" panose="02070309020205020404" pitchFamily="49" charset="0"/>
                          <a:cs typeface="Courier New" panose="02070309020205020404" pitchFamily="49" charset="0"/>
                        </a:rPr>
                        <a:t>.hhhhhhhh.hhhhhhhh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fr-FR" sz="1100" b="1">
                          <a:effectLst/>
                          <a:latin typeface="Courier New" panose="02070309020205020404" pitchFamily="49" charset="0"/>
                          <a:cs typeface="Courier New" panose="02070309020205020404" pitchFamily="49" charset="0"/>
                        </a:rPr>
                        <a:t>11111111.11111111</a:t>
                      </a:r>
                      <a:r>
                        <a:rPr lang="fr-FR" sz="1100" b="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rtl="0" fontAlgn="ctr"/>
                      <a:r>
                        <a:rPr lang="fr-FR" sz="1000" b="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rtl="0" fontAlgn="ctr"/>
                      <a:r>
                        <a:rPr lang="fr-FR" sz="1100" b="1">
                          <a:effectLst/>
                        </a:rPr>
                        <a:t>/24</a:t>
                      </a:r>
                    </a:p>
                  </a:txBody>
                  <a:tcPr marL="31750" marR="31750" marT="31750" marB="31750" anchor="ctr"/>
                </a:tc>
                <a:tc>
                  <a:txBody>
                    <a:bodyPr/>
                    <a:lstStyle/>
                    <a:p>
                      <a:pPr rtl="0" fontAlgn="ctr"/>
                      <a:r>
                        <a:rPr lang="fr-FR" sz="1100" b="1">
                          <a:effectLst/>
                        </a:rPr>
                        <a:t>255.255.255</a:t>
                      </a:r>
                      <a:r>
                        <a:rPr lang="fr-FR" sz="1100" b="0">
                          <a:effectLst/>
                        </a:rPr>
                        <a:t>.0</a:t>
                      </a:r>
                    </a:p>
                  </a:txBody>
                  <a:tcPr marL="31750" marR="31750" marT="31750" marB="31750" anchor="ctr"/>
                </a:tc>
                <a:tc>
                  <a:txBody>
                    <a:bodyPr/>
                    <a:lstStyle/>
                    <a:p>
                      <a:pPr rtl="0" fontAlgn="ctr"/>
                      <a:r>
                        <a:rPr lang="fr-FR" sz="1100" b="1">
                          <a:effectLst/>
                          <a:latin typeface="Courier New" panose="02070309020205020404" pitchFamily="49" charset="0"/>
                          <a:cs typeface="Courier New" panose="02070309020205020404" pitchFamily="49" charset="0"/>
                        </a:rPr>
                        <a:t>nnnnnnnn.nnnnnnnn</a:t>
                      </a:r>
                      <a:r>
                        <a:rPr lang="fr-FR" sz="1100" b="0">
                          <a:effectLst/>
                          <a:latin typeface="Courier New" panose="02070309020205020404" pitchFamily="49" charset="0"/>
                          <a:cs typeface="Courier New" panose="02070309020205020404" pitchFamily="49" charset="0"/>
                        </a:rPr>
                        <a:t>.</a:t>
                      </a:r>
                      <a:r>
                        <a:rPr lang="fr-FR" sz="1100" b="1">
                          <a:effectLst/>
                          <a:latin typeface="Courier New" panose="02070309020205020404" pitchFamily="49" charset="0"/>
                          <a:cs typeface="Courier New" panose="02070309020205020404" pitchFamily="49" charset="0"/>
                        </a:rPr>
                        <a:t>nnnnnnnn</a:t>
                      </a:r>
                      <a:r>
                        <a:rPr lang="fr-FR" sz="1100" b="0">
                          <a:effectLst/>
                          <a:latin typeface="Courier New" panose="02070309020205020404" pitchFamily="49" charset="0"/>
                          <a:cs typeface="Courier New" panose="02070309020205020404" pitchFamily="49" charset="0"/>
                        </a:rPr>
                        <a:t>.hhhhhhhh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fr-FR" sz="1100" b="1">
                          <a:effectLst/>
                          <a:latin typeface="Courier New" panose="02070309020205020404" pitchFamily="49" charset="0"/>
                          <a:cs typeface="Courier New" panose="02070309020205020404" pitchFamily="49" charset="0"/>
                        </a:rPr>
                        <a:t>11111111.11111111.11111111</a:t>
                      </a:r>
                      <a:r>
                        <a:rPr lang="fr-FR" sz="11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fr-FR"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7733" y="93133"/>
            <a:ext cx="8345488" cy="731837"/>
          </a:xfrm>
        </p:spPr>
        <p:txBody>
          <a:bodyPr/>
          <a:lstStyle/>
          <a:p>
            <a:pPr rtl="0"/>
            <a:r>
              <a:rPr lang="fr-FR" sz="1600" dirty="0"/>
              <a:t>Segmenter un réseau IPv4 en sous-réseaux</a:t>
            </a:r>
            <a:r>
              <a:rPr lang="en-US" dirty="0"/>
              <a:t/>
            </a:r>
            <a:br>
              <a:rPr lang="en-US" dirty="0"/>
            </a:br>
            <a:r>
              <a:rPr lang="fr-FR" sz="2400" dirty="0"/>
              <a:t> Création de sous-réseaux au niveau de la limite d'octet (suite)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rtl="0">
              <a:buFont typeface="Arial" panose="020B0604020202020204" pitchFamily="34" charset="0"/>
              <a:buChar char="•"/>
            </a:pPr>
            <a:r>
              <a:rPr lang="fr-FR" sz="1600" dirty="0">
                <a:solidFill>
                  <a:srgbClr val="000000"/>
                </a:solidFill>
              </a:rPr>
              <a:t>Dans le premier tableau 10.0.0.0/8 est sous-réseau en utilisant /16 et dans le deuxième tableau, un masque /24.</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2060269672"/>
              </p:ext>
            </p:extLst>
          </p:nvPr>
        </p:nvGraphicFramePr>
        <p:xfrm>
          <a:off x="160867" y="1571734"/>
          <a:ext cx="4243492" cy="3040772"/>
        </p:xfrm>
        <a:graphic>
          <a:graphicData uri="http://schemas.openxmlformats.org/drawingml/2006/table">
            <a:tbl>
              <a:tblPr firstRow="1" bandRow="1">
                <a:tableStyleId>{5C22544A-7EE6-4342-B048-85BDC9FD1C3A}</a:tableStyleId>
              </a:tblPr>
              <a:tblGrid>
                <a:gridCol w="1784073">
                  <a:extLst>
                    <a:ext uri="{9D8B030D-6E8A-4147-A177-3AD203B41FA5}">
                      <a16:colId xmlns:a16="http://schemas.microsoft.com/office/drawing/2014/main" val="1832368472"/>
                    </a:ext>
                  </a:extLst>
                </a:gridCol>
                <a:gridCol w="1554576">
                  <a:extLst>
                    <a:ext uri="{9D8B030D-6E8A-4147-A177-3AD203B41FA5}">
                      <a16:colId xmlns:a16="http://schemas.microsoft.com/office/drawing/2014/main" val="3133033927"/>
                    </a:ext>
                  </a:extLst>
                </a:gridCol>
                <a:gridCol w="904843">
                  <a:extLst>
                    <a:ext uri="{9D8B030D-6E8A-4147-A177-3AD203B41FA5}">
                      <a16:colId xmlns:a16="http://schemas.microsoft.com/office/drawing/2014/main" val="1854765229"/>
                    </a:ext>
                  </a:extLst>
                </a:gridCol>
              </a:tblGrid>
              <a:tr h="677199">
                <a:tc>
                  <a:txBody>
                    <a:bodyPr/>
                    <a:lstStyle/>
                    <a:p>
                      <a:pPr algn="l" rtl="0" fontAlgn="ctr"/>
                      <a:r>
                        <a:rPr lang="fr-FR" sz="1000" b="1" dirty="0">
                          <a:effectLst/>
                        </a:rPr>
                        <a:t>Adresse de sous-réseau</a:t>
                      </a:r>
                      <a:r>
                        <a:rPr lang="en-CA" sz="1000" b="1" dirty="0">
                          <a:effectLst/>
                        </a:rPr>
                        <a:t/>
                      </a:r>
                      <a:br>
                        <a:rPr lang="en-CA" sz="1000" b="1" dirty="0">
                          <a:effectLst/>
                        </a:rPr>
                      </a:br>
                      <a:r>
                        <a:rPr lang="fr-FR" sz="1000" b="0" dirty="0">
                          <a:effectLst/>
                        </a:rPr>
                        <a:t>(256 sous-réseaux possibles)</a:t>
                      </a:r>
                    </a:p>
                  </a:txBody>
                  <a:tcPr marL="31750" marR="31750" marT="31750" marB="31750" anchor="ctr"/>
                </a:tc>
                <a:tc>
                  <a:txBody>
                    <a:bodyPr/>
                    <a:lstStyle/>
                    <a:p>
                      <a:pPr algn="l" rtl="0" fontAlgn="ctr"/>
                      <a:r>
                        <a:rPr lang="fr-FR" sz="1000" b="1">
                          <a:effectLst/>
                        </a:rPr>
                        <a:t>Plage d'hôtes</a:t>
                      </a:r>
                      <a:r>
                        <a:rPr lang="en-CA" sz="1000" b="1" dirty="0">
                          <a:effectLst/>
                        </a:rPr>
                        <a:t/>
                      </a:r>
                      <a:br>
                        <a:rPr lang="en-CA" sz="1000" b="1" dirty="0">
                          <a:effectLst/>
                        </a:rPr>
                      </a:br>
                      <a:r>
                        <a:rPr lang="fr-FR" sz="1000" b="0">
                          <a:effectLst/>
                        </a:rPr>
                        <a:t>(65534 hôtes possibles par sous-réseau)</a:t>
                      </a:r>
                    </a:p>
                  </a:txBody>
                  <a:tcPr marL="31750" marR="31750" marT="31750" marB="31750" anchor="ctr"/>
                </a:tc>
                <a:tc>
                  <a:txBody>
                    <a:bodyPr/>
                    <a:lstStyle/>
                    <a:p>
                      <a:pPr algn="l" rtl="0" fontAlgn="ctr"/>
                      <a:r>
                        <a:rPr lang="fr-FR" sz="1000" b="1">
                          <a:effectLst/>
                        </a:rPr>
                        <a:t>Diffusion</a:t>
                      </a:r>
                    </a:p>
                  </a:txBody>
                  <a:tcPr marL="31750" marR="31750" marT="31750" marB="31750" anchor="ctr"/>
                </a:tc>
                <a:extLst>
                  <a:ext uri="{0D108BD9-81ED-4DB2-BD59-A6C34878D82A}">
                    <a16:rowId xmlns:a16="http://schemas.microsoft.com/office/drawing/2014/main" val="3621925027"/>
                  </a:ext>
                </a:extLst>
              </a:tr>
              <a:tr h="221697">
                <a:tc>
                  <a:txBody>
                    <a:bodyPr/>
                    <a:lstStyle/>
                    <a:p>
                      <a:pPr rtl="0" fontAlgn="ctr"/>
                      <a:r>
                        <a:rPr lang="fr-FR" sz="1000" b="1">
                          <a:effectLst/>
                        </a:rPr>
                        <a:t>10.0</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10.0</a:t>
                      </a:r>
                      <a:r>
                        <a:rPr lang="fr-FR" sz="1000" b="0">
                          <a:effectLst/>
                        </a:rPr>
                        <a:t>.0.1 - </a:t>
                      </a:r>
                      <a:r>
                        <a:rPr lang="fr-FR" sz="1000" b="1">
                          <a:effectLst/>
                        </a:rPr>
                        <a:t>10.0</a:t>
                      </a:r>
                      <a:r>
                        <a:rPr lang="fr-FR" sz="1000" b="0">
                          <a:effectLst/>
                        </a:rPr>
                        <a:t>.255.254 </a:t>
                      </a:r>
                    </a:p>
                  </a:txBody>
                  <a:tcPr marL="31750" marR="31750" marT="31750" marB="31750" anchor="ctr"/>
                </a:tc>
                <a:tc>
                  <a:txBody>
                    <a:bodyPr/>
                    <a:lstStyle/>
                    <a:p>
                      <a:pPr rtl="0" fontAlgn="ctr"/>
                      <a:r>
                        <a:rPr lang="fr-FR" sz="1000" b="1">
                          <a:effectLst/>
                        </a:rPr>
                        <a:t>10.0</a:t>
                      </a:r>
                      <a:r>
                        <a:rPr lang="fr-FR" sz="1000" b="0">
                          <a:effectLst/>
                        </a:rPr>
                        <a:t>.255.255</a:t>
                      </a:r>
                    </a:p>
                  </a:txBody>
                  <a:tcPr marL="31750" marR="31750" marT="31750" marB="31750" anchor="ctr"/>
                </a:tc>
                <a:extLst>
                  <a:ext uri="{0D108BD9-81ED-4DB2-BD59-A6C34878D82A}">
                    <a16:rowId xmlns:a16="http://schemas.microsoft.com/office/drawing/2014/main" val="2643493669"/>
                  </a:ext>
                </a:extLst>
              </a:tr>
              <a:tr h="221697">
                <a:tc>
                  <a:txBody>
                    <a:bodyPr/>
                    <a:lstStyle/>
                    <a:p>
                      <a:pPr rtl="0" fontAlgn="ctr"/>
                      <a:r>
                        <a:rPr lang="fr-FR" sz="1000" b="1">
                          <a:effectLst/>
                        </a:rPr>
                        <a:t>10.1.</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10,1</a:t>
                      </a:r>
                      <a:r>
                        <a:rPr lang="fr-FR" sz="1000" b="0">
                          <a:effectLst/>
                        </a:rPr>
                        <a:t>.0.1 - </a:t>
                      </a:r>
                      <a:r>
                        <a:rPr lang="fr-FR" sz="1000" b="1">
                          <a:effectLst/>
                        </a:rPr>
                        <a:t>10,1</a:t>
                      </a:r>
                      <a:r>
                        <a:rPr lang="fr-FR" sz="1000" b="0">
                          <a:effectLst/>
                        </a:rPr>
                        <a:t>.255.254 </a:t>
                      </a:r>
                    </a:p>
                  </a:txBody>
                  <a:tcPr marL="31750" marR="31750" marT="31750" marB="31750" anchor="ctr"/>
                </a:tc>
                <a:tc>
                  <a:txBody>
                    <a:bodyPr/>
                    <a:lstStyle/>
                    <a:p>
                      <a:pPr rtl="0" fontAlgn="ctr"/>
                      <a:r>
                        <a:rPr lang="fr-FR" sz="1000" b="1">
                          <a:effectLst/>
                        </a:rPr>
                        <a:t>10.1</a:t>
                      </a:r>
                      <a:r>
                        <a:rPr lang="fr-FR" sz="1000" b="0">
                          <a:effectLst/>
                        </a:rPr>
                        <a:t>.255.255</a:t>
                      </a:r>
                    </a:p>
                  </a:txBody>
                  <a:tcPr marL="31750" marR="31750" marT="31750" marB="31750" anchor="ctr"/>
                </a:tc>
                <a:extLst>
                  <a:ext uri="{0D108BD9-81ED-4DB2-BD59-A6C34878D82A}">
                    <a16:rowId xmlns:a16="http://schemas.microsoft.com/office/drawing/2014/main" val="1459356146"/>
                  </a:ext>
                </a:extLst>
              </a:tr>
              <a:tr h="221697">
                <a:tc>
                  <a:txBody>
                    <a:bodyPr/>
                    <a:lstStyle/>
                    <a:p>
                      <a:pPr rtl="0" fontAlgn="ctr"/>
                      <a:r>
                        <a:rPr lang="fr-FR" sz="1000" b="1">
                          <a:effectLst/>
                        </a:rPr>
                        <a:t>10.2</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10.2</a:t>
                      </a:r>
                      <a:r>
                        <a:rPr lang="fr-FR" sz="1000" b="0">
                          <a:effectLst/>
                        </a:rPr>
                        <a:t>.0.1 - </a:t>
                      </a:r>
                      <a:r>
                        <a:rPr lang="fr-FR" sz="1000" b="1">
                          <a:effectLst/>
                        </a:rPr>
                        <a:t>10.2</a:t>
                      </a:r>
                      <a:r>
                        <a:rPr lang="fr-FR" sz="1000" b="0">
                          <a:effectLst/>
                        </a:rPr>
                        <a:t>.255.254 </a:t>
                      </a:r>
                    </a:p>
                  </a:txBody>
                  <a:tcPr marL="31750" marR="31750" marT="31750" marB="31750" anchor="ctr"/>
                </a:tc>
                <a:tc>
                  <a:txBody>
                    <a:bodyPr/>
                    <a:lstStyle/>
                    <a:p>
                      <a:pPr rtl="0" fontAlgn="ctr"/>
                      <a:r>
                        <a:rPr lang="fr-FR" sz="1000" b="1">
                          <a:effectLst/>
                        </a:rPr>
                        <a:t>10.2</a:t>
                      </a:r>
                      <a:r>
                        <a:rPr lang="fr-FR" sz="1000" b="0">
                          <a:effectLst/>
                        </a:rPr>
                        <a:t>.255.255</a:t>
                      </a:r>
                    </a:p>
                  </a:txBody>
                  <a:tcPr marL="31750" marR="31750" marT="31750" marB="31750" anchor="ctr"/>
                </a:tc>
                <a:extLst>
                  <a:ext uri="{0D108BD9-81ED-4DB2-BD59-A6C34878D82A}">
                    <a16:rowId xmlns:a16="http://schemas.microsoft.com/office/drawing/2014/main" val="417579166"/>
                  </a:ext>
                </a:extLst>
              </a:tr>
              <a:tr h="221697">
                <a:tc>
                  <a:txBody>
                    <a:bodyPr/>
                    <a:lstStyle/>
                    <a:p>
                      <a:pPr rtl="0" fontAlgn="ctr"/>
                      <a:r>
                        <a:rPr lang="fr-FR" sz="1000" b="1">
                          <a:effectLst/>
                        </a:rPr>
                        <a:t>10,3</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10.3</a:t>
                      </a:r>
                      <a:r>
                        <a:rPr lang="fr-FR" sz="1000" b="0">
                          <a:effectLst/>
                        </a:rPr>
                        <a:t>.0.1 - </a:t>
                      </a:r>
                      <a:r>
                        <a:rPr lang="fr-FR" sz="1000" b="1">
                          <a:effectLst/>
                        </a:rPr>
                        <a:t>10.3</a:t>
                      </a:r>
                      <a:r>
                        <a:rPr lang="fr-FR" sz="1000" b="0">
                          <a:effectLst/>
                        </a:rPr>
                        <a:t>.255.254 </a:t>
                      </a:r>
                    </a:p>
                  </a:txBody>
                  <a:tcPr marL="31750" marR="31750" marT="31750" marB="31750" anchor="ctr"/>
                </a:tc>
                <a:tc>
                  <a:txBody>
                    <a:bodyPr/>
                    <a:lstStyle/>
                    <a:p>
                      <a:pPr rtl="0" fontAlgn="ctr"/>
                      <a:r>
                        <a:rPr lang="fr-FR" sz="1000" b="1">
                          <a:effectLst/>
                        </a:rPr>
                        <a:t>10.3</a:t>
                      </a:r>
                      <a:r>
                        <a:rPr lang="fr-FR" sz="1000" b="0">
                          <a:effectLst/>
                        </a:rPr>
                        <a:t>.255.255</a:t>
                      </a:r>
                    </a:p>
                  </a:txBody>
                  <a:tcPr marL="31750" marR="31750" marT="31750" marB="31750" anchor="ctr"/>
                </a:tc>
                <a:extLst>
                  <a:ext uri="{0D108BD9-81ED-4DB2-BD59-A6C34878D82A}">
                    <a16:rowId xmlns:a16="http://schemas.microsoft.com/office/drawing/2014/main" val="1246693201"/>
                  </a:ext>
                </a:extLst>
              </a:tr>
              <a:tr h="221697">
                <a:tc>
                  <a:txBody>
                    <a:bodyPr/>
                    <a:lstStyle/>
                    <a:p>
                      <a:pPr rtl="0" fontAlgn="ctr"/>
                      <a:r>
                        <a:rPr lang="fr-FR" sz="1000" b="1">
                          <a:effectLst/>
                        </a:rPr>
                        <a:t>10,4</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10.4</a:t>
                      </a:r>
                      <a:r>
                        <a:rPr lang="fr-FR" sz="1000" b="0">
                          <a:effectLst/>
                        </a:rPr>
                        <a:t>.0.1 - </a:t>
                      </a:r>
                      <a:r>
                        <a:rPr lang="fr-FR" sz="1000" b="1">
                          <a:effectLst/>
                        </a:rPr>
                        <a:t>10.4</a:t>
                      </a:r>
                      <a:r>
                        <a:rPr lang="fr-FR" sz="1000" b="0">
                          <a:effectLst/>
                        </a:rPr>
                        <a:t>.255.254 </a:t>
                      </a:r>
                    </a:p>
                  </a:txBody>
                  <a:tcPr marL="31750" marR="31750" marT="31750" marB="31750" anchor="ctr"/>
                </a:tc>
                <a:tc>
                  <a:txBody>
                    <a:bodyPr/>
                    <a:lstStyle/>
                    <a:p>
                      <a:pPr rtl="0" fontAlgn="ctr"/>
                      <a:r>
                        <a:rPr lang="fr-FR" sz="1000" b="1">
                          <a:effectLst/>
                        </a:rPr>
                        <a:t>10.4</a:t>
                      </a:r>
                      <a:r>
                        <a:rPr lang="fr-FR" sz="1000" b="0">
                          <a:effectLst/>
                        </a:rPr>
                        <a:t>.255.255</a:t>
                      </a:r>
                    </a:p>
                  </a:txBody>
                  <a:tcPr marL="31750" marR="31750" marT="31750" marB="31750" anchor="ctr"/>
                </a:tc>
                <a:extLst>
                  <a:ext uri="{0D108BD9-81ED-4DB2-BD59-A6C34878D82A}">
                    <a16:rowId xmlns:a16="http://schemas.microsoft.com/office/drawing/2014/main" val="1260802008"/>
                  </a:ext>
                </a:extLst>
              </a:tr>
              <a:tr h="221697">
                <a:tc>
                  <a:txBody>
                    <a:bodyPr/>
                    <a:lstStyle/>
                    <a:p>
                      <a:pPr rtl="0" fontAlgn="ctr"/>
                      <a:r>
                        <a:rPr lang="fr-FR" sz="1000" b="1">
                          <a:effectLst/>
                        </a:rPr>
                        <a:t>10,5</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10,5</a:t>
                      </a:r>
                      <a:r>
                        <a:rPr lang="fr-FR" sz="1000" b="0">
                          <a:effectLst/>
                        </a:rPr>
                        <a:t>.0.1 - </a:t>
                      </a:r>
                      <a:r>
                        <a:rPr lang="fr-FR" sz="1000" b="1">
                          <a:effectLst/>
                        </a:rPr>
                        <a:t>10,5</a:t>
                      </a:r>
                      <a:r>
                        <a:rPr lang="fr-FR" sz="1000" b="0">
                          <a:effectLst/>
                        </a:rPr>
                        <a:t>.255.254 </a:t>
                      </a:r>
                    </a:p>
                  </a:txBody>
                  <a:tcPr marL="31750" marR="31750" marT="31750" marB="31750" anchor="ctr"/>
                </a:tc>
                <a:tc>
                  <a:txBody>
                    <a:bodyPr/>
                    <a:lstStyle/>
                    <a:p>
                      <a:pPr rtl="0" fontAlgn="ctr"/>
                      <a:r>
                        <a:rPr lang="fr-FR" sz="1000" b="1">
                          <a:effectLst/>
                        </a:rPr>
                        <a:t>10.5</a:t>
                      </a:r>
                      <a:r>
                        <a:rPr lang="fr-FR" sz="1000" b="0">
                          <a:effectLst/>
                        </a:rPr>
                        <a:t>.255.255</a:t>
                      </a:r>
                    </a:p>
                  </a:txBody>
                  <a:tcPr marL="31750" marR="31750" marT="31750" marB="31750" anchor="ctr"/>
                </a:tc>
                <a:extLst>
                  <a:ext uri="{0D108BD9-81ED-4DB2-BD59-A6C34878D82A}">
                    <a16:rowId xmlns:a16="http://schemas.microsoft.com/office/drawing/2014/main" val="1140251696"/>
                  </a:ext>
                </a:extLst>
              </a:tr>
              <a:tr h="221697">
                <a:tc>
                  <a:txBody>
                    <a:bodyPr/>
                    <a:lstStyle/>
                    <a:p>
                      <a:pPr rtl="0" fontAlgn="ctr"/>
                      <a:r>
                        <a:rPr lang="fr-FR" sz="1000" b="1">
                          <a:effectLst/>
                        </a:rPr>
                        <a:t>10,6</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10.6</a:t>
                      </a:r>
                      <a:r>
                        <a:rPr lang="fr-FR" sz="1000" b="0">
                          <a:effectLst/>
                        </a:rPr>
                        <a:t>.0.1 - </a:t>
                      </a:r>
                      <a:r>
                        <a:rPr lang="fr-FR" sz="1000" b="1">
                          <a:effectLst/>
                        </a:rPr>
                        <a:t>10.6</a:t>
                      </a:r>
                      <a:r>
                        <a:rPr lang="fr-FR" sz="1000" b="0">
                          <a:effectLst/>
                        </a:rPr>
                        <a:t>.255.254 </a:t>
                      </a:r>
                    </a:p>
                  </a:txBody>
                  <a:tcPr marL="31750" marR="31750" marT="31750" marB="31750" anchor="ctr"/>
                </a:tc>
                <a:tc>
                  <a:txBody>
                    <a:bodyPr/>
                    <a:lstStyle/>
                    <a:p>
                      <a:pPr rtl="0" fontAlgn="ctr"/>
                      <a:r>
                        <a:rPr lang="fr-FR" sz="1000" b="1">
                          <a:effectLst/>
                        </a:rPr>
                        <a:t>10.6</a:t>
                      </a:r>
                      <a:r>
                        <a:rPr lang="fr-FR" sz="1000" b="0">
                          <a:effectLst/>
                        </a:rPr>
                        <a:t>.255.255</a:t>
                      </a:r>
                    </a:p>
                  </a:txBody>
                  <a:tcPr marL="31750" marR="31750" marT="31750" marB="31750" anchor="ctr"/>
                </a:tc>
                <a:extLst>
                  <a:ext uri="{0D108BD9-81ED-4DB2-BD59-A6C34878D82A}">
                    <a16:rowId xmlns:a16="http://schemas.microsoft.com/office/drawing/2014/main" val="1579384603"/>
                  </a:ext>
                </a:extLst>
              </a:tr>
              <a:tr h="221697">
                <a:tc>
                  <a:txBody>
                    <a:bodyPr/>
                    <a:lstStyle/>
                    <a:p>
                      <a:pPr rtl="0" fontAlgn="ctr"/>
                      <a:r>
                        <a:rPr lang="fr-FR" sz="1000" b="1">
                          <a:effectLst/>
                        </a:rPr>
                        <a:t>10,7</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10,7</a:t>
                      </a:r>
                      <a:r>
                        <a:rPr lang="fr-FR" sz="1000" b="0">
                          <a:effectLst/>
                        </a:rPr>
                        <a:t>.0.1 - </a:t>
                      </a:r>
                      <a:r>
                        <a:rPr lang="fr-FR" sz="1000" b="1">
                          <a:effectLst/>
                        </a:rPr>
                        <a:t>10,7</a:t>
                      </a:r>
                      <a:r>
                        <a:rPr lang="fr-FR" sz="1000" b="0">
                          <a:effectLst/>
                        </a:rPr>
                        <a:t>.255.254 </a:t>
                      </a:r>
                    </a:p>
                  </a:txBody>
                  <a:tcPr marL="31750" marR="31750" marT="31750" marB="31750" anchor="ctr"/>
                </a:tc>
                <a:tc>
                  <a:txBody>
                    <a:bodyPr/>
                    <a:lstStyle/>
                    <a:p>
                      <a:pPr rtl="0" fontAlgn="ctr"/>
                      <a:r>
                        <a:rPr lang="fr-FR" sz="1000" b="1">
                          <a:effectLst/>
                        </a:rPr>
                        <a:t>10.7</a:t>
                      </a:r>
                      <a:r>
                        <a:rPr lang="fr-FR" sz="1000" b="0">
                          <a:effectLst/>
                        </a:rPr>
                        <a:t>.255.255</a:t>
                      </a:r>
                    </a:p>
                  </a:txBody>
                  <a:tcPr marL="31750" marR="31750" marT="31750" marB="31750" anchor="ctr"/>
                </a:tc>
                <a:extLst>
                  <a:ext uri="{0D108BD9-81ED-4DB2-BD59-A6C34878D82A}">
                    <a16:rowId xmlns:a16="http://schemas.microsoft.com/office/drawing/2014/main" val="1319694656"/>
                  </a:ext>
                </a:extLst>
              </a:tr>
              <a:tr h="221697">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3511108504"/>
                  </a:ext>
                </a:extLst>
              </a:tr>
              <a:tr h="353190">
                <a:tc>
                  <a:txBody>
                    <a:bodyPr/>
                    <a:lstStyle/>
                    <a:p>
                      <a:pPr rtl="0" fontAlgn="ctr"/>
                      <a:r>
                        <a:rPr lang="fr-FR" sz="1000" b="1">
                          <a:effectLst/>
                        </a:rPr>
                        <a:t>10.255</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10.255</a:t>
                      </a:r>
                      <a:r>
                        <a:rPr lang="fr-FR" sz="1000" b="0">
                          <a:effectLst/>
                        </a:rPr>
                        <a:t>.0.1 - </a:t>
                      </a:r>
                      <a:r>
                        <a:rPr lang="fr-FR" sz="1000" b="1">
                          <a:effectLst/>
                        </a:rPr>
                        <a:t>10.255</a:t>
                      </a:r>
                      <a:r>
                        <a:rPr lang="fr-FR" sz="1000" b="0">
                          <a:effectLst/>
                        </a:rPr>
                        <a:t>.255.254 </a:t>
                      </a:r>
                    </a:p>
                  </a:txBody>
                  <a:tcPr marL="31750" marR="31750" marT="31750" marB="31750" anchor="ctr"/>
                </a:tc>
                <a:tc>
                  <a:txBody>
                    <a:bodyPr/>
                    <a:lstStyle/>
                    <a:p>
                      <a:pPr rtl="0" fontAlgn="ctr"/>
                      <a:r>
                        <a:rPr lang="fr-FR" sz="1000" b="1" dirty="0">
                          <a:effectLst/>
                        </a:rPr>
                        <a:t>10.255</a:t>
                      </a:r>
                      <a:r>
                        <a:rPr lang="fr-FR"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3481788309"/>
              </p:ext>
            </p:extLst>
          </p:nvPr>
        </p:nvGraphicFramePr>
        <p:xfrm>
          <a:off x="4665133" y="1498600"/>
          <a:ext cx="4284135" cy="3263900"/>
        </p:xfrm>
        <a:graphic>
          <a:graphicData uri="http://schemas.openxmlformats.org/drawingml/2006/table">
            <a:tbl>
              <a:tblPr firstRow="1" bandRow="1">
                <a:tableStyleId>{5C22544A-7EE6-4342-B048-85BDC9FD1C3A}</a:tableStyleId>
              </a:tblPr>
              <a:tblGrid>
                <a:gridCol w="1162854">
                  <a:extLst>
                    <a:ext uri="{9D8B030D-6E8A-4147-A177-3AD203B41FA5}">
                      <a16:colId xmlns:a16="http://schemas.microsoft.com/office/drawing/2014/main" val="1832368472"/>
                    </a:ext>
                  </a:extLst>
                </a:gridCol>
                <a:gridCol w="1940778">
                  <a:extLst>
                    <a:ext uri="{9D8B030D-6E8A-4147-A177-3AD203B41FA5}">
                      <a16:colId xmlns:a16="http://schemas.microsoft.com/office/drawing/2014/main" val="3133033927"/>
                    </a:ext>
                  </a:extLst>
                </a:gridCol>
                <a:gridCol w="1180503">
                  <a:extLst>
                    <a:ext uri="{9D8B030D-6E8A-4147-A177-3AD203B41FA5}">
                      <a16:colId xmlns:a16="http://schemas.microsoft.com/office/drawing/2014/main" val="1854765229"/>
                    </a:ext>
                  </a:extLst>
                </a:gridCol>
              </a:tblGrid>
              <a:tr h="469899">
                <a:tc>
                  <a:txBody>
                    <a:bodyPr/>
                    <a:lstStyle/>
                    <a:p>
                      <a:pPr algn="l" rtl="0" fontAlgn="ctr"/>
                      <a:r>
                        <a:rPr lang="fr-FR" sz="1000" b="1" dirty="0">
                          <a:effectLst/>
                        </a:rPr>
                        <a:t>Adresse de sous-réseau</a:t>
                      </a:r>
                      <a:r>
                        <a:rPr lang="en-CA" sz="1000" b="1" dirty="0">
                          <a:effectLst/>
                        </a:rPr>
                        <a:t/>
                      </a:r>
                      <a:br>
                        <a:rPr lang="en-CA" sz="1000" b="1" dirty="0">
                          <a:effectLst/>
                        </a:rPr>
                      </a:br>
                      <a:r>
                        <a:rPr lang="fr-FR" sz="1000" b="0" dirty="0">
                          <a:effectLst/>
                        </a:rPr>
                        <a:t>(65,536 sous-réseaux possibles)</a:t>
                      </a:r>
                    </a:p>
                  </a:txBody>
                  <a:tcPr marL="31750" marR="31750" marT="31750" marB="31750" anchor="ctr"/>
                </a:tc>
                <a:tc>
                  <a:txBody>
                    <a:bodyPr/>
                    <a:lstStyle/>
                    <a:p>
                      <a:pPr algn="l" rtl="0" fontAlgn="ctr"/>
                      <a:r>
                        <a:rPr lang="fr-FR" sz="1000" b="1" dirty="0">
                          <a:effectLst/>
                        </a:rPr>
                        <a:t>Plage d'hôtes</a:t>
                      </a:r>
                      <a:r>
                        <a:rPr lang="en-CA" sz="1000" b="1" dirty="0">
                          <a:effectLst/>
                        </a:rPr>
                        <a:t/>
                      </a:r>
                      <a:br>
                        <a:rPr lang="en-CA" sz="1000" b="1" dirty="0">
                          <a:effectLst/>
                        </a:rPr>
                      </a:br>
                      <a:r>
                        <a:rPr lang="fr-FR" sz="1000" b="0" dirty="0">
                          <a:effectLst/>
                        </a:rPr>
                        <a:t>(254 hôtes possibles par sous-réseau)</a:t>
                      </a:r>
                    </a:p>
                  </a:txBody>
                  <a:tcPr marL="31750" marR="31750" marT="31750" marB="31750" anchor="ctr"/>
                </a:tc>
                <a:tc>
                  <a:txBody>
                    <a:bodyPr/>
                    <a:lstStyle/>
                    <a:p>
                      <a:pPr algn="l" rtl="0" fontAlgn="ctr"/>
                      <a:r>
                        <a:rPr lang="fr-FR" sz="1000" b="1">
                          <a:effectLst/>
                        </a:rPr>
                        <a:t>Diffusion</a:t>
                      </a:r>
                    </a:p>
                  </a:txBody>
                  <a:tcPr marL="31750" marR="31750" marT="31750" marB="31750" anchor="ctr"/>
                </a:tc>
                <a:extLst>
                  <a:ext uri="{0D108BD9-81ED-4DB2-BD59-A6C34878D82A}">
                    <a16:rowId xmlns:a16="http://schemas.microsoft.com/office/drawing/2014/main" val="3621925027"/>
                  </a:ext>
                </a:extLst>
              </a:tr>
              <a:tr h="204139">
                <a:tc>
                  <a:txBody>
                    <a:bodyPr/>
                    <a:lstStyle/>
                    <a:p>
                      <a:pPr rtl="0" fontAlgn="ctr"/>
                      <a:r>
                        <a:rPr lang="fr-FR" sz="1000" b="1">
                          <a:effectLst/>
                        </a:rPr>
                        <a:t>10,0.0</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10.0.0</a:t>
                      </a:r>
                      <a:r>
                        <a:rPr lang="fr-FR" sz="1000" b="0">
                          <a:effectLst/>
                        </a:rPr>
                        <a:t>.1 - </a:t>
                      </a:r>
                      <a:r>
                        <a:rPr lang="fr-FR" sz="1000" b="1">
                          <a:effectLst/>
                        </a:rPr>
                        <a:t>10.0.0</a:t>
                      </a:r>
                      <a:r>
                        <a:rPr lang="fr-FR" sz="1000" b="0">
                          <a:effectLst/>
                        </a:rPr>
                        <a:t>.254</a:t>
                      </a:r>
                    </a:p>
                  </a:txBody>
                  <a:tcPr marL="31750" marR="31750" marT="31750" marB="31750" anchor="ctr"/>
                </a:tc>
                <a:tc>
                  <a:txBody>
                    <a:bodyPr/>
                    <a:lstStyle/>
                    <a:p>
                      <a:pPr rtl="0" fontAlgn="ctr"/>
                      <a:r>
                        <a:rPr lang="fr-FR" sz="1000" b="1">
                          <a:effectLst/>
                        </a:rPr>
                        <a:t>10,0,0</a:t>
                      </a:r>
                      <a:r>
                        <a:rPr lang="fr-FR" sz="1000" b="0">
                          <a:effectLst/>
                        </a:rPr>
                        <a:t>.255</a:t>
                      </a:r>
                    </a:p>
                  </a:txBody>
                  <a:tcPr marL="31750" marR="31750" marT="31750" marB="31750" anchor="ctr"/>
                </a:tc>
                <a:extLst>
                  <a:ext uri="{0D108BD9-81ED-4DB2-BD59-A6C34878D82A}">
                    <a16:rowId xmlns:a16="http://schemas.microsoft.com/office/drawing/2014/main" val="1648350670"/>
                  </a:ext>
                </a:extLst>
              </a:tr>
              <a:tr h="204139">
                <a:tc>
                  <a:txBody>
                    <a:bodyPr/>
                    <a:lstStyle/>
                    <a:p>
                      <a:pPr rtl="0" fontAlgn="ctr"/>
                      <a:r>
                        <a:rPr lang="fr-FR" sz="1000" b="1">
                          <a:effectLst/>
                        </a:rPr>
                        <a:t>10,0,1</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10.0.1</a:t>
                      </a:r>
                      <a:r>
                        <a:rPr lang="fr-FR" sz="1000" b="0">
                          <a:effectLst/>
                        </a:rPr>
                        <a:t>.1 - </a:t>
                      </a:r>
                      <a:r>
                        <a:rPr lang="fr-FR" sz="1000" b="1">
                          <a:effectLst/>
                        </a:rPr>
                        <a:t>10.0.1</a:t>
                      </a:r>
                      <a:r>
                        <a:rPr lang="fr-FR" sz="1000" b="0">
                          <a:effectLst/>
                        </a:rPr>
                        <a:t>.254</a:t>
                      </a:r>
                    </a:p>
                  </a:txBody>
                  <a:tcPr marL="31750" marR="31750" marT="31750" marB="31750" anchor="ctr"/>
                </a:tc>
                <a:tc>
                  <a:txBody>
                    <a:bodyPr/>
                    <a:lstStyle/>
                    <a:p>
                      <a:pPr rtl="0" fontAlgn="ctr"/>
                      <a:r>
                        <a:rPr lang="fr-FR" sz="1000" b="1">
                          <a:effectLst/>
                        </a:rPr>
                        <a:t>10.0.1</a:t>
                      </a:r>
                      <a:r>
                        <a:rPr lang="fr-FR" sz="1000" b="0">
                          <a:effectLst/>
                        </a:rPr>
                        <a:t>.255</a:t>
                      </a:r>
                    </a:p>
                  </a:txBody>
                  <a:tcPr marL="31750" marR="31750" marT="31750" marB="31750" anchor="ctr"/>
                </a:tc>
                <a:extLst>
                  <a:ext uri="{0D108BD9-81ED-4DB2-BD59-A6C34878D82A}">
                    <a16:rowId xmlns:a16="http://schemas.microsoft.com/office/drawing/2014/main" val="2838933585"/>
                  </a:ext>
                </a:extLst>
              </a:tr>
              <a:tr h="204139">
                <a:tc>
                  <a:txBody>
                    <a:bodyPr/>
                    <a:lstStyle/>
                    <a:p>
                      <a:pPr rtl="0" fontAlgn="ctr"/>
                      <a:r>
                        <a:rPr lang="fr-FR" sz="1000" b="1">
                          <a:effectLst/>
                        </a:rPr>
                        <a:t>10.0.2</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10.0.2</a:t>
                      </a:r>
                      <a:r>
                        <a:rPr lang="fr-FR" sz="1000" b="0">
                          <a:effectLst/>
                        </a:rPr>
                        <a:t>.1 - </a:t>
                      </a:r>
                      <a:r>
                        <a:rPr lang="fr-FR" sz="1000" b="1">
                          <a:effectLst/>
                        </a:rPr>
                        <a:t>10.0.2</a:t>
                      </a:r>
                      <a:r>
                        <a:rPr lang="fr-FR" sz="1000" b="0">
                          <a:effectLst/>
                        </a:rPr>
                        <a:t>.254</a:t>
                      </a:r>
                    </a:p>
                  </a:txBody>
                  <a:tcPr marL="31750" marR="31750" marT="31750" marB="31750" anchor="ctr"/>
                </a:tc>
                <a:tc>
                  <a:txBody>
                    <a:bodyPr/>
                    <a:lstStyle/>
                    <a:p>
                      <a:pPr rtl="0" fontAlgn="ctr"/>
                      <a:r>
                        <a:rPr lang="fr-FR" sz="1000" b="1">
                          <a:effectLst/>
                        </a:rPr>
                        <a:t>10.0.2</a:t>
                      </a:r>
                      <a:r>
                        <a:rPr lang="fr-FR" sz="1000" b="0">
                          <a:effectLst/>
                        </a:rPr>
                        <a:t>.255</a:t>
                      </a:r>
                    </a:p>
                  </a:txBody>
                  <a:tcPr marL="31750" marR="31750" marT="31750" marB="31750" anchor="ctr"/>
                </a:tc>
                <a:extLst>
                  <a:ext uri="{0D108BD9-81ED-4DB2-BD59-A6C34878D82A}">
                    <a16:rowId xmlns:a16="http://schemas.microsoft.com/office/drawing/2014/main" val="2643493669"/>
                  </a:ext>
                </a:extLst>
              </a:tr>
              <a:tr h="204139">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1459356146"/>
                  </a:ext>
                </a:extLst>
              </a:tr>
              <a:tr h="204139">
                <a:tc>
                  <a:txBody>
                    <a:bodyPr/>
                    <a:lstStyle/>
                    <a:p>
                      <a:pPr rtl="0" fontAlgn="ctr"/>
                      <a:r>
                        <a:rPr lang="fr-FR" sz="1000" b="1">
                          <a:effectLst/>
                        </a:rPr>
                        <a:t>10.0.255</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10.0.255</a:t>
                      </a:r>
                      <a:r>
                        <a:rPr lang="fr-FR" sz="1000" b="0">
                          <a:effectLst/>
                        </a:rPr>
                        <a:t>.1 - </a:t>
                      </a:r>
                      <a:r>
                        <a:rPr lang="fr-FR" sz="1000" b="1">
                          <a:effectLst/>
                        </a:rPr>
                        <a:t>10.0.255</a:t>
                      </a:r>
                      <a:r>
                        <a:rPr lang="fr-FR" sz="1000" b="0">
                          <a:effectLst/>
                        </a:rPr>
                        <a:t>.254</a:t>
                      </a:r>
                    </a:p>
                  </a:txBody>
                  <a:tcPr marL="31750" marR="31750" marT="31750" marB="31750" anchor="ctr"/>
                </a:tc>
                <a:tc>
                  <a:txBody>
                    <a:bodyPr/>
                    <a:lstStyle/>
                    <a:p>
                      <a:pPr rtl="0" fontAlgn="ctr"/>
                      <a:r>
                        <a:rPr lang="fr-FR" sz="1000" b="1">
                          <a:effectLst/>
                        </a:rPr>
                        <a:t>10.0.255</a:t>
                      </a:r>
                      <a:r>
                        <a:rPr lang="fr-FR" sz="1000" b="0">
                          <a:effectLst/>
                        </a:rPr>
                        <a:t>.255</a:t>
                      </a:r>
                    </a:p>
                  </a:txBody>
                  <a:tcPr marL="31750" marR="31750" marT="31750" marB="31750" anchor="ctr"/>
                </a:tc>
                <a:extLst>
                  <a:ext uri="{0D108BD9-81ED-4DB2-BD59-A6C34878D82A}">
                    <a16:rowId xmlns:a16="http://schemas.microsoft.com/office/drawing/2014/main" val="417579166"/>
                  </a:ext>
                </a:extLst>
              </a:tr>
              <a:tr h="204139">
                <a:tc>
                  <a:txBody>
                    <a:bodyPr/>
                    <a:lstStyle/>
                    <a:p>
                      <a:pPr rtl="0" fontAlgn="ctr"/>
                      <a:r>
                        <a:rPr lang="fr-FR" sz="1000" b="1">
                          <a:effectLst/>
                        </a:rPr>
                        <a:t>10.1.0</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10.1.0</a:t>
                      </a:r>
                      <a:r>
                        <a:rPr lang="fr-FR" sz="1000" b="0">
                          <a:effectLst/>
                        </a:rPr>
                        <a:t>.1 - </a:t>
                      </a:r>
                      <a:r>
                        <a:rPr lang="fr-FR" sz="1000" b="1">
                          <a:effectLst/>
                        </a:rPr>
                        <a:t>10.1.0</a:t>
                      </a:r>
                      <a:r>
                        <a:rPr lang="fr-FR" sz="1000" b="0">
                          <a:effectLst/>
                        </a:rPr>
                        <a:t>.254</a:t>
                      </a:r>
                    </a:p>
                  </a:txBody>
                  <a:tcPr marL="31750" marR="31750" marT="31750" marB="31750" anchor="ctr"/>
                </a:tc>
                <a:tc>
                  <a:txBody>
                    <a:bodyPr/>
                    <a:lstStyle/>
                    <a:p>
                      <a:pPr rtl="0" fontAlgn="ctr"/>
                      <a:r>
                        <a:rPr lang="fr-FR" sz="1000" b="1">
                          <a:effectLst/>
                        </a:rPr>
                        <a:t>10.1.0</a:t>
                      </a:r>
                      <a:r>
                        <a:rPr lang="fr-FR" sz="1000" b="0">
                          <a:effectLst/>
                        </a:rPr>
                        <a:t>.255</a:t>
                      </a:r>
                    </a:p>
                  </a:txBody>
                  <a:tcPr marL="31750" marR="31750" marT="31750" marB="31750" anchor="ctr"/>
                </a:tc>
                <a:extLst>
                  <a:ext uri="{0D108BD9-81ED-4DB2-BD59-A6C34878D82A}">
                    <a16:rowId xmlns:a16="http://schemas.microsoft.com/office/drawing/2014/main" val="1246693201"/>
                  </a:ext>
                </a:extLst>
              </a:tr>
              <a:tr h="204139">
                <a:tc>
                  <a:txBody>
                    <a:bodyPr/>
                    <a:lstStyle/>
                    <a:p>
                      <a:pPr rtl="0" fontAlgn="ctr"/>
                      <a:r>
                        <a:rPr lang="fr-FR" sz="1000" b="1">
                          <a:effectLst/>
                        </a:rPr>
                        <a:t>10.1.1</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10.1.1</a:t>
                      </a:r>
                      <a:r>
                        <a:rPr lang="fr-FR" sz="1000" b="0">
                          <a:effectLst/>
                        </a:rPr>
                        <a:t>.1 - </a:t>
                      </a:r>
                      <a:r>
                        <a:rPr lang="fr-FR" sz="1000" b="1">
                          <a:effectLst/>
                        </a:rPr>
                        <a:t>10.1.1</a:t>
                      </a:r>
                      <a:r>
                        <a:rPr lang="fr-FR" sz="1000" b="0">
                          <a:effectLst/>
                        </a:rPr>
                        <a:t>.254</a:t>
                      </a:r>
                    </a:p>
                  </a:txBody>
                  <a:tcPr marL="31750" marR="31750" marT="31750" marB="31750" anchor="ctr"/>
                </a:tc>
                <a:tc>
                  <a:txBody>
                    <a:bodyPr/>
                    <a:lstStyle/>
                    <a:p>
                      <a:pPr rtl="0" fontAlgn="ctr"/>
                      <a:r>
                        <a:rPr lang="fr-FR" sz="1000" b="1">
                          <a:effectLst/>
                        </a:rPr>
                        <a:t>10.1.1</a:t>
                      </a:r>
                      <a:r>
                        <a:rPr lang="fr-FR" sz="1000" b="0">
                          <a:effectLst/>
                        </a:rPr>
                        <a:t>.255</a:t>
                      </a:r>
                    </a:p>
                  </a:txBody>
                  <a:tcPr marL="31750" marR="31750" marT="31750" marB="31750" anchor="ctr"/>
                </a:tc>
                <a:extLst>
                  <a:ext uri="{0D108BD9-81ED-4DB2-BD59-A6C34878D82A}">
                    <a16:rowId xmlns:a16="http://schemas.microsoft.com/office/drawing/2014/main" val="1260802008"/>
                  </a:ext>
                </a:extLst>
              </a:tr>
              <a:tr h="204139">
                <a:tc>
                  <a:txBody>
                    <a:bodyPr/>
                    <a:lstStyle/>
                    <a:p>
                      <a:pPr rtl="0" fontAlgn="ctr"/>
                      <a:r>
                        <a:rPr lang="fr-FR" sz="1000" b="1">
                          <a:effectLst/>
                        </a:rPr>
                        <a:t>10.1.2</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10.1.2</a:t>
                      </a:r>
                      <a:r>
                        <a:rPr lang="fr-FR" sz="1000" b="0">
                          <a:effectLst/>
                        </a:rPr>
                        <a:t>.1 - </a:t>
                      </a:r>
                      <a:r>
                        <a:rPr lang="fr-FR" sz="1000" b="1">
                          <a:effectLst/>
                        </a:rPr>
                        <a:t>10.1.2</a:t>
                      </a:r>
                      <a:r>
                        <a:rPr lang="fr-FR" sz="1000" b="0">
                          <a:effectLst/>
                        </a:rPr>
                        <a:t>.254</a:t>
                      </a:r>
                    </a:p>
                  </a:txBody>
                  <a:tcPr marL="31750" marR="31750" marT="31750" marB="31750" anchor="ctr"/>
                </a:tc>
                <a:tc>
                  <a:txBody>
                    <a:bodyPr/>
                    <a:lstStyle/>
                    <a:p>
                      <a:pPr rtl="0" fontAlgn="ctr"/>
                      <a:r>
                        <a:rPr lang="fr-FR" sz="1000" b="1">
                          <a:effectLst/>
                        </a:rPr>
                        <a:t>10.1.2</a:t>
                      </a:r>
                      <a:r>
                        <a:rPr lang="fr-FR" sz="1000" b="0">
                          <a:effectLst/>
                        </a:rPr>
                        <a:t>.255</a:t>
                      </a:r>
                    </a:p>
                  </a:txBody>
                  <a:tcPr marL="31750" marR="31750" marT="31750" marB="31750" anchor="ctr"/>
                </a:tc>
                <a:extLst>
                  <a:ext uri="{0D108BD9-81ED-4DB2-BD59-A6C34878D82A}">
                    <a16:rowId xmlns:a16="http://schemas.microsoft.com/office/drawing/2014/main" val="1140251696"/>
                  </a:ext>
                </a:extLst>
              </a:tr>
              <a:tr h="204139">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1579384603"/>
                  </a:ext>
                </a:extLst>
              </a:tr>
              <a:tr h="204139">
                <a:tc>
                  <a:txBody>
                    <a:bodyPr/>
                    <a:lstStyle/>
                    <a:p>
                      <a:pPr rtl="0" fontAlgn="ctr"/>
                      <a:r>
                        <a:rPr lang="fr-FR" sz="1000" b="1">
                          <a:effectLst/>
                        </a:rPr>
                        <a:t>10.100.0</a:t>
                      </a:r>
                      <a:r>
                        <a:rPr lang="fr-FR" sz="1000" b="0">
                          <a:effectLst/>
                        </a:rPr>
                        <a:t>.0</a:t>
                      </a:r>
                      <a:r>
                        <a:rPr lang="fr-FR" sz="1000" b="1">
                          <a:effectLst/>
                        </a:rPr>
                        <a:t>/24</a:t>
                      </a:r>
                    </a:p>
                  </a:txBody>
                  <a:tcPr marL="31750" marR="31750" marT="31750" marB="31750" anchor="ctr"/>
                </a:tc>
                <a:tc>
                  <a:txBody>
                    <a:bodyPr/>
                    <a:lstStyle/>
                    <a:p>
                      <a:pPr rtl="0" fontAlgn="ctr"/>
                      <a:r>
                        <a:rPr lang="fr-FR" sz="1000" b="1" dirty="0">
                          <a:effectLst/>
                        </a:rPr>
                        <a:t>10.100.0</a:t>
                      </a:r>
                      <a:r>
                        <a:rPr lang="fr-FR" sz="1000" b="0" dirty="0">
                          <a:effectLst/>
                        </a:rPr>
                        <a:t>.1 - </a:t>
                      </a:r>
                      <a:r>
                        <a:rPr lang="fr-FR" sz="1000" b="1" dirty="0">
                          <a:effectLst/>
                        </a:rPr>
                        <a:t>10.100.0</a:t>
                      </a:r>
                      <a:r>
                        <a:rPr lang="fr-FR" sz="1000" b="0" dirty="0">
                          <a:effectLst/>
                        </a:rPr>
                        <a:t>.254</a:t>
                      </a:r>
                    </a:p>
                  </a:txBody>
                  <a:tcPr marL="31750" marR="31750" marT="31750" marB="31750" anchor="ctr"/>
                </a:tc>
                <a:tc>
                  <a:txBody>
                    <a:bodyPr/>
                    <a:lstStyle/>
                    <a:p>
                      <a:pPr rtl="0" fontAlgn="ctr"/>
                      <a:r>
                        <a:rPr lang="fr-FR" sz="1000" b="1">
                          <a:effectLst/>
                        </a:rPr>
                        <a:t>10.100.0</a:t>
                      </a:r>
                      <a:r>
                        <a:rPr lang="fr-FR" sz="1000" b="0">
                          <a:effectLst/>
                        </a:rPr>
                        <a:t>.255</a:t>
                      </a:r>
                    </a:p>
                  </a:txBody>
                  <a:tcPr marL="31750" marR="31750" marT="31750" marB="31750" anchor="ctr"/>
                </a:tc>
                <a:extLst>
                  <a:ext uri="{0D108BD9-81ED-4DB2-BD59-A6C34878D82A}">
                    <a16:rowId xmlns:a16="http://schemas.microsoft.com/office/drawing/2014/main" val="1319694656"/>
                  </a:ext>
                </a:extLst>
              </a:tr>
              <a:tr h="204139">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3511108504"/>
                  </a:ext>
                </a:extLst>
              </a:tr>
              <a:tr h="204139">
                <a:tc>
                  <a:txBody>
                    <a:bodyPr/>
                    <a:lstStyle/>
                    <a:p>
                      <a:pPr rtl="0" fontAlgn="ctr"/>
                      <a:r>
                        <a:rPr lang="fr-FR" sz="1000" b="1">
                          <a:effectLst/>
                        </a:rPr>
                        <a:t>10.255.255</a:t>
                      </a:r>
                      <a:r>
                        <a:rPr lang="fr-FR" sz="1000" b="0">
                          <a:effectLst/>
                        </a:rPr>
                        <a:t>.0</a:t>
                      </a:r>
                      <a:r>
                        <a:rPr lang="fr-FR" sz="1000" b="1">
                          <a:effectLst/>
                        </a:rPr>
                        <a:t>/24</a:t>
                      </a:r>
                    </a:p>
                  </a:txBody>
                  <a:tcPr marL="31750" marR="31750" marT="31750" marB="31750" anchor="ctr"/>
                </a:tc>
                <a:tc>
                  <a:txBody>
                    <a:bodyPr/>
                    <a:lstStyle/>
                    <a:p>
                      <a:pPr rtl="0" fontAlgn="ctr"/>
                      <a:r>
                        <a:rPr lang="fr-FR" sz="1000" b="1" dirty="0">
                          <a:effectLst/>
                        </a:rPr>
                        <a:t>10.255.255</a:t>
                      </a:r>
                      <a:r>
                        <a:rPr lang="fr-FR" sz="1000" b="0" dirty="0">
                          <a:effectLst/>
                        </a:rPr>
                        <a:t>.1 - </a:t>
                      </a:r>
                      <a:r>
                        <a:rPr lang="fr-FR" sz="1000" b="1" dirty="0">
                          <a:effectLst/>
                        </a:rPr>
                        <a:t>10.2255.255</a:t>
                      </a:r>
                      <a:r>
                        <a:rPr lang="fr-FR" sz="1000" b="0" dirty="0">
                          <a:effectLst/>
                        </a:rPr>
                        <a:t>.254</a:t>
                      </a:r>
                    </a:p>
                  </a:txBody>
                  <a:tcPr marL="31750" marR="31750" marT="31750" marB="31750" anchor="ctr"/>
                </a:tc>
                <a:tc>
                  <a:txBody>
                    <a:bodyPr/>
                    <a:lstStyle/>
                    <a:p>
                      <a:pPr rtl="0" fontAlgn="ctr"/>
                      <a:r>
                        <a:rPr lang="fr-FR" sz="1000" b="1" dirty="0">
                          <a:effectLst/>
                        </a:rPr>
                        <a:t>10.255.255</a:t>
                      </a:r>
                      <a:r>
                        <a:rPr lang="fr-FR"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7733" y="118534"/>
            <a:ext cx="8345488" cy="731837"/>
          </a:xfrm>
        </p:spPr>
        <p:txBody>
          <a:bodyPr/>
          <a:lstStyle/>
          <a:p>
            <a:pPr rtl="0"/>
            <a:r>
              <a:rPr lang="fr-FR" sz="1600" dirty="0"/>
              <a:t>Segmenter un réseau IPv4 en sous-réseaux</a:t>
            </a:r>
            <a:r>
              <a:rPr lang="en-US" dirty="0"/>
              <a:t/>
            </a:r>
            <a:br>
              <a:rPr lang="en-US" dirty="0"/>
            </a:br>
            <a:r>
              <a:rPr lang="fr-FR" sz="2400" dirty="0" smtClean="0"/>
              <a:t>Création </a:t>
            </a:r>
            <a:r>
              <a:rPr lang="fr-FR" sz="2400" dirty="0"/>
              <a:t>de sous-réseaux au niveau de la limite d'octet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48905" y="1024752"/>
            <a:ext cx="8280057" cy="464334"/>
          </a:xfrm>
        </p:spPr>
        <p:txBody>
          <a:bodyPr/>
          <a:lstStyle/>
          <a:p>
            <a:pPr marL="342900" indent="-342900" algn="l" rtl="0">
              <a:buFont typeface="Arial" panose="020B0604020202020204" pitchFamily="34" charset="0"/>
              <a:buChar char="•"/>
            </a:pPr>
            <a:r>
              <a:rPr lang="fr-FR" sz="1600" dirty="0">
                <a:solidFill>
                  <a:srgbClr val="000000"/>
                </a:solidFill>
              </a:rPr>
              <a:t>Reportez-vous au tableau pour voir six façons de sous-réseau d'un réseau /24.</a:t>
            </a: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1880066965"/>
              </p:ext>
            </p:extLst>
          </p:nvPr>
        </p:nvGraphicFramePr>
        <p:xfrm>
          <a:off x="1258569" y="1626400"/>
          <a:ext cx="6728460" cy="274574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rtl="0" fontAlgn="ctr"/>
                      <a:r>
                        <a:rPr lang="fr-FR" sz="1000" b="1" dirty="0">
                          <a:effectLst/>
                        </a:rPr>
                        <a:t>Longueur de préfixe</a:t>
                      </a:r>
                    </a:p>
                  </a:txBody>
                  <a:tcPr marL="31750" marR="31750" marT="31750" marB="31750" anchor="ctr"/>
                </a:tc>
                <a:tc>
                  <a:txBody>
                    <a:bodyPr/>
                    <a:lstStyle/>
                    <a:p>
                      <a:pPr algn="l" rtl="0" fontAlgn="ctr"/>
                      <a:r>
                        <a:rPr lang="fr-FR" sz="1000" b="1">
                          <a:effectLst/>
                        </a:rPr>
                        <a:t>Masque de sous-réseau</a:t>
                      </a:r>
                    </a:p>
                  </a:txBody>
                  <a:tcPr marL="31750" marR="31750" marT="31750" marB="31750" anchor="ctr"/>
                </a:tc>
                <a:tc>
                  <a:txBody>
                    <a:bodyPr/>
                    <a:lstStyle/>
                    <a:p>
                      <a:pPr algn="l" rtl="0" fontAlgn="ctr"/>
                      <a:r>
                        <a:rPr lang="fr-FR" sz="1000" b="1" dirty="0">
                          <a:effectLst/>
                        </a:rPr>
                        <a:t>Masque de sous-réseau (binaire)</a:t>
                      </a:r>
                      <a:r>
                        <a:rPr lang="en-CA" sz="1000" b="1" dirty="0">
                          <a:effectLst/>
                        </a:rPr>
                        <a:t/>
                      </a:r>
                      <a:br>
                        <a:rPr lang="en-CA" sz="1000" b="1" dirty="0">
                          <a:effectLst/>
                        </a:rPr>
                      </a:br>
                      <a:r>
                        <a:rPr lang="fr-FR" sz="1000" b="1" dirty="0">
                          <a:effectLst/>
                        </a:rPr>
                        <a:t>(n = réseau, h = hôte)</a:t>
                      </a:r>
                    </a:p>
                  </a:txBody>
                  <a:tcPr marL="31750" marR="31750" marT="31750" marB="31750" anchor="ctr"/>
                </a:tc>
                <a:tc>
                  <a:txBody>
                    <a:bodyPr/>
                    <a:lstStyle/>
                    <a:p>
                      <a:pPr algn="l" rtl="0" fontAlgn="ctr"/>
                      <a:r>
                        <a:rPr lang="fr-FR" sz="1000" b="1">
                          <a:effectLst/>
                        </a:rPr>
                        <a:t>Nombre de sous-réseaux</a:t>
                      </a:r>
                    </a:p>
                  </a:txBody>
                  <a:tcPr marL="31750" marR="31750" marT="31750" marB="31750" anchor="ctr"/>
                </a:tc>
                <a:tc>
                  <a:txBody>
                    <a:bodyPr/>
                    <a:lstStyle/>
                    <a:p>
                      <a:pPr algn="l" rtl="0" fontAlgn="ctr"/>
                      <a:r>
                        <a:rPr lang="fr-FR" sz="1000" b="1">
                          <a:effectLst/>
                        </a:rPr>
                        <a:t>Nombre d'hôtes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fr-FR" sz="1000" b="0">
                          <a:effectLst/>
                        </a:rPr>
                        <a:t>/25</a:t>
                      </a:r>
                    </a:p>
                  </a:txBody>
                  <a:tcPr marL="31750" marR="31750" marT="31750" marB="31750" anchor="ctr"/>
                </a:tc>
                <a:tc>
                  <a:txBody>
                    <a:bodyPr/>
                    <a:lstStyle/>
                    <a:p>
                      <a:pPr rtl="0" fontAlgn="ctr"/>
                      <a:r>
                        <a:rPr lang="fr-FR" sz="1000" b="0">
                          <a:effectLst/>
                        </a:rPr>
                        <a:t>255.255.255.128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a:t>
                      </a:r>
                      <a:r>
                        <a:rPr lang="fr-FR" sz="1000" b="0">
                          <a:effectLst/>
                          <a:latin typeface="Courier New" panose="02070309020205020404" pitchFamily="49" charset="0"/>
                          <a:cs typeface="Courier New" panose="02070309020205020404" pitchFamily="49" charset="0"/>
                        </a:rPr>
                        <a:t>hhhhhhh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a:t>
                      </a:r>
                      <a:r>
                        <a:rPr lang="fr-FR"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fr-FR" sz="1000" b="1">
                          <a:effectLst/>
                        </a:rPr>
                        <a:t>2</a:t>
                      </a:r>
                    </a:p>
                  </a:txBody>
                  <a:tcPr marL="31750" marR="31750" marT="31750" marB="31750" anchor="ctr"/>
                </a:tc>
                <a:tc>
                  <a:txBody>
                    <a:bodyPr/>
                    <a:lstStyle/>
                    <a:p>
                      <a:pPr rtl="0" fontAlgn="ctr"/>
                      <a:r>
                        <a:rPr lang="fr-FR"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fr-FR" sz="1000" b="0">
                          <a:effectLst/>
                        </a:rPr>
                        <a:t>/26</a:t>
                      </a:r>
                    </a:p>
                  </a:txBody>
                  <a:tcPr marL="31750" marR="31750" marT="31750" marB="31750" anchor="ctr"/>
                </a:tc>
                <a:tc>
                  <a:txBody>
                    <a:bodyPr/>
                    <a:lstStyle/>
                    <a:p>
                      <a:pPr rtl="0" fontAlgn="ctr"/>
                      <a:r>
                        <a:rPr lang="fr-FR" sz="1000" b="0">
                          <a:effectLst/>
                        </a:rPr>
                        <a:t>255.255.255.192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a:t>
                      </a:r>
                      <a:r>
                        <a:rPr lang="fr-FR" sz="1000" b="0">
                          <a:effectLst/>
                          <a:latin typeface="Courier New" panose="02070309020205020404" pitchFamily="49" charset="0"/>
                          <a:cs typeface="Courier New" panose="02070309020205020404" pitchFamily="49" charset="0"/>
                        </a:rPr>
                        <a:t>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a:t>
                      </a:r>
                      <a:r>
                        <a:rPr lang="fr-FR"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fr-FR" sz="1000" b="1">
                          <a:effectLst/>
                        </a:rPr>
                        <a:t>4</a:t>
                      </a:r>
                    </a:p>
                  </a:txBody>
                  <a:tcPr marL="31750" marR="31750" marT="31750" marB="31750" anchor="ctr"/>
                </a:tc>
                <a:tc>
                  <a:txBody>
                    <a:bodyPr/>
                    <a:lstStyle/>
                    <a:p>
                      <a:pPr rtl="0" fontAlgn="ctr"/>
                      <a:r>
                        <a:rPr lang="fr-FR"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fr-FR" sz="1000" b="0">
                          <a:effectLst/>
                        </a:rPr>
                        <a:t>/27</a:t>
                      </a:r>
                    </a:p>
                  </a:txBody>
                  <a:tcPr marL="31750" marR="31750" marT="31750" marB="31750" anchor="ctr"/>
                </a:tc>
                <a:tc>
                  <a:txBody>
                    <a:bodyPr/>
                    <a:lstStyle/>
                    <a:p>
                      <a:pPr rtl="0" fontAlgn="ctr"/>
                      <a:r>
                        <a:rPr lang="fr-FR" sz="1000" b="0">
                          <a:effectLst/>
                        </a:rPr>
                        <a:t>255.255.255.224</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a:t>
                      </a:r>
                      <a:r>
                        <a:rPr lang="fr-FR" sz="1000" b="0">
                          <a:effectLst/>
                          <a:latin typeface="Courier New" panose="02070309020205020404" pitchFamily="49" charset="0"/>
                          <a:cs typeface="Courier New" panose="02070309020205020404" pitchFamily="49" charset="0"/>
                        </a:rPr>
                        <a:t>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a:t>
                      </a:r>
                      <a:r>
                        <a:rPr lang="fr-FR"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fr-FR" sz="1000" b="1">
                          <a:effectLst/>
                        </a:rPr>
                        <a:t>8</a:t>
                      </a:r>
                    </a:p>
                  </a:txBody>
                  <a:tcPr marL="31750" marR="31750" marT="31750" marB="31750" anchor="ctr"/>
                </a:tc>
                <a:tc>
                  <a:txBody>
                    <a:bodyPr/>
                    <a:lstStyle/>
                    <a:p>
                      <a:pPr rtl="0" fontAlgn="ctr"/>
                      <a:r>
                        <a:rPr lang="fr-FR"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fr-FR" sz="1000" b="0">
                          <a:effectLst/>
                        </a:rPr>
                        <a:t>/28</a:t>
                      </a:r>
                    </a:p>
                  </a:txBody>
                  <a:tcPr marL="31750" marR="31750" marT="31750" marB="31750" anchor="ctr"/>
                </a:tc>
                <a:tc>
                  <a:txBody>
                    <a:bodyPr/>
                    <a:lstStyle/>
                    <a:p>
                      <a:pPr rtl="0" fontAlgn="ctr"/>
                      <a:r>
                        <a:rPr lang="fr-FR" sz="1000" b="0">
                          <a:effectLst/>
                        </a:rPr>
                        <a:t>255.255.255.240</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a:t>
                      </a:r>
                      <a:r>
                        <a:rPr lang="fr-FR" sz="1000" b="0">
                          <a:effectLst/>
                          <a:latin typeface="Courier New" panose="02070309020205020404" pitchFamily="49" charset="0"/>
                          <a:cs typeface="Courier New" panose="02070309020205020404" pitchFamily="49" charset="0"/>
                        </a:rPr>
                        <a:t>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a:t>
                      </a:r>
                      <a:r>
                        <a:rPr lang="fr-FR"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fr-FR" sz="1000" b="1">
                          <a:effectLst/>
                        </a:rPr>
                        <a:t>16</a:t>
                      </a:r>
                    </a:p>
                  </a:txBody>
                  <a:tcPr marL="31750" marR="31750" marT="31750" marB="31750" anchor="ctr"/>
                </a:tc>
                <a:tc>
                  <a:txBody>
                    <a:bodyPr/>
                    <a:lstStyle/>
                    <a:p>
                      <a:pPr rtl="0" fontAlgn="ctr"/>
                      <a:r>
                        <a:rPr lang="fr-FR"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fr-FR" sz="1000" b="0">
                          <a:effectLst/>
                        </a:rPr>
                        <a:t>/29</a:t>
                      </a:r>
                    </a:p>
                  </a:txBody>
                  <a:tcPr marL="31750" marR="31750" marT="31750" marB="31750" anchor="ctr"/>
                </a:tc>
                <a:tc>
                  <a:txBody>
                    <a:bodyPr/>
                    <a:lstStyle/>
                    <a:p>
                      <a:pPr rtl="0" fontAlgn="ctr"/>
                      <a:r>
                        <a:rPr lang="fr-FR" sz="1000" b="0">
                          <a:effectLst/>
                        </a:rPr>
                        <a:t>255.255.255.248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a:t>
                      </a:r>
                      <a:r>
                        <a:rPr lang="fr-FR" sz="1000" b="0">
                          <a:effectLst/>
                          <a:latin typeface="Courier New" panose="02070309020205020404" pitchFamily="49" charset="0"/>
                          <a:cs typeface="Courier New" panose="02070309020205020404" pitchFamily="49" charset="0"/>
                        </a:rPr>
                        <a:t>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a:t>
                      </a:r>
                      <a:r>
                        <a:rPr lang="fr-FR"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fr-FR" sz="1000" b="1">
                          <a:effectLst/>
                        </a:rPr>
                        <a:t>32</a:t>
                      </a:r>
                    </a:p>
                  </a:txBody>
                  <a:tcPr marL="31750" marR="31750" marT="31750" marB="31750" anchor="ctr"/>
                </a:tc>
                <a:tc>
                  <a:txBody>
                    <a:bodyPr/>
                    <a:lstStyle/>
                    <a:p>
                      <a:pPr rtl="0" fontAlgn="ctr"/>
                      <a:r>
                        <a:rPr lang="fr-FR"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fr-FR" sz="1000" b="0">
                          <a:effectLst/>
                        </a:rPr>
                        <a:t>/30</a:t>
                      </a:r>
                    </a:p>
                  </a:txBody>
                  <a:tcPr marL="31750" marR="31750" marT="31750" marB="31750" anchor="ctr"/>
                </a:tc>
                <a:tc>
                  <a:txBody>
                    <a:bodyPr/>
                    <a:lstStyle/>
                    <a:p>
                      <a:pPr rtl="0" fontAlgn="ctr"/>
                      <a:r>
                        <a:rPr lang="fr-FR" sz="1000" b="0">
                          <a:effectLst/>
                        </a:rPr>
                        <a:t>255.255.255.252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nnnnnn</a:t>
                      </a:r>
                      <a:r>
                        <a:rPr lang="fr-FR" sz="1000" b="0">
                          <a:effectLst/>
                          <a:latin typeface="Courier New" panose="02070309020205020404" pitchFamily="49" charset="0"/>
                          <a:cs typeface="Courier New" panose="02070309020205020404" pitchFamily="49" charset="0"/>
                        </a:rPr>
                        <a:t>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111111</a:t>
                      </a:r>
                      <a:r>
                        <a:rPr lang="fr-FR"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fr-FR" sz="1000" b="1">
                          <a:effectLst/>
                        </a:rPr>
                        <a:t>64</a:t>
                      </a:r>
                    </a:p>
                  </a:txBody>
                  <a:tcPr marL="31750" marR="31750" marT="31750" marB="31750" anchor="ctr"/>
                </a:tc>
                <a:tc>
                  <a:txBody>
                    <a:bodyPr/>
                    <a:lstStyle/>
                    <a:p>
                      <a:pPr rtl="0" fontAlgn="ctr"/>
                      <a:r>
                        <a:rPr lang="fr-FR"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6" y="2524761"/>
            <a:ext cx="7848344" cy="929640"/>
          </a:xfrm>
        </p:spPr>
        <p:txBody>
          <a:bodyPr/>
          <a:lstStyle/>
          <a:p>
            <a:pPr rtl="0"/>
            <a:r>
              <a:rPr lang="fr-FR" dirty="0" smtClean="0">
                <a:solidFill>
                  <a:schemeClr val="accent5">
                    <a:lumMod val="40000"/>
                    <a:lumOff val="60000"/>
                  </a:schemeClr>
                </a:solidFill>
              </a:rPr>
              <a:t>1.6 </a:t>
            </a:r>
            <a:r>
              <a:rPr lang="fr-FR" dirty="0">
                <a:solidFill>
                  <a:schemeClr val="accent5">
                    <a:lumMod val="40000"/>
                    <a:lumOff val="60000"/>
                  </a:schemeClr>
                </a:solidFill>
              </a:rPr>
              <a:t>Création de sous-réseaux avec le préfixe /16 et /8</a:t>
            </a: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Sous-réseaux avec le préfixe /16 et /8</a:t>
            </a:r>
            <a:r>
              <a:rPr lang="en-US" dirty="0"/>
              <a:t/>
            </a:r>
            <a:br>
              <a:rPr lang="en-US" dirty="0"/>
            </a:br>
            <a:r>
              <a:rPr lang="fr-FR" sz="2400"/>
              <a:t>Créer des sous-réseaux avec un préfixe /16</a:t>
            </a: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2025093607"/>
              </p:ext>
            </p:extLst>
          </p:nvPr>
        </p:nvGraphicFramePr>
        <p:xfrm>
          <a:off x="101379" y="724531"/>
          <a:ext cx="8887638" cy="4610100"/>
        </p:xfrm>
        <a:graphic>
          <a:graphicData uri="http://schemas.openxmlformats.org/drawingml/2006/table">
            <a:tbl>
              <a:tblPr firstRow="1" bandRow="1">
                <a:tableStyleId>{5C22544A-7EE6-4342-B048-85BDC9FD1C3A}</a:tableStyleId>
              </a:tblPr>
              <a:tblGrid>
                <a:gridCol w="1527986">
                  <a:extLst>
                    <a:ext uri="{9D8B030D-6E8A-4147-A177-3AD203B41FA5}">
                      <a16:colId xmlns:a16="http://schemas.microsoft.com/office/drawing/2014/main" val="3400914921"/>
                    </a:ext>
                  </a:extLst>
                </a:gridCol>
                <a:gridCol w="1573193">
                  <a:extLst>
                    <a:ext uri="{9D8B030D-6E8A-4147-A177-3AD203B41FA5}">
                      <a16:colId xmlns:a16="http://schemas.microsoft.com/office/drawing/2014/main" val="2755569675"/>
                    </a:ext>
                  </a:extLst>
                </a:gridCol>
                <a:gridCol w="3670785">
                  <a:extLst>
                    <a:ext uri="{9D8B030D-6E8A-4147-A177-3AD203B41FA5}">
                      <a16:colId xmlns:a16="http://schemas.microsoft.com/office/drawing/2014/main" val="2977755399"/>
                    </a:ext>
                  </a:extLst>
                </a:gridCol>
                <a:gridCol w="1104704">
                  <a:extLst>
                    <a:ext uri="{9D8B030D-6E8A-4147-A177-3AD203B41FA5}">
                      <a16:colId xmlns:a16="http://schemas.microsoft.com/office/drawing/2014/main" val="1257793725"/>
                    </a:ext>
                  </a:extLst>
                </a:gridCol>
                <a:gridCol w="1010970">
                  <a:extLst>
                    <a:ext uri="{9D8B030D-6E8A-4147-A177-3AD203B41FA5}">
                      <a16:colId xmlns:a16="http://schemas.microsoft.com/office/drawing/2014/main" val="859093634"/>
                    </a:ext>
                  </a:extLst>
                </a:gridCol>
              </a:tblGrid>
              <a:tr h="273793">
                <a:tc>
                  <a:txBody>
                    <a:bodyPr/>
                    <a:lstStyle/>
                    <a:p>
                      <a:pPr algn="l" rtl="0" fontAlgn="ctr"/>
                      <a:r>
                        <a:rPr lang="fr-FR" sz="800" b="1" dirty="0">
                          <a:effectLst/>
                        </a:rPr>
                        <a:t>Longueur de préfixe</a:t>
                      </a:r>
                    </a:p>
                  </a:txBody>
                  <a:tcPr marL="31750" marR="31750" marT="31750" marB="31750" anchor="ctr"/>
                </a:tc>
                <a:tc>
                  <a:txBody>
                    <a:bodyPr/>
                    <a:lstStyle/>
                    <a:p>
                      <a:pPr algn="l" rtl="0" fontAlgn="ctr"/>
                      <a:r>
                        <a:rPr lang="fr-FR" sz="800" b="1">
                          <a:effectLst/>
                        </a:rPr>
                        <a:t>Masque de sous-réseau</a:t>
                      </a:r>
                    </a:p>
                  </a:txBody>
                  <a:tcPr marL="31750" marR="31750" marT="31750" marB="31750" anchor="ctr"/>
                </a:tc>
                <a:tc>
                  <a:txBody>
                    <a:bodyPr/>
                    <a:lstStyle/>
                    <a:p>
                      <a:pPr algn="l" rtl="0" fontAlgn="ctr"/>
                      <a:r>
                        <a:rPr lang="fr-FR" sz="800" b="1">
                          <a:effectLst/>
                        </a:rPr>
                        <a:t>Network Address (n = network, h = host)</a:t>
                      </a:r>
                    </a:p>
                  </a:txBody>
                  <a:tcPr marL="31750" marR="31750" marT="31750" marB="31750" anchor="ctr"/>
                </a:tc>
                <a:tc>
                  <a:txBody>
                    <a:bodyPr/>
                    <a:lstStyle/>
                    <a:p>
                      <a:pPr algn="l" rtl="0" fontAlgn="ctr"/>
                      <a:r>
                        <a:rPr lang="fr-FR" sz="800" b="1">
                          <a:effectLst/>
                        </a:rPr>
                        <a:t>Nombre de sous-réseaux</a:t>
                      </a:r>
                    </a:p>
                  </a:txBody>
                  <a:tcPr marL="31750" marR="31750" marT="31750" marB="31750" anchor="ctr"/>
                </a:tc>
                <a:tc>
                  <a:txBody>
                    <a:bodyPr/>
                    <a:lstStyle/>
                    <a:p>
                      <a:pPr algn="l" rtl="0" fontAlgn="ctr"/>
                      <a:r>
                        <a:rPr lang="fr-FR" sz="800" b="1">
                          <a:effectLst/>
                        </a:rPr>
                        <a:t>Nombre d'hôtes</a:t>
                      </a:r>
                    </a:p>
                  </a:txBody>
                  <a:tcPr marL="31750" marR="31750" marT="31750" marB="31750" anchor="ctr"/>
                </a:tc>
                <a:extLst>
                  <a:ext uri="{0D108BD9-81ED-4DB2-BD59-A6C34878D82A}">
                    <a16:rowId xmlns:a16="http://schemas.microsoft.com/office/drawing/2014/main" val="334953287"/>
                  </a:ext>
                </a:extLst>
              </a:tr>
              <a:tr h="273793">
                <a:tc>
                  <a:txBody>
                    <a:bodyPr/>
                    <a:lstStyle/>
                    <a:p>
                      <a:pPr rtl="0" fontAlgn="ctr"/>
                      <a:r>
                        <a:rPr lang="fr-FR" sz="800" b="0" dirty="0">
                          <a:effectLst/>
                        </a:rPr>
                        <a:t>/17</a:t>
                      </a:r>
                    </a:p>
                  </a:txBody>
                  <a:tcPr marL="31750" marR="31750" marT="31750" marB="31750" anchor="ctr"/>
                </a:tc>
                <a:tc>
                  <a:txBody>
                    <a:bodyPr/>
                    <a:lstStyle/>
                    <a:p>
                      <a:pPr rtl="0" fontAlgn="ctr"/>
                      <a:r>
                        <a:rPr lang="fr-FR" sz="800" b="0">
                          <a:effectLst/>
                        </a:rPr>
                        <a:t>255.255.</a:t>
                      </a:r>
                      <a:r>
                        <a:rPr lang="fr-FR" sz="800" b="1">
                          <a:effectLst/>
                        </a:rPr>
                        <a:t>128</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a:t>
                      </a:r>
                      <a:r>
                        <a:rPr lang="fr-FR" sz="800" b="1">
                          <a:effectLst/>
                          <a:latin typeface="Courier New" panose="02070309020205020404" pitchFamily="49" charset="0"/>
                          <a:cs typeface="Courier New" panose="02070309020205020404" pitchFamily="49" charset="0"/>
                        </a:rPr>
                        <a:t>n</a:t>
                      </a:r>
                      <a:r>
                        <a:rPr lang="fr-FR" sz="800" b="0">
                          <a:effectLst/>
                          <a:latin typeface="Courier New" panose="02070309020205020404" pitchFamily="49" charset="0"/>
                          <a:cs typeface="Courier New" panose="02070309020205020404" pitchFamily="49" charset="0"/>
                        </a:rPr>
                        <a:t>hhhhhhh.hhhhhhhh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11111111.11111111.</a:t>
                      </a:r>
                      <a:r>
                        <a:rPr lang="fr-FR" sz="800" b="1">
                          <a:effectLst/>
                          <a:latin typeface="Courier New" panose="02070309020205020404" pitchFamily="49" charset="0"/>
                          <a:cs typeface="Courier New" panose="02070309020205020404" pitchFamily="49" charset="0"/>
                        </a:rPr>
                        <a:t>1</a:t>
                      </a:r>
                      <a:r>
                        <a:rPr lang="fr-FR" sz="800" b="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rtl="0" fontAlgn="ctr"/>
                      <a:r>
                        <a:rPr lang="fr-FR" sz="800" b="1">
                          <a:effectLst/>
                        </a:rPr>
                        <a:t>2</a:t>
                      </a:r>
                    </a:p>
                  </a:txBody>
                  <a:tcPr marL="31750" marR="31750" marT="31750" marB="31750" anchor="ctr"/>
                </a:tc>
                <a:tc>
                  <a:txBody>
                    <a:bodyPr/>
                    <a:lstStyle/>
                    <a:p>
                      <a:pPr rtl="0" fontAlgn="ctr"/>
                      <a:r>
                        <a:rPr lang="fr-FR" sz="800" b="0">
                          <a:effectLst/>
                        </a:rPr>
                        <a:t>32766</a:t>
                      </a:r>
                    </a:p>
                  </a:txBody>
                  <a:tcPr marL="31750" marR="31750" marT="31750" marB="31750" anchor="ctr"/>
                </a:tc>
                <a:extLst>
                  <a:ext uri="{0D108BD9-81ED-4DB2-BD59-A6C34878D82A}">
                    <a16:rowId xmlns:a16="http://schemas.microsoft.com/office/drawing/2014/main" val="1543777364"/>
                  </a:ext>
                </a:extLst>
              </a:tr>
              <a:tr h="273793">
                <a:tc>
                  <a:txBody>
                    <a:bodyPr/>
                    <a:lstStyle/>
                    <a:p>
                      <a:pPr rtl="0" fontAlgn="ctr"/>
                      <a:r>
                        <a:rPr lang="fr-FR" sz="800" b="0">
                          <a:effectLst/>
                        </a:rPr>
                        <a:t>/18</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192</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a:t>
                      </a:r>
                      <a:r>
                        <a:rPr lang="fr-FR" sz="800" b="0">
                          <a:effectLst/>
                          <a:latin typeface="Courier New" panose="02070309020205020404" pitchFamily="49" charset="0"/>
                          <a:cs typeface="Courier New" panose="02070309020205020404" pitchFamily="49" charset="0"/>
                        </a:rPr>
                        <a:t>hhhhhhhhhhhhhh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a:t>
                      </a:r>
                      <a:r>
                        <a:rPr lang="fr-FR" sz="800" b="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rtl="0" fontAlgn="ctr"/>
                      <a:r>
                        <a:rPr lang="fr-FR" sz="800" b="1">
                          <a:effectLst/>
                        </a:rPr>
                        <a:t>4</a:t>
                      </a:r>
                    </a:p>
                  </a:txBody>
                  <a:tcPr marL="31750" marR="31750" marT="31750" marB="31750" anchor="ctr"/>
                </a:tc>
                <a:tc>
                  <a:txBody>
                    <a:bodyPr/>
                    <a:lstStyle/>
                    <a:p>
                      <a:pPr rtl="0" fontAlgn="ctr"/>
                      <a:r>
                        <a:rPr lang="fr-FR" sz="800" b="0">
                          <a:effectLst/>
                        </a:rPr>
                        <a:t>16382</a:t>
                      </a:r>
                    </a:p>
                  </a:txBody>
                  <a:tcPr marL="31750" marR="31750" marT="31750" marB="31750" anchor="ctr"/>
                </a:tc>
                <a:extLst>
                  <a:ext uri="{0D108BD9-81ED-4DB2-BD59-A6C34878D82A}">
                    <a16:rowId xmlns:a16="http://schemas.microsoft.com/office/drawing/2014/main" val="507666450"/>
                  </a:ext>
                </a:extLst>
              </a:tr>
              <a:tr h="273793">
                <a:tc>
                  <a:txBody>
                    <a:bodyPr/>
                    <a:lstStyle/>
                    <a:p>
                      <a:pPr rtl="0" fontAlgn="ctr"/>
                      <a:r>
                        <a:rPr lang="fr-FR" sz="800" b="0">
                          <a:effectLst/>
                        </a:rPr>
                        <a:t>/19</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224</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a:t>
                      </a:r>
                      <a:r>
                        <a:rPr lang="fr-FR" sz="800" b="0">
                          <a:effectLst/>
                          <a:latin typeface="Courier New" panose="02070309020205020404" pitchFamily="49" charset="0"/>
                          <a:cs typeface="Courier New" panose="02070309020205020404" pitchFamily="49" charset="0"/>
                        </a:rPr>
                        <a:t>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a:t>
                      </a:r>
                      <a:r>
                        <a:rPr lang="fr-FR" sz="800" b="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rtl="0" fontAlgn="ctr"/>
                      <a:r>
                        <a:rPr lang="fr-FR" sz="800" b="1">
                          <a:effectLst/>
                        </a:rPr>
                        <a:t>8</a:t>
                      </a:r>
                    </a:p>
                  </a:txBody>
                  <a:tcPr marL="31750" marR="31750" marT="31750" marB="31750" anchor="ctr"/>
                </a:tc>
                <a:tc>
                  <a:txBody>
                    <a:bodyPr/>
                    <a:lstStyle/>
                    <a:p>
                      <a:pPr rtl="0" fontAlgn="ctr"/>
                      <a:r>
                        <a:rPr lang="fr-FR" sz="800" b="0">
                          <a:effectLst/>
                        </a:rPr>
                        <a:t>8190</a:t>
                      </a:r>
                    </a:p>
                  </a:txBody>
                  <a:tcPr marL="31750" marR="31750" marT="31750" marB="31750" anchor="ctr"/>
                </a:tc>
                <a:extLst>
                  <a:ext uri="{0D108BD9-81ED-4DB2-BD59-A6C34878D82A}">
                    <a16:rowId xmlns:a16="http://schemas.microsoft.com/office/drawing/2014/main" val="895088631"/>
                  </a:ext>
                </a:extLst>
              </a:tr>
              <a:tr h="273793">
                <a:tc>
                  <a:txBody>
                    <a:bodyPr/>
                    <a:lstStyle/>
                    <a:p>
                      <a:pPr rtl="0" fontAlgn="ctr"/>
                      <a:r>
                        <a:rPr lang="fr-FR" sz="800" b="0">
                          <a:effectLst/>
                        </a:rPr>
                        <a:t>/20</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240</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a:t>
                      </a:r>
                      <a:r>
                        <a:rPr lang="fr-FR" sz="800" b="0">
                          <a:effectLst/>
                          <a:latin typeface="Courier New" panose="02070309020205020404" pitchFamily="49" charset="0"/>
                          <a:cs typeface="Courier New" panose="02070309020205020404" pitchFamily="49" charset="0"/>
                        </a:rPr>
                        <a:t>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a:t>
                      </a:r>
                      <a:r>
                        <a:rPr lang="fr-FR" sz="800" b="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rtl="0" fontAlgn="ctr"/>
                      <a:r>
                        <a:rPr lang="fr-FR" sz="800" b="1">
                          <a:effectLst/>
                        </a:rPr>
                        <a:t>16</a:t>
                      </a:r>
                    </a:p>
                  </a:txBody>
                  <a:tcPr marL="31750" marR="31750" marT="31750" marB="31750" anchor="ctr"/>
                </a:tc>
                <a:tc>
                  <a:txBody>
                    <a:bodyPr/>
                    <a:lstStyle/>
                    <a:p>
                      <a:pPr rtl="0" fontAlgn="ctr"/>
                      <a:r>
                        <a:rPr lang="fr-FR" sz="800" b="0">
                          <a:effectLst/>
                        </a:rPr>
                        <a:t>4094</a:t>
                      </a:r>
                    </a:p>
                  </a:txBody>
                  <a:tcPr marL="31750" marR="31750" marT="31750" marB="31750" anchor="ctr"/>
                </a:tc>
                <a:extLst>
                  <a:ext uri="{0D108BD9-81ED-4DB2-BD59-A6C34878D82A}">
                    <a16:rowId xmlns:a16="http://schemas.microsoft.com/office/drawing/2014/main" val="3687745671"/>
                  </a:ext>
                </a:extLst>
              </a:tr>
              <a:tr h="273793">
                <a:tc>
                  <a:txBody>
                    <a:bodyPr/>
                    <a:lstStyle/>
                    <a:p>
                      <a:pPr rtl="0" fontAlgn="ctr"/>
                      <a:r>
                        <a:rPr lang="fr-FR" sz="800" b="0">
                          <a:effectLst/>
                        </a:rPr>
                        <a:t>/21</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248</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a:t>
                      </a:r>
                      <a:r>
                        <a:rPr lang="fr-FR" sz="800" b="0">
                          <a:effectLst/>
                          <a:latin typeface="Courier New" panose="02070309020205020404" pitchFamily="49" charset="0"/>
                          <a:cs typeface="Courier New" panose="02070309020205020404" pitchFamily="49" charset="0"/>
                        </a:rPr>
                        <a:t>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a:t>
                      </a:r>
                      <a:r>
                        <a:rPr lang="fr-FR" sz="800" b="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rtl="0" fontAlgn="ctr"/>
                      <a:r>
                        <a:rPr lang="fr-FR" sz="800" b="1">
                          <a:effectLst/>
                        </a:rPr>
                        <a:t>32</a:t>
                      </a:r>
                    </a:p>
                  </a:txBody>
                  <a:tcPr marL="31750" marR="31750" marT="31750" marB="31750" anchor="ctr"/>
                </a:tc>
                <a:tc>
                  <a:txBody>
                    <a:bodyPr/>
                    <a:lstStyle/>
                    <a:p>
                      <a:pPr rtl="0" fontAlgn="ctr"/>
                      <a:r>
                        <a:rPr lang="fr-FR" sz="800" b="0">
                          <a:effectLst/>
                        </a:rPr>
                        <a:t>2046</a:t>
                      </a:r>
                    </a:p>
                  </a:txBody>
                  <a:tcPr marL="31750" marR="31750" marT="31750" marB="31750" anchor="ctr"/>
                </a:tc>
                <a:extLst>
                  <a:ext uri="{0D108BD9-81ED-4DB2-BD59-A6C34878D82A}">
                    <a16:rowId xmlns:a16="http://schemas.microsoft.com/office/drawing/2014/main" val="1717418088"/>
                  </a:ext>
                </a:extLst>
              </a:tr>
              <a:tr h="273793">
                <a:tc>
                  <a:txBody>
                    <a:bodyPr/>
                    <a:lstStyle/>
                    <a:p>
                      <a:pPr rtl="0" fontAlgn="ctr"/>
                      <a:r>
                        <a:rPr lang="fr-FR" sz="800" b="0">
                          <a:effectLst/>
                        </a:rPr>
                        <a:t>/22</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252</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a:t>
                      </a:r>
                      <a:r>
                        <a:rPr lang="fr-FR" sz="800" b="0">
                          <a:effectLst/>
                          <a:latin typeface="Courier New" panose="02070309020205020404" pitchFamily="49" charset="0"/>
                          <a:cs typeface="Courier New" panose="02070309020205020404" pitchFamily="49" charset="0"/>
                        </a:rPr>
                        <a:t>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a:t>
                      </a:r>
                      <a:r>
                        <a:rPr lang="fr-FR" sz="800" b="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rtl="0" fontAlgn="ctr"/>
                      <a:r>
                        <a:rPr lang="fr-FR" sz="800" b="1">
                          <a:effectLst/>
                        </a:rPr>
                        <a:t>64</a:t>
                      </a:r>
                    </a:p>
                  </a:txBody>
                  <a:tcPr marL="31750" marR="31750" marT="31750" marB="31750" anchor="ctr"/>
                </a:tc>
                <a:tc>
                  <a:txBody>
                    <a:bodyPr/>
                    <a:lstStyle/>
                    <a:p>
                      <a:pPr rtl="0" fontAlgn="ctr"/>
                      <a:r>
                        <a:rPr lang="fr-FR" sz="800" b="0">
                          <a:effectLst/>
                        </a:rPr>
                        <a:t>1022</a:t>
                      </a:r>
                    </a:p>
                  </a:txBody>
                  <a:tcPr marL="31750" marR="31750" marT="31750" marB="31750" anchor="ctr"/>
                </a:tc>
                <a:extLst>
                  <a:ext uri="{0D108BD9-81ED-4DB2-BD59-A6C34878D82A}">
                    <a16:rowId xmlns:a16="http://schemas.microsoft.com/office/drawing/2014/main" val="2297882614"/>
                  </a:ext>
                </a:extLst>
              </a:tr>
              <a:tr h="273793">
                <a:tc>
                  <a:txBody>
                    <a:bodyPr/>
                    <a:lstStyle/>
                    <a:p>
                      <a:pPr rtl="0" fontAlgn="ctr"/>
                      <a:r>
                        <a:rPr lang="fr-FR" sz="800" b="0">
                          <a:effectLst/>
                        </a:rPr>
                        <a:t>/23</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254</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a:t>
                      </a:r>
                      <a:r>
                        <a:rPr lang="fr-FR" sz="800" b="0">
                          <a:effectLst/>
                          <a:latin typeface="Courier New" panose="02070309020205020404" pitchFamily="49" charset="0"/>
                          <a:cs typeface="Courier New" panose="02070309020205020404" pitchFamily="49" charset="0"/>
                        </a:rPr>
                        <a:t>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a:t>
                      </a:r>
                      <a:r>
                        <a:rPr lang="fr-FR" sz="800" b="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rtl="0" fontAlgn="ctr"/>
                      <a:r>
                        <a:rPr lang="fr-FR" sz="800" b="1">
                          <a:effectLst/>
                        </a:rPr>
                        <a:t>128</a:t>
                      </a:r>
                    </a:p>
                  </a:txBody>
                  <a:tcPr marL="31750" marR="31750" marT="31750" marB="31750" anchor="ctr"/>
                </a:tc>
                <a:tc>
                  <a:txBody>
                    <a:bodyPr/>
                    <a:lstStyle/>
                    <a:p>
                      <a:pPr rtl="0" fontAlgn="ctr"/>
                      <a:r>
                        <a:rPr lang="fr-FR" sz="800" b="0">
                          <a:effectLst/>
                        </a:rPr>
                        <a:t>510</a:t>
                      </a:r>
                    </a:p>
                  </a:txBody>
                  <a:tcPr marL="31750" marR="31750" marT="31750" marB="31750" anchor="ctr"/>
                </a:tc>
                <a:extLst>
                  <a:ext uri="{0D108BD9-81ED-4DB2-BD59-A6C34878D82A}">
                    <a16:rowId xmlns:a16="http://schemas.microsoft.com/office/drawing/2014/main" val="4013125813"/>
                  </a:ext>
                </a:extLst>
              </a:tr>
              <a:tr h="273793">
                <a:tc>
                  <a:txBody>
                    <a:bodyPr/>
                    <a:lstStyle/>
                    <a:p>
                      <a:pPr rtl="0" fontAlgn="ctr"/>
                      <a:r>
                        <a:rPr lang="fr-FR" sz="800" b="0">
                          <a:effectLst/>
                        </a:rPr>
                        <a:t>/24</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a:t>
                      </a:r>
                      <a:r>
                        <a:rPr lang="fr-FR" sz="800" b="0">
                          <a:effectLst/>
                          <a:latin typeface="Courier New" panose="02070309020205020404" pitchFamily="49" charset="0"/>
                          <a:cs typeface="Courier New" panose="02070309020205020404" pitchFamily="49" charset="0"/>
                        </a:rPr>
                        <a:t>.hhhhhhh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a:t>
                      </a:r>
                      <a:r>
                        <a:rPr lang="fr-FR" sz="8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fr-FR" sz="800" b="1">
                          <a:effectLst/>
                        </a:rPr>
                        <a:t>256</a:t>
                      </a:r>
                    </a:p>
                  </a:txBody>
                  <a:tcPr marL="31750" marR="31750" marT="31750" marB="31750" anchor="ctr"/>
                </a:tc>
                <a:tc>
                  <a:txBody>
                    <a:bodyPr/>
                    <a:lstStyle/>
                    <a:p>
                      <a:pPr rtl="0" fontAlgn="ctr"/>
                      <a:r>
                        <a:rPr lang="fr-FR" sz="800" b="0">
                          <a:effectLst/>
                        </a:rPr>
                        <a:t>254</a:t>
                      </a:r>
                    </a:p>
                  </a:txBody>
                  <a:tcPr marL="31750" marR="31750" marT="31750" marB="31750" anchor="ctr"/>
                </a:tc>
                <a:extLst>
                  <a:ext uri="{0D108BD9-81ED-4DB2-BD59-A6C34878D82A}">
                    <a16:rowId xmlns:a16="http://schemas.microsoft.com/office/drawing/2014/main" val="2556719010"/>
                  </a:ext>
                </a:extLst>
              </a:tr>
              <a:tr h="273793">
                <a:tc>
                  <a:txBody>
                    <a:bodyPr/>
                    <a:lstStyle/>
                    <a:p>
                      <a:pPr rtl="0" fontAlgn="ctr"/>
                      <a:r>
                        <a:rPr lang="fr-FR" sz="800" b="0" dirty="0">
                          <a:effectLst/>
                        </a:rPr>
                        <a:t>/25</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128</a:t>
                      </a:r>
                    </a:p>
                  </a:txBody>
                  <a:tcPr marL="31750" marR="31750" marT="31750" marB="31750" anchor="ctr"/>
                </a:tc>
                <a:tc>
                  <a:txBody>
                    <a:bodyPr/>
                    <a:lstStyle/>
                    <a:p>
                      <a:pPr rtl="0" fontAlgn="ctr"/>
                      <a:r>
                        <a:rPr lang="fr-FR" sz="800" b="0" dirty="0" err="1">
                          <a:effectLst/>
                          <a:latin typeface="Courier New" panose="02070309020205020404" pitchFamily="49" charset="0"/>
                          <a:cs typeface="Courier New" panose="02070309020205020404" pitchFamily="49" charset="0"/>
                        </a:rPr>
                        <a:t>nnnnnnnnnnnnnnnnn</a:t>
                      </a:r>
                      <a:r>
                        <a:rPr lang="fr-FR" sz="800" b="0" dirty="0">
                          <a:effectLst/>
                          <a:latin typeface="Courier New" panose="02070309020205020404" pitchFamily="49" charset="0"/>
                          <a:cs typeface="Courier New" panose="02070309020205020404" pitchFamily="49" charset="0"/>
                        </a:rPr>
                        <a:t>. </a:t>
                      </a:r>
                      <a:r>
                        <a:rPr lang="fr-FR" sz="800" b="1" dirty="0" err="1">
                          <a:effectLst/>
                          <a:latin typeface="Courier New" panose="02070309020205020404" pitchFamily="49" charset="0"/>
                          <a:cs typeface="Courier New" panose="02070309020205020404" pitchFamily="49" charset="0"/>
                        </a:rPr>
                        <a:t>nnnnnnnnn.n</a:t>
                      </a:r>
                      <a:r>
                        <a:rPr lang="fr-FR" sz="800" b="0" dirty="0" err="1">
                          <a:effectLst/>
                          <a:latin typeface="Courier New" panose="02070309020205020404" pitchFamily="49" charset="0"/>
                          <a:cs typeface="Courier New" panose="02070309020205020404" pitchFamily="49" charset="0"/>
                        </a:rPr>
                        <a:t>hhhhhhh</a:t>
                      </a:r>
                      <a:r>
                        <a:rPr lang="fr-FR" sz="800" b="0" dirty="0">
                          <a:effectLst/>
                          <a:latin typeface="Courier New" panose="02070309020205020404" pitchFamily="49" charset="0"/>
                          <a:cs typeface="Courier New" panose="02070309020205020404" pitchFamily="49" charset="0"/>
                        </a:rPr>
                        <a:t>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dirty="0">
                          <a:effectLst/>
                          <a:latin typeface="Courier New" panose="02070309020205020404" pitchFamily="49" charset="0"/>
                          <a:cs typeface="Courier New" panose="02070309020205020404" pitchFamily="49" charset="0"/>
                        </a:rPr>
                        <a:t>1111111111.</a:t>
                      </a:r>
                      <a:r>
                        <a:rPr lang="fr-FR" sz="800" b="1" dirty="0">
                          <a:effectLst/>
                          <a:latin typeface="Courier New" panose="02070309020205020404" pitchFamily="49" charset="0"/>
                          <a:cs typeface="Courier New" panose="02070309020205020404" pitchFamily="49" charset="0"/>
                        </a:rPr>
                        <a:t>11111111.1</a:t>
                      </a:r>
                      <a:r>
                        <a:rPr lang="fr-FR"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fr-FR" sz="800" b="1">
                          <a:effectLst/>
                        </a:rPr>
                        <a:t>512  </a:t>
                      </a:r>
                    </a:p>
                  </a:txBody>
                  <a:tcPr marL="31750" marR="31750" marT="31750" marB="31750" anchor="ctr"/>
                </a:tc>
                <a:tc>
                  <a:txBody>
                    <a:bodyPr/>
                    <a:lstStyle/>
                    <a:p>
                      <a:pPr rtl="0" fontAlgn="ctr"/>
                      <a:r>
                        <a:rPr lang="fr-FR" sz="800" b="0" dirty="0">
                          <a:effectLst/>
                        </a:rPr>
                        <a:t>126</a:t>
                      </a:r>
                    </a:p>
                  </a:txBody>
                  <a:tcPr marL="31750" marR="31750" marT="31750" marB="31750" anchor="ctr"/>
                </a:tc>
                <a:extLst>
                  <a:ext uri="{0D108BD9-81ED-4DB2-BD59-A6C34878D82A}">
                    <a16:rowId xmlns:a16="http://schemas.microsoft.com/office/drawing/2014/main" val="10009"/>
                  </a:ext>
                </a:extLst>
              </a:tr>
              <a:tr h="273793">
                <a:tc>
                  <a:txBody>
                    <a:bodyPr/>
                    <a:lstStyle/>
                    <a:p>
                      <a:pPr rtl="0" fontAlgn="ctr"/>
                      <a:r>
                        <a:rPr lang="fr-FR" sz="800" b="0" dirty="0" smtClean="0">
                          <a:effectLst/>
                        </a:rPr>
                        <a:t>/26</a:t>
                      </a:r>
                      <a:endParaRPr lang="fr-FR" sz="800" b="0" dirty="0">
                        <a:effectLst/>
                      </a:endParaRPr>
                    </a:p>
                  </a:txBody>
                  <a:tcPr marL="31750" marR="31750" marT="31750" marB="31750" anchor="ctr"/>
                </a:tc>
                <a:tc>
                  <a:txBody>
                    <a:bodyPr/>
                    <a:lstStyle/>
                    <a:p>
                      <a:pPr rtl="0" fontAlgn="ctr"/>
                      <a:r>
                        <a:rPr lang="fr-FR" sz="800" b="0" dirty="0">
                          <a:effectLst/>
                        </a:rPr>
                        <a:t>255.255.</a:t>
                      </a:r>
                      <a:r>
                        <a:rPr lang="fr-FR" sz="800" b="1" kern="1200" dirty="0">
                          <a:solidFill>
                            <a:schemeClr val="dk1"/>
                          </a:solidFill>
                          <a:effectLst/>
                          <a:latin typeface="+mn-lt"/>
                          <a:ea typeface="+mn-ea"/>
                          <a:cs typeface="+mn-cs"/>
                        </a:rPr>
                        <a:t>255</a:t>
                      </a:r>
                      <a:r>
                        <a:rPr lang="fr-FR" sz="800" b="0" dirty="0">
                          <a:effectLst/>
                        </a:rPr>
                        <a:t>.</a:t>
                      </a:r>
                      <a:r>
                        <a:rPr lang="fr-FR" sz="800" b="1" dirty="0">
                          <a:effectLst/>
                        </a:rPr>
                        <a:t>192</a:t>
                      </a:r>
                    </a:p>
                  </a:txBody>
                  <a:tcPr marL="31750" marR="31750" marT="31750" marB="31750" anchor="ctr"/>
                </a:tc>
                <a:tc>
                  <a:txBody>
                    <a:bodyPr/>
                    <a:lstStyle/>
                    <a:p>
                      <a:pPr rtl="0" fontAlgn="ctr"/>
                      <a:r>
                        <a:rPr lang="fr-FR" sz="800" b="0" dirty="0" err="1" smtClean="0">
                          <a:effectLst/>
                          <a:latin typeface="Courier New" panose="02070309020205020404" pitchFamily="49" charset="0"/>
                          <a:cs typeface="Courier New" panose="02070309020205020404" pitchFamily="49" charset="0"/>
                        </a:rPr>
                        <a:t>nnnnnnnnnnnnnnnnn</a:t>
                      </a:r>
                      <a:r>
                        <a:rPr lang="fr-FR" sz="800" b="0" dirty="0" smtClean="0">
                          <a:effectLst/>
                          <a:latin typeface="Courier New" panose="02070309020205020404" pitchFamily="49" charset="0"/>
                          <a:cs typeface="Courier New" panose="02070309020205020404" pitchFamily="49" charset="0"/>
                        </a:rPr>
                        <a:t>. </a:t>
                      </a:r>
                      <a:r>
                        <a:rPr lang="fr-FR" sz="800" b="1" dirty="0" err="1" smtClean="0">
                          <a:effectLst/>
                          <a:latin typeface="Courier New" panose="02070309020205020404" pitchFamily="49" charset="0"/>
                          <a:cs typeface="Courier New" panose="02070309020205020404" pitchFamily="49" charset="0"/>
                        </a:rPr>
                        <a:t>nnnnnnnnn.nn</a:t>
                      </a:r>
                      <a:r>
                        <a:rPr lang="fr-FR" sz="800" b="0" dirty="0" err="1" smtClean="0">
                          <a:effectLst/>
                          <a:latin typeface="Courier New" panose="02070309020205020404" pitchFamily="49" charset="0"/>
                          <a:cs typeface="Courier New" panose="02070309020205020404" pitchFamily="49" charset="0"/>
                        </a:rPr>
                        <a:t>hhhhhhh</a:t>
                      </a:r>
                      <a:r>
                        <a:rPr lang="fr-FR" sz="800" b="0" dirty="0" smtClean="0">
                          <a:effectLst/>
                          <a:latin typeface="Courier New" panose="02070309020205020404" pitchFamily="49" charset="0"/>
                          <a:cs typeface="Courier New" panose="02070309020205020404" pitchFamily="49" charset="0"/>
                        </a:rPr>
                        <a:t> </a:t>
                      </a:r>
                      <a:r>
                        <a:rPr lang="en-CA" sz="800" b="0" dirty="0" smtClean="0">
                          <a:effectLst/>
                          <a:latin typeface="Courier New" panose="02070309020205020404" pitchFamily="49" charset="0"/>
                          <a:cs typeface="Courier New" panose="02070309020205020404" pitchFamily="49" charset="0"/>
                        </a:rPr>
                        <a:t/>
                      </a:r>
                      <a:br>
                        <a:rPr lang="en-CA" sz="800" b="0" dirty="0" smtClean="0">
                          <a:effectLst/>
                          <a:latin typeface="Courier New" panose="02070309020205020404" pitchFamily="49" charset="0"/>
                          <a:cs typeface="Courier New" panose="02070309020205020404" pitchFamily="49" charset="0"/>
                        </a:rPr>
                      </a:br>
                      <a:r>
                        <a:rPr lang="fr-FR" sz="800" b="0" dirty="0" smtClean="0">
                          <a:effectLst/>
                          <a:latin typeface="Courier New" panose="02070309020205020404" pitchFamily="49" charset="0"/>
                          <a:cs typeface="Courier New" panose="02070309020205020404" pitchFamily="49" charset="0"/>
                        </a:rPr>
                        <a:t>1111111111.</a:t>
                      </a:r>
                      <a:r>
                        <a:rPr lang="fr-FR" sz="800" b="1" dirty="0" smtClean="0">
                          <a:effectLst/>
                          <a:latin typeface="Courier New" panose="02070309020205020404" pitchFamily="49" charset="0"/>
                          <a:cs typeface="Courier New" panose="02070309020205020404" pitchFamily="49" charset="0"/>
                        </a:rPr>
                        <a:t>11111111.11</a:t>
                      </a:r>
                      <a:r>
                        <a:rPr lang="fr-FR" sz="800" b="0" dirty="0" smtClean="0">
                          <a:effectLst/>
                          <a:latin typeface="Courier New" panose="02070309020205020404" pitchFamily="49" charset="0"/>
                          <a:cs typeface="Courier New" panose="02070309020205020404" pitchFamily="49" charset="0"/>
                        </a:rPr>
                        <a:t>000000</a:t>
                      </a:r>
                      <a:endParaRPr lang="fr-FR" sz="800" b="0" dirty="0">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rtl="0" fontAlgn="ctr"/>
                      <a:r>
                        <a:rPr lang="fr-FR" sz="800" b="1" dirty="0">
                          <a:effectLst/>
                        </a:rPr>
                        <a:t>1024</a:t>
                      </a:r>
                    </a:p>
                  </a:txBody>
                  <a:tcPr marL="31750" marR="31750" marT="31750" marB="31750" anchor="ctr"/>
                </a:tc>
                <a:tc>
                  <a:txBody>
                    <a:bodyPr/>
                    <a:lstStyle/>
                    <a:p>
                      <a:pPr rtl="0" fontAlgn="ctr"/>
                      <a:r>
                        <a:rPr lang="fr-FR" sz="800" b="0" dirty="0">
                          <a:effectLst/>
                        </a:rPr>
                        <a:t>62</a:t>
                      </a:r>
                    </a:p>
                  </a:txBody>
                  <a:tcPr marL="31750" marR="31750" marT="31750" marB="31750" anchor="ctr"/>
                </a:tc>
                <a:extLst>
                  <a:ext uri="{0D108BD9-81ED-4DB2-BD59-A6C34878D82A}">
                    <a16:rowId xmlns:a16="http://schemas.microsoft.com/office/drawing/2014/main" val="884378750"/>
                  </a:ext>
                </a:extLst>
              </a:tr>
              <a:tr h="273793">
                <a:tc>
                  <a:txBody>
                    <a:bodyPr/>
                    <a:lstStyle/>
                    <a:p>
                      <a:pPr rtl="0" fontAlgn="ctr"/>
                      <a:r>
                        <a:rPr lang="fr-FR" sz="800" b="0">
                          <a:effectLst/>
                        </a:rPr>
                        <a:t>/27</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224</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a:t>
                      </a:r>
                      <a:r>
                        <a:rPr lang="fr-FR" sz="800" b="0">
                          <a:effectLst/>
                          <a:latin typeface="Courier New" panose="02070309020205020404" pitchFamily="49" charset="0"/>
                          <a:cs typeface="Courier New" panose="02070309020205020404" pitchFamily="49" charset="0"/>
                        </a:rPr>
                        <a:t>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a:t>
                      </a:r>
                      <a:r>
                        <a:rPr lang="fr-FR" sz="8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fr-FR" sz="800" b="1">
                          <a:effectLst/>
                        </a:rPr>
                        <a:t>2048</a:t>
                      </a:r>
                    </a:p>
                  </a:txBody>
                  <a:tcPr marL="31750" marR="31750" marT="31750" marB="31750" anchor="ctr"/>
                </a:tc>
                <a:tc>
                  <a:txBody>
                    <a:bodyPr/>
                    <a:lstStyle/>
                    <a:p>
                      <a:pPr rtl="0" fontAlgn="ctr"/>
                      <a:r>
                        <a:rPr lang="fr-FR" sz="800" b="0">
                          <a:effectLst/>
                        </a:rPr>
                        <a:t>30</a:t>
                      </a:r>
                    </a:p>
                  </a:txBody>
                  <a:tcPr marL="31750" marR="31750" marT="31750" marB="31750" anchor="ctr"/>
                </a:tc>
                <a:extLst>
                  <a:ext uri="{0D108BD9-81ED-4DB2-BD59-A6C34878D82A}">
                    <a16:rowId xmlns:a16="http://schemas.microsoft.com/office/drawing/2014/main" val="3662949982"/>
                  </a:ext>
                </a:extLst>
              </a:tr>
              <a:tr h="273793">
                <a:tc>
                  <a:txBody>
                    <a:bodyPr/>
                    <a:lstStyle/>
                    <a:p>
                      <a:pPr rtl="0" fontAlgn="ctr"/>
                      <a:r>
                        <a:rPr lang="fr-FR" sz="800" b="0">
                          <a:effectLst/>
                        </a:rPr>
                        <a:t>/28</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1">
                          <a:effectLst/>
                        </a:rPr>
                        <a:t>240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nnnnnnnnnnnnnn</a:t>
                      </a:r>
                      <a:r>
                        <a:rPr lang="fr-FR" sz="800" b="0">
                          <a:effectLst/>
                          <a:latin typeface="Courier New" panose="02070309020205020404" pitchFamily="49" charset="0"/>
                          <a:cs typeface="Courier New" panose="02070309020205020404" pitchFamily="49" charset="0"/>
                        </a:rPr>
                        <a:t>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11111111.1111</a:t>
                      </a:r>
                      <a:r>
                        <a:rPr lang="fr-FR" sz="8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fr-FR" sz="800" b="1">
                          <a:effectLst/>
                        </a:rPr>
                        <a:t>4096</a:t>
                      </a:r>
                    </a:p>
                  </a:txBody>
                  <a:tcPr marL="31750" marR="31750" marT="31750" marB="31750" anchor="ctr"/>
                </a:tc>
                <a:tc>
                  <a:txBody>
                    <a:bodyPr/>
                    <a:lstStyle/>
                    <a:p>
                      <a:pPr rtl="0" fontAlgn="ctr"/>
                      <a:r>
                        <a:rPr lang="fr-FR" sz="800" b="0">
                          <a:effectLst/>
                        </a:rPr>
                        <a:t>14</a:t>
                      </a:r>
                    </a:p>
                  </a:txBody>
                  <a:tcPr marL="31750" marR="31750" marT="31750" marB="31750" anchor="ctr"/>
                </a:tc>
                <a:extLst>
                  <a:ext uri="{0D108BD9-81ED-4DB2-BD59-A6C34878D82A}">
                    <a16:rowId xmlns:a16="http://schemas.microsoft.com/office/drawing/2014/main" val="247945818"/>
                  </a:ext>
                </a:extLst>
              </a:tr>
              <a:tr h="273793">
                <a:tc>
                  <a:txBody>
                    <a:bodyPr/>
                    <a:lstStyle/>
                    <a:p>
                      <a:pPr rtl="0" fontAlgn="ctr"/>
                      <a:r>
                        <a:rPr lang="fr-FR" sz="800" b="0">
                          <a:effectLst/>
                        </a:rPr>
                        <a:t>/29</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248</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nnnnnnnnnnnnnn</a:t>
                      </a:r>
                      <a:r>
                        <a:rPr lang="fr-FR" sz="800" b="0">
                          <a:effectLst/>
                          <a:latin typeface="Courier New" panose="02070309020205020404" pitchFamily="49" charset="0"/>
                          <a:cs typeface="Courier New" panose="02070309020205020404" pitchFamily="49" charset="0"/>
                        </a:rPr>
                        <a:t>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11111111.11111</a:t>
                      </a:r>
                      <a:r>
                        <a:rPr lang="fr-FR" sz="8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fr-FR" sz="800" b="1">
                          <a:effectLst/>
                        </a:rPr>
                        <a:t>8192</a:t>
                      </a:r>
                    </a:p>
                  </a:txBody>
                  <a:tcPr marL="31750" marR="31750" marT="31750" marB="31750" anchor="ctr"/>
                </a:tc>
                <a:tc>
                  <a:txBody>
                    <a:bodyPr/>
                    <a:lstStyle/>
                    <a:p>
                      <a:pPr rtl="0" fontAlgn="ctr"/>
                      <a:r>
                        <a:rPr lang="fr-FR" sz="800" b="0">
                          <a:effectLst/>
                        </a:rPr>
                        <a:t>6</a:t>
                      </a:r>
                    </a:p>
                  </a:txBody>
                  <a:tcPr marL="31750" marR="31750" marT="31750" marB="31750" anchor="ctr"/>
                </a:tc>
                <a:extLst>
                  <a:ext uri="{0D108BD9-81ED-4DB2-BD59-A6C34878D82A}">
                    <a16:rowId xmlns:a16="http://schemas.microsoft.com/office/drawing/2014/main" val="2719294433"/>
                  </a:ext>
                </a:extLst>
              </a:tr>
              <a:tr h="0">
                <a:tc>
                  <a:txBody>
                    <a:bodyPr/>
                    <a:lstStyle/>
                    <a:p>
                      <a:pPr rtl="0" fontAlgn="ctr"/>
                      <a:r>
                        <a:rPr lang="fr-FR" sz="800" b="0">
                          <a:effectLst/>
                        </a:rPr>
                        <a:t>/30</a:t>
                      </a:r>
                    </a:p>
                  </a:txBody>
                  <a:tcPr marL="31750" marR="31750" marT="31750" marB="31750" anchor="ctr"/>
                </a:tc>
                <a:tc>
                  <a:txBody>
                    <a:bodyPr/>
                    <a:lstStyle/>
                    <a:p>
                      <a:pPr rtl="0" fontAlgn="ctr"/>
                      <a:r>
                        <a:rPr lang="fr-FR" sz="800" b="0" dirty="0">
                          <a:effectLst/>
                        </a:rPr>
                        <a:t>255.255.</a:t>
                      </a:r>
                      <a:r>
                        <a:rPr lang="fr-FR" sz="800" b="1" kern="1200" dirty="0">
                          <a:solidFill>
                            <a:schemeClr val="dk1"/>
                          </a:solidFill>
                          <a:effectLst/>
                          <a:latin typeface="+mn-lt"/>
                          <a:ea typeface="+mn-ea"/>
                          <a:cs typeface="+mn-cs"/>
                        </a:rPr>
                        <a:t>255.</a:t>
                      </a:r>
                      <a:r>
                        <a:rPr lang="fr-FR" sz="800" b="1" dirty="0">
                          <a:effectLst/>
                        </a:rPr>
                        <a:t>252</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nnnnnnnnnnnnnnn</a:t>
                      </a:r>
                      <a:r>
                        <a:rPr lang="fr-FR" sz="800" b="0">
                          <a:effectLst/>
                          <a:latin typeface="Courier New" panose="02070309020205020404" pitchFamily="49" charset="0"/>
                          <a:cs typeface="Courier New" panose="02070309020205020404" pitchFamily="49" charset="0"/>
                        </a:rPr>
                        <a:t>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11111111.111111</a:t>
                      </a:r>
                      <a:r>
                        <a:rPr lang="fr-FR" sz="8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fr-FR" sz="800" b="1">
                          <a:effectLst/>
                        </a:rPr>
                        <a:t>16384</a:t>
                      </a:r>
                    </a:p>
                  </a:txBody>
                  <a:tcPr marL="31750" marR="31750" marT="31750" marB="31750" anchor="ctr"/>
                </a:tc>
                <a:tc>
                  <a:txBody>
                    <a:bodyPr/>
                    <a:lstStyle/>
                    <a:p>
                      <a:pPr rtl="0" fontAlgn="ctr"/>
                      <a:r>
                        <a:rPr lang="fr-FR"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8488" y="123582"/>
            <a:ext cx="8345488" cy="731837"/>
          </a:xfrm>
        </p:spPr>
        <p:txBody>
          <a:bodyPr/>
          <a:lstStyle/>
          <a:p>
            <a:pPr rtl="0"/>
            <a:r>
              <a:rPr lang="fr-FR" sz="1600" dirty="0"/>
              <a:t>Création de sous-réseaux avec le préfixe /16 et /8</a:t>
            </a:r>
            <a:r>
              <a:rPr lang="en-US" dirty="0"/>
              <a:t/>
            </a:r>
            <a:br>
              <a:rPr lang="en-US" dirty="0"/>
            </a:br>
            <a:r>
              <a:rPr lang="fr-FR" sz="2400" dirty="0"/>
              <a:t>Créer 100 sous-réseaux avec un préfixe /16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rtl="0"/>
            <a:r>
              <a:rPr lang="fr-FR" sz="1600">
                <a:solidFill>
                  <a:srgbClr val="000000"/>
                </a:solidFill>
              </a:rPr>
              <a:t>Considérons une grande entreprise qui nécessite au moins 100 sous-réseaux et qui a choisi l'adresse privée 172.16.0.0/16 comme adresse de réseau interne.</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La figure indique le nombre de sous-réseaux qui peuvent être créés si l'on emprunte des bits au troisième et au quatrième octets. </a:t>
            </a:r>
          </a:p>
          <a:p>
            <a:pPr marL="342900" indent="-342900" algn="l" rtl="0">
              <a:buFont typeface="Arial" panose="020B0604020202020204" pitchFamily="34" charset="0"/>
              <a:buChar char="•"/>
            </a:pPr>
            <a:r>
              <a:rPr lang="fr-FR" sz="1600">
                <a:solidFill>
                  <a:srgbClr val="000000"/>
                </a:solidFill>
              </a:rPr>
              <a:t>Notez qu'il y a maintenant jusqu'à 14 bits hôtes qui peuvent être empruntés (c'est-à-dire que les deux derniers bits ne peuvent pas être empruntés).</a:t>
            </a:r>
          </a:p>
          <a:p>
            <a:pPr marL="342900" indent="-342900" algn="l">
              <a:buFont typeface="Arial" panose="020B0604020202020204" pitchFamily="34" charset="0"/>
              <a:buChar char="•"/>
            </a:pPr>
            <a:endParaRPr lang="en-CA" sz="1600" dirty="0">
              <a:solidFill>
                <a:srgbClr val="000000"/>
              </a:solidFill>
            </a:endParaRPr>
          </a:p>
          <a:p>
            <a:pPr marL="0" indent="0" algn="l" rtl="0"/>
            <a:r>
              <a:rPr lang="fr-FR" sz="1600">
                <a:solidFill>
                  <a:srgbClr val="000000"/>
                </a:solidFill>
              </a:rPr>
              <a:t>Pour obtenir les 100 sous-réseaux nécessaires à l'entreprise, il faudrait emprunter 7 bits (c'est-à-dire 2</a:t>
            </a:r>
            <a:r>
              <a:rPr lang="fr-FR" sz="1600" baseline="30000">
                <a:solidFill>
                  <a:srgbClr val="000000"/>
                </a:solidFill>
              </a:rPr>
              <a:t>7</a:t>
            </a:r>
            <a:r>
              <a:rPr lang="fr-FR" sz="1600">
                <a:solidFill>
                  <a:srgbClr val="000000"/>
                </a:solidFill>
              </a:rPr>
              <a:t>= 128 sous-réseaux) (pour un total de 128 sous-réseaux).</a:t>
            </a: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57" y="2414694"/>
            <a:ext cx="8498975" cy="929640"/>
          </a:xfrm>
        </p:spPr>
        <p:txBody>
          <a:bodyPr/>
          <a:lstStyle/>
          <a:p>
            <a:pPr rtl="0"/>
            <a:r>
              <a:rPr lang="fr-FR" dirty="0" smtClean="0">
                <a:solidFill>
                  <a:schemeClr val="accent5">
                    <a:lumMod val="40000"/>
                    <a:lumOff val="60000"/>
                  </a:schemeClr>
                </a:solidFill>
              </a:rPr>
              <a:t>1.1 </a:t>
            </a:r>
            <a:r>
              <a:rPr lang="fr-FR" dirty="0">
                <a:solidFill>
                  <a:schemeClr val="accent5">
                    <a:lumMod val="40000"/>
                    <a:lumOff val="60000"/>
                  </a:schemeClr>
                </a:solidFill>
              </a:rPr>
              <a:t>Structure de l'adresse IPv4</a:t>
            </a:r>
            <a:r>
              <a:rPr lang="en-US" dirty="0">
                <a:solidFill>
                  <a:schemeClr val="accent5">
                    <a:lumMod val="40000"/>
                    <a:lumOff val="60000"/>
                  </a:schemeClr>
                </a:solidFill>
              </a:rPr>
              <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31735" y="54244"/>
            <a:ext cx="8345488" cy="731837"/>
          </a:xfrm>
        </p:spPr>
        <p:txBody>
          <a:bodyPr/>
          <a:lstStyle/>
          <a:p>
            <a:pPr rtl="0"/>
            <a:r>
              <a:rPr lang="fr-FR" sz="1600" dirty="0"/>
              <a:t>Création de sous-réseaux avec le préfixe /8</a:t>
            </a:r>
            <a:r>
              <a:rPr lang="en-US" dirty="0"/>
              <a:t/>
            </a:r>
            <a:br>
              <a:rPr lang="en-US" dirty="0"/>
            </a:br>
            <a:r>
              <a:rPr lang="fr-FR" sz="2400" dirty="0"/>
              <a:t>Créer 100 sous-réseaux avec un préfixe /8</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08723" y="646192"/>
            <a:ext cx="4863929" cy="3073946"/>
          </a:xfrm>
        </p:spPr>
        <p:txBody>
          <a:bodyPr/>
          <a:lstStyle/>
          <a:p>
            <a:pPr marL="0" indent="0" algn="l" rtl="0"/>
            <a:r>
              <a:rPr lang="fr-FR" sz="1600" dirty="0">
                <a:solidFill>
                  <a:srgbClr val="000000"/>
                </a:solidFill>
              </a:rPr>
              <a:t>Prenons le cas d'un petit FAI qui exige 1000 sous-réseaux pour ses clients en utilisant l'adresse de réseau 10.0.0.0/8, ce qui signifie qu'il y a 8 bits dans la partie réseau et 24 bits d'hôte disponibles à emprunter pour le sous-réseau. </a:t>
            </a:r>
          </a:p>
          <a:p>
            <a:pPr marL="342900" indent="-342900" algn="l" rtl="0">
              <a:buFont typeface="Arial" panose="020B0604020202020204" pitchFamily="34" charset="0"/>
              <a:buChar char="•"/>
            </a:pPr>
            <a:r>
              <a:rPr lang="fr-FR" sz="1400" dirty="0">
                <a:solidFill>
                  <a:srgbClr val="000000"/>
                </a:solidFill>
              </a:rPr>
              <a:t>La figure indique le nombre de sous-réseaux qui peuvent être créés si l'on emprunte des bits au deuxième et au troisième octets. </a:t>
            </a:r>
          </a:p>
          <a:p>
            <a:pPr marL="342900" indent="-342900" algn="l" rtl="0">
              <a:buFont typeface="Arial" panose="020B0604020202020204" pitchFamily="34" charset="0"/>
              <a:buChar char="•"/>
            </a:pPr>
            <a:r>
              <a:rPr lang="fr-FR" sz="1400" dirty="0">
                <a:solidFill>
                  <a:srgbClr val="000000"/>
                </a:solidFill>
              </a:rPr>
              <a:t>Notez qu'il y a maintenant jusqu'à 22 bits hôtes qui peuvent être empruntés (c'est-à-dire que les deux derniers bits ne peuvent pas être empruntés).</a:t>
            </a:r>
          </a:p>
          <a:p>
            <a:pPr marL="342900" indent="-342900" algn="l">
              <a:buFont typeface="Arial" panose="020B0604020202020204" pitchFamily="34" charset="0"/>
              <a:buChar char="•"/>
            </a:pPr>
            <a:endParaRPr lang="en-CA" sz="1600" dirty="0">
              <a:solidFill>
                <a:srgbClr val="000000"/>
              </a:solidFill>
            </a:endParaRPr>
          </a:p>
          <a:p>
            <a:pPr marL="0" indent="0" algn="l" rtl="0"/>
            <a:r>
              <a:rPr lang="fr-FR" sz="1600" dirty="0">
                <a:solidFill>
                  <a:srgbClr val="000000"/>
                </a:solidFill>
              </a:rPr>
              <a:t>Pour obtenir les 1000 sous-réseaux nécessaires à l'entreprise, il faudrait emprunter 10 bits (c'est-à-dire 2</a:t>
            </a:r>
            <a:r>
              <a:rPr lang="fr-FR" sz="1600" baseline="30000" dirty="0">
                <a:solidFill>
                  <a:srgbClr val="000000"/>
                </a:solidFill>
              </a:rPr>
              <a:t>10</a:t>
            </a:r>
            <a:r>
              <a:rPr lang="fr-FR" sz="1600" dirty="0">
                <a:solidFill>
                  <a:srgbClr val="000000"/>
                </a:solidFill>
              </a:rPr>
              <a:t>= 1024 sous-réseaux) (pour un total de 128 sous-réseaux).</a:t>
            </a: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1244562"/>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dirty="0" smtClean="0">
                <a:solidFill>
                  <a:schemeClr val="accent5">
                    <a:lumMod val="40000"/>
                    <a:lumOff val="60000"/>
                  </a:schemeClr>
                </a:solidFill>
              </a:rPr>
              <a:t>1.7 </a:t>
            </a:r>
            <a:r>
              <a:rPr lang="fr-FR" dirty="0">
                <a:solidFill>
                  <a:schemeClr val="accent5">
                    <a:lumMod val="40000"/>
                    <a:lumOff val="60000"/>
                  </a:schemeClr>
                </a:solidFill>
              </a:rPr>
              <a:t>Segmentation du réseau selon ses besoins</a:t>
            </a: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 pour répondre aux exigences</a:t>
            </a:r>
            <a:r>
              <a:rPr lang="en-US" dirty="0"/>
              <a:t/>
            </a:r>
            <a:br>
              <a:rPr lang="en-US" dirty="0"/>
            </a:br>
            <a:r>
              <a:rPr lang="fr-FR" sz="2400"/>
              <a:t>Sous-réseau privé et espace d'adressage IPv4 public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rtl="0"/>
            <a:r>
              <a:rPr lang="fr-FR" sz="1600">
                <a:solidFill>
                  <a:srgbClr val="000000"/>
                </a:solidFill>
              </a:rPr>
              <a:t>Réseaux d'entreprises ont:</a:t>
            </a:r>
          </a:p>
          <a:p>
            <a:pPr marL="342900" indent="-342900" algn="l" rtl="0">
              <a:buFont typeface="Arial" panose="020B0604020202020204" pitchFamily="34" charset="0"/>
              <a:buChar char="•"/>
            </a:pPr>
            <a:r>
              <a:rPr lang="fr-FR" sz="1600">
                <a:solidFill>
                  <a:srgbClr val="000000"/>
                </a:solidFill>
              </a:rPr>
              <a:t>Intranet - Réseau interne d'une entreprise utilise généralement des adresses IPv4 privées.</a:t>
            </a:r>
          </a:p>
          <a:p>
            <a:pPr marL="342900" indent="-342900" algn="l" rtl="0">
              <a:buFont typeface="Arial" panose="020B0604020202020204" pitchFamily="34" charset="0"/>
              <a:buChar char="•"/>
            </a:pPr>
            <a:r>
              <a:rPr lang="fr-FR" sz="1600">
                <a:solidFill>
                  <a:srgbClr val="000000"/>
                </a:solidFill>
              </a:rPr>
              <a:t>DMZ — Une entreprise internet face aux serveurs. Les périphériques de la DMZ utilisent des adresses IPv4 publiques.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Une entreprise pourrait utiliser le 10.0.0.0/8 et le sous-réseau sur la limite du réseau /16 ou /24.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Les périphériques DMZ devraient être configurés avec des adresses IP publiques.</a:t>
            </a: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Segmentation du réseau selon ses besoins</a:t>
            </a:r>
            <a:r>
              <a:rPr lang="en-US" dirty="0"/>
              <a:t/>
            </a:r>
            <a:br>
              <a:rPr lang="en-US" dirty="0"/>
            </a:br>
            <a:r>
              <a:rPr lang="fr-FR" sz="2000"/>
              <a:t>Réduire les adresses IPv4 de l'hôte inutilisées et maximiser les sous-réseaux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rtl="0"/>
            <a:r>
              <a:rPr lang="fr-FR" sz="1600" dirty="0">
                <a:solidFill>
                  <a:srgbClr val="000000"/>
                </a:solidFill>
              </a:rPr>
              <a:t>Deux considérations sont à prendre en compte lors de la planification de sous-réseaux: </a:t>
            </a:r>
          </a:p>
          <a:p>
            <a:pPr marL="342900" indent="-342900" algn="l" rtl="0">
              <a:buFont typeface="Arial" panose="020B0604020202020204" pitchFamily="34" charset="0"/>
              <a:buChar char="•"/>
            </a:pPr>
            <a:r>
              <a:rPr lang="fr-FR" sz="1600" dirty="0">
                <a:solidFill>
                  <a:srgbClr val="000000"/>
                </a:solidFill>
              </a:rPr>
              <a:t>Le nombre d'adresses d'hôte nécessaires pour chaque réseau. </a:t>
            </a:r>
          </a:p>
          <a:p>
            <a:pPr marL="342900" indent="-342900" algn="l" rtl="0">
              <a:buFont typeface="Arial" panose="020B0604020202020204" pitchFamily="34" charset="0"/>
              <a:buChar char="•"/>
            </a:pPr>
            <a:r>
              <a:rPr lang="fr-FR" sz="1600" dirty="0">
                <a:solidFill>
                  <a:srgbClr val="000000"/>
                </a:solidFill>
              </a:rPr>
              <a:t>Le nombre de sous-réseaux nécessaires.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2337995539"/>
              </p:ext>
            </p:extLst>
          </p:nvPr>
        </p:nvGraphicFramePr>
        <p:xfrm>
          <a:off x="1207770" y="1851281"/>
          <a:ext cx="7510027" cy="2657191"/>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1222780">
                  <a:extLst>
                    <a:ext uri="{9D8B030D-6E8A-4147-A177-3AD203B41FA5}">
                      <a16:colId xmlns:a16="http://schemas.microsoft.com/office/drawing/2014/main" val="2485496051"/>
                    </a:ext>
                  </a:extLst>
                </a:gridCol>
                <a:gridCol w="1030637">
                  <a:extLst>
                    <a:ext uri="{9D8B030D-6E8A-4147-A177-3AD203B41FA5}">
                      <a16:colId xmlns:a16="http://schemas.microsoft.com/office/drawing/2014/main" val="660007875"/>
                    </a:ext>
                  </a:extLst>
                </a:gridCol>
              </a:tblGrid>
              <a:tr h="432151">
                <a:tc>
                  <a:txBody>
                    <a:bodyPr/>
                    <a:lstStyle/>
                    <a:p>
                      <a:pPr algn="l" rtl="0" fontAlgn="ctr"/>
                      <a:r>
                        <a:rPr lang="fr-FR" sz="1000" b="1" dirty="0">
                          <a:effectLst/>
                        </a:rPr>
                        <a:t>Longueur de préfixe</a:t>
                      </a:r>
                    </a:p>
                  </a:txBody>
                  <a:tcPr marL="31750" marR="31750" marT="31750" marB="31750" anchor="ctr"/>
                </a:tc>
                <a:tc>
                  <a:txBody>
                    <a:bodyPr/>
                    <a:lstStyle/>
                    <a:p>
                      <a:pPr algn="l" rtl="0" fontAlgn="ctr"/>
                      <a:r>
                        <a:rPr lang="fr-FR" sz="1000" b="1">
                          <a:effectLst/>
                        </a:rPr>
                        <a:t>Masque de sous-réseau</a:t>
                      </a:r>
                    </a:p>
                  </a:txBody>
                  <a:tcPr marL="31750" marR="31750" marT="31750" marB="31750" anchor="ctr"/>
                </a:tc>
                <a:tc>
                  <a:txBody>
                    <a:bodyPr/>
                    <a:lstStyle/>
                    <a:p>
                      <a:pPr algn="l" rtl="0" fontAlgn="ctr"/>
                      <a:r>
                        <a:rPr lang="fr-FR" sz="1000" b="1" dirty="0">
                          <a:effectLst/>
                        </a:rPr>
                        <a:t>Masque de sous-réseau (binaire)</a:t>
                      </a:r>
                      <a:r>
                        <a:rPr lang="en-CA" sz="1000" b="1" dirty="0">
                          <a:effectLst/>
                        </a:rPr>
                        <a:t/>
                      </a:r>
                      <a:br>
                        <a:rPr lang="en-CA" sz="1000" b="1" dirty="0">
                          <a:effectLst/>
                        </a:rPr>
                      </a:br>
                      <a:r>
                        <a:rPr lang="fr-FR" sz="1000" b="1" dirty="0">
                          <a:effectLst/>
                        </a:rPr>
                        <a:t>(n = réseau, h = hôte)</a:t>
                      </a:r>
                    </a:p>
                  </a:txBody>
                  <a:tcPr marL="31750" marR="31750" marT="31750" marB="31750" anchor="ctr"/>
                </a:tc>
                <a:tc>
                  <a:txBody>
                    <a:bodyPr/>
                    <a:lstStyle/>
                    <a:p>
                      <a:pPr algn="l" rtl="0" fontAlgn="ctr"/>
                      <a:r>
                        <a:rPr lang="fr-FR" sz="1000" b="1">
                          <a:effectLst/>
                        </a:rPr>
                        <a:t>Nombre de sous-réseaux</a:t>
                      </a:r>
                    </a:p>
                  </a:txBody>
                  <a:tcPr marL="31750" marR="31750" marT="31750" marB="31750" anchor="ctr"/>
                </a:tc>
                <a:tc>
                  <a:txBody>
                    <a:bodyPr/>
                    <a:lstStyle/>
                    <a:p>
                      <a:pPr algn="l" rtl="0" fontAlgn="ctr"/>
                      <a:r>
                        <a:rPr lang="fr-FR" sz="1000" b="1">
                          <a:effectLst/>
                        </a:rPr>
                        <a:t>Nombre d'hôtes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fr-FR" sz="1000" b="0">
                          <a:effectLst/>
                        </a:rPr>
                        <a:t>/25</a:t>
                      </a:r>
                    </a:p>
                  </a:txBody>
                  <a:tcPr marL="31750" marR="31750" marT="31750" marB="31750" anchor="ctr"/>
                </a:tc>
                <a:tc>
                  <a:txBody>
                    <a:bodyPr/>
                    <a:lstStyle/>
                    <a:p>
                      <a:pPr rtl="0" fontAlgn="ctr"/>
                      <a:r>
                        <a:rPr lang="fr-FR" sz="1000" b="0">
                          <a:effectLst/>
                        </a:rPr>
                        <a:t>255.255.255.128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a:t>
                      </a:r>
                      <a:r>
                        <a:rPr lang="fr-FR" sz="1000" b="0">
                          <a:effectLst/>
                          <a:latin typeface="Courier New" panose="02070309020205020404" pitchFamily="49" charset="0"/>
                          <a:cs typeface="Courier New" panose="02070309020205020404" pitchFamily="49" charset="0"/>
                        </a:rPr>
                        <a:t>hhhhhhh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a:t>
                      </a:r>
                      <a:r>
                        <a:rPr lang="fr-FR"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fr-FR" sz="1000" b="1">
                          <a:effectLst/>
                        </a:rPr>
                        <a:t>2</a:t>
                      </a:r>
                    </a:p>
                  </a:txBody>
                  <a:tcPr marL="31750" marR="31750" marT="31750" marB="31750" anchor="ctr"/>
                </a:tc>
                <a:tc>
                  <a:txBody>
                    <a:bodyPr/>
                    <a:lstStyle/>
                    <a:p>
                      <a:pPr rtl="0" fontAlgn="ctr"/>
                      <a:r>
                        <a:rPr lang="fr-FR"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fr-FR" sz="1000" b="0">
                          <a:effectLst/>
                        </a:rPr>
                        <a:t>/26</a:t>
                      </a:r>
                    </a:p>
                  </a:txBody>
                  <a:tcPr marL="31750" marR="31750" marT="31750" marB="31750" anchor="ctr"/>
                </a:tc>
                <a:tc>
                  <a:txBody>
                    <a:bodyPr/>
                    <a:lstStyle/>
                    <a:p>
                      <a:pPr rtl="0" fontAlgn="ctr"/>
                      <a:r>
                        <a:rPr lang="fr-FR" sz="1000" b="0">
                          <a:effectLst/>
                        </a:rPr>
                        <a:t>255.255.255.192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a:t>
                      </a:r>
                      <a:r>
                        <a:rPr lang="fr-FR" sz="1000" b="0">
                          <a:effectLst/>
                          <a:latin typeface="Courier New" panose="02070309020205020404" pitchFamily="49" charset="0"/>
                          <a:cs typeface="Courier New" panose="02070309020205020404" pitchFamily="49" charset="0"/>
                        </a:rPr>
                        <a:t>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a:t>
                      </a:r>
                      <a:r>
                        <a:rPr lang="fr-FR"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fr-FR" sz="1000" b="1">
                          <a:effectLst/>
                        </a:rPr>
                        <a:t>4</a:t>
                      </a:r>
                    </a:p>
                  </a:txBody>
                  <a:tcPr marL="31750" marR="31750" marT="31750" marB="31750" anchor="ctr"/>
                </a:tc>
                <a:tc>
                  <a:txBody>
                    <a:bodyPr/>
                    <a:lstStyle/>
                    <a:p>
                      <a:pPr rtl="0" fontAlgn="ctr"/>
                      <a:r>
                        <a:rPr lang="fr-FR"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fr-FR" sz="1000" b="0">
                          <a:effectLst/>
                        </a:rPr>
                        <a:t>/27</a:t>
                      </a:r>
                    </a:p>
                  </a:txBody>
                  <a:tcPr marL="31750" marR="31750" marT="31750" marB="31750" anchor="ctr"/>
                </a:tc>
                <a:tc>
                  <a:txBody>
                    <a:bodyPr/>
                    <a:lstStyle/>
                    <a:p>
                      <a:pPr rtl="0" fontAlgn="ctr"/>
                      <a:r>
                        <a:rPr lang="fr-FR" sz="1000" b="0">
                          <a:effectLst/>
                        </a:rPr>
                        <a:t>255.255.255.224</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a:t>
                      </a:r>
                      <a:r>
                        <a:rPr lang="fr-FR" sz="1000" b="0">
                          <a:effectLst/>
                          <a:latin typeface="Courier New" panose="02070309020205020404" pitchFamily="49" charset="0"/>
                          <a:cs typeface="Courier New" panose="02070309020205020404" pitchFamily="49" charset="0"/>
                        </a:rPr>
                        <a:t>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a:t>
                      </a:r>
                      <a:r>
                        <a:rPr lang="fr-FR"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fr-FR" sz="1000" b="1">
                          <a:effectLst/>
                        </a:rPr>
                        <a:t>8</a:t>
                      </a:r>
                    </a:p>
                  </a:txBody>
                  <a:tcPr marL="31750" marR="31750" marT="31750" marB="31750" anchor="ctr"/>
                </a:tc>
                <a:tc>
                  <a:txBody>
                    <a:bodyPr/>
                    <a:lstStyle/>
                    <a:p>
                      <a:pPr rtl="0" fontAlgn="ctr"/>
                      <a:r>
                        <a:rPr lang="fr-FR"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fr-FR" sz="1000" b="0">
                          <a:effectLst/>
                        </a:rPr>
                        <a:t>/28</a:t>
                      </a:r>
                    </a:p>
                  </a:txBody>
                  <a:tcPr marL="31750" marR="31750" marT="31750" marB="31750" anchor="ctr"/>
                </a:tc>
                <a:tc>
                  <a:txBody>
                    <a:bodyPr/>
                    <a:lstStyle/>
                    <a:p>
                      <a:pPr rtl="0" fontAlgn="ctr"/>
                      <a:r>
                        <a:rPr lang="fr-FR" sz="1000" b="0">
                          <a:effectLst/>
                        </a:rPr>
                        <a:t>255.255.255.240</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a:t>
                      </a:r>
                      <a:r>
                        <a:rPr lang="fr-FR" sz="1000" b="0">
                          <a:effectLst/>
                          <a:latin typeface="Courier New" panose="02070309020205020404" pitchFamily="49" charset="0"/>
                          <a:cs typeface="Courier New" panose="02070309020205020404" pitchFamily="49" charset="0"/>
                        </a:rPr>
                        <a:t>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a:t>
                      </a:r>
                      <a:r>
                        <a:rPr lang="fr-FR"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fr-FR" sz="1000" b="1">
                          <a:effectLst/>
                        </a:rPr>
                        <a:t>16</a:t>
                      </a:r>
                    </a:p>
                  </a:txBody>
                  <a:tcPr marL="31750" marR="31750" marT="31750" marB="31750" anchor="ctr"/>
                </a:tc>
                <a:tc>
                  <a:txBody>
                    <a:bodyPr/>
                    <a:lstStyle/>
                    <a:p>
                      <a:pPr rtl="0" fontAlgn="ctr"/>
                      <a:r>
                        <a:rPr lang="fr-FR"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fr-FR" sz="1000" b="0">
                          <a:effectLst/>
                        </a:rPr>
                        <a:t>/29</a:t>
                      </a:r>
                    </a:p>
                  </a:txBody>
                  <a:tcPr marL="31750" marR="31750" marT="31750" marB="31750" anchor="ctr"/>
                </a:tc>
                <a:tc>
                  <a:txBody>
                    <a:bodyPr/>
                    <a:lstStyle/>
                    <a:p>
                      <a:pPr rtl="0" fontAlgn="ctr"/>
                      <a:r>
                        <a:rPr lang="fr-FR" sz="1000" b="0">
                          <a:effectLst/>
                        </a:rPr>
                        <a:t>255.255.255.248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a:t>
                      </a:r>
                      <a:r>
                        <a:rPr lang="fr-FR" sz="1000" b="0">
                          <a:effectLst/>
                          <a:latin typeface="Courier New" panose="02070309020205020404" pitchFamily="49" charset="0"/>
                          <a:cs typeface="Courier New" panose="02070309020205020404" pitchFamily="49" charset="0"/>
                        </a:rPr>
                        <a:t>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a:t>
                      </a:r>
                      <a:r>
                        <a:rPr lang="fr-FR"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fr-FR" sz="1000" b="1">
                          <a:effectLst/>
                        </a:rPr>
                        <a:t>32</a:t>
                      </a:r>
                    </a:p>
                  </a:txBody>
                  <a:tcPr marL="31750" marR="31750" marT="31750" marB="31750" anchor="ctr"/>
                </a:tc>
                <a:tc>
                  <a:txBody>
                    <a:bodyPr/>
                    <a:lstStyle/>
                    <a:p>
                      <a:pPr rtl="0" fontAlgn="ctr"/>
                      <a:r>
                        <a:rPr lang="fr-FR"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fr-FR" sz="1000" b="0">
                          <a:effectLst/>
                        </a:rPr>
                        <a:t>/30</a:t>
                      </a:r>
                    </a:p>
                  </a:txBody>
                  <a:tcPr marL="31750" marR="31750" marT="31750" marB="31750" anchor="ctr"/>
                </a:tc>
                <a:tc>
                  <a:txBody>
                    <a:bodyPr/>
                    <a:lstStyle/>
                    <a:p>
                      <a:pPr rtl="0" fontAlgn="ctr"/>
                      <a:r>
                        <a:rPr lang="fr-FR" sz="1000" b="0">
                          <a:effectLst/>
                        </a:rPr>
                        <a:t>255.255.255.252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nnnnnn</a:t>
                      </a:r>
                      <a:r>
                        <a:rPr lang="fr-FR" sz="1000" b="0">
                          <a:effectLst/>
                          <a:latin typeface="Courier New" panose="02070309020205020404" pitchFamily="49" charset="0"/>
                          <a:cs typeface="Courier New" panose="02070309020205020404" pitchFamily="49" charset="0"/>
                        </a:rPr>
                        <a:t>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111111</a:t>
                      </a:r>
                      <a:r>
                        <a:rPr lang="fr-FR"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fr-FR" sz="1000" b="1">
                          <a:effectLst/>
                        </a:rPr>
                        <a:t>64</a:t>
                      </a:r>
                    </a:p>
                  </a:txBody>
                  <a:tcPr marL="31750" marR="31750" marT="31750" marB="31750" anchor="ctr"/>
                </a:tc>
                <a:tc>
                  <a:txBody>
                    <a:bodyPr/>
                    <a:lstStyle/>
                    <a:p>
                      <a:pPr rtl="0" fontAlgn="ctr"/>
                      <a:r>
                        <a:rPr lang="fr-FR"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561926" y="1550041"/>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2">
            <a:extLst>
              <a:ext uri="{FF2B5EF4-FFF2-40B4-BE49-F238E27FC236}">
                <a16:creationId xmlns:a16="http://schemas.microsoft.com/office/drawing/2014/main" id="{FFFCA02D-B099-4C7E-83CA-8A71906FCE6C}"/>
              </a:ext>
            </a:extLst>
          </p:cNvPr>
          <p:cNvCxnSpPr>
            <a:cxnSpLocks/>
          </p:cNvCxnSpPr>
          <p:nvPr/>
        </p:nvCxnSpPr>
        <p:spPr>
          <a:xfrm>
            <a:off x="6311141" y="1385999"/>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Segmentation du réseau selon ses besoins</a:t>
            </a:r>
            <a:r>
              <a:rPr lang="en-US" dirty="0"/>
              <a:t/>
            </a:r>
            <a:br>
              <a:rPr lang="en-US" dirty="0"/>
            </a:br>
            <a:r>
              <a:rPr lang="fr-FR" sz="2400"/>
              <a:t>Exemple de besoins d'un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4996" y="855419"/>
            <a:ext cx="4709280" cy="3073946"/>
          </a:xfrm>
        </p:spPr>
        <p:txBody>
          <a:bodyPr/>
          <a:lstStyle/>
          <a:p>
            <a:pPr marL="342900" indent="-342900" algn="l" rtl="0">
              <a:buFont typeface="Arial" panose="020B0604020202020204" pitchFamily="34" charset="0"/>
              <a:buChar char="•"/>
            </a:pPr>
            <a:r>
              <a:rPr lang="fr-FR" sz="1600" dirty="0">
                <a:solidFill>
                  <a:srgbClr val="000000"/>
                </a:solidFill>
              </a:rPr>
              <a:t>Dans cet exemple, le siège social a attribué l'adresse réseau publique 172.16.0.0/22 (10 bits d'hôte) par son ISP (FAI) qui fournisse 1022 adresses d'hôte.</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Il y a cinq sites et donc cinq connexions Internet, ce qui signifie que l'organisation a besoin de 10 sous-réseaux avec le plus grand sous-réseau nécessite 40 adresses.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Il a attribué 10 sous-réseaux avec un masque de sous-réseau /26 (c'est-à-dire 255.255.255.192).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172490"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2051631"/>
            <a:ext cx="7848344" cy="929640"/>
          </a:xfrm>
        </p:spPr>
        <p:txBody>
          <a:bodyPr/>
          <a:lstStyle/>
          <a:p>
            <a:pPr rtl="0"/>
            <a:r>
              <a:rPr lang="fr-FR" dirty="0" smtClean="0">
                <a:solidFill>
                  <a:schemeClr val="accent5">
                    <a:lumMod val="40000"/>
                    <a:lumOff val="60000"/>
                  </a:schemeClr>
                </a:solidFill>
              </a:rPr>
              <a:t>1.8 </a:t>
            </a:r>
            <a:r>
              <a:rPr lang="fr-FR" dirty="0">
                <a:solidFill>
                  <a:schemeClr val="accent5">
                    <a:lumMod val="40000"/>
                    <a:lumOff val="60000"/>
                  </a:schemeClr>
                </a:solidFill>
              </a:rPr>
              <a:t>VLSM</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78230"/>
            <a:ext cx="8345488" cy="731837"/>
          </a:xfrm>
        </p:spPr>
        <p:txBody>
          <a:bodyPr/>
          <a:lstStyle/>
          <a:p>
            <a:pPr rtl="0"/>
            <a:r>
              <a:rPr lang="fr-FR" sz="2400" dirty="0"/>
              <a:t>Conservation des adresses IPv4</a:t>
            </a:r>
            <a:r>
              <a:rPr lang="fr-FR" sz="1600" dirty="0"/>
              <a:t>VLSM</a:t>
            </a:r>
            <a:r>
              <a:rPr lang="en-US" dirty="0"/>
              <a:t/>
            </a:r>
            <a:br>
              <a:rPr lang="en-US" dirty="0"/>
            </a:br>
            <a:endParaRPr lang="en-US"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rtl="0"/>
            <a:r>
              <a:rPr lang="fr-FR" sz="1600" dirty="0">
                <a:solidFill>
                  <a:srgbClr val="000000"/>
                </a:solidFill>
              </a:rPr>
              <a:t>Compte tenu de la topologie, 7 sous-réseaux sont nécessaires (c'est-à-dire quatre LAN et trois liaisons WAN) et le plus grand nombre d'hôtes se trouve dans le bureau D avec 28 hôtes.</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Un masque /27 fournirait 8 sous-réseaux de 30 adresses IP hôtes et prendrait donc en charge cette topologie.</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VLSM</a:t>
            </a:r>
            <a:r>
              <a:rPr lang="en-US" dirty="0"/>
              <a:t/>
            </a:r>
            <a:br>
              <a:rPr lang="en-US" dirty="0"/>
            </a:br>
            <a:r>
              <a:rPr lang="fr-FR" sz="2400"/>
              <a:t>Conservation des adresses IPv4 (suite)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rtl="0"/>
            <a:r>
              <a:rPr lang="fr-FR" sz="1600">
                <a:solidFill>
                  <a:srgbClr val="000000"/>
                </a:solidFill>
              </a:rPr>
              <a:t>Cependant, les liaisons WAN point à point nécessitent seulement deux adresses et gaspillent donc 28 adresses chacune pour un total de 84 adresses inutilisées.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706710"/>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L'application d'un schéma de création de sous-réseaux classique à un scénario n'est pas très efficace.</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VLSM a été développé pour éviter le gaspillage d'adresses en nous permettant de segmenter un réseau en sous-réseau.</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62732" y="15498"/>
            <a:ext cx="8345488" cy="731837"/>
          </a:xfrm>
        </p:spPr>
        <p:txBody>
          <a:bodyPr/>
          <a:lstStyle/>
          <a:p>
            <a:pPr rtl="0"/>
            <a:r>
              <a:rPr lang="fr-FR" sz="1600" dirty="0"/>
              <a:t>VLSM</a:t>
            </a:r>
            <a:r>
              <a:rPr lang="en-US" dirty="0"/>
              <a:t/>
            </a:r>
            <a:br>
              <a:rPr lang="en-US" dirty="0"/>
            </a:br>
            <a:r>
              <a:rPr lang="fr-FR"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8406" y="855350"/>
            <a:ext cx="5519249" cy="2411390"/>
          </a:xfrm>
        </p:spPr>
        <p:txBody>
          <a:bodyPr/>
          <a:lstStyle/>
          <a:p>
            <a:pPr marL="342900" indent="-342900" algn="l" rtl="0">
              <a:buFont typeface="Arial" panose="020B0604020202020204" pitchFamily="34" charset="0"/>
              <a:buChar char="•"/>
            </a:pPr>
            <a:r>
              <a:rPr lang="fr-FR" sz="1400" dirty="0">
                <a:solidFill>
                  <a:srgbClr val="000000"/>
                </a:solidFill>
              </a:rPr>
              <a:t>Le côté gauche affiche le schéma de sous-réseau traditionnel (c'est-à-dire le même masque de sous-réseau) tandis que le côté droit illustre comment le VLSM peut être utilisé pour segmenter un réseau en sous-réseau et diviser le dernier sous-réseau en huit /30 sous-réseaux.</a:t>
            </a:r>
          </a:p>
          <a:p>
            <a:pPr marL="342900" indent="-342900" algn="l">
              <a:buFont typeface="Arial" panose="020B0604020202020204" pitchFamily="34" charset="0"/>
              <a:buChar char="•"/>
            </a:pPr>
            <a:endParaRPr lang="en-CA" sz="1400" dirty="0">
              <a:solidFill>
                <a:srgbClr val="000000"/>
              </a:solidFill>
            </a:endParaRPr>
          </a:p>
          <a:p>
            <a:pPr marL="342900" indent="-342900" algn="l" rtl="0">
              <a:buFont typeface="Arial" panose="020B0604020202020204" pitchFamily="34" charset="0"/>
              <a:buChar char="•"/>
            </a:pPr>
            <a:r>
              <a:rPr lang="fr-FR" sz="1400" dirty="0">
                <a:solidFill>
                  <a:srgbClr val="000000"/>
                </a:solidFill>
              </a:rPr>
              <a:t>Lorsque vous utilisez le VLSM, commencez toujours par vous assurer que les exigences en matière d'hôte du plus grand sous-réseau sont atteintes, puis continuez la segmentation de </a:t>
            </a:r>
            <a:r>
              <a:rPr lang="fr-FR" sz="1400" dirty="0" err="1">
                <a:solidFill>
                  <a:srgbClr val="000000"/>
                </a:solidFill>
              </a:rPr>
              <a:t>reseau</a:t>
            </a:r>
            <a:r>
              <a:rPr lang="fr-FR" sz="1400" dirty="0">
                <a:solidFill>
                  <a:srgbClr val="000000"/>
                </a:solidFill>
              </a:rPr>
              <a:t> jusqu'à ce que les exigences d'hôte du plus petit sous-réseau soient atteintes.</a:t>
            </a:r>
          </a:p>
          <a:p>
            <a:pPr marL="342900" indent="-342900" algn="l">
              <a:buFont typeface="Arial" panose="020B0604020202020204" pitchFamily="34" charset="0"/>
              <a:buChar char="•"/>
            </a:pPr>
            <a:endParaRPr lang="en-CA" sz="1400" dirty="0">
              <a:solidFill>
                <a:srgbClr val="000000"/>
              </a:solidFill>
            </a:endParaRPr>
          </a:p>
          <a:p>
            <a:pPr marL="342900" indent="-342900" algn="l" rtl="0">
              <a:buFont typeface="Arial" panose="020B0604020202020204" pitchFamily="34" charset="0"/>
              <a:buChar char="•"/>
            </a:pPr>
            <a:r>
              <a:rPr lang="fr-FR" sz="1400" dirty="0">
                <a:solidFill>
                  <a:srgbClr val="000000"/>
                </a:solidFill>
              </a:rPr>
              <a:t>La topologie ainsi obtenue grâce à l'application de VLSM.</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07655" y="1413776"/>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2208508" y="3820767"/>
            <a:ext cx="3599147" cy="1154949"/>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1994" y="108488"/>
            <a:ext cx="8345488" cy="731837"/>
          </a:xfrm>
        </p:spPr>
        <p:txBody>
          <a:bodyPr/>
          <a:lstStyle/>
          <a:p>
            <a:pPr rtl="0"/>
            <a:r>
              <a:rPr lang="fr-FR" sz="1600" dirty="0"/>
              <a:t>VLSM</a:t>
            </a:r>
            <a:r>
              <a:rPr lang="en-US" dirty="0"/>
              <a:t/>
            </a:r>
            <a:br>
              <a:rPr lang="en-US" dirty="0"/>
            </a:br>
            <a:r>
              <a:rPr lang="fr-FR" sz="2400" dirty="0"/>
              <a:t>Attribution d'adresse de topologie VLSM</a:t>
            </a:r>
            <a:r>
              <a:rPr lang="fr-FR" sz="1600" dirty="0"/>
              <a: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1095643"/>
            <a:ext cx="8280057" cy="788446"/>
          </a:xfrm>
        </p:spPr>
        <p:txBody>
          <a:bodyPr/>
          <a:lstStyle/>
          <a:p>
            <a:pPr marL="342900" indent="-342900" algn="l" rtl="0">
              <a:buFont typeface="Arial" panose="020B0604020202020204" pitchFamily="34" charset="0"/>
              <a:buChar char="•"/>
            </a:pPr>
            <a:r>
              <a:rPr lang="fr-FR" sz="1600" dirty="0">
                <a:solidFill>
                  <a:srgbClr val="000000"/>
                </a:solidFill>
              </a:rPr>
              <a:t>Grâce aux sous-réseaux VLSM, les réseaux LAN et les routeurs peuvent être traités sans gaspillage inutile, comme indiqué dans le diagramme de topologie logique.</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2010394"/>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7024" y="160866"/>
            <a:ext cx="8345488" cy="731837"/>
          </a:xfrm>
        </p:spPr>
        <p:txBody>
          <a:bodyPr/>
          <a:lstStyle/>
          <a:p>
            <a:pPr rtl="0"/>
            <a:r>
              <a:rPr lang="fr-FR" sz="1600" dirty="0"/>
              <a:t>La structure d'une adresse IPv4</a:t>
            </a:r>
            <a:r>
              <a:rPr lang="en-US" dirty="0"/>
              <a:t/>
            </a:r>
            <a:br>
              <a:rPr lang="en-US" dirty="0"/>
            </a:br>
            <a:r>
              <a:rPr lang="fr-FR" sz="2400" dirty="0"/>
              <a:t>Les parties réseau et hôte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4304" y="1160219"/>
            <a:ext cx="8280057" cy="2085744"/>
          </a:xfrm>
        </p:spPr>
        <p:txBody>
          <a:bodyPr/>
          <a:lstStyle/>
          <a:p>
            <a:pPr marL="342900" indent="-342900" algn="l" rtl="0">
              <a:buFont typeface="Arial" panose="020B0604020202020204" pitchFamily="34" charset="0"/>
              <a:buChar char="•"/>
            </a:pPr>
            <a:r>
              <a:rPr lang="fr-FR" sz="1600" dirty="0">
                <a:solidFill>
                  <a:srgbClr val="000000"/>
                </a:solidFill>
              </a:rPr>
              <a:t>Une adresse IPv4 est une adresse hiérarchique de 32 bits qui se compose d'une partie réseau et d'une partie hôte.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Lorsque vous déterminez la partie réseau et la partie hôte, il est nécessaire d'examiner le flux de 32 bits.</a:t>
            </a:r>
          </a:p>
          <a:p>
            <a:pPr marL="342900" indent="-342900" algn="l" rtl="0">
              <a:buFont typeface="Arial" panose="020B0604020202020204" pitchFamily="34" charset="0"/>
              <a:buChar char="•"/>
            </a:pPr>
            <a:r>
              <a:rPr lang="fr-FR" sz="1600" dirty="0">
                <a:solidFill>
                  <a:srgbClr val="000000"/>
                </a:solidFill>
              </a:rPr>
              <a:t>Le masque de sous-réseau sert à déterminer la partie réseau d'une adresse IP. </a:t>
            </a: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303873"/>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2307353"/>
            <a:ext cx="7848344" cy="929640"/>
          </a:xfrm>
        </p:spPr>
        <p:txBody>
          <a:bodyPr/>
          <a:lstStyle/>
          <a:p>
            <a:pPr rtl="0"/>
            <a:r>
              <a:rPr lang="fr-FR" dirty="0" smtClean="0">
                <a:solidFill>
                  <a:schemeClr val="accent5">
                    <a:lumMod val="40000"/>
                    <a:lumOff val="60000"/>
                  </a:schemeClr>
                </a:solidFill>
              </a:rPr>
              <a:t>1.9 </a:t>
            </a:r>
            <a:r>
              <a:rPr lang="fr-FR" dirty="0">
                <a:solidFill>
                  <a:schemeClr val="accent5">
                    <a:lumMod val="40000"/>
                    <a:lumOff val="60000"/>
                  </a:schemeClr>
                </a:solidFill>
              </a:rPr>
              <a:t>La conception structurée</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La conception structurée </a:t>
            </a:r>
            <a:r>
              <a:rPr lang="en-US" dirty="0"/>
              <a:t/>
            </a:r>
            <a:br>
              <a:rPr lang="en-US" dirty="0"/>
            </a:br>
            <a:r>
              <a:rPr lang="fr-FR" sz="2400"/>
              <a:t>Planification de l'adressage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fr-FR" sz="1600">
                <a:solidFill>
                  <a:srgbClr val="000000"/>
                </a:solidFill>
              </a:rPr>
              <a:t>La planification des sous-réseaux nécessite de développer une solution évolutive pour un réseau d'entreprise. </a:t>
            </a:r>
          </a:p>
          <a:p>
            <a:pPr marL="342900" indent="-342900" algn="l" rtl="0">
              <a:buFont typeface="Arial" panose="020B0604020202020204" pitchFamily="34" charset="0"/>
              <a:buChar char="•"/>
            </a:pPr>
            <a:r>
              <a:rPr lang="fr-FR" sz="1400">
                <a:solidFill>
                  <a:srgbClr val="000000"/>
                </a:solidFill>
              </a:rPr>
              <a:t>Pour élaborer un schéma d'adressage IPv4 à l'échelle du réseau, vous devez savoir combien de sous-réseaux sont nécessaires, combien d'hôtes particulier un sous-réseau requiert, quels périphériques font partie du sous-réseau, quelles parties de votre réseau utilisent des adresses privées et lesquelles utilisent des adresses publiques, et bien d'autres facteurs déterminants. </a:t>
            </a:r>
          </a:p>
          <a:p>
            <a:pPr marL="342900" indent="-342900" algn="l">
              <a:buFont typeface="Arial" panose="020B0604020202020204" pitchFamily="34" charset="0"/>
              <a:buChar char="•"/>
            </a:pPr>
            <a:endParaRPr lang="en-CA" sz="1400" dirty="0">
              <a:solidFill>
                <a:srgbClr val="000000"/>
              </a:solidFill>
            </a:endParaRPr>
          </a:p>
          <a:p>
            <a:pPr marL="0" indent="0" algn="l" rtl="0"/>
            <a:r>
              <a:rPr lang="fr-FR" sz="1600">
                <a:solidFill>
                  <a:srgbClr val="000000"/>
                </a:solidFill>
              </a:rPr>
              <a:t>Observez les besoins de l'entreprise en termes d'utilisation du réseau et la structure appropriée des sous-réseaux. </a:t>
            </a:r>
          </a:p>
          <a:p>
            <a:pPr marL="342900" indent="-342900" algn="l" rtl="0">
              <a:buFont typeface="Arial" panose="020B0604020202020204" pitchFamily="34" charset="0"/>
              <a:buChar char="•"/>
            </a:pPr>
            <a:r>
              <a:rPr lang="fr-FR" sz="1400">
                <a:solidFill>
                  <a:srgbClr val="000000"/>
                </a:solidFill>
              </a:rPr>
              <a:t>Effectuer une étude des besoins du réseau en examinant l'ensemble du réseau afin de déterminer comment chaque zone sera segmentée. </a:t>
            </a:r>
          </a:p>
          <a:p>
            <a:pPr marL="342900" indent="-342900" algn="l" rtl="0">
              <a:buFont typeface="Arial" panose="020B0604020202020204" pitchFamily="34" charset="0"/>
              <a:buChar char="•"/>
            </a:pPr>
            <a:r>
              <a:rPr lang="fr-FR" sz="1400">
                <a:solidFill>
                  <a:srgbClr val="000000"/>
                </a:solidFill>
              </a:rPr>
              <a:t>Déterminez le nombre des sous-réseaux d'hôte disponibles et le nombre de sous-réseaux nécessaires. </a:t>
            </a:r>
          </a:p>
          <a:p>
            <a:pPr marL="342900" indent="-342900" algn="l" rtl="0">
              <a:buFont typeface="Arial" panose="020B0604020202020204" pitchFamily="34" charset="0"/>
              <a:buChar char="•"/>
            </a:pPr>
            <a:r>
              <a:rPr lang="fr-FR" sz="1400">
                <a:solidFill>
                  <a:srgbClr val="000000"/>
                </a:solidFill>
              </a:rPr>
              <a:t>Déterminez les pools d'adresses DHCP et les pools VLAN de couche 2.</a:t>
            </a: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Conception structurée</a:t>
            </a:r>
            <a:r>
              <a:rPr lang="en-US" dirty="0"/>
              <a:t/>
            </a:r>
            <a:br>
              <a:rPr lang="en-US" dirty="0"/>
            </a:br>
            <a:r>
              <a:rPr lang="fr-FR" sz="2400"/>
              <a:t>Attribution d'adresse de périphérique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fr-FR" sz="1600">
                <a:solidFill>
                  <a:srgbClr val="000000"/>
                </a:solidFill>
              </a:rPr>
              <a:t>Dans un réseau, il existe différents types d'appareils nécessitant des adresses:</a:t>
            </a:r>
          </a:p>
          <a:p>
            <a:pPr marL="342900" indent="-342900" algn="l" rtl="0">
              <a:buFont typeface="Arial" panose="020B0604020202020204" pitchFamily="34" charset="0"/>
              <a:buChar char="•"/>
            </a:pPr>
            <a:r>
              <a:rPr lang="fr-FR" sz="1400" b="1">
                <a:solidFill>
                  <a:srgbClr val="000000"/>
                </a:solidFill>
              </a:rPr>
              <a:t>Clients des utilisateurs finaux </a:t>
            </a:r>
            <a:r>
              <a:rPr lang="fr-FR" sz="1400">
                <a:solidFill>
                  <a:srgbClr val="000000"/>
                </a:solidFill>
              </a:rPr>
              <a:t>- La plupart utilisent DHCP pour réduire les erreurs et la charge pesant sur le personnel de support réseau. Les clients IPv6 peuvent obtenir des informations d'adressage avec DHCPv6 ou SLAAC.</a:t>
            </a:r>
          </a:p>
          <a:p>
            <a:pPr marL="342900" indent="-342900" algn="l" rtl="0">
              <a:buFont typeface="Arial" panose="020B0604020202020204" pitchFamily="34" charset="0"/>
              <a:buChar char="•"/>
            </a:pPr>
            <a:r>
              <a:rPr lang="fr-FR" sz="1400" b="1">
                <a:solidFill>
                  <a:srgbClr val="000000"/>
                </a:solidFill>
              </a:rPr>
              <a:t>Les serveurs et les périphériques </a:t>
            </a:r>
            <a:r>
              <a:rPr lang="fr-FR" sz="1400">
                <a:solidFill>
                  <a:srgbClr val="000000"/>
                </a:solidFill>
              </a:rPr>
              <a:t>doivent avoir une adresse IP statique prévisible.</a:t>
            </a:r>
            <a:r>
              <a:rPr lang="fr-FR" sz="1400" b="1">
                <a:solidFill>
                  <a:srgbClr val="000000"/>
                </a:solidFill>
              </a:rPr>
              <a:t> </a:t>
            </a:r>
          </a:p>
          <a:p>
            <a:pPr marL="342900" indent="-342900" algn="l" rtl="0">
              <a:buFont typeface="Arial" panose="020B0604020202020204" pitchFamily="34" charset="0"/>
              <a:buChar char="•"/>
            </a:pPr>
            <a:r>
              <a:rPr lang="fr-FR" sz="1400" b="1">
                <a:solidFill>
                  <a:srgbClr val="000000"/>
                </a:solidFill>
              </a:rPr>
              <a:t>Serveurs accessibles à partir l'internet </a:t>
            </a:r>
            <a:r>
              <a:rPr lang="fr-FR" sz="1400">
                <a:solidFill>
                  <a:srgbClr val="000000"/>
                </a:solidFill>
              </a:rPr>
              <a:t>— Les serveurs doivent avoir une adresse IPv4 publique, le plus souvent accessible via NAT.</a:t>
            </a:r>
            <a:r>
              <a:rPr lang="fr-FR" sz="1400" b="1">
                <a:solidFill>
                  <a:srgbClr val="000000"/>
                </a:solidFill>
              </a:rPr>
              <a:t> </a:t>
            </a:r>
          </a:p>
          <a:p>
            <a:pPr marL="342900" indent="-342900" algn="l" rtl="0">
              <a:buFont typeface="Arial" panose="020B0604020202020204" pitchFamily="34" charset="0"/>
              <a:buChar char="•"/>
            </a:pPr>
            <a:r>
              <a:rPr lang="fr-FR" sz="1400" b="1">
                <a:solidFill>
                  <a:srgbClr val="000000"/>
                </a:solidFill>
              </a:rPr>
              <a:t>Les périphériques intermédiaires </a:t>
            </a:r>
            <a:r>
              <a:rPr lang="fr-FR" sz="1400">
                <a:solidFill>
                  <a:srgbClr val="000000"/>
                </a:solidFill>
              </a:rPr>
              <a:t>– Des adresses sont attribuées à ces périphériques pour la gestion, la surveillance et la sécurité du réseau.</a:t>
            </a:r>
            <a:r>
              <a:rPr lang="fr-FR" sz="1400" b="1">
                <a:solidFill>
                  <a:srgbClr val="000000"/>
                </a:solidFill>
              </a:rPr>
              <a:t> </a:t>
            </a:r>
          </a:p>
          <a:p>
            <a:pPr marL="342900" indent="-342900" algn="l" rtl="0">
              <a:buFont typeface="Arial" panose="020B0604020202020204" pitchFamily="34" charset="0"/>
              <a:buChar char="•"/>
            </a:pPr>
            <a:r>
              <a:rPr lang="fr-FR" sz="1400" b="1">
                <a:solidFill>
                  <a:srgbClr val="000000"/>
                </a:solidFill>
              </a:rPr>
              <a:t>Passerelle</a:t>
            </a:r>
            <a:r>
              <a:rPr lang="fr-FR" sz="1400">
                <a:solidFill>
                  <a:srgbClr val="000000"/>
                </a:solidFill>
              </a:rPr>
              <a:t> : les routeurs et les périphériques de pare-feu sont une passerelle pour les hôtes de ce réseau. </a:t>
            </a:r>
          </a:p>
          <a:p>
            <a:pPr marL="342900" indent="-342900" algn="l">
              <a:buFont typeface="Arial" panose="020B0604020202020204" pitchFamily="34" charset="0"/>
              <a:buChar char="•"/>
            </a:pPr>
            <a:endParaRPr lang="en-CA" sz="1600" dirty="0">
              <a:solidFill>
                <a:srgbClr val="000000"/>
              </a:solidFill>
            </a:endParaRPr>
          </a:p>
          <a:p>
            <a:pPr marL="0" indent="0" algn="l" rtl="0"/>
            <a:r>
              <a:rPr lang="fr-FR" sz="1600">
                <a:solidFill>
                  <a:srgbClr val="000000"/>
                </a:solidFill>
              </a:rPr>
              <a:t>Lors du développement d'un schéma d'adressage IP, il est généralement recommandé que vous définissiez un modèle d'attribution des adresses pour chaque type de périphérique. </a:t>
            </a: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94733" y="203201"/>
            <a:ext cx="8345488" cy="731837"/>
          </a:xfrm>
        </p:spPr>
        <p:txBody>
          <a:bodyPr/>
          <a:lstStyle/>
          <a:p>
            <a:pPr rtl="0"/>
            <a:r>
              <a:rPr lang="fr-FR" sz="1600" dirty="0"/>
              <a:t>La structure d'une adresse IPv4</a:t>
            </a:r>
            <a:r>
              <a:rPr lang="en-US" dirty="0"/>
              <a:t/>
            </a:r>
            <a:br>
              <a:rPr lang="en-US" dirty="0"/>
            </a:br>
            <a:r>
              <a:rPr lang="fr-FR" sz="2400" dirty="0"/>
              <a:t>Le masque de sous-réseau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979001"/>
            <a:ext cx="8280057" cy="731837"/>
          </a:xfrm>
        </p:spPr>
        <p:txBody>
          <a:bodyPr/>
          <a:lstStyle/>
          <a:p>
            <a:pPr marL="342900" indent="-342900" algn="l" rtl="0">
              <a:buFont typeface="Arial" panose="020B0604020202020204" pitchFamily="34" charset="0"/>
              <a:buChar char="•"/>
            </a:pPr>
            <a:r>
              <a:rPr lang="fr-FR" sz="1600" dirty="0">
                <a:solidFill>
                  <a:srgbClr val="000000"/>
                </a:solidFill>
              </a:rPr>
              <a:t>Pour identifier les parties réseau et hôte d'une adresse IPv4, chaque bit du masque de sous-réseau est comparé à l'adresse IPv4, de gauche à droite.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0" y="2323096"/>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En réalité, le processus utilisé pour identifier la partie réseau et la partie hôte est appelé l'opération AND.</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942591" y="2016967"/>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8533" y="110067"/>
            <a:ext cx="8345488" cy="731837"/>
          </a:xfrm>
        </p:spPr>
        <p:txBody>
          <a:bodyPr/>
          <a:lstStyle/>
          <a:p>
            <a:pPr rtl="0"/>
            <a:r>
              <a:rPr lang="fr-FR" sz="1600" dirty="0"/>
              <a:t>La structure d'une adresse</a:t>
            </a:r>
            <a:r>
              <a:rPr lang="en-US" dirty="0"/>
              <a:t/>
            </a:r>
            <a:br>
              <a:rPr lang="en-US" dirty="0"/>
            </a:br>
            <a:r>
              <a:rPr lang="fr-FR" sz="2400" dirty="0"/>
              <a:t>La longueur de préfixe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rtl="0">
              <a:buFont typeface="Arial" panose="020B0604020202020204" pitchFamily="34" charset="0"/>
              <a:buChar char="•"/>
            </a:pPr>
            <a:r>
              <a:rPr lang="fr-FR" sz="1600">
                <a:solidFill>
                  <a:srgbClr val="000000"/>
                </a:solidFill>
              </a:rPr>
              <a:t>Une longueur de préfixe est une méthode fastidieux d'exprimer une adresse de masque de sous-réseau.</a:t>
            </a: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347304"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En fait, la longueur de préfixe correspond au nombre de bits définis sur 1 dans le masque de sous-réseau.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Elle est notée au moyen de la « notation de barre oblique », il suffit donc de compter le nombre de bits du masque de sous-réseau et d'y ajouter une barre oblique.</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897452027"/>
              </p:ext>
            </p:extLst>
          </p:nvPr>
        </p:nvGraphicFramePr>
        <p:xfrm>
          <a:off x="3783754" y="1383154"/>
          <a:ext cx="5197688" cy="3452000"/>
        </p:xfrm>
        <a:graphic>
          <a:graphicData uri="http://schemas.openxmlformats.org/drawingml/2006/table">
            <a:tbl>
              <a:tblPr firstRow="1" bandRow="1">
                <a:tableStyleId>{5C22544A-7EE6-4342-B048-85BDC9FD1C3A}</a:tableStyleId>
              </a:tblPr>
              <a:tblGrid>
                <a:gridCol w="1612900">
                  <a:extLst>
                    <a:ext uri="{9D8B030D-6E8A-4147-A177-3AD203B41FA5}">
                      <a16:colId xmlns:a16="http://schemas.microsoft.com/office/drawing/2014/main" val="2853717215"/>
                    </a:ext>
                  </a:extLst>
                </a:gridCol>
                <a:gridCol w="2601228">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rtl="0" fontAlgn="ctr"/>
                      <a:r>
                        <a:rPr lang="fr-FR" sz="1050" b="1" dirty="0">
                          <a:effectLst/>
                        </a:rPr>
                        <a:t>Masque de sous-réseau</a:t>
                      </a:r>
                    </a:p>
                  </a:txBody>
                  <a:tcPr marL="31750" marR="31750" marT="31750" marB="31750" anchor="ctr"/>
                </a:tc>
                <a:tc>
                  <a:txBody>
                    <a:bodyPr/>
                    <a:lstStyle/>
                    <a:p>
                      <a:pPr algn="l" rtl="0" fontAlgn="ctr"/>
                      <a:r>
                        <a:rPr lang="fr-FR" sz="1050" b="1">
                          <a:effectLst/>
                        </a:rPr>
                        <a:t>Adresse 32 bits</a:t>
                      </a:r>
                    </a:p>
                  </a:txBody>
                  <a:tcPr marL="31750" marR="31750" marT="31750" marB="31750" anchor="ctr"/>
                </a:tc>
                <a:tc>
                  <a:txBody>
                    <a:bodyPr/>
                    <a:lstStyle/>
                    <a:p>
                      <a:pPr algn="l" rtl="0" fontAlgn="ctr"/>
                      <a:r>
                        <a:rPr lang="fr-FR" sz="1050" b="1">
                          <a:effectLst/>
                        </a:rPr>
                        <a:t>Préfixe </a:t>
                      </a:r>
                    </a:p>
                    <a:p>
                      <a:pPr algn="l" rtl="0" fontAlgn="ctr"/>
                      <a:r>
                        <a:rPr lang="fr-FR" sz="1050" b="1">
                          <a:effectLst/>
                        </a:rPr>
                        <a:t>Longueur</a:t>
                      </a:r>
                    </a:p>
                  </a:txBody>
                  <a:tcPr marL="31750" marR="31750" marT="31750" marB="31750" anchor="ctr"/>
                </a:tc>
                <a:extLst>
                  <a:ext uri="{0D108BD9-81ED-4DB2-BD59-A6C34878D82A}">
                    <a16:rowId xmlns:a16="http://schemas.microsoft.com/office/drawing/2014/main" val="1617726287"/>
                  </a:ext>
                </a:extLst>
              </a:tr>
              <a:tr h="340940">
                <a:tc>
                  <a:txBody>
                    <a:bodyPr/>
                    <a:lstStyle/>
                    <a:p>
                      <a:pPr rtl="0" fontAlgn="ctr"/>
                      <a:r>
                        <a:rPr lang="fr-FR" sz="1000" b="0">
                          <a:effectLst/>
                        </a:rPr>
                        <a:t>255.0.0.0</a:t>
                      </a:r>
                    </a:p>
                  </a:txBody>
                  <a:tcPr marL="31750" marR="31750" marT="31750" marB="31750" anchor="ctr"/>
                </a:tc>
                <a:tc>
                  <a:txBody>
                    <a:bodyPr/>
                    <a:lstStyle/>
                    <a:p>
                      <a:pPr rtl="0" fontAlgn="ctr"/>
                      <a:r>
                        <a:rPr lang="fr-FR" sz="1000" b="0">
                          <a:effectLst/>
                        </a:rPr>
                        <a:t>11111111.00000000.00000000.00000000</a:t>
                      </a:r>
                    </a:p>
                  </a:txBody>
                  <a:tcPr marL="31750" marR="31750" marT="31750" marB="31750" anchor="ctr"/>
                </a:tc>
                <a:tc>
                  <a:txBody>
                    <a:bodyPr/>
                    <a:lstStyle/>
                    <a:p>
                      <a:pPr rtl="0" fontAlgn="ctr"/>
                      <a:r>
                        <a:rPr lang="fr-FR" sz="1000" b="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rtl="0" fontAlgn="ctr"/>
                      <a:r>
                        <a:rPr lang="fr-FR" sz="1000" b="0">
                          <a:effectLst/>
                        </a:rPr>
                        <a:t>255.255.0.0</a:t>
                      </a:r>
                    </a:p>
                  </a:txBody>
                  <a:tcPr marL="31750" marR="31750" marT="31750" marB="31750" anchor="ctr"/>
                </a:tc>
                <a:tc>
                  <a:txBody>
                    <a:bodyPr/>
                    <a:lstStyle/>
                    <a:p>
                      <a:pPr rtl="0" fontAlgn="ctr"/>
                      <a:r>
                        <a:rPr lang="fr-FR" sz="1000" b="0">
                          <a:effectLst/>
                        </a:rPr>
                        <a:t>11111111.11111111.00000000.00000000</a:t>
                      </a:r>
                    </a:p>
                  </a:txBody>
                  <a:tcPr marL="31750" marR="31750" marT="31750" marB="31750" anchor="ctr"/>
                </a:tc>
                <a:tc>
                  <a:txBody>
                    <a:bodyPr/>
                    <a:lstStyle/>
                    <a:p>
                      <a:pPr rtl="0" fontAlgn="ctr"/>
                      <a:r>
                        <a:rPr lang="fr-FR" sz="1000" b="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rtl="0" fontAlgn="ctr"/>
                      <a:r>
                        <a:rPr lang="fr-FR" sz="1000" b="0">
                          <a:effectLst/>
                        </a:rPr>
                        <a:t>255.255.255.0</a:t>
                      </a:r>
                    </a:p>
                  </a:txBody>
                  <a:tcPr marL="31750" marR="31750" marT="31750" marB="31750" anchor="ctr"/>
                </a:tc>
                <a:tc>
                  <a:txBody>
                    <a:bodyPr/>
                    <a:lstStyle/>
                    <a:p>
                      <a:pPr rtl="0" fontAlgn="ctr"/>
                      <a:r>
                        <a:rPr lang="fr-FR" sz="1000" b="0" dirty="0">
                          <a:effectLst/>
                        </a:rPr>
                        <a:t>11111111.11111111.11111111.00000000</a:t>
                      </a:r>
                    </a:p>
                  </a:txBody>
                  <a:tcPr marL="31750" marR="31750" marT="31750" marB="31750" anchor="ctr"/>
                </a:tc>
                <a:tc>
                  <a:txBody>
                    <a:bodyPr/>
                    <a:lstStyle/>
                    <a:p>
                      <a:pPr rtl="0" fontAlgn="ctr"/>
                      <a:r>
                        <a:rPr lang="fr-FR" sz="1000" b="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rtl="0" fontAlgn="ctr"/>
                      <a:r>
                        <a:rPr lang="fr-FR" sz="1000" b="0">
                          <a:effectLst/>
                        </a:rPr>
                        <a:t>255.255.255.128</a:t>
                      </a:r>
                    </a:p>
                  </a:txBody>
                  <a:tcPr marL="31750" marR="31750" marT="31750" marB="31750" anchor="ctr"/>
                </a:tc>
                <a:tc>
                  <a:txBody>
                    <a:bodyPr/>
                    <a:lstStyle/>
                    <a:p>
                      <a:pPr rtl="0" fontAlgn="ctr"/>
                      <a:r>
                        <a:rPr lang="fr-FR" sz="1000" b="0">
                          <a:effectLst/>
                        </a:rPr>
                        <a:t>11111111.111111.11111111.10000000</a:t>
                      </a:r>
                    </a:p>
                  </a:txBody>
                  <a:tcPr marL="31750" marR="31750" marT="31750" marB="31750" anchor="ctr"/>
                </a:tc>
                <a:tc>
                  <a:txBody>
                    <a:bodyPr/>
                    <a:lstStyle/>
                    <a:p>
                      <a:pPr rtl="0" fontAlgn="ctr"/>
                      <a:r>
                        <a:rPr lang="fr-FR" sz="1000" b="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rtl="0" fontAlgn="ctr"/>
                      <a:r>
                        <a:rPr lang="fr-FR" sz="1000" b="0">
                          <a:effectLst/>
                        </a:rPr>
                        <a:t>255.255.255.192</a:t>
                      </a:r>
                    </a:p>
                  </a:txBody>
                  <a:tcPr marL="31750" marR="31750" marT="31750" marB="31750" anchor="ctr"/>
                </a:tc>
                <a:tc>
                  <a:txBody>
                    <a:bodyPr/>
                    <a:lstStyle/>
                    <a:p>
                      <a:pPr rtl="0" fontAlgn="ctr"/>
                      <a:r>
                        <a:rPr lang="fr-FR" sz="1000" b="0">
                          <a:effectLst/>
                        </a:rPr>
                        <a:t>11111111.11111111.11111111.11000000</a:t>
                      </a:r>
                    </a:p>
                  </a:txBody>
                  <a:tcPr marL="31750" marR="31750" marT="31750" marB="31750" anchor="ctr"/>
                </a:tc>
                <a:tc>
                  <a:txBody>
                    <a:bodyPr/>
                    <a:lstStyle/>
                    <a:p>
                      <a:pPr rtl="0" fontAlgn="ctr"/>
                      <a:r>
                        <a:rPr lang="fr-FR" sz="1000" b="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rtl="0" fontAlgn="ctr"/>
                      <a:r>
                        <a:rPr lang="fr-FR" sz="1000" b="0">
                          <a:effectLst/>
                        </a:rPr>
                        <a:t>255.255.255.224</a:t>
                      </a:r>
                    </a:p>
                  </a:txBody>
                  <a:tcPr marL="31750" marR="31750" marT="31750" marB="31750" anchor="ctr"/>
                </a:tc>
                <a:tc>
                  <a:txBody>
                    <a:bodyPr/>
                    <a:lstStyle/>
                    <a:p>
                      <a:pPr rtl="0" fontAlgn="ctr"/>
                      <a:r>
                        <a:rPr lang="fr-FR" sz="1000" b="0">
                          <a:effectLst/>
                        </a:rPr>
                        <a:t>11111111.11111111.11111111.11100000</a:t>
                      </a:r>
                    </a:p>
                  </a:txBody>
                  <a:tcPr marL="31750" marR="31750" marT="31750" marB="31750" anchor="ctr"/>
                </a:tc>
                <a:tc>
                  <a:txBody>
                    <a:bodyPr/>
                    <a:lstStyle/>
                    <a:p>
                      <a:pPr rtl="0" fontAlgn="ctr"/>
                      <a:r>
                        <a:rPr lang="fr-FR" sz="1000" b="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rtl="0" fontAlgn="ctr"/>
                      <a:r>
                        <a:rPr lang="fr-FR" sz="1000" b="0">
                          <a:effectLst/>
                        </a:rPr>
                        <a:t>255.255.255.240</a:t>
                      </a:r>
                    </a:p>
                  </a:txBody>
                  <a:tcPr marL="31750" marR="31750" marT="31750" marB="31750" anchor="ctr"/>
                </a:tc>
                <a:tc>
                  <a:txBody>
                    <a:bodyPr/>
                    <a:lstStyle/>
                    <a:p>
                      <a:pPr rtl="0" fontAlgn="ctr"/>
                      <a:r>
                        <a:rPr lang="fr-FR" sz="1000" b="0">
                          <a:effectLst/>
                        </a:rPr>
                        <a:t>11111111.11111111.11111111.11110000</a:t>
                      </a:r>
                    </a:p>
                  </a:txBody>
                  <a:tcPr marL="31750" marR="31750" marT="31750" marB="31750" anchor="ctr"/>
                </a:tc>
                <a:tc>
                  <a:txBody>
                    <a:bodyPr/>
                    <a:lstStyle/>
                    <a:p>
                      <a:pPr rtl="0" fontAlgn="ctr"/>
                      <a:r>
                        <a:rPr lang="fr-FR" sz="1000" b="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rtl="0" fontAlgn="ctr"/>
                      <a:r>
                        <a:rPr lang="fr-FR" sz="1000" b="0">
                          <a:effectLst/>
                        </a:rPr>
                        <a:t>255.255.255.248</a:t>
                      </a:r>
                    </a:p>
                  </a:txBody>
                  <a:tcPr marL="31750" marR="31750" marT="31750" marB="31750" anchor="ctr"/>
                </a:tc>
                <a:tc>
                  <a:txBody>
                    <a:bodyPr/>
                    <a:lstStyle/>
                    <a:p>
                      <a:pPr rtl="0" fontAlgn="ctr"/>
                      <a:r>
                        <a:rPr lang="fr-FR" sz="1000" b="0">
                          <a:effectLst/>
                        </a:rPr>
                        <a:t>11111111.11111111.11111111.11111000</a:t>
                      </a:r>
                    </a:p>
                  </a:txBody>
                  <a:tcPr marL="31750" marR="31750" marT="31750" marB="31750" anchor="ctr"/>
                </a:tc>
                <a:tc>
                  <a:txBody>
                    <a:bodyPr/>
                    <a:lstStyle/>
                    <a:p>
                      <a:pPr rtl="0" fontAlgn="ctr"/>
                      <a:r>
                        <a:rPr lang="fr-FR" sz="1000" b="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rtl="0" fontAlgn="ctr"/>
                      <a:r>
                        <a:rPr lang="fr-FR" sz="1000" b="0">
                          <a:effectLst/>
                        </a:rPr>
                        <a:t>255.255.255.252</a:t>
                      </a:r>
                    </a:p>
                  </a:txBody>
                  <a:tcPr marL="31750" marR="31750" marT="31750" marB="31750" anchor="ctr"/>
                </a:tc>
                <a:tc>
                  <a:txBody>
                    <a:bodyPr/>
                    <a:lstStyle/>
                    <a:p>
                      <a:pPr rtl="0" fontAlgn="ctr"/>
                      <a:r>
                        <a:rPr lang="fr-FR" sz="1000" b="0">
                          <a:effectLst/>
                        </a:rPr>
                        <a:t>11111111.11111111.11111111.11111100</a:t>
                      </a:r>
                    </a:p>
                  </a:txBody>
                  <a:tcPr marL="31750" marR="31750" marT="31750" marB="31750" anchor="ctr"/>
                </a:tc>
                <a:tc>
                  <a:txBody>
                    <a:bodyPr/>
                    <a:lstStyle/>
                    <a:p>
                      <a:pPr rtl="0" fontAlgn="ctr"/>
                      <a:r>
                        <a:rPr lang="fr-FR"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8800" y="110067"/>
            <a:ext cx="8345488" cy="731837"/>
          </a:xfrm>
        </p:spPr>
        <p:txBody>
          <a:bodyPr/>
          <a:lstStyle/>
          <a:p>
            <a:pPr rtl="0"/>
            <a:r>
              <a:rPr lang="fr-FR" sz="1600" dirty="0"/>
              <a:t>Structure d'adresse IPv4</a:t>
            </a:r>
            <a:r>
              <a:rPr lang="en-US" dirty="0"/>
              <a:t/>
            </a:r>
            <a:br>
              <a:rPr lang="en-US" dirty="0"/>
            </a:br>
            <a:r>
              <a:rPr lang="fr-FR" sz="2400" dirty="0"/>
              <a:t>Détermination du réseau: AND (ET) logique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rtl="0">
              <a:buFont typeface="Arial" panose="020B0604020202020204" pitchFamily="34" charset="0"/>
              <a:buChar char="•"/>
            </a:pPr>
            <a:r>
              <a:rPr lang="fr-FR" sz="1600">
                <a:solidFill>
                  <a:srgbClr val="000000"/>
                </a:solidFill>
              </a:rPr>
              <a:t>Une opération logique AND est utilisée pour déterminer l'adresse réseau.</a:t>
            </a:r>
          </a:p>
          <a:p>
            <a:pPr marL="415985" lvl="1" indent="-342900" rtl="0">
              <a:buFont typeface="Arial" panose="020B0604020202020204" pitchFamily="34" charset="0"/>
              <a:buChar char="•"/>
            </a:pPr>
            <a:r>
              <a:rPr lang="fr-FR">
                <a:solidFill>
                  <a:srgbClr val="000000"/>
                </a:solidFill>
              </a:rPr>
              <a:t>Le AND (ET) logique est la comparaison de deux bits où un 1 AND (ET) 1 produit un 1 et toutes les autres combinaisons produisent un 0.</a:t>
            </a:r>
          </a:p>
          <a:p>
            <a:pPr marL="415985" lvl="1" indent="-342900" rtl="0">
              <a:buFont typeface="Arial" panose="020B0604020202020204" pitchFamily="34" charset="0"/>
              <a:buChar char="•"/>
            </a:pPr>
            <a:r>
              <a:rPr lang="fr-FR">
                <a:solidFill>
                  <a:srgbClr val="000000"/>
                </a:solidFill>
              </a:rPr>
              <a:t>1 AND 1 = 1, 0 AND 1 = 0, 1 AND 0 = 0, 0 AND 0 = 0</a:t>
            </a:r>
          </a:p>
          <a:p>
            <a:pPr marL="415985" lvl="1" indent="-342900" rtl="0">
              <a:buFont typeface="Arial" panose="020B0604020202020204" pitchFamily="34" charset="0"/>
              <a:buChar char="•"/>
            </a:pPr>
            <a:r>
              <a:rPr lang="fr-FR">
                <a:solidFill>
                  <a:srgbClr val="000000"/>
                </a:solidFill>
              </a:rPr>
              <a:t>1 = Vrai et 0 = Faux</a:t>
            </a: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Pour identifier l'adresse réseau , l'adresse IPv4 d'un hôte est soumise bit par bit à l'opération AND de manière logique avec le masque de sous-réseau</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77800" y="169334"/>
            <a:ext cx="8345488" cy="731837"/>
          </a:xfrm>
        </p:spPr>
        <p:txBody>
          <a:bodyPr/>
          <a:lstStyle/>
          <a:p>
            <a:pPr rtl="0"/>
            <a:r>
              <a:rPr lang="fr-FR" sz="1600" dirty="0"/>
              <a:t>La structure d'une adresse IPv4</a:t>
            </a:r>
            <a:r>
              <a:rPr lang="en-US" dirty="0"/>
              <a:t/>
            </a:r>
            <a:br>
              <a:rPr lang="en-US" dirty="0"/>
            </a:br>
            <a:r>
              <a:rPr lang="fr-FR" sz="2400" dirty="0"/>
              <a:t>Adresses réseau, d'hôte et de diffusion</a:t>
            </a:r>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338838" y="2687965"/>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rtl="0">
              <a:buFont typeface="Arial" panose="020B0604020202020204" pitchFamily="34" charset="0"/>
              <a:buChar char="•"/>
            </a:pPr>
            <a:r>
              <a:rPr lang="fr-FR" sz="1600">
                <a:solidFill>
                  <a:srgbClr val="000000"/>
                </a:solidFill>
              </a:rPr>
              <a:t>Au sein de chaque réseau se trouvent trois types d'adresses IP:</a:t>
            </a:r>
          </a:p>
          <a:p>
            <a:pPr marL="415985" lvl="1" indent="-342900" rtl="0">
              <a:buFont typeface="Arial" panose="020B0604020202020204" pitchFamily="34" charset="0"/>
              <a:buChar char="•"/>
            </a:pPr>
            <a:r>
              <a:rPr lang="fr-FR">
                <a:solidFill>
                  <a:srgbClr val="000000"/>
                </a:solidFill>
              </a:rPr>
              <a:t>Adresse réseau</a:t>
            </a:r>
          </a:p>
          <a:p>
            <a:pPr marL="415985" lvl="1" indent="-342900" rtl="0">
              <a:buFont typeface="Arial" panose="020B0604020202020204" pitchFamily="34" charset="0"/>
              <a:buChar char="•"/>
            </a:pPr>
            <a:r>
              <a:rPr lang="fr-FR">
                <a:solidFill>
                  <a:srgbClr val="000000"/>
                </a:solidFill>
              </a:rPr>
              <a:t>Adresses d'hôtes</a:t>
            </a:r>
          </a:p>
          <a:p>
            <a:pPr marL="415985" lvl="1" indent="-342900" rtl="0">
              <a:buFont typeface="Arial" panose="020B0604020202020204" pitchFamily="34" charset="0"/>
              <a:buChar char="•"/>
            </a:pPr>
            <a:r>
              <a:rPr lang="fr-FR">
                <a:solidFill>
                  <a:srgbClr val="000000"/>
                </a:solidFill>
              </a:rPr>
              <a:t>Adresse de diffusion</a:t>
            </a: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37490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rtl="0" fontAlgn="ctr"/>
                      <a:r>
                        <a:rPr lang="fr-FR" sz="1050" b="1">
                          <a:effectLst/>
                        </a:rPr>
                        <a:t>Partie réseau</a:t>
                      </a:r>
                    </a:p>
                  </a:txBody>
                  <a:tcPr marL="31750" marR="31750" marT="31750" marB="31750" anchor="ctr"/>
                </a:tc>
                <a:tc>
                  <a:txBody>
                    <a:bodyPr/>
                    <a:lstStyle/>
                    <a:p>
                      <a:pPr algn="ctr" rtl="0" fontAlgn="ctr"/>
                      <a:r>
                        <a:rPr lang="fr-FR" sz="1050" b="1">
                          <a:effectLst/>
                        </a:rPr>
                        <a:t>Partie hôte</a:t>
                      </a:r>
                    </a:p>
                  </a:txBody>
                  <a:tcPr marL="31750" marR="31750" marT="31750" marB="31750" anchor="ctr"/>
                </a:tc>
                <a:tc>
                  <a:txBody>
                    <a:bodyPr/>
                    <a:lstStyle/>
                    <a:p>
                      <a:pPr algn="ctr" rtl="0" fontAlgn="ctr"/>
                      <a:r>
                        <a:rPr lang="fr-FR" sz="1050" b="1">
                          <a:effectLst/>
                        </a:rPr>
                        <a:t>Bits d'hôte</a:t>
                      </a:r>
                    </a:p>
                  </a:txBody>
                  <a:tcPr marL="31750" marR="31750" marT="31750" marB="31750" anchor="ctr"/>
                </a:tc>
                <a:extLst>
                  <a:ext uri="{0D108BD9-81ED-4DB2-BD59-A6C34878D82A}">
                    <a16:rowId xmlns:a16="http://schemas.microsoft.com/office/drawing/2014/main" val="1417013316"/>
                  </a:ext>
                </a:extLst>
              </a:tr>
              <a:tr h="370840">
                <a:tc>
                  <a:txBody>
                    <a:bodyPr/>
                    <a:lstStyle/>
                    <a:p>
                      <a:pPr rtl="0" fontAlgn="ctr"/>
                      <a:r>
                        <a:rPr lang="fr-FR" sz="1000" b="0">
                          <a:effectLst/>
                        </a:rPr>
                        <a:t>Masque de sous-réseau .</a:t>
                      </a:r>
                    </a:p>
                    <a:p>
                      <a:pPr rtl="0" fontAlgn="ctr"/>
                      <a:r>
                        <a:rPr lang="fr-FR" sz="1000" b="1">
                          <a:effectLst/>
                        </a:rPr>
                        <a:t>255.255.255.</a:t>
                      </a:r>
                      <a:r>
                        <a:rPr lang="fr-FR" sz="1000" b="0">
                          <a:effectLst/>
                        </a:rPr>
                        <a:t>0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255 255 255</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11111111 111111 111111</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rtl="0" fontAlgn="ctr"/>
                      <a:r>
                        <a:rPr lang="fr-FR" sz="1000" b="0">
                          <a:effectLst/>
                        </a:rPr>
                        <a:t>Adresse réseau </a:t>
                      </a:r>
                    </a:p>
                    <a:p>
                      <a:pPr rtl="0" fontAlgn="ctr"/>
                      <a:r>
                        <a:rPr lang="fr-FR" sz="1000" b="1">
                          <a:effectLst/>
                        </a:rPr>
                        <a:t>192.168.10.</a:t>
                      </a:r>
                      <a:r>
                        <a:rPr lang="fr-FR" sz="1000" b="0">
                          <a:effectLst/>
                        </a:rPr>
                        <a:t>0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rtl="0" fontAlgn="ctr"/>
                      <a:r>
                        <a:rPr lang="fr-FR" sz="1000" b="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rtl="0" fontAlgn="ctr"/>
                      <a:r>
                        <a:rPr lang="fr-FR" sz="1000" b="0">
                          <a:effectLst/>
                        </a:rPr>
                        <a:t>First address</a:t>
                      </a:r>
                    </a:p>
                    <a:p>
                      <a:pPr rtl="0" fontAlgn="ctr"/>
                      <a:r>
                        <a:rPr lang="fr-FR" sz="1000" b="1">
                          <a:effectLst/>
                        </a:rPr>
                        <a:t>192.168.10</a:t>
                      </a:r>
                      <a:r>
                        <a:rPr lang="fr-FR" sz="1000" b="0">
                          <a:effectLst/>
                        </a:rPr>
                        <a:t>.1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rtl="0" fontAlgn="ctr"/>
                      <a:r>
                        <a:rPr lang="fr-FR" sz="1000" b="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rtl="0" fontAlgn="ctr"/>
                      <a:r>
                        <a:rPr lang="fr-FR" sz="1000" b="0">
                          <a:effectLst/>
                        </a:rPr>
                        <a:t>Last address</a:t>
                      </a:r>
                    </a:p>
                    <a:p>
                      <a:pPr rtl="0" fontAlgn="ctr"/>
                      <a:r>
                        <a:rPr lang="fr-FR" sz="1000" b="1">
                          <a:effectLst/>
                        </a:rPr>
                        <a:t>192.168.10</a:t>
                      </a:r>
                      <a:r>
                        <a:rPr lang="fr-FR" sz="1000" b="0">
                          <a:effectLst/>
                        </a:rPr>
                        <a:t>.254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254</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rtl="0" fontAlgn="ctr"/>
                      <a:r>
                        <a:rPr lang="fr-FR" sz="1000" b="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rtl="0" fontAlgn="ctr"/>
                      <a:r>
                        <a:rPr lang="fr-FR" sz="1000" b="0">
                          <a:effectLst/>
                        </a:rPr>
                        <a:t>Adresse de diffusion</a:t>
                      </a:r>
                    </a:p>
                    <a:p>
                      <a:pPr rtl="0" fontAlgn="ctr"/>
                      <a:r>
                        <a:rPr lang="fr-FR" sz="1000" b="1">
                          <a:effectLst/>
                        </a:rPr>
                        <a:t>192.168.10</a:t>
                      </a:r>
                      <a:r>
                        <a:rPr lang="fr-FR" sz="1000" b="0">
                          <a:effectLst/>
                        </a:rPr>
                        <a:t>.255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255</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rtl="0" fontAlgn="ctr"/>
                      <a:r>
                        <a:rPr lang="fr-FR" sz="1000" b="0">
                          <a:effectLst/>
                        </a:rPr>
                        <a:t>All 1s and a 0</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58" y="2372360"/>
            <a:ext cx="7848344" cy="929640"/>
          </a:xfrm>
        </p:spPr>
        <p:txBody>
          <a:bodyPr/>
          <a:lstStyle/>
          <a:p>
            <a:pPr rtl="0"/>
            <a:r>
              <a:rPr lang="fr-FR" dirty="0" smtClean="0">
                <a:solidFill>
                  <a:schemeClr val="accent5">
                    <a:lumMod val="40000"/>
                    <a:lumOff val="60000"/>
                  </a:schemeClr>
                </a:solidFill>
              </a:rPr>
              <a:t>1.2 </a:t>
            </a:r>
            <a:r>
              <a:rPr lang="fr-FR" dirty="0">
                <a:solidFill>
                  <a:schemeClr val="accent5">
                    <a:lumMod val="40000"/>
                    <a:lumOff val="60000"/>
                  </a:schemeClr>
                </a:solidFill>
              </a:rPr>
              <a:t>Adresses IPv4 de monodiffusion, de diffusion et de multidiffusion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615B0110A4A43A14E905A3B20EEC1" ma:contentTypeVersion="14" ma:contentTypeDescription="Create a new document." ma:contentTypeScope="" ma:versionID="787f7b4c24264872bd5e34f057fe156b">
  <xsd:schema xmlns:xsd="http://www.w3.org/2001/XMLSchema" xmlns:xs="http://www.w3.org/2001/XMLSchema" xmlns:p="http://schemas.microsoft.com/office/2006/metadata/properties" xmlns:ns2="5dca0d0b-dc18-405c-bba5-c5f1b5953835" xmlns:ns3="f07eeaad-76bd-4e88-acf3-6d41862f5a9a" targetNamespace="http://schemas.microsoft.com/office/2006/metadata/properties" ma:root="true" ma:fieldsID="1472d46b8df5694d5f18e055ab0ee7b5" ns2:_="" ns3:_="">
    <xsd:import namespace="5dca0d0b-dc18-405c-bba5-c5f1b5953835"/>
    <xsd:import namespace="f07eeaad-76bd-4e88-acf3-6d41862f5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a0d0b-dc18-405c-bba5-c5f1b59538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567f5d5-0c03-422f-bbbb-479e45a21372"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7eeaad-76bd-4e88-acf3-6d41862f5a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c590027-608a-4929-96c8-68543e500435}" ma:internalName="TaxCatchAll" ma:showField="CatchAllData" ma:web="f07eeaad-76bd-4e88-acf3-6d41862f5a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07eeaad-76bd-4e88-acf3-6d41862f5a9a" xsi:nil="true"/>
    <lcf76f155ced4ddcb4097134ff3c332f xmlns="5dca0d0b-dc18-405c-bba5-c5f1b595383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E0574F8-9425-4B65-8C39-13F0DB50628F}"/>
</file>

<file path=customXml/itemProps2.xml><?xml version="1.0" encoding="utf-8"?>
<ds:datastoreItem xmlns:ds="http://schemas.openxmlformats.org/officeDocument/2006/customXml" ds:itemID="{7DE17CC1-3046-4D02-ADAE-0C8AD118E946}"/>
</file>

<file path=customXml/itemProps3.xml><?xml version="1.0" encoding="utf-8"?>
<ds:datastoreItem xmlns:ds="http://schemas.openxmlformats.org/officeDocument/2006/customXml" ds:itemID="{8D39C686-42EE-4862-8F01-ED1B62EB8143}"/>
</file>

<file path=docProps/app.xml><?xml version="1.0" encoding="utf-8"?>
<Properties xmlns="http://schemas.openxmlformats.org/officeDocument/2006/extended-properties" xmlns:vt="http://schemas.openxmlformats.org/officeDocument/2006/docPropsVTypes">
  <Template>Default Theme</Template>
  <TotalTime>10386</TotalTime>
  <Words>3648</Words>
  <Application>Microsoft Office PowerPoint</Application>
  <PresentationFormat>Affichage à l'écran (16:9)</PresentationFormat>
  <Paragraphs>674</Paragraphs>
  <Slides>43</Slides>
  <Notes>43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43</vt:i4>
      </vt:variant>
    </vt:vector>
  </HeadingPairs>
  <TitlesOfParts>
    <vt:vector size="53"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 Adressage IPv4</vt:lpstr>
      <vt:lpstr>Objectifs du Module</vt:lpstr>
      <vt:lpstr>1.1 Structure de l'adresse IPv4 </vt:lpstr>
      <vt:lpstr>La structure d'une adresse IPv4 Les parties réseau et hôte</vt:lpstr>
      <vt:lpstr>La structure d'une adresse IPv4 Le masque de sous-réseau</vt:lpstr>
      <vt:lpstr>La structure d'une adresse La longueur de préfixe</vt:lpstr>
      <vt:lpstr>Structure d'adresse IPv4 Détermination du réseau: AND (ET) logique</vt:lpstr>
      <vt:lpstr>La structure d'une adresse IPv4 Adresses réseau, d'hôte et de diffusion</vt:lpstr>
      <vt:lpstr>1.2 Adresses IPv4 de monodiffusion, de diffusion et de multidiffusion</vt:lpstr>
      <vt:lpstr>Adresses IPv4 de monodiffusion, de diffusion et de multidiffusion Monodiffusion</vt:lpstr>
      <vt:lpstr>Adresses IPv4 de monodiffusion, de diffusion et de multidiffusion Diffusion</vt:lpstr>
      <vt:lpstr>Adresses IPv4 de monodiffusion, de diffusion et de multidiffusion Multidiffusion</vt:lpstr>
      <vt:lpstr>1.3 Types d'adresses IPv4</vt:lpstr>
      <vt:lpstr>Types d'adresses IPv4 Les adresses IPv4 publiques et privées</vt:lpstr>
      <vt:lpstr>Types d'adresses IPv4 Routage vers l'internet</vt:lpstr>
      <vt:lpstr>Les types d'adresses IPv4 Les adresses IPv4 des utilisateurs spéciaux</vt:lpstr>
      <vt:lpstr>Les types d'adresses IPv4 Ancien système d'adressage par classe</vt:lpstr>
      <vt:lpstr>Types d'adresses IPv4  Attribution des adresses IP</vt:lpstr>
      <vt:lpstr>1.4 Segmentation du réseau </vt:lpstr>
      <vt:lpstr>La segmentation du réseau  Domaines de diffusion et de segmentation</vt:lpstr>
      <vt:lpstr>Segmentation du réseau Problèmes liés aux domaines de diffusion importants</vt:lpstr>
      <vt:lpstr>Segmentation du réseau Pourquoi créer des sous-réseaux ?</vt:lpstr>
      <vt:lpstr>1.5 Segmentation d’un réseau IPv4 en sous-réseaux </vt:lpstr>
      <vt:lpstr>Segmenter un réseau IPv4 en sous-réseaux Segmentation des réseaux à la limite d'octet</vt:lpstr>
      <vt:lpstr>Segmenter un réseau IPv4 en sous-réseaux  Création de sous-réseaux au niveau de la limite d'octet (suite)</vt:lpstr>
      <vt:lpstr>Segmenter un réseau IPv4 en sous-réseaux Création de sous-réseaux au niveau de la limite d'octet</vt:lpstr>
      <vt:lpstr>1.6 Création de sous-réseaux avec le préfixe /16 et /8</vt:lpstr>
      <vt:lpstr>Sous-réseaux avec le préfixe /16 et /8 Créer des sous-réseaux avec un préfixe /16</vt:lpstr>
      <vt:lpstr>Création de sous-réseaux avec le préfixe /16 et /8 Créer 100 sous-réseaux avec un préfixe /16</vt:lpstr>
      <vt:lpstr>Création de sous-réseaux avec le préfixe /8 Créer 100 sous-réseaux avec un préfixe /8</vt:lpstr>
      <vt:lpstr>1.7 Segmentation du réseau selon ses besoins</vt:lpstr>
      <vt:lpstr>Sous-réseau pour répondre aux exigences Sous-réseau privé et espace d'adressage IPv4 public</vt:lpstr>
      <vt:lpstr>Segmentation du réseau selon ses besoins Réduire les adresses IPv4 de l'hôte inutilisées et maximiser les sous-réseaux</vt:lpstr>
      <vt:lpstr>Segmentation du réseau selon ses besoins Exemple de besoins d'un réseau</vt:lpstr>
      <vt:lpstr>1.8 VLSM </vt:lpstr>
      <vt:lpstr>Conservation des adresses IPv4VLSM </vt:lpstr>
      <vt:lpstr>VLSM Conservation des adresses IPv4 (suite)</vt:lpstr>
      <vt:lpstr>VLSM VLSM</vt:lpstr>
      <vt:lpstr>VLSM Attribution d'adresse de topologie VLSM </vt:lpstr>
      <vt:lpstr>1.9 La conception structurée </vt:lpstr>
      <vt:lpstr>La conception structurée  Planification de l'adressage réseau</vt:lpstr>
      <vt:lpstr>Conception structurée Attribution d'adresse de périphérique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Dell</cp:lastModifiedBy>
  <cp:revision>300</cp:revision>
  <dcterms:created xsi:type="dcterms:W3CDTF">2019-10-18T06:21:22Z</dcterms:created>
  <dcterms:modified xsi:type="dcterms:W3CDTF">2022-11-14T18:54:45Z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0x0101004A5615B0110A4A43A14E905A3B20EEC1</vt:lpwstr>
  </property>
</Properties>
</file>