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1" r:id="rId39"/>
    <p:sldId id="302" r:id="rId40"/>
    <p:sldId id="303" r:id="rId41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206" y="708151"/>
            <a:ext cx="7933055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411" y="1494536"/>
            <a:ext cx="7847177" cy="2663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1834" y="6709198"/>
            <a:ext cx="1973579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66584" y="6709198"/>
            <a:ext cx="1471929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9655" y="6665562"/>
            <a:ext cx="1911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1834" y="6700825"/>
            <a:ext cx="19735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Inc.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Tous droits</a:t>
            </a:r>
            <a:r>
              <a:rPr sz="700" spc="17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réservés.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6584" y="6700825"/>
            <a:ext cx="147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Informations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confidentielles de</a:t>
            </a:r>
            <a:r>
              <a:rPr sz="700" spc="-9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42" y="6700825"/>
            <a:ext cx="72745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752458" y="665358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004" y="290394"/>
            <a:ext cx="1076675" cy="57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796" y="2701544"/>
            <a:ext cx="283845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Chapitre 3 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b="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Routage  dynamique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796" y="4542256"/>
            <a:ext cx="46640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CCNA Routing and Switching,  Routing and Switching Essentials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v6.0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43" y="487171"/>
            <a:ext cx="7417434" cy="117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5" dirty="0"/>
              <a:t>Comparaison </a:t>
            </a:r>
            <a:r>
              <a:rPr sz="1800" dirty="0"/>
              <a:t>des routages </a:t>
            </a:r>
            <a:r>
              <a:rPr sz="1800" spc="-5" dirty="0"/>
              <a:t>dynamique </a:t>
            </a:r>
            <a:r>
              <a:rPr sz="1800" spc="-10" dirty="0"/>
              <a:t>et </a:t>
            </a:r>
            <a:r>
              <a:rPr sz="1800" dirty="0"/>
              <a:t>statique</a:t>
            </a:r>
            <a:endParaRPr sz="1800"/>
          </a:p>
          <a:p>
            <a:pPr marL="12700" marR="5080">
              <a:lnSpc>
                <a:spcPts val="3460"/>
              </a:lnSpc>
              <a:spcBef>
                <a:spcPts val="215"/>
              </a:spcBef>
            </a:pPr>
            <a:r>
              <a:rPr dirty="0"/>
              <a:t>Les </a:t>
            </a:r>
            <a:r>
              <a:rPr spc="-5" dirty="0"/>
              <a:t>avantages </a:t>
            </a:r>
            <a:r>
              <a:rPr dirty="0"/>
              <a:t>et </a:t>
            </a:r>
            <a:r>
              <a:rPr spc="-5" dirty="0"/>
              <a:t>les inconvénients</a:t>
            </a:r>
            <a:r>
              <a:rPr spc="-110" dirty="0"/>
              <a:t> </a:t>
            </a:r>
            <a:r>
              <a:rPr dirty="0"/>
              <a:t>du  routage</a:t>
            </a:r>
            <a:r>
              <a:rPr spc="-45" dirty="0"/>
              <a:t> </a:t>
            </a:r>
            <a:r>
              <a:rPr dirty="0"/>
              <a:t>statique</a:t>
            </a:r>
          </a:p>
        </p:txBody>
      </p:sp>
      <p:sp>
        <p:nvSpPr>
          <p:cNvPr id="3" name="object 3"/>
          <p:cNvSpPr/>
          <p:nvPr/>
        </p:nvSpPr>
        <p:spPr>
          <a:xfrm>
            <a:off x="635508" y="1793748"/>
            <a:ext cx="7555992" cy="404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69655" y="6665562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23" y="487756"/>
            <a:ext cx="7417434" cy="117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0"/>
              </a:spcBef>
            </a:pPr>
            <a:r>
              <a:rPr sz="1800" spc="-5" dirty="0"/>
              <a:t>Comparaison des </a:t>
            </a:r>
            <a:r>
              <a:rPr sz="1800" dirty="0"/>
              <a:t>routages </a:t>
            </a:r>
            <a:r>
              <a:rPr sz="1800" spc="-5" dirty="0"/>
              <a:t>dynamique et</a:t>
            </a:r>
            <a:r>
              <a:rPr sz="1800" spc="5" dirty="0"/>
              <a:t> </a:t>
            </a:r>
            <a:r>
              <a:rPr sz="1800" spc="-5" dirty="0"/>
              <a:t>statique</a:t>
            </a:r>
            <a:endParaRPr sz="1800"/>
          </a:p>
          <a:p>
            <a:pPr marL="12700" marR="5080">
              <a:lnSpc>
                <a:spcPts val="3460"/>
              </a:lnSpc>
              <a:spcBef>
                <a:spcPts val="220"/>
              </a:spcBef>
            </a:pPr>
            <a:r>
              <a:rPr dirty="0"/>
              <a:t>Les </a:t>
            </a:r>
            <a:r>
              <a:rPr spc="-5" dirty="0"/>
              <a:t>avantages </a:t>
            </a:r>
            <a:r>
              <a:rPr dirty="0"/>
              <a:t>et </a:t>
            </a:r>
            <a:r>
              <a:rPr spc="-5" dirty="0"/>
              <a:t>les inconvénients</a:t>
            </a:r>
            <a:r>
              <a:rPr spc="-110" dirty="0"/>
              <a:t> </a:t>
            </a:r>
            <a:r>
              <a:rPr dirty="0"/>
              <a:t>du  routage</a:t>
            </a:r>
            <a:r>
              <a:rPr spc="-45" dirty="0"/>
              <a:t> </a:t>
            </a:r>
            <a:r>
              <a:rPr spc="-5" dirty="0"/>
              <a:t>dynamique</a:t>
            </a:r>
          </a:p>
        </p:txBody>
      </p:sp>
      <p:sp>
        <p:nvSpPr>
          <p:cNvPr id="3" name="object 3"/>
          <p:cNvSpPr/>
          <p:nvPr/>
        </p:nvSpPr>
        <p:spPr>
          <a:xfrm>
            <a:off x="603504" y="1842516"/>
            <a:ext cx="7967472" cy="3389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69655" y="6665562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8" y="473455"/>
            <a:ext cx="348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protocoles de</a:t>
            </a:r>
            <a:r>
              <a:rPr sz="1800" b="1" spc="-8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378" y="702055"/>
            <a:ext cx="6886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Classification des protocoles de</a:t>
            </a:r>
            <a:r>
              <a:rPr sz="2800" spc="110" dirty="0"/>
              <a:t> </a:t>
            </a:r>
            <a:r>
              <a:rPr sz="2800" spc="-5" dirty="0"/>
              <a:t>routage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445068" y="1435608"/>
            <a:ext cx="5721807" cy="5003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69655" y="6665562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8" y="526541"/>
            <a:ext cx="348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protocoles de</a:t>
            </a:r>
            <a:r>
              <a:rPr sz="1800" b="1" spc="-8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378" y="755142"/>
            <a:ext cx="575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Protocoles de routage IGP et</a:t>
            </a:r>
            <a:r>
              <a:rPr sz="2800" spc="45" dirty="0"/>
              <a:t> </a:t>
            </a:r>
            <a:r>
              <a:rPr sz="2800" spc="-5" dirty="0"/>
              <a:t>EGP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20685" y="1566672"/>
            <a:ext cx="5800422" cy="3990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17716" y="1267713"/>
            <a:ext cx="253365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3815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Protocoles IGP  (Interior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Gateway  Protocol)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Utilisés pour le  routage à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l'intérieur  d'un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355600" marR="5016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Sont notamment  </a:t>
            </a:r>
            <a:r>
              <a:rPr sz="2000" spc="-65" dirty="0">
                <a:latin typeface="Arial"/>
                <a:cs typeface="Arial"/>
              </a:rPr>
              <a:t>RIP, </a:t>
            </a:r>
            <a:r>
              <a:rPr sz="2000" spc="-45" dirty="0">
                <a:latin typeface="Arial"/>
                <a:cs typeface="Arial"/>
              </a:rPr>
              <a:t>EIGRP, </a:t>
            </a:r>
            <a:r>
              <a:rPr sz="2000" dirty="0">
                <a:latin typeface="Arial"/>
                <a:cs typeface="Arial"/>
              </a:rPr>
              <a:t>OSPF  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IS-IS</a:t>
            </a:r>
            <a:endParaRPr sz="2000">
              <a:latin typeface="Arial"/>
              <a:cs typeface="Arial"/>
            </a:endParaRPr>
          </a:p>
          <a:p>
            <a:pPr marL="12700" marR="35306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Protocoles EGP  (Exterior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Gateway  Protocols)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Utilisés pour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routage entre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355600" marR="15113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Protocole de  routage </a:t>
            </a:r>
            <a:r>
              <a:rPr sz="2000" spc="-5" dirty="0">
                <a:latin typeface="Arial"/>
                <a:cs typeface="Arial"/>
              </a:rPr>
              <a:t>officiel  </a:t>
            </a:r>
            <a:r>
              <a:rPr sz="2000" dirty="0">
                <a:latin typeface="Arial"/>
                <a:cs typeface="Arial"/>
              </a:rPr>
              <a:t>utilisé par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9655" y="6665562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69" y="1755648"/>
            <a:ext cx="5087945" cy="2936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895" y="552958"/>
            <a:ext cx="348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protocoles de</a:t>
            </a:r>
            <a:r>
              <a:rPr sz="1800" b="1" spc="-8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895" y="781558"/>
            <a:ext cx="7499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Protocoles de routage à </a:t>
            </a:r>
            <a:r>
              <a:rPr sz="2800" dirty="0"/>
              <a:t>vecteur </a:t>
            </a:r>
            <a:r>
              <a:rPr sz="2800" spc="-5" dirty="0"/>
              <a:t>de</a:t>
            </a:r>
            <a:r>
              <a:rPr sz="2800" spc="65" dirty="0"/>
              <a:t> </a:t>
            </a:r>
            <a:r>
              <a:rPr sz="2800" spc="-5" dirty="0"/>
              <a:t>distance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740146" y="1632026"/>
            <a:ext cx="2453005" cy="9645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dirty="0">
                <a:latin typeface="Arial"/>
                <a:cs typeface="Arial"/>
              </a:rPr>
              <a:t>Protocoles </a:t>
            </a:r>
            <a:r>
              <a:rPr sz="2200" spc="-5" dirty="0">
                <a:latin typeface="Arial"/>
                <a:cs typeface="Arial"/>
              </a:rPr>
              <a:t>IGP à  vecteur de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distance  </a:t>
            </a:r>
            <a:r>
              <a:rPr sz="2200" spc="-5" dirty="0">
                <a:latin typeface="Arial"/>
                <a:cs typeface="Arial"/>
              </a:rPr>
              <a:t>IPv4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146" y="2537841"/>
            <a:ext cx="3086735" cy="39820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 indent="-343535">
              <a:lnSpc>
                <a:spcPct val="90100"/>
              </a:lnSpc>
              <a:spcBef>
                <a:spcPts val="35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Arial"/>
                <a:cs typeface="Arial"/>
              </a:rPr>
              <a:t>RIPv1 : </a:t>
            </a:r>
            <a:r>
              <a:rPr sz="2200" spc="-5" dirty="0">
                <a:latin typeface="Arial"/>
                <a:cs typeface="Arial"/>
              </a:rPr>
              <a:t>ancien  protocole de première  génération</a:t>
            </a:r>
            <a:endParaRPr sz="2200">
              <a:latin typeface="Arial"/>
              <a:cs typeface="Arial"/>
            </a:endParaRPr>
          </a:p>
          <a:p>
            <a:pPr marL="355600" marR="267970" indent="-343535">
              <a:lnSpc>
                <a:spcPts val="2380"/>
              </a:lnSpc>
              <a:spcBef>
                <a:spcPts val="3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Arial"/>
                <a:cs typeface="Arial"/>
              </a:rPr>
              <a:t>RIPv2 : </a:t>
            </a:r>
            <a:r>
              <a:rPr sz="2200" spc="-5" dirty="0">
                <a:latin typeface="Arial"/>
                <a:cs typeface="Arial"/>
              </a:rPr>
              <a:t>protocole  simple de routage à  vecteur de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distance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ts val="22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Arial"/>
                <a:cs typeface="Arial"/>
              </a:rPr>
              <a:t>IGRP :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protocole</a:t>
            </a:r>
            <a:endParaRPr sz="2200">
              <a:latin typeface="Arial"/>
              <a:cs typeface="Arial"/>
            </a:endParaRPr>
          </a:p>
          <a:p>
            <a:pPr marL="355600" marR="81280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latin typeface="Arial"/>
                <a:cs typeface="Arial"/>
              </a:rPr>
              <a:t>propriétaire de Cisco  de première  génération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(obsolète)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ts val="22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Arial"/>
                <a:cs typeface="Arial"/>
              </a:rPr>
              <a:t>EIGRP :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  <a:p>
            <a:pPr marL="355600" marR="17780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latin typeface="Arial"/>
                <a:cs typeface="Arial"/>
              </a:rPr>
              <a:t>avancée du routage à  vecteur de distance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86" y="5374944"/>
            <a:ext cx="392239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685" marR="5080" indent="-7620" algn="just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Pour </a:t>
            </a:r>
            <a:r>
              <a:rPr sz="2400" dirty="0">
                <a:latin typeface="Arial"/>
                <a:cs typeface="Arial"/>
              </a:rPr>
              <a:t>R1, </a:t>
            </a:r>
            <a:r>
              <a:rPr sz="2400" spc="-5" dirty="0">
                <a:latin typeface="Arial"/>
                <a:cs typeface="Arial"/>
              </a:rPr>
              <a:t>172.16.3.0/24 </a:t>
            </a:r>
            <a:r>
              <a:rPr sz="2400" dirty="0">
                <a:latin typeface="Arial"/>
                <a:cs typeface="Arial"/>
              </a:rPr>
              <a:t>est </a:t>
            </a:r>
            <a:r>
              <a:rPr sz="2400" spc="-5" dirty="0">
                <a:latin typeface="Arial"/>
                <a:cs typeface="Arial"/>
              </a:rPr>
              <a:t>à  un tronçon (distance)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peut  </a:t>
            </a:r>
            <a:r>
              <a:rPr sz="2400" dirty="0">
                <a:latin typeface="Arial"/>
                <a:cs typeface="Arial"/>
              </a:rPr>
              <a:t>être </a:t>
            </a:r>
            <a:r>
              <a:rPr sz="2400" spc="-5" dirty="0">
                <a:latin typeface="Arial"/>
                <a:cs typeface="Arial"/>
              </a:rPr>
              <a:t>atteint </a:t>
            </a:r>
            <a:r>
              <a:rPr sz="2400" dirty="0">
                <a:latin typeface="Arial"/>
                <a:cs typeface="Arial"/>
              </a:rPr>
              <a:t>via R2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(vecteur).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" y="1548383"/>
            <a:ext cx="5653217" cy="4340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143" y="645667"/>
            <a:ext cx="348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protocoles de</a:t>
            </a:r>
            <a:r>
              <a:rPr sz="1800" b="1" spc="-8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15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143" y="874267"/>
            <a:ext cx="6235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Protocoles de routage à </a:t>
            </a:r>
            <a:r>
              <a:rPr sz="2800" dirty="0"/>
              <a:t>état </a:t>
            </a:r>
            <a:r>
              <a:rPr sz="2800" spc="-5" dirty="0"/>
              <a:t>de</a:t>
            </a:r>
            <a:r>
              <a:rPr sz="2800" spc="65" dirty="0"/>
              <a:t> </a:t>
            </a:r>
            <a:r>
              <a:rPr sz="2800" spc="-5" dirty="0"/>
              <a:t>liens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45429" y="1846326"/>
            <a:ext cx="3365500" cy="35566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  <a:buFont typeface="Wingdings"/>
              <a:buChar char=""/>
              <a:tabLst>
                <a:tab pos="236854" algn="l"/>
              </a:tabLst>
            </a:pPr>
            <a:r>
              <a:rPr sz="2400" spc="-5" dirty="0">
                <a:latin typeface="Arial"/>
                <a:cs typeface="Arial"/>
              </a:rPr>
              <a:t>chaque routeur crée  une « vue complète » ou  une topologie du réseau 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spc="-5" dirty="0">
                <a:latin typeface="Arial"/>
                <a:cs typeface="Arial"/>
              </a:rPr>
              <a:t>récupérant des  informations provenant  de </a:t>
            </a:r>
            <a:r>
              <a:rPr sz="2400" dirty="0">
                <a:latin typeface="Arial"/>
                <a:cs typeface="Arial"/>
              </a:rPr>
              <a:t>tous </a:t>
            </a:r>
            <a:r>
              <a:rPr sz="2400" spc="-5" dirty="0">
                <a:latin typeface="Arial"/>
                <a:cs typeface="Arial"/>
              </a:rPr>
              <a:t>les autres  routeurs</a:t>
            </a:r>
            <a:endParaRPr sz="2400">
              <a:latin typeface="Arial"/>
              <a:cs typeface="Arial"/>
            </a:endParaRPr>
          </a:p>
          <a:p>
            <a:pPr marL="152400" indent="-140335">
              <a:lnSpc>
                <a:spcPts val="2590"/>
              </a:lnSpc>
              <a:buFont typeface="Wingdings"/>
              <a:buChar char=""/>
              <a:tabLst>
                <a:tab pos="153035" algn="l"/>
              </a:tabLst>
            </a:pPr>
            <a:r>
              <a:rPr sz="2400" spc="-5" dirty="0">
                <a:latin typeface="Arial"/>
                <a:cs typeface="Arial"/>
              </a:rPr>
              <a:t>Exemples:</a:t>
            </a:r>
            <a:endParaRPr sz="2400">
              <a:latin typeface="Arial"/>
              <a:cs typeface="Arial"/>
            </a:endParaRPr>
          </a:p>
          <a:p>
            <a:pPr marL="982344" lvl="1" indent="-343535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982344" algn="l"/>
                <a:tab pos="982980" algn="l"/>
              </a:tabLst>
            </a:pPr>
            <a:r>
              <a:rPr sz="2200" b="1" spc="-5" dirty="0">
                <a:latin typeface="Arial"/>
                <a:cs typeface="Arial"/>
              </a:rPr>
              <a:t>OSPF</a:t>
            </a:r>
            <a:endParaRPr sz="2200">
              <a:latin typeface="Arial"/>
              <a:cs typeface="Arial"/>
            </a:endParaRPr>
          </a:p>
          <a:p>
            <a:pPr marL="982344" lvl="1" indent="-3435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982344" algn="l"/>
                <a:tab pos="982980" algn="l"/>
              </a:tabLst>
            </a:pPr>
            <a:r>
              <a:rPr sz="2200" b="1" spc="-5" dirty="0">
                <a:latin typeface="Arial"/>
                <a:cs typeface="Arial"/>
              </a:rPr>
              <a:t>IS-IS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645667"/>
            <a:ext cx="348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protocoles de</a:t>
            </a:r>
            <a:r>
              <a:rPr sz="1800" b="1" spc="-8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874267"/>
            <a:ext cx="6252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Métriques des protocoles de</a:t>
            </a:r>
            <a:r>
              <a:rPr sz="2800" spc="80" dirty="0"/>
              <a:t> </a:t>
            </a:r>
            <a:r>
              <a:rPr sz="2800" spc="-5" dirty="0"/>
              <a:t>routage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17600" y="1818259"/>
            <a:ext cx="7377430" cy="2696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20979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Une métrique </a:t>
            </a:r>
            <a:r>
              <a:rPr sz="2400" dirty="0">
                <a:latin typeface="Arial"/>
                <a:cs typeface="Arial"/>
              </a:rPr>
              <a:t>est </a:t>
            </a:r>
            <a:r>
              <a:rPr sz="2400" spc="-5" dirty="0">
                <a:latin typeface="Arial"/>
                <a:cs typeface="Arial"/>
              </a:rPr>
              <a:t>une valeur mesurable attribuée par  le protocole de routage aux </a:t>
            </a:r>
            <a:r>
              <a:rPr sz="2400" spc="-10" dirty="0">
                <a:latin typeface="Arial"/>
                <a:cs typeface="Arial"/>
              </a:rPr>
              <a:t>différentes </a:t>
            </a:r>
            <a:r>
              <a:rPr sz="2400" spc="-5" dirty="0">
                <a:latin typeface="Arial"/>
                <a:cs typeface="Arial"/>
              </a:rPr>
              <a:t>routes selon  leur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utilité.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415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Elle </a:t>
            </a:r>
            <a:r>
              <a:rPr sz="2400" dirty="0">
                <a:latin typeface="Arial"/>
                <a:cs typeface="Arial"/>
              </a:rPr>
              <a:t>sert à déterminer le « </a:t>
            </a:r>
            <a:r>
              <a:rPr sz="2400" spc="-5" dirty="0">
                <a:latin typeface="Arial"/>
                <a:cs typeface="Arial"/>
              </a:rPr>
              <a:t>coût </a:t>
            </a:r>
            <a:r>
              <a:rPr sz="2400" dirty="0">
                <a:latin typeface="Arial"/>
                <a:cs typeface="Arial"/>
              </a:rPr>
              <a:t>» </a:t>
            </a:r>
            <a:r>
              <a:rPr sz="2400" spc="-5" dirty="0">
                <a:latin typeface="Arial"/>
                <a:cs typeface="Arial"/>
              </a:rPr>
              <a:t>global d'un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chemin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5"/>
              </a:lnSpc>
            </a:pPr>
            <a:r>
              <a:rPr sz="2400" spc="-5" dirty="0">
                <a:latin typeface="Arial"/>
                <a:cs typeface="Arial"/>
              </a:rPr>
              <a:t>entre </a:t>
            </a:r>
            <a:r>
              <a:rPr sz="2400" spc="-1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source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la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destination.</a:t>
            </a:r>
            <a:endParaRPr sz="2400">
              <a:latin typeface="Arial"/>
              <a:cs typeface="Arial"/>
            </a:endParaRPr>
          </a:p>
          <a:p>
            <a:pPr marL="355600" marR="167640" indent="-342900">
              <a:lnSpc>
                <a:spcPts val="2590"/>
              </a:lnSpc>
              <a:spcBef>
                <a:spcPts val="1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Les protocoles de routage déterminent le meilleur  chemin en fonction de la </a:t>
            </a:r>
            <a:r>
              <a:rPr sz="2400" dirty="0">
                <a:latin typeface="Arial"/>
                <a:cs typeface="Arial"/>
              </a:rPr>
              <a:t>route </a:t>
            </a:r>
            <a:r>
              <a:rPr sz="2400" spc="-5" dirty="0">
                <a:latin typeface="Arial"/>
                <a:cs typeface="Arial"/>
              </a:rPr>
              <a:t>dont la métrique </a:t>
            </a:r>
            <a:r>
              <a:rPr sz="2400" dirty="0">
                <a:latin typeface="Arial"/>
                <a:cs typeface="Arial"/>
              </a:rPr>
              <a:t>est  la </a:t>
            </a:r>
            <a:r>
              <a:rPr sz="2400" spc="-5" dirty="0">
                <a:latin typeface="Arial"/>
                <a:cs typeface="Arial"/>
              </a:rPr>
              <a:t>plus faible.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645667"/>
            <a:ext cx="348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protocoles de</a:t>
            </a:r>
            <a:r>
              <a:rPr sz="1800" b="1" spc="-8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874267"/>
            <a:ext cx="8081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Protocoles de routage par </a:t>
            </a:r>
            <a:r>
              <a:rPr sz="2800" dirty="0"/>
              <a:t>classe </a:t>
            </a:r>
            <a:r>
              <a:rPr sz="2800" spc="-5" dirty="0"/>
              <a:t>&amp; sans</a:t>
            </a:r>
            <a:r>
              <a:rPr sz="2800" spc="114" dirty="0"/>
              <a:t> </a:t>
            </a:r>
            <a:r>
              <a:rPr sz="2800" dirty="0"/>
              <a:t>classe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19227" y="1533906"/>
            <a:ext cx="8077200" cy="4721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Les protocoles de routage par classe n'envoient pas les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informations  de masque de sous-réseau dans les mises à jour de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routage.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ts val="2280"/>
              </a:lnSpc>
              <a:spcBef>
                <a:spcPts val="1889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Seuls RIPv1 et IGRP sont des protocoles de routage par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classe.</a:t>
            </a:r>
            <a:endParaRPr sz="2000">
              <a:latin typeface="Arial"/>
              <a:cs typeface="Arial"/>
            </a:endParaRPr>
          </a:p>
          <a:p>
            <a:pPr marL="812800" marR="196850" lvl="1" indent="-342900">
              <a:lnSpc>
                <a:spcPts val="2160"/>
              </a:lnSpc>
              <a:spcBef>
                <a:spcPts val="15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Ils ont été créés lorsque les adresses réseau étaient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attribuées  en fonction des classes (A, B ou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C).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ts val="201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Ils ne peuvent pas fonctionner avec des masques de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sous-</a:t>
            </a:r>
            <a:endParaRPr sz="2000">
              <a:latin typeface="Arial"/>
              <a:cs typeface="Arial"/>
            </a:endParaRPr>
          </a:p>
          <a:p>
            <a:pPr marL="8128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réseau de longueur variable (VLSM) ni le routage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inter-domaine</a:t>
            </a:r>
            <a:endParaRPr sz="2000">
              <a:latin typeface="Arial"/>
              <a:cs typeface="Arial"/>
            </a:endParaRPr>
          </a:p>
          <a:p>
            <a:pPr marL="8128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sans </a:t>
            </a:r>
            <a:r>
              <a:rPr sz="2000" spc="5" dirty="0">
                <a:latin typeface="Arial"/>
                <a:cs typeface="Arial"/>
              </a:rPr>
              <a:t>classe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(CIDR).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ts val="228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Ils posent des problèmes sur les réseaux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discontinus.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19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Les protocoles de routage sans classe incluent les informations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masque de sous-réseau dans les mises à </a:t>
            </a:r>
            <a:r>
              <a:rPr sz="2000" spc="-5" dirty="0">
                <a:latin typeface="Arial"/>
                <a:cs typeface="Arial"/>
              </a:rPr>
              <a:t>jour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routage.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ts val="2280"/>
              </a:lnSpc>
              <a:spcBef>
                <a:spcPts val="1925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RIPv2, </a:t>
            </a:r>
            <a:r>
              <a:rPr sz="2000" spc="-45" dirty="0">
                <a:latin typeface="Arial"/>
                <a:cs typeface="Arial"/>
              </a:rPr>
              <a:t>EIGRP, </a:t>
            </a:r>
            <a:r>
              <a:rPr sz="2000" dirty="0">
                <a:latin typeface="Arial"/>
                <a:cs typeface="Arial"/>
              </a:rPr>
              <a:t>OSPF et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IS_IS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ts val="216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Prise en charge de la technique VLSM et de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CIDR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ts val="228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Protocoles de routage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IPv6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1834" y="6700825"/>
            <a:ext cx="19735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Inc.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Tous droits</a:t>
            </a:r>
            <a:r>
              <a:rPr sz="700" spc="17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réservés.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6584" y="6700825"/>
            <a:ext cx="147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Informations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confidentielles de</a:t>
            </a:r>
            <a:r>
              <a:rPr sz="700" spc="-9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42" y="6700825"/>
            <a:ext cx="65125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682355" y="665358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004" y="290394"/>
            <a:ext cx="1076675" cy="57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796" y="2783585"/>
            <a:ext cx="273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3.2 Protocole</a:t>
            </a:r>
            <a:r>
              <a:rPr sz="2400" b="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RIPv2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645667"/>
            <a:ext cx="586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protocoles de routage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à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vecteur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de</a:t>
            </a:r>
            <a:r>
              <a:rPr sz="1800" b="1" spc="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874267"/>
            <a:ext cx="7630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Protocole RIP (Routing Information</a:t>
            </a:r>
            <a:r>
              <a:rPr sz="2800" spc="95" dirty="0"/>
              <a:t> </a:t>
            </a:r>
            <a:r>
              <a:rPr sz="2800" spc="-5" dirty="0"/>
              <a:t>Protocol)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061904" y="1740407"/>
            <a:ext cx="4971264" cy="3767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151" y="1325626"/>
            <a:ext cx="3788410" cy="5238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212725">
              <a:lnSpc>
                <a:spcPts val="1939"/>
              </a:lnSpc>
              <a:spcBef>
                <a:spcPts val="345"/>
              </a:spcBef>
              <a:buFont typeface="Wingdings"/>
              <a:buChar char=""/>
              <a:tabLst>
                <a:tab pos="182245" algn="l"/>
              </a:tabLst>
            </a:pPr>
            <a:r>
              <a:rPr sz="1800" dirty="0">
                <a:latin typeface="Arial"/>
                <a:cs typeface="Arial"/>
              </a:rPr>
              <a:t>RIP est </a:t>
            </a:r>
            <a:r>
              <a:rPr sz="1800" spc="-5" dirty="0">
                <a:latin typeface="Arial"/>
                <a:cs typeface="Arial"/>
              </a:rPr>
              <a:t>un protocole à vecteur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  distance</a:t>
            </a:r>
            <a:endParaRPr sz="18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1710"/>
              </a:spcBef>
              <a:buFont typeface="Wingdings"/>
              <a:buChar char=""/>
              <a:tabLst>
                <a:tab pos="182245" algn="l"/>
              </a:tabLst>
            </a:pPr>
            <a:r>
              <a:rPr sz="1800" spc="-5" dirty="0">
                <a:latin typeface="Arial"/>
                <a:cs typeface="Arial"/>
              </a:rPr>
              <a:t>Utilise l’algorithme de Bellman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12700" marR="13970">
              <a:lnSpc>
                <a:spcPts val="1939"/>
              </a:lnSpc>
              <a:buFont typeface="Wingdings"/>
              <a:buChar char=""/>
              <a:tabLst>
                <a:tab pos="182245" algn="l"/>
              </a:tabLst>
            </a:pPr>
            <a:r>
              <a:rPr sz="1800" spc="-5" dirty="0">
                <a:latin typeface="Arial"/>
                <a:cs typeface="Arial"/>
              </a:rPr>
              <a:t>Les mises à jour de routage (copie  de la table de routage) sont </a:t>
            </a:r>
            <a:r>
              <a:rPr sz="1800" spc="-10" dirty="0">
                <a:latin typeface="Arial"/>
                <a:cs typeface="Arial"/>
              </a:rPr>
              <a:t>diffusées  périodiquement </a:t>
            </a:r>
            <a:r>
              <a:rPr sz="1800" spc="-5" dirty="0">
                <a:latin typeface="Arial"/>
                <a:cs typeface="Arial"/>
              </a:rPr>
              <a:t>toutes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25"/>
              </a:lnSpc>
            </a:pPr>
            <a:r>
              <a:rPr sz="1800" spc="-5" dirty="0">
                <a:latin typeface="Arial"/>
                <a:cs typeface="Arial"/>
              </a:rPr>
              <a:t>30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secondes.</a:t>
            </a:r>
            <a:endParaRPr sz="18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1730"/>
              </a:spcBef>
              <a:buFont typeface="Wingdings"/>
              <a:buChar char=""/>
              <a:tabLst>
                <a:tab pos="182245" algn="l"/>
              </a:tabLst>
            </a:pPr>
            <a:r>
              <a:rPr sz="1800" spc="-5" dirty="0">
                <a:latin typeface="Arial"/>
                <a:cs typeface="Arial"/>
              </a:rPr>
              <a:t>métrique: nombre 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sauts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12700" marR="659765">
              <a:lnSpc>
                <a:spcPts val="1950"/>
              </a:lnSpc>
              <a:buFont typeface="Wingdings"/>
              <a:buChar char=""/>
              <a:tabLst>
                <a:tab pos="118110" algn="l"/>
              </a:tabLst>
            </a:pPr>
            <a:r>
              <a:rPr sz="1800" spc="-5" dirty="0">
                <a:latin typeface="Arial"/>
                <a:cs typeface="Arial"/>
              </a:rPr>
              <a:t>Métrique infinie= 16 (15 sauts  maximum)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650">
              <a:latin typeface="Times New Roman"/>
              <a:cs typeface="Times New Roman"/>
            </a:endParaRPr>
          </a:p>
          <a:p>
            <a:pPr marL="12700" marR="35560">
              <a:lnSpc>
                <a:spcPts val="1939"/>
              </a:lnSpc>
              <a:buFont typeface="Wingdings"/>
              <a:buChar char=""/>
              <a:tabLst>
                <a:tab pos="118110" algn="l"/>
              </a:tabLst>
            </a:pPr>
            <a:r>
              <a:rPr sz="1800" spc="-5" dirty="0">
                <a:latin typeface="Arial"/>
                <a:cs typeface="Arial"/>
              </a:rPr>
              <a:t>Distance administrative (mesure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qualité du protocole de routage):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120</a:t>
            </a:r>
            <a:endParaRPr sz="18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1705"/>
              </a:spcBef>
              <a:buFont typeface="Wingdings"/>
              <a:buChar char=""/>
              <a:tabLst>
                <a:tab pos="182245" algn="l"/>
              </a:tabLst>
            </a:pPr>
            <a:r>
              <a:rPr sz="1800" dirty="0">
                <a:latin typeface="Arial"/>
                <a:cs typeface="Arial"/>
              </a:rPr>
              <a:t>RIP </a:t>
            </a:r>
            <a:r>
              <a:rPr sz="1800" spc="-5" dirty="0">
                <a:latin typeface="Arial"/>
                <a:cs typeface="Arial"/>
              </a:rPr>
              <a:t>utilise UDP </a:t>
            </a:r>
            <a:r>
              <a:rPr sz="1800" dirty="0">
                <a:latin typeface="Arial"/>
                <a:cs typeface="Arial"/>
              </a:rPr>
              <a:t>sur </a:t>
            </a:r>
            <a:r>
              <a:rPr sz="1800" spc="-5" dirty="0">
                <a:latin typeface="Arial"/>
                <a:cs typeface="Arial"/>
              </a:rPr>
              <a:t>le port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520</a:t>
            </a:r>
            <a:endParaRPr sz="18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1730"/>
              </a:spcBef>
              <a:buFont typeface="Wingdings"/>
              <a:buChar char=""/>
              <a:tabLst>
                <a:tab pos="182245" algn="l"/>
              </a:tabLst>
            </a:pPr>
            <a:r>
              <a:rPr sz="1800" spc="-5" dirty="0">
                <a:latin typeface="Arial"/>
                <a:cs typeface="Arial"/>
              </a:rPr>
              <a:t>RIPng </a:t>
            </a:r>
            <a:r>
              <a:rPr sz="1800" dirty="0">
                <a:latin typeface="Arial"/>
                <a:cs typeface="Arial"/>
              </a:rPr>
              <a:t>est </a:t>
            </a:r>
            <a:r>
              <a:rPr sz="1800" spc="-5" dirty="0">
                <a:latin typeface="Arial"/>
                <a:cs typeface="Arial"/>
              </a:rPr>
              <a:t>basée sur </a:t>
            </a:r>
            <a:r>
              <a:rPr sz="1800" dirty="0">
                <a:latin typeface="Arial"/>
                <a:cs typeface="Arial"/>
              </a:rPr>
              <a:t>RIPv2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19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6700825"/>
            <a:ext cx="72745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752458" y="665358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834" y="6700825"/>
            <a:ext cx="19735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Inc.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Tous droits</a:t>
            </a:r>
            <a:r>
              <a:rPr sz="700" spc="17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réservés.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6584" y="6700825"/>
            <a:ext cx="147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Informations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confidentielles de</a:t>
            </a:r>
            <a:r>
              <a:rPr sz="700" spc="-9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5220" y="634695"/>
            <a:ext cx="64090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Chapitre 3 – Sections et</a:t>
            </a:r>
            <a:r>
              <a:rPr spc="-140" dirty="0"/>
              <a:t> </a:t>
            </a:r>
            <a:r>
              <a:rPr spc="-5" dirty="0"/>
              <a:t>objectifs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5220" y="1248492"/>
            <a:ext cx="7744459" cy="44348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34340" lvl="1" indent="-42227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Protocoles de routage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dynamique</a:t>
            </a:r>
            <a:endParaRPr sz="2000">
              <a:latin typeface="Arial"/>
              <a:cs typeface="Arial"/>
            </a:endParaRPr>
          </a:p>
          <a:p>
            <a:pPr marL="636905" lvl="2" indent="-285115">
              <a:lnSpc>
                <a:spcPct val="100000"/>
              </a:lnSpc>
              <a:spcBef>
                <a:spcPts val="590"/>
              </a:spcBef>
              <a:buClr>
                <a:srgbClr val="6F8BA0"/>
              </a:buClr>
              <a:buChar char="•"/>
              <a:tabLst>
                <a:tab pos="636905" algn="l"/>
                <a:tab pos="637540" algn="l"/>
              </a:tabLst>
            </a:pPr>
            <a:r>
              <a:rPr sz="1600" spc="-5" dirty="0">
                <a:latin typeface="Arial"/>
                <a:cs typeface="Arial"/>
              </a:rPr>
              <a:t>Expliquer la fonction des protocoles de routage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dynamique</a:t>
            </a:r>
            <a:endParaRPr sz="1600">
              <a:latin typeface="Arial"/>
              <a:cs typeface="Arial"/>
            </a:endParaRPr>
          </a:p>
          <a:p>
            <a:pPr marL="636905" lvl="2" indent="-285115">
              <a:lnSpc>
                <a:spcPct val="100000"/>
              </a:lnSpc>
              <a:spcBef>
                <a:spcPts val="580"/>
              </a:spcBef>
              <a:buClr>
                <a:srgbClr val="6F8BA0"/>
              </a:buClr>
              <a:buChar char="•"/>
              <a:tabLst>
                <a:tab pos="636905" algn="l"/>
                <a:tab pos="637540" algn="l"/>
              </a:tabLst>
            </a:pPr>
            <a:r>
              <a:rPr sz="1600" spc="-5" dirty="0">
                <a:latin typeface="Arial"/>
                <a:cs typeface="Arial"/>
              </a:rPr>
              <a:t>Expliquer l'utilisation du routage dynamique et du routage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statique</a:t>
            </a:r>
            <a:endParaRPr sz="1600">
              <a:latin typeface="Arial"/>
              <a:cs typeface="Arial"/>
            </a:endParaRPr>
          </a:p>
          <a:p>
            <a:pPr marL="436245" lvl="1" indent="-422909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436880" algn="l"/>
              </a:tabLst>
            </a:pPr>
            <a:r>
              <a:rPr sz="2000" dirty="0">
                <a:latin typeface="Arial"/>
                <a:cs typeface="Arial"/>
              </a:rPr>
              <a:t>Protocole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RIPv2</a:t>
            </a:r>
            <a:endParaRPr sz="2000">
              <a:latin typeface="Arial"/>
              <a:cs typeface="Arial"/>
            </a:endParaRPr>
          </a:p>
          <a:p>
            <a:pPr marL="636905" lvl="2" indent="-285115">
              <a:lnSpc>
                <a:spcPct val="100000"/>
              </a:lnSpc>
              <a:spcBef>
                <a:spcPts val="590"/>
              </a:spcBef>
              <a:buClr>
                <a:srgbClr val="6F8BA0"/>
              </a:buClr>
              <a:buChar char="•"/>
              <a:tabLst>
                <a:tab pos="636905" algn="l"/>
                <a:tab pos="637540" algn="l"/>
              </a:tabLst>
            </a:pPr>
            <a:r>
              <a:rPr sz="1600" spc="-5" dirty="0">
                <a:latin typeface="Arial"/>
                <a:cs typeface="Arial"/>
              </a:rPr>
              <a:t>Configurer le protocole de routage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RIPv2</a:t>
            </a:r>
            <a:endParaRPr sz="1600">
              <a:latin typeface="Arial"/>
              <a:cs typeface="Arial"/>
            </a:endParaRPr>
          </a:p>
          <a:p>
            <a:pPr marL="434340" lvl="1" indent="-4222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La table 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routage</a:t>
            </a:r>
            <a:endParaRPr sz="2000">
              <a:latin typeface="Arial"/>
              <a:cs typeface="Arial"/>
            </a:endParaRPr>
          </a:p>
          <a:p>
            <a:pPr marL="640080" marR="257175" lvl="2" indent="-287020">
              <a:lnSpc>
                <a:spcPts val="1820"/>
              </a:lnSpc>
              <a:spcBef>
                <a:spcPts val="740"/>
              </a:spcBef>
              <a:buClr>
                <a:srgbClr val="6F8BA0"/>
              </a:buClr>
              <a:buChar char="•"/>
              <a:tabLst>
                <a:tab pos="640080" algn="l"/>
                <a:tab pos="640715" algn="l"/>
              </a:tabLst>
            </a:pPr>
            <a:r>
              <a:rPr sz="1600" spc="-5" dirty="0">
                <a:latin typeface="Arial"/>
                <a:cs typeface="Arial"/>
              </a:rPr>
              <a:t>Expliquer les composants d'une entrée de la table de routage IPv4 pour une  route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donnée</a:t>
            </a:r>
            <a:endParaRPr sz="1600">
              <a:latin typeface="Arial"/>
              <a:cs typeface="Arial"/>
            </a:endParaRPr>
          </a:p>
          <a:p>
            <a:pPr marL="640080" marR="5080" lvl="2" indent="-287020">
              <a:lnSpc>
                <a:spcPts val="1820"/>
              </a:lnSpc>
              <a:spcBef>
                <a:spcPts val="680"/>
              </a:spcBef>
              <a:buClr>
                <a:srgbClr val="6F8BA0"/>
              </a:buClr>
              <a:buChar char="•"/>
              <a:tabLst>
                <a:tab pos="640080" algn="l"/>
                <a:tab pos="640715" algn="l"/>
              </a:tabLst>
            </a:pPr>
            <a:r>
              <a:rPr sz="1600" spc="-5" dirty="0">
                <a:latin typeface="Arial"/>
                <a:cs typeface="Arial"/>
              </a:rPr>
              <a:t>Expliquer la relation parent/enfant dans une table de routage créée de manière  dynamique</a:t>
            </a:r>
            <a:endParaRPr sz="1600">
              <a:latin typeface="Arial"/>
              <a:cs typeface="Arial"/>
            </a:endParaRPr>
          </a:p>
          <a:p>
            <a:pPr marL="640080" lvl="2" indent="-287020">
              <a:lnSpc>
                <a:spcPct val="100000"/>
              </a:lnSpc>
              <a:spcBef>
                <a:spcPts val="535"/>
              </a:spcBef>
              <a:buClr>
                <a:srgbClr val="6F8BA0"/>
              </a:buClr>
              <a:buChar char="•"/>
              <a:tabLst>
                <a:tab pos="640080" algn="l"/>
                <a:tab pos="640715" algn="l"/>
              </a:tabLst>
            </a:pPr>
            <a:r>
              <a:rPr sz="1600" spc="-5" dirty="0">
                <a:latin typeface="Arial"/>
                <a:cs typeface="Arial"/>
              </a:rPr>
              <a:t>Déterminer la route à utiliser pour transmettre un paquet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IPv4</a:t>
            </a:r>
            <a:endParaRPr sz="1600">
              <a:latin typeface="Arial"/>
              <a:cs typeface="Arial"/>
            </a:endParaRPr>
          </a:p>
          <a:p>
            <a:pPr marL="640080" lvl="2" indent="-287020">
              <a:lnSpc>
                <a:spcPct val="100000"/>
              </a:lnSpc>
              <a:spcBef>
                <a:spcPts val="580"/>
              </a:spcBef>
              <a:buClr>
                <a:srgbClr val="6F8BA0"/>
              </a:buClr>
              <a:buChar char="•"/>
              <a:tabLst>
                <a:tab pos="640080" algn="l"/>
                <a:tab pos="640715" algn="l"/>
              </a:tabLst>
            </a:pPr>
            <a:r>
              <a:rPr sz="1600" spc="-5" dirty="0">
                <a:latin typeface="Arial"/>
                <a:cs typeface="Arial"/>
              </a:rPr>
              <a:t>Déterminer la route à utiliser pour transmettre un paquet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  <a:p>
            <a:pPr marL="437515" lvl="1" indent="-422909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38150" algn="l"/>
              </a:tabLst>
            </a:pPr>
            <a:r>
              <a:rPr sz="2000" dirty="0">
                <a:latin typeface="Arial"/>
                <a:cs typeface="Arial"/>
              </a:rPr>
              <a:t>Résumé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718184"/>
            <a:ext cx="32715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6F8BA0"/>
                </a:solidFill>
                <a:latin typeface="Arial"/>
                <a:cs typeface="Arial"/>
              </a:rPr>
              <a:t>Principes fondamentaux de</a:t>
            </a:r>
            <a:r>
              <a:rPr sz="1700" b="1" spc="-6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933069"/>
            <a:ext cx="29591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/>
              <a:t>Démarrage à</a:t>
            </a:r>
            <a:r>
              <a:rPr sz="2700" spc="-60" dirty="0"/>
              <a:t> </a:t>
            </a:r>
            <a:r>
              <a:rPr sz="2700" dirty="0"/>
              <a:t>froid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550832" y="1857755"/>
            <a:ext cx="4778963" cy="2948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8311" y="766063"/>
            <a:ext cx="2895600" cy="554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R1 ajoute le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réseau</a:t>
            </a:r>
            <a:endParaRPr sz="2000">
              <a:latin typeface="Arial"/>
              <a:cs typeface="Arial"/>
            </a:endParaRPr>
          </a:p>
          <a:p>
            <a:pPr marL="355600" marR="508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Arial"/>
                <a:cs typeface="Arial"/>
              </a:rPr>
              <a:t>10.1.0.0 disponible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via  </a:t>
            </a:r>
            <a:r>
              <a:rPr sz="2000" dirty="0">
                <a:latin typeface="Arial"/>
                <a:cs typeface="Arial"/>
              </a:rPr>
              <a:t>l'interface  FastEthernet 0/0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</a:t>
            </a:r>
            <a:endParaRPr sz="2000">
              <a:latin typeface="Arial"/>
              <a:cs typeface="Arial"/>
            </a:endParaRPr>
          </a:p>
          <a:p>
            <a:pPr marL="355600" marR="254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10.2.0.0 devient alors  disponible </a:t>
            </a:r>
            <a:r>
              <a:rPr sz="2000" spc="-5" dirty="0">
                <a:latin typeface="Arial"/>
                <a:cs typeface="Arial"/>
              </a:rPr>
              <a:t>via  </a:t>
            </a:r>
            <a:r>
              <a:rPr sz="2000" dirty="0">
                <a:latin typeface="Arial"/>
                <a:cs typeface="Arial"/>
              </a:rPr>
              <a:t>l'interface Serial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0/0/0.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01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R2 ajoute le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réseau</a:t>
            </a:r>
            <a:endParaRPr sz="2000">
              <a:latin typeface="Arial"/>
              <a:cs typeface="Arial"/>
            </a:endParaRPr>
          </a:p>
          <a:p>
            <a:pPr marL="355600" marR="5715">
              <a:lnSpc>
                <a:spcPct val="90000"/>
              </a:lnSpc>
              <a:spcBef>
                <a:spcPts val="120"/>
              </a:spcBef>
            </a:pPr>
            <a:r>
              <a:rPr sz="2000" dirty="0">
                <a:latin typeface="Arial"/>
                <a:cs typeface="Arial"/>
              </a:rPr>
              <a:t>10.2.0.0 disponible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via  </a:t>
            </a:r>
            <a:r>
              <a:rPr sz="2000" dirty="0">
                <a:latin typeface="Arial"/>
                <a:cs typeface="Arial"/>
              </a:rPr>
              <a:t>l'interface Serial </a:t>
            </a:r>
            <a:r>
              <a:rPr sz="2000" spc="-5" dirty="0">
                <a:latin typeface="Arial"/>
                <a:cs typeface="Arial"/>
              </a:rPr>
              <a:t>0/0/0  </a:t>
            </a:r>
            <a:r>
              <a:rPr sz="2000" dirty="0">
                <a:latin typeface="Arial"/>
                <a:cs typeface="Arial"/>
              </a:rPr>
              <a:t>et 10.3.0.0 devient  alors disponible </a:t>
            </a:r>
            <a:r>
              <a:rPr sz="2000" spc="-5" dirty="0">
                <a:latin typeface="Arial"/>
                <a:cs typeface="Arial"/>
              </a:rPr>
              <a:t>via  </a:t>
            </a:r>
            <a:r>
              <a:rPr sz="2000" dirty="0">
                <a:latin typeface="Arial"/>
                <a:cs typeface="Arial"/>
              </a:rPr>
              <a:t>l'interface Serial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0/0/1.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039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R3 ajoute le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réseau</a:t>
            </a:r>
            <a:endParaRPr sz="2000">
              <a:latin typeface="Arial"/>
              <a:cs typeface="Arial"/>
            </a:endParaRPr>
          </a:p>
          <a:p>
            <a:pPr marL="355600" marR="5715">
              <a:lnSpc>
                <a:spcPct val="90000"/>
              </a:lnSpc>
              <a:spcBef>
                <a:spcPts val="120"/>
              </a:spcBef>
            </a:pPr>
            <a:r>
              <a:rPr sz="2000" dirty="0">
                <a:latin typeface="Arial"/>
                <a:cs typeface="Arial"/>
              </a:rPr>
              <a:t>10.3.0.0 disponible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via  </a:t>
            </a:r>
            <a:r>
              <a:rPr sz="2000" dirty="0">
                <a:latin typeface="Arial"/>
                <a:cs typeface="Arial"/>
              </a:rPr>
              <a:t>l'interface Serial </a:t>
            </a:r>
            <a:r>
              <a:rPr sz="2000" spc="-5" dirty="0">
                <a:latin typeface="Arial"/>
                <a:cs typeface="Arial"/>
              </a:rPr>
              <a:t>0/0/1  </a:t>
            </a:r>
            <a:r>
              <a:rPr sz="2000" dirty="0">
                <a:latin typeface="Arial"/>
                <a:cs typeface="Arial"/>
              </a:rPr>
              <a:t>et 10.4.0.0 devient  alors disponible </a:t>
            </a:r>
            <a:r>
              <a:rPr sz="2000" spc="-5" dirty="0">
                <a:latin typeface="Arial"/>
                <a:cs typeface="Arial"/>
              </a:rPr>
              <a:t>via  </a:t>
            </a:r>
            <a:r>
              <a:rPr sz="2000" dirty="0">
                <a:latin typeface="Arial"/>
                <a:cs typeface="Arial"/>
              </a:rPr>
              <a:t>l'interface  FastEthernet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0/0.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93011" y="5075301"/>
            <a:ext cx="29914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1480" marR="5080" indent="-39941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Routeurs exécutant le  protocole </a:t>
            </a:r>
            <a:r>
              <a:rPr sz="2400" dirty="0">
                <a:latin typeface="Arial"/>
                <a:cs typeface="Arial"/>
              </a:rPr>
              <a:t>RIPv2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645667"/>
            <a:ext cx="345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Principes fondamentaux de</a:t>
            </a:r>
            <a:r>
              <a:rPr sz="1800" b="1" spc="-1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874267"/>
            <a:ext cx="3408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Détection de</a:t>
            </a:r>
            <a:r>
              <a:rPr sz="2800" dirty="0"/>
              <a:t> </a:t>
            </a:r>
            <a:r>
              <a:rPr sz="2800" spc="-5" dirty="0"/>
              <a:t>réseau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958078" y="1346402"/>
            <a:ext cx="491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R1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8078" y="1621282"/>
            <a:ext cx="2894330" cy="4721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24765" indent="-342900">
              <a:lnSpc>
                <a:spcPts val="2160"/>
              </a:lnSpc>
              <a:spcBef>
                <a:spcPts val="3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Envoie les dernières  informations sur le  réseau 10.1.0.0 </a:t>
            </a:r>
            <a:r>
              <a:rPr sz="2000" spc="-5" dirty="0">
                <a:latin typeface="Arial"/>
                <a:cs typeface="Arial"/>
              </a:rPr>
              <a:t>via  </a:t>
            </a:r>
            <a:r>
              <a:rPr sz="2000" dirty="0">
                <a:latin typeface="Arial"/>
                <a:cs typeface="Arial"/>
              </a:rPr>
              <a:t>l'interface Serial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0/0/0.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01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Envoie </a:t>
            </a:r>
            <a:r>
              <a:rPr sz="2000" dirty="0">
                <a:latin typeface="Arial"/>
                <a:cs typeface="Arial"/>
              </a:rPr>
              <a:t>les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dernières</a:t>
            </a:r>
            <a:endParaRPr sz="2000">
              <a:latin typeface="Arial"/>
              <a:cs typeface="Arial"/>
            </a:endParaRPr>
          </a:p>
          <a:p>
            <a:pPr marL="355600" marR="375285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latin typeface="Arial"/>
                <a:cs typeface="Arial"/>
              </a:rPr>
              <a:t>informations sur le  réseau 10.2.0.0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via  </a:t>
            </a:r>
            <a:r>
              <a:rPr sz="2000" dirty="0">
                <a:latin typeface="Arial"/>
                <a:cs typeface="Arial"/>
              </a:rPr>
              <a:t>l'interface  FastEthernet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0/0.</a:t>
            </a:r>
            <a:endParaRPr sz="2000">
              <a:latin typeface="Arial"/>
              <a:cs typeface="Arial"/>
            </a:endParaRPr>
          </a:p>
          <a:p>
            <a:pPr marL="342265" indent="-342265">
              <a:lnSpc>
                <a:spcPts val="2010"/>
              </a:lnSpc>
              <a:buFont typeface="Wingdings"/>
              <a:buChar char=""/>
              <a:tabLst>
                <a:tab pos="3422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Reçoit une mise à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jour</a:t>
            </a:r>
            <a:endParaRPr sz="2000">
              <a:latin typeface="Arial"/>
              <a:cs typeface="Arial"/>
            </a:endParaRPr>
          </a:p>
          <a:p>
            <a:pPr marL="33655" algn="ctr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de R2 sur le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réseau</a:t>
            </a:r>
            <a:endParaRPr sz="2000">
              <a:latin typeface="Arial"/>
              <a:cs typeface="Arial"/>
            </a:endParaRPr>
          </a:p>
          <a:p>
            <a:pPr marL="355600" marR="35814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Arial"/>
                <a:cs typeface="Arial"/>
              </a:rPr>
              <a:t>10.3.0.0 avec une  métrique égale à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01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Stocke 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réseau</a:t>
            </a:r>
            <a:endParaRPr sz="2000">
              <a:latin typeface="Arial"/>
              <a:cs typeface="Arial"/>
            </a:endParaRPr>
          </a:p>
          <a:p>
            <a:pPr marL="355600" marR="104775">
              <a:lnSpc>
                <a:spcPct val="90000"/>
              </a:lnSpc>
              <a:spcBef>
                <a:spcPts val="120"/>
              </a:spcBef>
            </a:pPr>
            <a:r>
              <a:rPr sz="2000" dirty="0">
                <a:latin typeface="Arial"/>
                <a:cs typeface="Arial"/>
              </a:rPr>
              <a:t>10.3.0.0 dans la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  de routage avec une  métrique égale à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0789" y="5500217"/>
            <a:ext cx="29914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1480" marR="5080" indent="-39941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Routeurs exécutant le  protocole RIPv2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483" y="1636776"/>
            <a:ext cx="5192286" cy="3659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21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188" y="1636776"/>
            <a:ext cx="5319889" cy="3736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143" y="645667"/>
            <a:ext cx="345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Principes fondamentaux de</a:t>
            </a:r>
            <a:r>
              <a:rPr sz="1800" b="1" spc="-1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143" y="874267"/>
            <a:ext cx="3408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Détection de</a:t>
            </a:r>
            <a:r>
              <a:rPr sz="2800" dirty="0"/>
              <a:t> </a:t>
            </a:r>
            <a:r>
              <a:rPr sz="2800" spc="-5" dirty="0"/>
              <a:t>réseau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812916" y="1076325"/>
            <a:ext cx="45656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Arial"/>
                <a:cs typeface="Arial"/>
              </a:rPr>
              <a:t>R2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2916" y="1333880"/>
            <a:ext cx="3065780" cy="457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188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50" dirty="0">
                <a:latin typeface="Arial"/>
                <a:cs typeface="Arial"/>
              </a:rPr>
              <a:t>Envoie les</a:t>
            </a:r>
            <a:r>
              <a:rPr sz="1650" spc="-7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dernières</a:t>
            </a:r>
            <a:endParaRPr sz="1650">
              <a:latin typeface="Arial"/>
              <a:cs typeface="Arial"/>
            </a:endParaRPr>
          </a:p>
          <a:p>
            <a:pPr marL="355600">
              <a:lnSpc>
                <a:spcPts val="1785"/>
              </a:lnSpc>
            </a:pPr>
            <a:r>
              <a:rPr sz="1650" dirty="0">
                <a:latin typeface="Arial"/>
                <a:cs typeface="Arial"/>
              </a:rPr>
              <a:t>informations sur le</a:t>
            </a:r>
            <a:r>
              <a:rPr sz="1650" spc="-9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réseau</a:t>
            </a:r>
            <a:endParaRPr sz="1650">
              <a:latin typeface="Arial"/>
              <a:cs typeface="Arial"/>
            </a:endParaRPr>
          </a:p>
          <a:p>
            <a:pPr marL="355600" marR="76200">
              <a:lnSpc>
                <a:spcPts val="1780"/>
              </a:lnSpc>
              <a:spcBef>
                <a:spcPts val="130"/>
              </a:spcBef>
            </a:pPr>
            <a:r>
              <a:rPr sz="1650" dirty="0">
                <a:latin typeface="Arial"/>
                <a:cs typeface="Arial"/>
              </a:rPr>
              <a:t>10.3.0.0 via l'interface</a:t>
            </a:r>
            <a:r>
              <a:rPr sz="1650" spc="-9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Serial  </a:t>
            </a:r>
            <a:r>
              <a:rPr sz="1650" dirty="0">
                <a:latin typeface="Arial"/>
                <a:cs typeface="Arial"/>
              </a:rPr>
              <a:t>0/0/0.</a:t>
            </a:r>
            <a:endParaRPr sz="1650">
              <a:latin typeface="Arial"/>
              <a:cs typeface="Arial"/>
            </a:endParaRPr>
          </a:p>
          <a:p>
            <a:pPr marL="355600" marR="292100" indent="-342900">
              <a:lnSpc>
                <a:spcPts val="178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50" dirty="0">
                <a:latin typeface="Arial"/>
                <a:cs typeface="Arial"/>
              </a:rPr>
              <a:t>Envoie les dernières  informations sur le</a:t>
            </a:r>
            <a:r>
              <a:rPr sz="1650" spc="-1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réseau</a:t>
            </a:r>
            <a:endParaRPr sz="1650">
              <a:latin typeface="Arial"/>
              <a:cs typeface="Arial"/>
            </a:endParaRPr>
          </a:p>
          <a:p>
            <a:pPr marL="355600">
              <a:lnSpc>
                <a:spcPts val="1655"/>
              </a:lnSpc>
            </a:pPr>
            <a:r>
              <a:rPr sz="1650" dirty="0">
                <a:latin typeface="Arial"/>
                <a:cs typeface="Arial"/>
              </a:rPr>
              <a:t>10.2.0.0 via l'interface</a:t>
            </a:r>
            <a:r>
              <a:rPr sz="1650" spc="-8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Serial</a:t>
            </a:r>
            <a:endParaRPr sz="1650">
              <a:latin typeface="Arial"/>
              <a:cs typeface="Arial"/>
            </a:endParaRPr>
          </a:p>
          <a:p>
            <a:pPr marL="355600">
              <a:lnSpc>
                <a:spcPts val="1785"/>
              </a:lnSpc>
            </a:pPr>
            <a:r>
              <a:rPr sz="1650" dirty="0">
                <a:latin typeface="Arial"/>
                <a:cs typeface="Arial"/>
              </a:rPr>
              <a:t>0/0/1.</a:t>
            </a:r>
            <a:endParaRPr sz="165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50" dirty="0">
                <a:latin typeface="Arial"/>
                <a:cs typeface="Arial"/>
              </a:rPr>
              <a:t>Reçoit une mise à jour de</a:t>
            </a:r>
            <a:r>
              <a:rPr sz="1650" spc="-15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R1  sur le réseau 10.1.0.0 avec  une métrique </a:t>
            </a:r>
            <a:r>
              <a:rPr sz="1650" spc="-5" dirty="0">
                <a:latin typeface="Arial"/>
                <a:cs typeface="Arial"/>
              </a:rPr>
              <a:t>égale </a:t>
            </a:r>
            <a:r>
              <a:rPr sz="1650" dirty="0">
                <a:latin typeface="Arial"/>
                <a:cs typeface="Arial"/>
              </a:rPr>
              <a:t>à</a:t>
            </a:r>
            <a:r>
              <a:rPr sz="1650" spc="-10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1.</a:t>
            </a:r>
            <a:endParaRPr sz="1650">
              <a:latin typeface="Arial"/>
              <a:cs typeface="Arial"/>
            </a:endParaRPr>
          </a:p>
          <a:p>
            <a:pPr marL="355600" marR="327025" indent="-342900">
              <a:lnSpc>
                <a:spcPts val="1789"/>
              </a:lnSpc>
              <a:spcBef>
                <a:spcPts val="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50" dirty="0">
                <a:latin typeface="Arial"/>
                <a:cs typeface="Arial"/>
              </a:rPr>
              <a:t>Stocke le réseau</a:t>
            </a:r>
            <a:r>
              <a:rPr sz="1650" spc="-114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10.1.0.0  dans la table de</a:t>
            </a:r>
            <a:r>
              <a:rPr sz="1650" spc="-114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routage</a:t>
            </a:r>
            <a:endParaRPr sz="1650">
              <a:latin typeface="Arial"/>
              <a:cs typeface="Arial"/>
            </a:endParaRPr>
          </a:p>
          <a:p>
            <a:pPr marL="355600">
              <a:lnSpc>
                <a:spcPts val="1650"/>
              </a:lnSpc>
            </a:pPr>
            <a:r>
              <a:rPr sz="1650" dirty="0">
                <a:latin typeface="Arial"/>
                <a:cs typeface="Arial"/>
              </a:rPr>
              <a:t>avec une métrique </a:t>
            </a:r>
            <a:r>
              <a:rPr sz="1650" spc="-5" dirty="0">
                <a:latin typeface="Arial"/>
                <a:cs typeface="Arial"/>
              </a:rPr>
              <a:t>égale </a:t>
            </a:r>
            <a:r>
              <a:rPr sz="1650" dirty="0">
                <a:latin typeface="Arial"/>
                <a:cs typeface="Arial"/>
              </a:rPr>
              <a:t>à</a:t>
            </a:r>
            <a:r>
              <a:rPr sz="1650" spc="-14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1.</a:t>
            </a:r>
            <a:endParaRPr sz="165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50" dirty="0">
                <a:latin typeface="Arial"/>
                <a:cs typeface="Arial"/>
              </a:rPr>
              <a:t>Reçoit une mise à jour de</a:t>
            </a:r>
            <a:r>
              <a:rPr sz="1650" spc="-15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R3  sur le réseau 10.4.0.0 avec  une métrique </a:t>
            </a:r>
            <a:r>
              <a:rPr sz="1650" spc="-5" dirty="0">
                <a:latin typeface="Arial"/>
                <a:cs typeface="Arial"/>
              </a:rPr>
              <a:t>égale </a:t>
            </a:r>
            <a:r>
              <a:rPr sz="1650" dirty="0">
                <a:latin typeface="Arial"/>
                <a:cs typeface="Arial"/>
              </a:rPr>
              <a:t>à</a:t>
            </a:r>
            <a:r>
              <a:rPr sz="1650" spc="-10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1.</a:t>
            </a:r>
            <a:endParaRPr sz="1650">
              <a:latin typeface="Arial"/>
              <a:cs typeface="Arial"/>
            </a:endParaRPr>
          </a:p>
          <a:p>
            <a:pPr marL="355600" marR="327025" indent="-342900">
              <a:lnSpc>
                <a:spcPts val="1789"/>
              </a:lnSpc>
              <a:spcBef>
                <a:spcPts val="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50" dirty="0">
                <a:latin typeface="Arial"/>
                <a:cs typeface="Arial"/>
              </a:rPr>
              <a:t>Stocke le réseau</a:t>
            </a:r>
            <a:r>
              <a:rPr sz="1650" spc="-114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10.4.0.0  dans la table de</a:t>
            </a:r>
            <a:r>
              <a:rPr sz="1650" spc="-114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routage</a:t>
            </a:r>
            <a:endParaRPr sz="1650">
              <a:latin typeface="Arial"/>
              <a:cs typeface="Arial"/>
            </a:endParaRPr>
          </a:p>
          <a:p>
            <a:pPr marL="355600">
              <a:lnSpc>
                <a:spcPts val="1745"/>
              </a:lnSpc>
            </a:pPr>
            <a:r>
              <a:rPr sz="1650" dirty="0">
                <a:latin typeface="Arial"/>
                <a:cs typeface="Arial"/>
              </a:rPr>
              <a:t>avec une métrique </a:t>
            </a:r>
            <a:r>
              <a:rPr sz="1650" spc="-5" dirty="0">
                <a:latin typeface="Arial"/>
                <a:cs typeface="Arial"/>
              </a:rPr>
              <a:t>égale </a:t>
            </a:r>
            <a:r>
              <a:rPr sz="1650" dirty="0">
                <a:latin typeface="Arial"/>
                <a:cs typeface="Arial"/>
              </a:rPr>
              <a:t>à</a:t>
            </a:r>
            <a:r>
              <a:rPr sz="1650" spc="-14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1.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0789" y="5500217"/>
            <a:ext cx="29914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1480" marR="5080" indent="-39941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Routeurs exécutant le  protocole RIPv2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645667"/>
            <a:ext cx="345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Principes fondamentaux de</a:t>
            </a:r>
            <a:r>
              <a:rPr sz="1800" b="1" spc="-1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874267"/>
            <a:ext cx="3408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Détection de</a:t>
            </a:r>
            <a:r>
              <a:rPr sz="2800" dirty="0"/>
              <a:t> </a:t>
            </a:r>
            <a:r>
              <a:rPr sz="2800" spc="-5" dirty="0"/>
              <a:t>réseau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827267" y="1040079"/>
            <a:ext cx="491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R3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7267" y="1314957"/>
            <a:ext cx="2894330" cy="4721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24765" indent="-342900">
              <a:lnSpc>
                <a:spcPts val="2160"/>
              </a:lnSpc>
              <a:spcBef>
                <a:spcPts val="3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Envoie les dernières  informations sur le  réseau 10.4.0.0 </a:t>
            </a:r>
            <a:r>
              <a:rPr sz="2000" spc="-5" dirty="0">
                <a:latin typeface="Arial"/>
                <a:cs typeface="Arial"/>
              </a:rPr>
              <a:t>via  </a:t>
            </a:r>
            <a:r>
              <a:rPr sz="2000" dirty="0">
                <a:latin typeface="Arial"/>
                <a:cs typeface="Arial"/>
              </a:rPr>
              <a:t>l'interface Serial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0/0/1.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01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Envoie </a:t>
            </a:r>
            <a:r>
              <a:rPr sz="2000" dirty="0">
                <a:latin typeface="Arial"/>
                <a:cs typeface="Arial"/>
              </a:rPr>
              <a:t>les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dernières</a:t>
            </a:r>
            <a:endParaRPr sz="2000">
              <a:latin typeface="Arial"/>
              <a:cs typeface="Arial"/>
            </a:endParaRPr>
          </a:p>
          <a:p>
            <a:pPr marL="355600" marR="375285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latin typeface="Arial"/>
                <a:cs typeface="Arial"/>
              </a:rPr>
              <a:t>informations sur le  réseau 10.3.0.0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via  </a:t>
            </a:r>
            <a:r>
              <a:rPr sz="2000" dirty="0">
                <a:latin typeface="Arial"/>
                <a:cs typeface="Arial"/>
              </a:rPr>
              <a:t>l'interface  FastEthernet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0/0.</a:t>
            </a:r>
            <a:endParaRPr sz="2000">
              <a:latin typeface="Arial"/>
              <a:cs typeface="Arial"/>
            </a:endParaRPr>
          </a:p>
          <a:p>
            <a:pPr marL="342265" indent="-342265">
              <a:lnSpc>
                <a:spcPts val="2010"/>
              </a:lnSpc>
              <a:buFont typeface="Wingdings"/>
              <a:buChar char=""/>
              <a:tabLst>
                <a:tab pos="3422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Reçoit une mise à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jour</a:t>
            </a:r>
            <a:endParaRPr sz="2000">
              <a:latin typeface="Arial"/>
              <a:cs typeface="Arial"/>
            </a:endParaRPr>
          </a:p>
          <a:p>
            <a:pPr marL="33655" algn="ctr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de R2 sur le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réseau</a:t>
            </a:r>
            <a:endParaRPr sz="2000">
              <a:latin typeface="Arial"/>
              <a:cs typeface="Arial"/>
            </a:endParaRPr>
          </a:p>
          <a:p>
            <a:pPr marL="355600" marR="35814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Arial"/>
                <a:cs typeface="Arial"/>
              </a:rPr>
              <a:t>10.2.0.0 avec une  métrique égale à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01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Stocke 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réseau</a:t>
            </a:r>
            <a:endParaRPr sz="2000">
              <a:latin typeface="Arial"/>
              <a:cs typeface="Arial"/>
            </a:endParaRPr>
          </a:p>
          <a:p>
            <a:pPr marL="355600" marR="104775">
              <a:lnSpc>
                <a:spcPct val="90100"/>
              </a:lnSpc>
              <a:spcBef>
                <a:spcPts val="120"/>
              </a:spcBef>
            </a:pPr>
            <a:r>
              <a:rPr sz="2000" dirty="0">
                <a:latin typeface="Arial"/>
                <a:cs typeface="Arial"/>
              </a:rPr>
              <a:t>10.2.0.0 dans la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  de routage avec une  métrique égale à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0789" y="5500217"/>
            <a:ext cx="29914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1480" marR="5080" indent="-39941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Routeurs exécutant le  protocole RIPv2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188" y="1636776"/>
            <a:ext cx="5489447" cy="381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450" y="1711451"/>
            <a:ext cx="5462504" cy="376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143" y="645667"/>
            <a:ext cx="345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Principes fondamentaux de</a:t>
            </a:r>
            <a:r>
              <a:rPr sz="1800" b="1" spc="-1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143" y="874267"/>
            <a:ext cx="6390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Échange des informations de</a:t>
            </a:r>
            <a:r>
              <a:rPr sz="2800" spc="70" dirty="0"/>
              <a:t> </a:t>
            </a:r>
            <a:r>
              <a:rPr sz="2800" spc="-5" dirty="0"/>
              <a:t>routage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812916" y="1357376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R1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2916" y="1610359"/>
            <a:ext cx="2968625" cy="49872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marR="537845" indent="-342900">
              <a:lnSpc>
                <a:spcPct val="90000"/>
              </a:lnSpc>
              <a:spcBef>
                <a:spcPts val="2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Arial"/>
                <a:cs typeface="Arial"/>
              </a:rPr>
              <a:t>Envoie </a:t>
            </a:r>
            <a:r>
              <a:rPr sz="1500" dirty="0">
                <a:latin typeface="Arial"/>
                <a:cs typeface="Arial"/>
              </a:rPr>
              <a:t>les dernières  informations </a:t>
            </a:r>
            <a:r>
              <a:rPr sz="1500" spc="-5" dirty="0">
                <a:latin typeface="Arial"/>
                <a:cs typeface="Arial"/>
              </a:rPr>
              <a:t>relatives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au  réseau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1. 0. </a:t>
            </a:r>
            <a:r>
              <a:rPr sz="1500" spc="-5" dirty="0">
                <a:latin typeface="Arial"/>
                <a:cs typeface="Arial"/>
              </a:rPr>
              <a:t>0 </a:t>
            </a:r>
            <a:r>
              <a:rPr sz="1500" spc="-10" dirty="0">
                <a:latin typeface="Arial"/>
                <a:cs typeface="Arial"/>
              </a:rPr>
              <a:t>via  </a:t>
            </a:r>
            <a:r>
              <a:rPr sz="1500" dirty="0">
                <a:latin typeface="Arial"/>
                <a:cs typeface="Arial"/>
              </a:rPr>
              <a:t>l'interface </a:t>
            </a:r>
            <a:r>
              <a:rPr sz="1500" spc="-5" dirty="0">
                <a:latin typeface="Arial"/>
                <a:cs typeface="Arial"/>
              </a:rPr>
              <a:t>Serial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0/0/0.</a:t>
            </a:r>
            <a:endParaRPr sz="1500">
              <a:latin typeface="Arial"/>
              <a:cs typeface="Arial"/>
            </a:endParaRPr>
          </a:p>
          <a:p>
            <a:pPr marL="355600" marR="78105" indent="-342900">
              <a:lnSpc>
                <a:spcPts val="1620"/>
              </a:lnSpc>
              <a:spcBef>
                <a:spcPts val="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Arial"/>
                <a:cs typeface="Arial"/>
              </a:rPr>
              <a:t>Envoie </a:t>
            </a:r>
            <a:r>
              <a:rPr sz="1500" dirty="0">
                <a:latin typeface="Arial"/>
                <a:cs typeface="Arial"/>
              </a:rPr>
              <a:t>les dernières  informations </a:t>
            </a:r>
            <a:r>
              <a:rPr sz="1500" spc="-5" dirty="0">
                <a:latin typeface="Arial"/>
                <a:cs typeface="Arial"/>
              </a:rPr>
              <a:t>relatives aux  </a:t>
            </a:r>
            <a:r>
              <a:rPr sz="1500" dirty="0">
                <a:latin typeface="Arial"/>
                <a:cs typeface="Arial"/>
              </a:rPr>
              <a:t>réseaux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2. 0. </a:t>
            </a:r>
            <a:r>
              <a:rPr sz="1500" spc="-5" dirty="0">
                <a:latin typeface="Arial"/>
                <a:cs typeface="Arial"/>
              </a:rPr>
              <a:t>0 </a:t>
            </a:r>
            <a:r>
              <a:rPr sz="1500" dirty="0">
                <a:latin typeface="Arial"/>
                <a:cs typeface="Arial"/>
              </a:rPr>
              <a:t>et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3.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0.  </a:t>
            </a:r>
            <a:r>
              <a:rPr sz="1500" spc="-5" dirty="0">
                <a:latin typeface="Arial"/>
                <a:cs typeface="Arial"/>
              </a:rPr>
              <a:t>0 </a:t>
            </a:r>
            <a:r>
              <a:rPr sz="1500" spc="-10" dirty="0">
                <a:latin typeface="Arial"/>
                <a:cs typeface="Arial"/>
              </a:rPr>
              <a:t>via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l'interface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510"/>
              </a:lnSpc>
            </a:pPr>
            <a:r>
              <a:rPr sz="1500" dirty="0">
                <a:latin typeface="Arial"/>
                <a:cs typeface="Arial"/>
              </a:rPr>
              <a:t>FastEthernet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0/0.</a:t>
            </a:r>
            <a:endParaRPr sz="1500">
              <a:latin typeface="Arial"/>
              <a:cs typeface="Arial"/>
            </a:endParaRPr>
          </a:p>
          <a:p>
            <a:pPr marL="355600" marR="73660" indent="-342900">
              <a:lnSpc>
                <a:spcPts val="1620"/>
              </a:lnSpc>
              <a:spcBef>
                <a:spcPts val="11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Arial"/>
                <a:cs typeface="Arial"/>
              </a:rPr>
              <a:t>Reçoit les dernières  informations </a:t>
            </a:r>
            <a:r>
              <a:rPr sz="1500" spc="-10" dirty="0">
                <a:latin typeface="Arial"/>
                <a:cs typeface="Arial"/>
              </a:rPr>
              <a:t>envoyées </a:t>
            </a:r>
            <a:r>
              <a:rPr sz="1500" spc="-5" dirty="0">
                <a:latin typeface="Arial"/>
                <a:cs typeface="Arial"/>
              </a:rPr>
              <a:t>par R2  sur le </a:t>
            </a:r>
            <a:r>
              <a:rPr sz="1500" dirty="0">
                <a:latin typeface="Arial"/>
                <a:cs typeface="Arial"/>
              </a:rPr>
              <a:t>réseau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4. 0. </a:t>
            </a:r>
            <a:r>
              <a:rPr sz="1500" spc="-5" dirty="0">
                <a:latin typeface="Arial"/>
                <a:cs typeface="Arial"/>
              </a:rPr>
              <a:t>0 </a:t>
            </a:r>
            <a:r>
              <a:rPr sz="1500" spc="-10" dirty="0">
                <a:latin typeface="Arial"/>
                <a:cs typeface="Arial"/>
              </a:rPr>
              <a:t>avec  </a:t>
            </a:r>
            <a:r>
              <a:rPr sz="1500" spc="-5" dirty="0">
                <a:latin typeface="Arial"/>
                <a:cs typeface="Arial"/>
              </a:rPr>
              <a:t>une </a:t>
            </a:r>
            <a:r>
              <a:rPr sz="1500" dirty="0">
                <a:latin typeface="Arial"/>
                <a:cs typeface="Arial"/>
              </a:rPr>
              <a:t>métrique </a:t>
            </a:r>
            <a:r>
              <a:rPr sz="1500" spc="-5" dirty="0">
                <a:latin typeface="Arial"/>
                <a:cs typeface="Arial"/>
              </a:rPr>
              <a:t>égale à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1505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Arial"/>
                <a:cs typeface="Arial"/>
              </a:rPr>
              <a:t>Stocke </a:t>
            </a:r>
            <a:r>
              <a:rPr sz="1500" spc="-5" dirty="0">
                <a:latin typeface="Arial"/>
                <a:cs typeface="Arial"/>
              </a:rPr>
              <a:t>le </a:t>
            </a:r>
            <a:r>
              <a:rPr sz="1500" dirty="0">
                <a:latin typeface="Arial"/>
                <a:cs typeface="Arial"/>
              </a:rPr>
              <a:t>réseau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4. 0.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620"/>
              </a:lnSpc>
            </a:pPr>
            <a:r>
              <a:rPr sz="1500" dirty="0">
                <a:latin typeface="Arial"/>
                <a:cs typeface="Arial"/>
              </a:rPr>
              <a:t>dans la table de routage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avec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620"/>
              </a:lnSpc>
            </a:pPr>
            <a:r>
              <a:rPr sz="1500" spc="-5" dirty="0">
                <a:latin typeface="Arial"/>
                <a:cs typeface="Arial"/>
              </a:rPr>
              <a:t>une </a:t>
            </a:r>
            <a:r>
              <a:rPr sz="1500" dirty="0">
                <a:latin typeface="Arial"/>
                <a:cs typeface="Arial"/>
              </a:rPr>
              <a:t>métrique </a:t>
            </a:r>
            <a:r>
              <a:rPr sz="1500" spc="-5" dirty="0">
                <a:latin typeface="Arial"/>
                <a:cs typeface="Arial"/>
              </a:rPr>
              <a:t>égale à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2.</a:t>
            </a:r>
            <a:endParaRPr sz="1500">
              <a:latin typeface="Arial"/>
              <a:cs typeface="Arial"/>
            </a:endParaRPr>
          </a:p>
          <a:p>
            <a:pPr marL="355600" marR="90805" indent="-342900">
              <a:lnSpc>
                <a:spcPts val="1620"/>
              </a:lnSpc>
              <a:spcBef>
                <a:spcPts val="11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Arial"/>
                <a:cs typeface="Arial"/>
              </a:rPr>
              <a:t>Une </a:t>
            </a:r>
            <a:r>
              <a:rPr sz="1500" dirty="0">
                <a:latin typeface="Arial"/>
                <a:cs typeface="Arial"/>
              </a:rPr>
              <a:t>mise </a:t>
            </a:r>
            <a:r>
              <a:rPr sz="1500" spc="-5" dirty="0">
                <a:latin typeface="Arial"/>
                <a:cs typeface="Arial"/>
              </a:rPr>
              <a:t>à </a:t>
            </a:r>
            <a:r>
              <a:rPr sz="1500" dirty="0">
                <a:latin typeface="Arial"/>
                <a:cs typeface="Arial"/>
              </a:rPr>
              <a:t>jour identique  </a:t>
            </a:r>
            <a:r>
              <a:rPr sz="1500" spc="-5" dirty="0">
                <a:latin typeface="Arial"/>
                <a:cs typeface="Arial"/>
              </a:rPr>
              <a:t>depuis R2 contient des  </a:t>
            </a:r>
            <a:r>
              <a:rPr sz="1500" dirty="0">
                <a:latin typeface="Arial"/>
                <a:cs typeface="Arial"/>
              </a:rPr>
              <a:t>informations </a:t>
            </a:r>
            <a:r>
              <a:rPr sz="1500" spc="-5" dirty="0">
                <a:latin typeface="Arial"/>
                <a:cs typeface="Arial"/>
              </a:rPr>
              <a:t>sur le </a:t>
            </a:r>
            <a:r>
              <a:rPr sz="1500" dirty="0">
                <a:latin typeface="Arial"/>
                <a:cs typeface="Arial"/>
              </a:rPr>
              <a:t>réseau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10.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505"/>
              </a:lnSpc>
            </a:pPr>
            <a:r>
              <a:rPr sz="1500" dirty="0">
                <a:latin typeface="Arial"/>
                <a:cs typeface="Arial"/>
              </a:rPr>
              <a:t>3. 0. </a:t>
            </a:r>
            <a:r>
              <a:rPr sz="1500" spc="-5" dirty="0">
                <a:latin typeface="Arial"/>
                <a:cs typeface="Arial"/>
              </a:rPr>
              <a:t>0 </a:t>
            </a:r>
            <a:r>
              <a:rPr sz="1500" spc="-10" dirty="0">
                <a:latin typeface="Arial"/>
                <a:cs typeface="Arial"/>
              </a:rPr>
              <a:t>avec </a:t>
            </a:r>
            <a:r>
              <a:rPr sz="1500" dirty="0">
                <a:latin typeface="Arial"/>
                <a:cs typeface="Arial"/>
              </a:rPr>
              <a:t>une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métrique</a:t>
            </a:r>
            <a:endParaRPr sz="1500">
              <a:latin typeface="Arial"/>
              <a:cs typeface="Arial"/>
            </a:endParaRPr>
          </a:p>
          <a:p>
            <a:pPr marL="355600" marR="5080">
              <a:lnSpc>
                <a:spcPct val="90000"/>
              </a:lnSpc>
              <a:spcBef>
                <a:spcPts val="90"/>
              </a:spcBef>
            </a:pPr>
            <a:r>
              <a:rPr sz="1500" dirty="0">
                <a:latin typeface="Arial"/>
                <a:cs typeface="Arial"/>
              </a:rPr>
              <a:t>égale à 1. </a:t>
            </a:r>
            <a:r>
              <a:rPr sz="1500" spc="-5" dirty="0">
                <a:latin typeface="Arial"/>
                <a:cs typeface="Arial"/>
              </a:rPr>
              <a:t>Aucune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modification  n'est </a:t>
            </a:r>
            <a:r>
              <a:rPr sz="1500" spc="-5" dirty="0">
                <a:latin typeface="Arial"/>
                <a:cs typeface="Arial"/>
              </a:rPr>
              <a:t>intervenue </a:t>
            </a:r>
            <a:r>
              <a:rPr sz="1500" dirty="0">
                <a:latin typeface="Arial"/>
                <a:cs typeface="Arial"/>
              </a:rPr>
              <a:t>; </a:t>
            </a:r>
            <a:r>
              <a:rPr sz="1500" spc="-5" dirty="0">
                <a:latin typeface="Arial"/>
                <a:cs typeface="Arial"/>
              </a:rPr>
              <a:t>par  </a:t>
            </a:r>
            <a:r>
              <a:rPr sz="1500" dirty="0">
                <a:latin typeface="Arial"/>
                <a:cs typeface="Arial"/>
              </a:rPr>
              <a:t>conséquent, les informations  </a:t>
            </a:r>
            <a:r>
              <a:rPr sz="1500" spc="-5" dirty="0">
                <a:latin typeface="Arial"/>
                <a:cs typeface="Arial"/>
              </a:rPr>
              <a:t>de </a:t>
            </a:r>
            <a:r>
              <a:rPr sz="1500" dirty="0">
                <a:latin typeface="Arial"/>
                <a:cs typeface="Arial"/>
              </a:rPr>
              <a:t>routage restent les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mêmes.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383" y="5712663"/>
            <a:ext cx="29914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1480" marR="5080" indent="-39941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Routeurs exécutant le  protocole </a:t>
            </a:r>
            <a:r>
              <a:rPr sz="2400" dirty="0">
                <a:latin typeface="Arial"/>
                <a:cs typeface="Arial"/>
              </a:rPr>
              <a:t>RIPv2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645667"/>
            <a:ext cx="345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Principes fondamentaux de</a:t>
            </a:r>
            <a:r>
              <a:rPr sz="1800" b="1" spc="-1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874267"/>
            <a:ext cx="6390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Échange des informations de</a:t>
            </a:r>
            <a:r>
              <a:rPr sz="2800" spc="70" dirty="0"/>
              <a:t> </a:t>
            </a:r>
            <a:r>
              <a:rPr sz="2800" spc="-5" dirty="0"/>
              <a:t>routage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811011" y="1720927"/>
            <a:ext cx="87630" cy="329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500" dirty="0">
                <a:latin typeface="Wingdings"/>
                <a:cs typeface="Wingdings"/>
              </a:rPr>
              <a:t>▪</a:t>
            </a:r>
            <a:endParaRPr sz="15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Wingdings"/>
                <a:cs typeface="Wingdings"/>
              </a:rPr>
              <a:t>▪</a:t>
            </a:r>
            <a:endParaRPr sz="15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Wingdings"/>
                <a:cs typeface="Wingdings"/>
              </a:rPr>
              <a:t>▪</a:t>
            </a:r>
            <a:endParaRPr sz="15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dirty="0">
                <a:latin typeface="Wingdings"/>
                <a:cs typeface="Wingdings"/>
              </a:rPr>
              <a:t>▪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8311" y="1428369"/>
            <a:ext cx="2899410" cy="421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95"/>
              </a:spcBef>
            </a:pPr>
            <a:r>
              <a:rPr sz="1850" spc="-5" dirty="0">
                <a:latin typeface="Arial"/>
                <a:cs typeface="Arial"/>
              </a:rPr>
              <a:t>R2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  <a:p>
            <a:pPr marL="355600" marR="7620">
              <a:lnSpc>
                <a:spcPts val="1620"/>
              </a:lnSpc>
              <a:spcBef>
                <a:spcPts val="120"/>
              </a:spcBef>
            </a:pPr>
            <a:r>
              <a:rPr sz="1500" spc="-5" dirty="0">
                <a:latin typeface="Arial"/>
                <a:cs typeface="Arial"/>
              </a:rPr>
              <a:t>Envoie </a:t>
            </a:r>
            <a:r>
              <a:rPr sz="1500" dirty="0">
                <a:latin typeface="Arial"/>
                <a:cs typeface="Arial"/>
              </a:rPr>
              <a:t>les dernières  informations </a:t>
            </a:r>
            <a:r>
              <a:rPr sz="1500" spc="-5" dirty="0">
                <a:latin typeface="Arial"/>
                <a:cs typeface="Arial"/>
              </a:rPr>
              <a:t>relatives aux  </a:t>
            </a:r>
            <a:r>
              <a:rPr sz="1500" dirty="0">
                <a:latin typeface="Arial"/>
                <a:cs typeface="Arial"/>
              </a:rPr>
              <a:t>réseaux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3. 0. </a:t>
            </a:r>
            <a:r>
              <a:rPr sz="1500" spc="-5" dirty="0">
                <a:latin typeface="Arial"/>
                <a:cs typeface="Arial"/>
              </a:rPr>
              <a:t>0 </a:t>
            </a:r>
            <a:r>
              <a:rPr sz="1500" dirty="0">
                <a:latin typeface="Arial"/>
                <a:cs typeface="Arial"/>
              </a:rPr>
              <a:t>et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4.</a:t>
            </a:r>
            <a:r>
              <a:rPr sz="1500" spc="-1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0.  0 </a:t>
            </a:r>
            <a:r>
              <a:rPr sz="1500" spc="-10" dirty="0">
                <a:latin typeface="Arial"/>
                <a:cs typeface="Arial"/>
              </a:rPr>
              <a:t>via </a:t>
            </a:r>
            <a:r>
              <a:rPr sz="1500" dirty="0">
                <a:latin typeface="Arial"/>
                <a:cs typeface="Arial"/>
              </a:rPr>
              <a:t>l'interface </a:t>
            </a:r>
            <a:r>
              <a:rPr sz="1500" spc="-5" dirty="0">
                <a:latin typeface="Arial"/>
                <a:cs typeface="Arial"/>
              </a:rPr>
              <a:t>Serial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0/0/0.</a:t>
            </a:r>
            <a:endParaRPr sz="1500">
              <a:latin typeface="Arial"/>
              <a:cs typeface="Arial"/>
            </a:endParaRPr>
          </a:p>
          <a:p>
            <a:pPr marL="355600" marR="7620">
              <a:lnSpc>
                <a:spcPts val="162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Envoie </a:t>
            </a:r>
            <a:r>
              <a:rPr sz="1500" dirty="0">
                <a:latin typeface="Arial"/>
                <a:cs typeface="Arial"/>
              </a:rPr>
              <a:t>les dernières  informations </a:t>
            </a:r>
            <a:r>
              <a:rPr sz="1500" spc="-5" dirty="0">
                <a:latin typeface="Arial"/>
                <a:cs typeface="Arial"/>
              </a:rPr>
              <a:t>relatives aux  </a:t>
            </a:r>
            <a:r>
              <a:rPr sz="1500" dirty="0">
                <a:latin typeface="Arial"/>
                <a:cs typeface="Arial"/>
              </a:rPr>
              <a:t>réseaux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1. 0. </a:t>
            </a:r>
            <a:r>
              <a:rPr sz="1500" spc="-5" dirty="0">
                <a:latin typeface="Arial"/>
                <a:cs typeface="Arial"/>
              </a:rPr>
              <a:t>0 </a:t>
            </a:r>
            <a:r>
              <a:rPr sz="1500" dirty="0">
                <a:latin typeface="Arial"/>
                <a:cs typeface="Arial"/>
              </a:rPr>
              <a:t>et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2.</a:t>
            </a:r>
            <a:r>
              <a:rPr sz="1500" spc="-1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0.  </a:t>
            </a:r>
            <a:r>
              <a:rPr sz="1500" spc="-5" dirty="0">
                <a:latin typeface="Arial"/>
                <a:cs typeface="Arial"/>
              </a:rPr>
              <a:t>0 </a:t>
            </a:r>
            <a:r>
              <a:rPr sz="1500" spc="-10" dirty="0">
                <a:latin typeface="Arial"/>
                <a:cs typeface="Arial"/>
              </a:rPr>
              <a:t>via </a:t>
            </a:r>
            <a:r>
              <a:rPr sz="1500" dirty="0">
                <a:latin typeface="Arial"/>
                <a:cs typeface="Arial"/>
              </a:rPr>
              <a:t>l'interface </a:t>
            </a:r>
            <a:r>
              <a:rPr sz="1500" spc="-5" dirty="0">
                <a:latin typeface="Arial"/>
                <a:cs typeface="Arial"/>
              </a:rPr>
              <a:t>Serial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0/0/1.</a:t>
            </a:r>
            <a:endParaRPr sz="1500">
              <a:latin typeface="Arial"/>
              <a:cs typeface="Arial"/>
            </a:endParaRPr>
          </a:p>
          <a:p>
            <a:pPr marL="355600" marR="5080">
              <a:lnSpc>
                <a:spcPts val="1620"/>
              </a:lnSpc>
            </a:pPr>
            <a:r>
              <a:rPr sz="1500" dirty="0">
                <a:latin typeface="Arial"/>
                <a:cs typeface="Arial"/>
              </a:rPr>
              <a:t>Reçoit les dernières  informations </a:t>
            </a:r>
            <a:r>
              <a:rPr sz="1500" spc="-5" dirty="0">
                <a:latin typeface="Arial"/>
                <a:cs typeface="Arial"/>
              </a:rPr>
              <a:t>envoyées </a:t>
            </a:r>
            <a:r>
              <a:rPr sz="1500" dirty="0">
                <a:latin typeface="Arial"/>
                <a:cs typeface="Arial"/>
              </a:rPr>
              <a:t>par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R1  sur le </a:t>
            </a:r>
            <a:r>
              <a:rPr sz="1500" dirty="0">
                <a:latin typeface="Arial"/>
                <a:cs typeface="Arial"/>
              </a:rPr>
              <a:t>réseau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1. 0.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0.</a:t>
            </a:r>
            <a:endParaRPr sz="1500">
              <a:latin typeface="Arial"/>
              <a:cs typeface="Arial"/>
            </a:endParaRPr>
          </a:p>
          <a:p>
            <a:pPr marL="355600" marR="114935">
              <a:lnSpc>
                <a:spcPts val="162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Aucune </a:t>
            </a:r>
            <a:r>
              <a:rPr sz="1500" dirty="0">
                <a:latin typeface="Arial"/>
                <a:cs typeface="Arial"/>
              </a:rPr>
              <a:t>modification n'est  </a:t>
            </a:r>
            <a:r>
              <a:rPr sz="1500" spc="-5" dirty="0">
                <a:latin typeface="Arial"/>
                <a:cs typeface="Arial"/>
              </a:rPr>
              <a:t>intervenue </a:t>
            </a:r>
            <a:r>
              <a:rPr sz="1500" dirty="0">
                <a:latin typeface="Arial"/>
                <a:cs typeface="Arial"/>
              </a:rPr>
              <a:t>; </a:t>
            </a:r>
            <a:r>
              <a:rPr sz="1500" spc="-5" dirty="0">
                <a:latin typeface="Arial"/>
                <a:cs typeface="Arial"/>
              </a:rPr>
              <a:t>par conséquent,  </a:t>
            </a:r>
            <a:r>
              <a:rPr sz="1500" dirty="0">
                <a:latin typeface="Arial"/>
                <a:cs typeface="Arial"/>
              </a:rPr>
              <a:t>les informations </a:t>
            </a:r>
            <a:r>
              <a:rPr sz="1500" spc="-5" dirty="0">
                <a:latin typeface="Arial"/>
                <a:cs typeface="Arial"/>
              </a:rPr>
              <a:t>de </a:t>
            </a:r>
            <a:r>
              <a:rPr sz="1500" dirty="0">
                <a:latin typeface="Arial"/>
                <a:cs typeface="Arial"/>
              </a:rPr>
              <a:t>routage  restent les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mêmes.</a:t>
            </a:r>
            <a:endParaRPr sz="1500">
              <a:latin typeface="Arial"/>
              <a:cs typeface="Arial"/>
            </a:endParaRPr>
          </a:p>
          <a:p>
            <a:pPr marL="355600" marR="5080">
              <a:lnSpc>
                <a:spcPts val="1620"/>
              </a:lnSpc>
            </a:pPr>
            <a:r>
              <a:rPr sz="1500" dirty="0">
                <a:latin typeface="Arial"/>
                <a:cs typeface="Arial"/>
              </a:rPr>
              <a:t>Reçoit les dernières  informations </a:t>
            </a:r>
            <a:r>
              <a:rPr sz="1500" spc="-5" dirty="0">
                <a:latin typeface="Arial"/>
                <a:cs typeface="Arial"/>
              </a:rPr>
              <a:t>envoyées </a:t>
            </a:r>
            <a:r>
              <a:rPr sz="1500" dirty="0">
                <a:latin typeface="Arial"/>
                <a:cs typeface="Arial"/>
              </a:rPr>
              <a:t>par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R3  sur le </a:t>
            </a:r>
            <a:r>
              <a:rPr sz="1500" dirty="0">
                <a:latin typeface="Arial"/>
                <a:cs typeface="Arial"/>
              </a:rPr>
              <a:t>réseau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4. 0.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0.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600"/>
              </a:lnSpc>
            </a:pPr>
            <a:r>
              <a:rPr sz="1500" spc="-5" dirty="0">
                <a:latin typeface="Arial"/>
                <a:cs typeface="Arial"/>
              </a:rPr>
              <a:t>Aucune </a:t>
            </a:r>
            <a:r>
              <a:rPr sz="1500" dirty="0">
                <a:latin typeface="Arial"/>
                <a:cs typeface="Arial"/>
              </a:rPr>
              <a:t>modification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n'est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1211" y="5598972"/>
            <a:ext cx="2446020" cy="6654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sz="1500" spc="-5" dirty="0">
                <a:latin typeface="Arial"/>
                <a:cs typeface="Arial"/>
              </a:rPr>
              <a:t>intervenue </a:t>
            </a:r>
            <a:r>
              <a:rPr sz="1500" dirty="0">
                <a:latin typeface="Arial"/>
                <a:cs typeface="Arial"/>
              </a:rPr>
              <a:t>; </a:t>
            </a:r>
            <a:r>
              <a:rPr sz="1500" spc="-5" dirty="0">
                <a:latin typeface="Arial"/>
                <a:cs typeface="Arial"/>
              </a:rPr>
              <a:t>par conséquent,  </a:t>
            </a:r>
            <a:r>
              <a:rPr sz="1500" dirty="0">
                <a:latin typeface="Arial"/>
                <a:cs typeface="Arial"/>
              </a:rPr>
              <a:t>les informations </a:t>
            </a:r>
            <a:r>
              <a:rPr sz="1500" spc="-5" dirty="0">
                <a:latin typeface="Arial"/>
                <a:cs typeface="Arial"/>
              </a:rPr>
              <a:t>de </a:t>
            </a:r>
            <a:r>
              <a:rPr sz="1500" dirty="0">
                <a:latin typeface="Arial"/>
                <a:cs typeface="Arial"/>
              </a:rPr>
              <a:t>routage  restent les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mêmes.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0789" y="5500217"/>
            <a:ext cx="29914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1480" marR="5080" indent="-39941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Routeurs exécutant le  protocole RIPv2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552" y="1687067"/>
            <a:ext cx="5602224" cy="3793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177" y="1658112"/>
            <a:ext cx="5210546" cy="35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143" y="645667"/>
            <a:ext cx="345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Principes fondamentaux de</a:t>
            </a:r>
            <a:r>
              <a:rPr sz="1800" b="1" spc="-1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26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143" y="874267"/>
            <a:ext cx="6390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Échange des informations de</a:t>
            </a:r>
            <a:r>
              <a:rPr sz="2800" spc="70" dirty="0"/>
              <a:t> </a:t>
            </a:r>
            <a:r>
              <a:rPr sz="2800" spc="-5" dirty="0"/>
              <a:t>routage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807455" y="1413128"/>
            <a:ext cx="42290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R3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7455" y="1650872"/>
            <a:ext cx="3093085" cy="47815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24765" indent="-342900">
              <a:lnSpc>
                <a:spcPts val="1620"/>
              </a:lnSpc>
              <a:spcBef>
                <a:spcPts val="3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Arial"/>
                <a:cs typeface="Arial"/>
              </a:rPr>
              <a:t>Envoie </a:t>
            </a:r>
            <a:r>
              <a:rPr sz="1500" dirty="0">
                <a:latin typeface="Arial"/>
                <a:cs typeface="Arial"/>
              </a:rPr>
              <a:t>les dernières  informations </a:t>
            </a:r>
            <a:r>
              <a:rPr sz="1500" spc="-5" dirty="0">
                <a:latin typeface="Arial"/>
                <a:cs typeface="Arial"/>
              </a:rPr>
              <a:t>relatives au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réseau</a:t>
            </a:r>
            <a:endParaRPr sz="1500">
              <a:latin typeface="Arial"/>
              <a:cs typeface="Arial"/>
            </a:endParaRPr>
          </a:p>
          <a:p>
            <a:pPr marL="355600" marR="185420">
              <a:lnSpc>
                <a:spcPts val="1620"/>
              </a:lnSpc>
            </a:pP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4. 0. </a:t>
            </a:r>
            <a:r>
              <a:rPr sz="1500" spc="-5" dirty="0">
                <a:latin typeface="Arial"/>
                <a:cs typeface="Arial"/>
              </a:rPr>
              <a:t>0 </a:t>
            </a:r>
            <a:r>
              <a:rPr sz="1500" spc="-10" dirty="0">
                <a:latin typeface="Arial"/>
                <a:cs typeface="Arial"/>
              </a:rPr>
              <a:t>via </a:t>
            </a:r>
            <a:r>
              <a:rPr sz="1500" dirty="0">
                <a:latin typeface="Arial"/>
                <a:cs typeface="Arial"/>
              </a:rPr>
              <a:t>l'interface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Serial  </a:t>
            </a:r>
            <a:r>
              <a:rPr sz="1500" dirty="0">
                <a:latin typeface="Arial"/>
                <a:cs typeface="Arial"/>
              </a:rPr>
              <a:t>0/0/1.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1505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Arial"/>
                <a:cs typeface="Arial"/>
              </a:rPr>
              <a:t>Envoie </a:t>
            </a:r>
            <a:r>
              <a:rPr sz="1500" dirty="0">
                <a:latin typeface="Arial"/>
                <a:cs typeface="Arial"/>
              </a:rPr>
              <a:t>les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dernières</a:t>
            </a:r>
            <a:endParaRPr sz="1500">
              <a:latin typeface="Arial"/>
              <a:cs typeface="Arial"/>
            </a:endParaRPr>
          </a:p>
          <a:p>
            <a:pPr marL="355600" marR="44450">
              <a:lnSpc>
                <a:spcPct val="90100"/>
              </a:lnSpc>
              <a:spcBef>
                <a:spcPts val="85"/>
              </a:spcBef>
            </a:pPr>
            <a:r>
              <a:rPr sz="1500" dirty="0">
                <a:latin typeface="Arial"/>
                <a:cs typeface="Arial"/>
              </a:rPr>
              <a:t>informations </a:t>
            </a:r>
            <a:r>
              <a:rPr sz="1500" spc="-5" dirty="0">
                <a:latin typeface="Arial"/>
                <a:cs typeface="Arial"/>
              </a:rPr>
              <a:t>relatives </a:t>
            </a:r>
            <a:r>
              <a:rPr sz="1500" dirty="0">
                <a:latin typeface="Arial"/>
                <a:cs typeface="Arial"/>
              </a:rPr>
              <a:t>aux  réseaux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2. 0. </a:t>
            </a:r>
            <a:r>
              <a:rPr sz="1500" spc="-5" dirty="0">
                <a:latin typeface="Arial"/>
                <a:cs typeface="Arial"/>
              </a:rPr>
              <a:t>0 </a:t>
            </a:r>
            <a:r>
              <a:rPr sz="1500" dirty="0">
                <a:latin typeface="Arial"/>
                <a:cs typeface="Arial"/>
              </a:rPr>
              <a:t>et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3. 0.</a:t>
            </a:r>
            <a:r>
              <a:rPr sz="1500" spc="-17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0  </a:t>
            </a:r>
            <a:r>
              <a:rPr sz="1500" spc="-10" dirty="0">
                <a:latin typeface="Arial"/>
                <a:cs typeface="Arial"/>
              </a:rPr>
              <a:t>via </a:t>
            </a:r>
            <a:r>
              <a:rPr sz="1500" dirty="0">
                <a:latin typeface="Arial"/>
                <a:cs typeface="Arial"/>
              </a:rPr>
              <a:t>l'interface FastEthernet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0/0.</a:t>
            </a:r>
            <a:endParaRPr sz="1500">
              <a:latin typeface="Arial"/>
              <a:cs typeface="Arial"/>
            </a:endParaRPr>
          </a:p>
          <a:p>
            <a:pPr marL="355600" marR="198120" indent="-342900">
              <a:lnSpc>
                <a:spcPts val="1620"/>
              </a:lnSpc>
              <a:spcBef>
                <a:spcPts val="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Arial"/>
                <a:cs typeface="Arial"/>
              </a:rPr>
              <a:t>Reçoit les dernières  informations </a:t>
            </a:r>
            <a:r>
              <a:rPr sz="1500" spc="-10" dirty="0">
                <a:latin typeface="Arial"/>
                <a:cs typeface="Arial"/>
              </a:rPr>
              <a:t>envoyées </a:t>
            </a:r>
            <a:r>
              <a:rPr sz="1500" spc="-5" dirty="0">
                <a:latin typeface="Arial"/>
                <a:cs typeface="Arial"/>
              </a:rPr>
              <a:t>par R2  sur le </a:t>
            </a:r>
            <a:r>
              <a:rPr sz="1500" dirty="0">
                <a:latin typeface="Arial"/>
                <a:cs typeface="Arial"/>
              </a:rPr>
              <a:t>réseau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1. 0. </a:t>
            </a:r>
            <a:r>
              <a:rPr sz="1500" spc="-5" dirty="0">
                <a:latin typeface="Arial"/>
                <a:cs typeface="Arial"/>
              </a:rPr>
              <a:t>0 </a:t>
            </a:r>
            <a:r>
              <a:rPr sz="1500" spc="-10" dirty="0">
                <a:latin typeface="Arial"/>
                <a:cs typeface="Arial"/>
              </a:rPr>
              <a:t>avec  </a:t>
            </a:r>
            <a:r>
              <a:rPr sz="1500" spc="-5" dirty="0">
                <a:latin typeface="Arial"/>
                <a:cs typeface="Arial"/>
              </a:rPr>
              <a:t>une </a:t>
            </a:r>
            <a:r>
              <a:rPr sz="1500" dirty="0">
                <a:latin typeface="Arial"/>
                <a:cs typeface="Arial"/>
              </a:rPr>
              <a:t>métrique </a:t>
            </a:r>
            <a:r>
              <a:rPr sz="1500" spc="-5" dirty="0">
                <a:latin typeface="Arial"/>
                <a:cs typeface="Arial"/>
              </a:rPr>
              <a:t>égale à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2.</a:t>
            </a:r>
            <a:endParaRPr sz="1500">
              <a:latin typeface="Arial"/>
              <a:cs typeface="Arial"/>
            </a:endParaRPr>
          </a:p>
          <a:p>
            <a:pPr marL="355600" marR="230504" indent="-342900">
              <a:lnSpc>
                <a:spcPts val="162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Arial"/>
                <a:cs typeface="Arial"/>
              </a:rPr>
              <a:t>Stocke </a:t>
            </a:r>
            <a:r>
              <a:rPr sz="1500" spc="-5" dirty="0">
                <a:latin typeface="Arial"/>
                <a:cs typeface="Arial"/>
              </a:rPr>
              <a:t>le </a:t>
            </a:r>
            <a:r>
              <a:rPr sz="1500" dirty="0">
                <a:latin typeface="Arial"/>
                <a:cs typeface="Arial"/>
              </a:rPr>
              <a:t>réseau </a:t>
            </a:r>
            <a:r>
              <a:rPr sz="1500" spc="-5" dirty="0">
                <a:latin typeface="Arial"/>
                <a:cs typeface="Arial"/>
              </a:rPr>
              <a:t>10. </a:t>
            </a:r>
            <a:r>
              <a:rPr sz="1500" dirty="0">
                <a:latin typeface="Arial"/>
                <a:cs typeface="Arial"/>
              </a:rPr>
              <a:t>1. 0. </a:t>
            </a:r>
            <a:r>
              <a:rPr sz="1500" spc="-5" dirty="0">
                <a:latin typeface="Arial"/>
                <a:cs typeface="Arial"/>
              </a:rPr>
              <a:t>0  dans la table de </a:t>
            </a:r>
            <a:r>
              <a:rPr sz="1500" dirty="0">
                <a:latin typeface="Arial"/>
                <a:cs typeface="Arial"/>
              </a:rPr>
              <a:t>routage </a:t>
            </a:r>
            <a:r>
              <a:rPr sz="1500" spc="-10" dirty="0">
                <a:latin typeface="Arial"/>
                <a:cs typeface="Arial"/>
              </a:rPr>
              <a:t>avec  </a:t>
            </a:r>
            <a:r>
              <a:rPr sz="1500" spc="-5" dirty="0">
                <a:latin typeface="Arial"/>
                <a:cs typeface="Arial"/>
              </a:rPr>
              <a:t>une </a:t>
            </a:r>
            <a:r>
              <a:rPr sz="1500" dirty="0">
                <a:latin typeface="Arial"/>
                <a:cs typeface="Arial"/>
              </a:rPr>
              <a:t>métrique </a:t>
            </a:r>
            <a:r>
              <a:rPr sz="1500" spc="-5" dirty="0">
                <a:latin typeface="Arial"/>
                <a:cs typeface="Arial"/>
              </a:rPr>
              <a:t>égale à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2.</a:t>
            </a:r>
            <a:endParaRPr sz="1500">
              <a:latin typeface="Arial"/>
              <a:cs typeface="Arial"/>
            </a:endParaRPr>
          </a:p>
          <a:p>
            <a:pPr marL="355600" marR="5080" indent="-342900">
              <a:lnSpc>
                <a:spcPts val="162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Arial"/>
                <a:cs typeface="Arial"/>
              </a:rPr>
              <a:t>Une </a:t>
            </a:r>
            <a:r>
              <a:rPr sz="1500" dirty="0">
                <a:latin typeface="Arial"/>
                <a:cs typeface="Arial"/>
              </a:rPr>
              <a:t>mise </a:t>
            </a:r>
            <a:r>
              <a:rPr sz="1500" spc="-5" dirty="0">
                <a:latin typeface="Arial"/>
                <a:cs typeface="Arial"/>
              </a:rPr>
              <a:t>à </a:t>
            </a:r>
            <a:r>
              <a:rPr sz="1500" dirty="0">
                <a:latin typeface="Arial"/>
                <a:cs typeface="Arial"/>
              </a:rPr>
              <a:t>jour identique  </a:t>
            </a:r>
            <a:r>
              <a:rPr sz="1500" spc="-5" dirty="0">
                <a:latin typeface="Arial"/>
                <a:cs typeface="Arial"/>
              </a:rPr>
              <a:t>depuis R2 contient des  </a:t>
            </a:r>
            <a:r>
              <a:rPr sz="1500" dirty="0">
                <a:latin typeface="Arial"/>
                <a:cs typeface="Arial"/>
              </a:rPr>
              <a:t>informations </a:t>
            </a:r>
            <a:r>
              <a:rPr sz="1500" spc="-5" dirty="0">
                <a:latin typeface="Arial"/>
                <a:cs typeface="Arial"/>
              </a:rPr>
              <a:t>sur le </a:t>
            </a:r>
            <a:r>
              <a:rPr sz="1500" dirty="0">
                <a:latin typeface="Arial"/>
                <a:cs typeface="Arial"/>
              </a:rPr>
              <a:t>réseau </a:t>
            </a:r>
            <a:r>
              <a:rPr sz="1500" spc="-5" dirty="0">
                <a:latin typeface="Arial"/>
                <a:cs typeface="Arial"/>
              </a:rPr>
              <a:t>10.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2.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505"/>
              </a:lnSpc>
            </a:pPr>
            <a:r>
              <a:rPr sz="1500" dirty="0">
                <a:latin typeface="Arial"/>
                <a:cs typeface="Arial"/>
              </a:rPr>
              <a:t>0. 0 </a:t>
            </a:r>
            <a:r>
              <a:rPr sz="1500" spc="-5" dirty="0">
                <a:latin typeface="Arial"/>
                <a:cs typeface="Arial"/>
              </a:rPr>
              <a:t>avec </a:t>
            </a:r>
            <a:r>
              <a:rPr sz="1500" dirty="0">
                <a:latin typeface="Arial"/>
                <a:cs typeface="Arial"/>
              </a:rPr>
              <a:t>une métrique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égale</a:t>
            </a:r>
            <a:endParaRPr sz="1500">
              <a:latin typeface="Arial"/>
              <a:cs typeface="Arial"/>
            </a:endParaRPr>
          </a:p>
          <a:p>
            <a:pPr marL="355600" marR="16510">
              <a:lnSpc>
                <a:spcPts val="1620"/>
              </a:lnSpc>
              <a:spcBef>
                <a:spcPts val="114"/>
              </a:spcBef>
            </a:pPr>
            <a:r>
              <a:rPr sz="1500" spc="-5" dirty="0">
                <a:latin typeface="Arial"/>
                <a:cs typeface="Arial"/>
              </a:rPr>
              <a:t>à </a:t>
            </a:r>
            <a:r>
              <a:rPr sz="1500" dirty="0">
                <a:latin typeface="Arial"/>
                <a:cs typeface="Arial"/>
              </a:rPr>
              <a:t>1. </a:t>
            </a:r>
            <a:r>
              <a:rPr sz="1500" spc="-5" dirty="0">
                <a:latin typeface="Arial"/>
                <a:cs typeface="Arial"/>
              </a:rPr>
              <a:t>Aucune </a:t>
            </a:r>
            <a:r>
              <a:rPr sz="1500" dirty="0">
                <a:latin typeface="Arial"/>
                <a:cs typeface="Arial"/>
              </a:rPr>
              <a:t>modification n'est  </a:t>
            </a:r>
            <a:r>
              <a:rPr sz="1500" spc="-5" dirty="0">
                <a:latin typeface="Arial"/>
                <a:cs typeface="Arial"/>
              </a:rPr>
              <a:t>intervenue </a:t>
            </a:r>
            <a:r>
              <a:rPr sz="1500" dirty="0">
                <a:latin typeface="Arial"/>
                <a:cs typeface="Arial"/>
              </a:rPr>
              <a:t>; </a:t>
            </a:r>
            <a:r>
              <a:rPr sz="1500" spc="-5" dirty="0">
                <a:latin typeface="Arial"/>
                <a:cs typeface="Arial"/>
              </a:rPr>
              <a:t>par conséquent, </a:t>
            </a:r>
            <a:r>
              <a:rPr sz="1500" dirty="0">
                <a:latin typeface="Arial"/>
                <a:cs typeface="Arial"/>
              </a:rPr>
              <a:t>les  informations </a:t>
            </a:r>
            <a:r>
              <a:rPr sz="1500" spc="-5" dirty="0">
                <a:latin typeface="Arial"/>
                <a:cs typeface="Arial"/>
              </a:rPr>
              <a:t>de </a:t>
            </a:r>
            <a:r>
              <a:rPr sz="1500" dirty="0">
                <a:latin typeface="Arial"/>
                <a:cs typeface="Arial"/>
              </a:rPr>
              <a:t>routage restent  les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mêmes.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5379" y="5495035"/>
            <a:ext cx="29914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1480" marR="5080" indent="-39941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Routeurs exécutant le  protocole </a:t>
            </a:r>
            <a:r>
              <a:rPr sz="2400" dirty="0">
                <a:latin typeface="Arial"/>
                <a:cs typeface="Arial"/>
              </a:rPr>
              <a:t>RIPv2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35" y="606044"/>
            <a:ext cx="341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 du protocole</a:t>
            </a:r>
            <a:r>
              <a:rPr sz="1800" b="1" spc="-10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35" y="825500"/>
            <a:ext cx="7311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 de configuration RIP du</a:t>
            </a:r>
            <a:r>
              <a:rPr spc="-170" dirty="0"/>
              <a:t> </a:t>
            </a:r>
            <a:r>
              <a:rPr dirty="0"/>
              <a:t>routeur</a:t>
            </a:r>
          </a:p>
        </p:txBody>
      </p:sp>
      <p:sp>
        <p:nvSpPr>
          <p:cNvPr id="4" name="object 4"/>
          <p:cNvSpPr/>
          <p:nvPr/>
        </p:nvSpPr>
        <p:spPr>
          <a:xfrm>
            <a:off x="1355007" y="1979823"/>
            <a:ext cx="5973908" cy="1318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5772" y="3598164"/>
            <a:ext cx="4826508" cy="2936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27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206" y="606044"/>
            <a:ext cx="341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 du protocole</a:t>
            </a:r>
            <a:r>
              <a:rPr sz="1800" b="1" spc="-10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206" y="825500"/>
            <a:ext cx="5775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 </a:t>
            </a:r>
            <a:r>
              <a:rPr spc="-5" dirty="0"/>
              <a:t>vérification </a:t>
            </a:r>
            <a:r>
              <a:rPr dirty="0"/>
              <a:t>du routage</a:t>
            </a:r>
            <a:r>
              <a:rPr spc="-125" dirty="0"/>
              <a:t> </a:t>
            </a:r>
            <a:r>
              <a:rPr dirty="0"/>
              <a:t>RIP</a:t>
            </a:r>
          </a:p>
        </p:txBody>
      </p:sp>
      <p:sp>
        <p:nvSpPr>
          <p:cNvPr id="4" name="object 4"/>
          <p:cNvSpPr/>
          <p:nvPr/>
        </p:nvSpPr>
        <p:spPr>
          <a:xfrm>
            <a:off x="306324" y="2211323"/>
            <a:ext cx="4091940" cy="408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2959" y="3023616"/>
            <a:ext cx="4171188" cy="2001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28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206" y="606044"/>
            <a:ext cx="341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 du protocole</a:t>
            </a:r>
            <a:r>
              <a:rPr sz="1800" b="1" spc="-10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206" y="825500"/>
            <a:ext cx="6997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Activer et </a:t>
            </a:r>
            <a:r>
              <a:rPr spc="-5" dirty="0"/>
              <a:t>vérifier </a:t>
            </a:r>
            <a:r>
              <a:rPr dirty="0"/>
              <a:t>le protocole</a:t>
            </a:r>
            <a:r>
              <a:rPr spc="-135" dirty="0"/>
              <a:t> </a:t>
            </a:r>
            <a:r>
              <a:rPr dirty="0"/>
              <a:t>RIPv2</a:t>
            </a:r>
          </a:p>
        </p:txBody>
      </p:sp>
      <p:sp>
        <p:nvSpPr>
          <p:cNvPr id="4" name="object 4"/>
          <p:cNvSpPr/>
          <p:nvPr/>
        </p:nvSpPr>
        <p:spPr>
          <a:xfrm>
            <a:off x="4799079" y="2406791"/>
            <a:ext cx="4143752" cy="3658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036" y="2166726"/>
            <a:ext cx="4152900" cy="3694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29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1834" y="6700825"/>
            <a:ext cx="19735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Inc.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Tous droits</a:t>
            </a:r>
            <a:r>
              <a:rPr sz="700" spc="17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réservés.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6584" y="6700825"/>
            <a:ext cx="147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Informations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confidentielles de</a:t>
            </a:r>
            <a:r>
              <a:rPr sz="700" spc="-9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42" y="6700825"/>
            <a:ext cx="65125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752458" y="665358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004" y="290394"/>
            <a:ext cx="1076675" cy="57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796" y="2618994"/>
            <a:ext cx="3516629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3.1 Protocoles de routage  dynamique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35" y="487171"/>
            <a:ext cx="341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 du protocole</a:t>
            </a:r>
            <a:r>
              <a:rPr sz="1800" b="1" spc="-10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3970" marR="5080">
              <a:lnSpc>
                <a:spcPts val="3460"/>
              </a:lnSpc>
              <a:spcBef>
                <a:spcPts val="535"/>
              </a:spcBef>
            </a:pPr>
            <a:r>
              <a:rPr spc="-5" dirty="0"/>
              <a:t>Désactiver </a:t>
            </a:r>
            <a:r>
              <a:rPr dirty="0"/>
              <a:t>la fonction de</a:t>
            </a:r>
            <a:r>
              <a:rPr spc="-80" dirty="0"/>
              <a:t> </a:t>
            </a:r>
            <a:r>
              <a:rPr spc="-5" dirty="0"/>
              <a:t>récapitulation  automatique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9668" y="1777111"/>
            <a:ext cx="8113395" cy="43859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4965" marR="199390" indent="-342900">
              <a:lnSpc>
                <a:spcPts val="2280"/>
              </a:lnSpc>
              <a:spcBef>
                <a:spcPts val="280"/>
              </a:spcBef>
              <a:buClr>
                <a:srgbClr val="6891B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5" dirty="0">
                <a:latin typeface="Arial"/>
                <a:cs typeface="Arial"/>
              </a:rPr>
              <a:t>Tout </a:t>
            </a:r>
            <a:r>
              <a:rPr sz="2000" dirty="0">
                <a:latin typeface="Arial"/>
                <a:cs typeface="Arial"/>
              </a:rPr>
              <a:t>comme RIPv1, RIPv2 récapitule automatiquement les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réseaux  aux frontières du réseau principal par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défaut.</a:t>
            </a:r>
            <a:endParaRPr sz="2000">
              <a:latin typeface="Arial"/>
              <a:cs typeface="Arial"/>
            </a:endParaRPr>
          </a:p>
          <a:p>
            <a:pPr marL="354965" marR="201930" indent="-342900">
              <a:lnSpc>
                <a:spcPct val="92700"/>
              </a:lnSpc>
              <a:buClr>
                <a:srgbClr val="6891B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Pour modifier le </a:t>
            </a:r>
            <a:r>
              <a:rPr sz="2000" spc="-5" dirty="0">
                <a:latin typeface="Arial"/>
                <a:cs typeface="Arial"/>
              </a:rPr>
              <a:t>comportement </a:t>
            </a:r>
            <a:r>
              <a:rPr sz="2000" dirty="0">
                <a:latin typeface="Arial"/>
                <a:cs typeface="Arial"/>
              </a:rPr>
              <a:t>par défaut de récapitulation  automatique du protocole RIPv2, utilisez la commande du mode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 configuration du routeur </a:t>
            </a:r>
            <a:r>
              <a:rPr sz="2000" b="1" spc="-5" dirty="0">
                <a:latin typeface="Courier New"/>
                <a:cs typeface="Courier New"/>
              </a:rPr>
              <a:t>no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auto-summary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330"/>
              </a:lnSpc>
              <a:buClr>
                <a:srgbClr val="6891B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Cette commande n'a aucun </a:t>
            </a:r>
            <a:r>
              <a:rPr sz="2000" spc="-10" dirty="0">
                <a:latin typeface="Arial"/>
                <a:cs typeface="Arial"/>
              </a:rPr>
              <a:t>effet </a:t>
            </a:r>
            <a:r>
              <a:rPr sz="2000" dirty="0">
                <a:latin typeface="Arial"/>
                <a:cs typeface="Arial"/>
              </a:rPr>
              <a:t>lors de l'utilisation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protocole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RIPv1.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95000"/>
              </a:lnSpc>
              <a:spcBef>
                <a:spcPts val="60"/>
              </a:spcBef>
              <a:buClr>
                <a:srgbClr val="6891B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Une fois la récapitulation automatique désactivée, le protocole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RIPv2  ne récapitule plus les réseaux dans leur adresse par classe au  niveau des routeurs de périphérie. RIPv2 inclut maintenant tous les  sous-réseaux et leurs masques appropriés dans ses mises à </a:t>
            </a:r>
            <a:r>
              <a:rPr sz="2000" spc="-5" dirty="0">
                <a:latin typeface="Arial"/>
                <a:cs typeface="Arial"/>
              </a:rPr>
              <a:t>jour </a:t>
            </a:r>
            <a:r>
              <a:rPr sz="2000" dirty="0">
                <a:latin typeface="Arial"/>
                <a:cs typeface="Arial"/>
              </a:rPr>
              <a:t>de  routage.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165"/>
              </a:lnSpc>
              <a:buClr>
                <a:srgbClr val="6891B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La commande </a:t>
            </a:r>
            <a:r>
              <a:rPr sz="2000" b="1" spc="-5" dirty="0">
                <a:latin typeface="Courier New"/>
                <a:cs typeface="Courier New"/>
              </a:rPr>
              <a:t>show ip protocols</a:t>
            </a:r>
            <a:r>
              <a:rPr sz="2000" b="1" spc="-76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indique à présent que la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ts val="2335"/>
              </a:lnSpc>
            </a:pPr>
            <a:r>
              <a:rPr sz="2000" dirty="0">
                <a:latin typeface="Arial"/>
                <a:cs typeface="Arial"/>
              </a:rPr>
              <a:t>fonction de récapitulation réseau automatique n'est pas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activée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(automatic network summarization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not in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effect).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6700825"/>
            <a:ext cx="65125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82355" y="665358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534" y="6721898"/>
            <a:ext cx="3891279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0"/>
              </a:lnSpc>
              <a:tabLst>
                <a:tab pos="2444115" algn="l"/>
              </a:tabLst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 Inc.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Tous</a:t>
            </a:r>
            <a:r>
              <a:rPr sz="700" spc="2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droits</a:t>
            </a:r>
            <a:r>
              <a:rPr sz="700" spc="4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réservés.	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Informations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confidentielles de</a:t>
            </a:r>
            <a:r>
              <a:rPr sz="700" spc="-9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5206" y="606044"/>
            <a:ext cx="341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 du protocole</a:t>
            </a:r>
            <a:r>
              <a:rPr sz="1800" b="1" spc="-10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5206" y="825500"/>
            <a:ext cx="6769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Configurer des </a:t>
            </a:r>
            <a:r>
              <a:rPr spc="-5" dirty="0"/>
              <a:t>interfaces</a:t>
            </a:r>
            <a:r>
              <a:rPr spc="-105" dirty="0"/>
              <a:t> </a:t>
            </a:r>
            <a:r>
              <a:rPr spc="-5" dirty="0"/>
              <a:t>passives</a:t>
            </a:r>
          </a:p>
        </p:txBody>
      </p:sp>
      <p:sp>
        <p:nvSpPr>
          <p:cNvPr id="8" name="object 8"/>
          <p:cNvSpPr/>
          <p:nvPr/>
        </p:nvSpPr>
        <p:spPr>
          <a:xfrm>
            <a:off x="4424942" y="3581399"/>
            <a:ext cx="4162797" cy="327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240" y="1728216"/>
            <a:ext cx="4974336" cy="1950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5589" y="3900296"/>
            <a:ext cx="3364229" cy="22517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26035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Arial"/>
                <a:cs typeface="Arial"/>
              </a:rPr>
              <a:t>L'envoi de mises à jour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  nécessaires sur un réseau  local a une incidence sur le  réseau à </a:t>
            </a:r>
            <a:r>
              <a:rPr sz="2000" spc="-5" dirty="0">
                <a:latin typeface="Arial"/>
                <a:cs typeface="Arial"/>
              </a:rPr>
              <a:t>trois </a:t>
            </a:r>
            <a:r>
              <a:rPr sz="2000" dirty="0">
                <a:latin typeface="Arial"/>
                <a:cs typeface="Arial"/>
              </a:rPr>
              <a:t>niveaux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54965" marR="400050" indent="-342900">
              <a:lnSpc>
                <a:spcPts val="2160"/>
              </a:lnSpc>
              <a:spcBef>
                <a:spcPts val="5"/>
              </a:spcBef>
              <a:buClr>
                <a:srgbClr val="6891B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Gaspillage de la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bande  passante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010"/>
              </a:lnSpc>
              <a:buClr>
                <a:srgbClr val="6891B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Gaspillage des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ressources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buClr>
                <a:srgbClr val="6891B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Risque pour la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sécurité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6700825"/>
            <a:ext cx="65125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82355" y="665358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834" y="6700825"/>
            <a:ext cx="19735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Inc.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Tous droits</a:t>
            </a:r>
            <a:r>
              <a:rPr sz="700" spc="17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réservés.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6584" y="6700825"/>
            <a:ext cx="147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Informations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confidentielles de</a:t>
            </a:r>
            <a:r>
              <a:rPr sz="700" spc="-9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5206" y="606044"/>
            <a:ext cx="7336790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/>
              <a:t>Configuration du protocole</a:t>
            </a:r>
            <a:r>
              <a:rPr sz="1800" spc="-25" dirty="0"/>
              <a:t> </a:t>
            </a:r>
            <a:r>
              <a:rPr sz="1800" dirty="0"/>
              <a:t>RIP</a:t>
            </a:r>
            <a:endParaRPr sz="1800"/>
          </a:p>
          <a:p>
            <a:pPr marL="12700">
              <a:lnSpc>
                <a:spcPts val="3625"/>
              </a:lnSpc>
            </a:pPr>
            <a:r>
              <a:rPr dirty="0"/>
              <a:t>La propagation d'une route par</a:t>
            </a:r>
            <a:r>
              <a:rPr spc="-175" dirty="0"/>
              <a:t> </a:t>
            </a:r>
            <a:r>
              <a:rPr spc="-5" dirty="0"/>
              <a:t>défaut</a:t>
            </a:r>
          </a:p>
        </p:txBody>
      </p:sp>
      <p:sp>
        <p:nvSpPr>
          <p:cNvPr id="8" name="object 8"/>
          <p:cNvSpPr/>
          <p:nvPr/>
        </p:nvSpPr>
        <p:spPr>
          <a:xfrm>
            <a:off x="659071" y="1569364"/>
            <a:ext cx="5030020" cy="1850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6155" y="3261359"/>
            <a:ext cx="4393692" cy="3453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1834" y="6700825"/>
            <a:ext cx="19735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Inc.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Tous droits</a:t>
            </a:r>
            <a:r>
              <a:rPr sz="700" spc="17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réservés.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6584" y="6700825"/>
            <a:ext cx="147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Informations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confidentielles de</a:t>
            </a:r>
            <a:r>
              <a:rPr sz="700" spc="-9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42" y="6700825"/>
            <a:ext cx="65125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682355" y="665358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004" y="290394"/>
            <a:ext cx="1076675" cy="57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796" y="2783585"/>
            <a:ext cx="316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3.3 </a:t>
            </a:r>
            <a:r>
              <a:rPr sz="2400" b="0" spc="-10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table de</a:t>
            </a:r>
            <a:r>
              <a:rPr sz="2400" b="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routage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206" y="606044"/>
            <a:ext cx="431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Composants d'une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entrée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route</a:t>
            </a:r>
            <a:r>
              <a:rPr sz="1800" b="1" spc="-6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206" y="825500"/>
            <a:ext cx="65665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 entrées de la table de</a:t>
            </a:r>
            <a:r>
              <a:rPr spc="-185" dirty="0"/>
              <a:t> </a:t>
            </a:r>
            <a:r>
              <a:rPr dirty="0"/>
              <a:t>routage</a:t>
            </a:r>
          </a:p>
        </p:txBody>
      </p:sp>
      <p:sp>
        <p:nvSpPr>
          <p:cNvPr id="4" name="object 4"/>
          <p:cNvSpPr/>
          <p:nvPr/>
        </p:nvSpPr>
        <p:spPr>
          <a:xfrm>
            <a:off x="1606296" y="1702307"/>
            <a:ext cx="5463338" cy="433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206" y="606044"/>
            <a:ext cx="431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Composants d'une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entrée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route</a:t>
            </a:r>
            <a:r>
              <a:rPr sz="1800" b="1" spc="-6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206" y="825500"/>
            <a:ext cx="65665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 entrées de la table de</a:t>
            </a:r>
            <a:r>
              <a:rPr spc="-185" dirty="0"/>
              <a:t> </a:t>
            </a:r>
            <a:r>
              <a:rPr dirty="0"/>
              <a:t>routage</a:t>
            </a:r>
          </a:p>
        </p:txBody>
      </p:sp>
      <p:sp>
        <p:nvSpPr>
          <p:cNvPr id="4" name="object 4"/>
          <p:cNvSpPr/>
          <p:nvPr/>
        </p:nvSpPr>
        <p:spPr>
          <a:xfrm>
            <a:off x="1578239" y="1705355"/>
            <a:ext cx="5717149" cy="4500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206" y="606044"/>
            <a:ext cx="431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Composants d'une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entrée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route</a:t>
            </a:r>
            <a:r>
              <a:rPr sz="1800" b="1" spc="-6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206" y="825500"/>
            <a:ext cx="70396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 entrées </a:t>
            </a:r>
            <a:r>
              <a:rPr spc="-5" dirty="0"/>
              <a:t>connectées</a:t>
            </a:r>
            <a:r>
              <a:rPr spc="-95" dirty="0"/>
              <a:t> </a:t>
            </a:r>
            <a:r>
              <a:rPr spc="-5" dirty="0"/>
              <a:t>directement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2290924" y="1611539"/>
            <a:ext cx="4914200" cy="80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2451" y="2933700"/>
            <a:ext cx="5367528" cy="3596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36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206" y="606044"/>
            <a:ext cx="431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Composants d'une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entrée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route</a:t>
            </a:r>
            <a:r>
              <a:rPr sz="1800" b="1" spc="-6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206" y="825500"/>
            <a:ext cx="6097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 entrées d'un </a:t>
            </a:r>
            <a:r>
              <a:rPr spc="-5" dirty="0"/>
              <a:t>réseau</a:t>
            </a:r>
            <a:r>
              <a:rPr spc="-160" dirty="0"/>
              <a:t> </a:t>
            </a:r>
            <a:r>
              <a:rPr dirty="0"/>
              <a:t>distant</a:t>
            </a:r>
          </a:p>
        </p:txBody>
      </p:sp>
      <p:sp>
        <p:nvSpPr>
          <p:cNvPr id="4" name="object 4"/>
          <p:cNvSpPr/>
          <p:nvPr/>
        </p:nvSpPr>
        <p:spPr>
          <a:xfrm>
            <a:off x="1106646" y="2383764"/>
            <a:ext cx="6710391" cy="3175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651" y="1542415"/>
            <a:ext cx="8440420" cy="26600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8920" marR="121285" indent="-236220">
              <a:lnSpc>
                <a:spcPct val="95000"/>
              </a:lnSpc>
              <a:spcBef>
                <a:spcPts val="24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Les composants de la table de routage </a:t>
            </a:r>
            <a:r>
              <a:rPr sz="2400" dirty="0">
                <a:latin typeface="Arial"/>
                <a:cs typeface="Arial"/>
              </a:rPr>
              <a:t>IPv6 </a:t>
            </a:r>
            <a:r>
              <a:rPr sz="2400" spc="-5" dirty="0">
                <a:latin typeface="Arial"/>
                <a:cs typeface="Arial"/>
              </a:rPr>
              <a:t>ressemblent  beaucoup à ceux de la table de routage </a:t>
            </a:r>
            <a:r>
              <a:rPr sz="2400" dirty="0">
                <a:latin typeface="Arial"/>
                <a:cs typeface="Arial"/>
              </a:rPr>
              <a:t>IPv4 (interfaces  </a:t>
            </a:r>
            <a:r>
              <a:rPr sz="2400" spc="-5" dirty="0">
                <a:latin typeface="Arial"/>
                <a:cs typeface="Arial"/>
              </a:rPr>
              <a:t>connectées directement, routes statiques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routes apprises  de manière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dynamique).</a:t>
            </a:r>
            <a:endParaRPr sz="2400">
              <a:latin typeface="Arial"/>
              <a:cs typeface="Arial"/>
            </a:endParaRPr>
          </a:p>
          <a:p>
            <a:pPr marL="248920" marR="5080" indent="-236220">
              <a:lnSpc>
                <a:spcPct val="95100"/>
              </a:lnSpc>
              <a:spcBef>
                <a:spcPts val="144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Par </a:t>
            </a:r>
            <a:r>
              <a:rPr sz="2400" dirty="0">
                <a:latin typeface="Arial"/>
                <a:cs typeface="Arial"/>
              </a:rPr>
              <a:t>nature, IPv6 est </a:t>
            </a:r>
            <a:r>
              <a:rPr sz="2400" spc="-5" dirty="0">
                <a:latin typeface="Arial"/>
                <a:cs typeface="Arial"/>
              </a:rPr>
              <a:t>sans </a:t>
            </a:r>
            <a:r>
              <a:rPr sz="2400" dirty="0">
                <a:latin typeface="Arial"/>
                <a:cs typeface="Arial"/>
              </a:rPr>
              <a:t>classe, toutes </a:t>
            </a:r>
            <a:r>
              <a:rPr sz="2400" spc="-5" dirty="0">
                <a:latin typeface="Arial"/>
                <a:cs typeface="Arial"/>
              </a:rPr>
              <a:t>les routes sont donc  des meilleures </a:t>
            </a:r>
            <a:r>
              <a:rPr sz="2400" dirty="0">
                <a:latin typeface="Arial"/>
                <a:cs typeface="Arial"/>
              </a:rPr>
              <a:t>routes de </a:t>
            </a:r>
            <a:r>
              <a:rPr sz="2400" spc="-5" dirty="0">
                <a:latin typeface="Arial"/>
                <a:cs typeface="Arial"/>
              </a:rPr>
              <a:t>niveau </a:t>
            </a:r>
            <a:r>
              <a:rPr sz="2400" dirty="0">
                <a:latin typeface="Arial"/>
                <a:cs typeface="Arial"/>
              </a:rPr>
              <a:t>1. Il n'y a </a:t>
            </a:r>
            <a:r>
              <a:rPr sz="2400" spc="-5" dirty="0">
                <a:latin typeface="Arial"/>
                <a:cs typeface="Arial"/>
              </a:rPr>
              <a:t>aucun parent </a:t>
            </a:r>
            <a:r>
              <a:rPr sz="2400" dirty="0">
                <a:latin typeface="Arial"/>
                <a:cs typeface="Arial"/>
              </a:rPr>
              <a:t>de  </a:t>
            </a:r>
            <a:r>
              <a:rPr sz="2400" spc="-5" dirty="0">
                <a:latin typeface="Arial"/>
                <a:cs typeface="Arial"/>
              </a:rPr>
              <a:t>niveau 1 pour les </a:t>
            </a:r>
            <a:r>
              <a:rPr sz="2400" dirty="0">
                <a:latin typeface="Arial"/>
                <a:cs typeface="Arial"/>
              </a:rPr>
              <a:t>routes enfant </a:t>
            </a:r>
            <a:r>
              <a:rPr sz="2400" spc="-5" dirty="0">
                <a:latin typeface="Arial"/>
                <a:cs typeface="Arial"/>
              </a:rPr>
              <a:t>de niveau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206" y="606044"/>
            <a:ext cx="447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Le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processus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recherche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 route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06" y="825500"/>
            <a:ext cx="75126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 entrées de la table de routage</a:t>
            </a:r>
            <a:r>
              <a:rPr spc="-215" dirty="0"/>
              <a:t> </a:t>
            </a:r>
            <a:r>
              <a:rPr dirty="0"/>
              <a:t>IPv6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206" y="606044"/>
            <a:ext cx="3923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Analyse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d'une table de routage</a:t>
            </a:r>
            <a:r>
              <a:rPr sz="1800" b="1" spc="-2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206" y="825500"/>
            <a:ext cx="70396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 entrées </a:t>
            </a:r>
            <a:r>
              <a:rPr spc="-5" dirty="0"/>
              <a:t>connectées</a:t>
            </a:r>
            <a:r>
              <a:rPr spc="-95" dirty="0"/>
              <a:t> </a:t>
            </a:r>
            <a:r>
              <a:rPr spc="-5" dirty="0"/>
              <a:t>directement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1620011"/>
            <a:ext cx="5172456" cy="4678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1476" y="1723643"/>
            <a:ext cx="3902964" cy="4075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39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487171"/>
            <a:ext cx="535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Présentation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du protocole de routage</a:t>
            </a:r>
            <a:r>
              <a:rPr sz="1800" b="1" spc="-3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dynamique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16205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L'évolution du protocole de</a:t>
            </a:r>
            <a:r>
              <a:rPr spc="-200" dirty="0"/>
              <a:t> </a:t>
            </a:r>
            <a:r>
              <a:rPr dirty="0"/>
              <a:t>routage  </a:t>
            </a:r>
            <a:r>
              <a:rPr spc="-5" dirty="0"/>
              <a:t>dynamique</a:t>
            </a:r>
          </a:p>
        </p:txBody>
      </p:sp>
      <p:sp>
        <p:nvSpPr>
          <p:cNvPr id="4" name="object 4"/>
          <p:cNvSpPr/>
          <p:nvPr/>
        </p:nvSpPr>
        <p:spPr>
          <a:xfrm>
            <a:off x="345947" y="3758184"/>
            <a:ext cx="8241792" cy="2278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3722" y="1802638"/>
            <a:ext cx="7787640" cy="21475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Les protocoles de routage dynamique </a:t>
            </a:r>
            <a:r>
              <a:rPr sz="2400" dirty="0">
                <a:latin typeface="Arial"/>
                <a:cs typeface="Arial"/>
              </a:rPr>
              <a:t>sont </a:t>
            </a:r>
            <a:r>
              <a:rPr sz="2400" spc="-5" dirty="0">
                <a:latin typeface="Arial"/>
                <a:cs typeface="Arial"/>
              </a:rPr>
              <a:t>utilisés dans  les réseaux depuis </a:t>
            </a:r>
            <a:r>
              <a:rPr sz="2400" dirty="0">
                <a:latin typeface="Arial"/>
                <a:cs typeface="Arial"/>
              </a:rPr>
              <a:t>la fin des </a:t>
            </a:r>
            <a:r>
              <a:rPr sz="2400" spc="-5" dirty="0">
                <a:latin typeface="Arial"/>
                <a:cs typeface="Arial"/>
              </a:rPr>
              <a:t>années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quatre-vingt.</a:t>
            </a:r>
            <a:endParaRPr sz="2400">
              <a:latin typeface="Arial"/>
              <a:cs typeface="Arial"/>
            </a:endParaRPr>
          </a:p>
          <a:p>
            <a:pPr marL="248920" marR="716280" indent="-236220">
              <a:lnSpc>
                <a:spcPts val="2740"/>
              </a:lnSpc>
              <a:spcBef>
                <a:spcPts val="143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Les versions plus récentes prennent en charge les  communications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IPv6.</a:t>
            </a:r>
            <a:endParaRPr sz="2400">
              <a:latin typeface="Arial"/>
              <a:cs typeface="Arial"/>
            </a:endParaRPr>
          </a:p>
          <a:p>
            <a:pPr marL="1036955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latin typeface="Arial"/>
                <a:cs typeface="Arial"/>
              </a:rPr>
              <a:t>Classification des protocoles de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routage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9655" y="6665562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206" y="606044"/>
            <a:ext cx="3923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Analyse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d'une table de routage</a:t>
            </a:r>
            <a:r>
              <a:rPr sz="1800" b="1" spc="-2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206" y="825500"/>
            <a:ext cx="7048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 entrées d'un </a:t>
            </a:r>
            <a:r>
              <a:rPr spc="-5" dirty="0"/>
              <a:t>réseau </a:t>
            </a:r>
            <a:r>
              <a:rPr dirty="0"/>
              <a:t>IPv6</a:t>
            </a:r>
            <a:r>
              <a:rPr spc="-140" dirty="0"/>
              <a:t> </a:t>
            </a:r>
            <a:r>
              <a:rPr dirty="0"/>
              <a:t>distant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1675372"/>
            <a:ext cx="4925580" cy="4235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6532" y="1609344"/>
            <a:ext cx="4724400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40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487171"/>
            <a:ext cx="535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Présentation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du protocole de routage</a:t>
            </a:r>
            <a:r>
              <a:rPr sz="1800" b="1" spc="-3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dynamique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655" y="6665562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16205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Les </a:t>
            </a:r>
            <a:r>
              <a:rPr spc="-5" dirty="0"/>
              <a:t>composants </a:t>
            </a:r>
            <a:r>
              <a:rPr dirty="0"/>
              <a:t>des protocoles</a:t>
            </a:r>
            <a:r>
              <a:rPr spc="-160" dirty="0"/>
              <a:t> </a:t>
            </a:r>
            <a:r>
              <a:rPr dirty="0"/>
              <a:t>de  routage</a:t>
            </a:r>
            <a:r>
              <a:rPr spc="-45" dirty="0"/>
              <a:t> </a:t>
            </a:r>
            <a:r>
              <a:rPr spc="-5" dirty="0"/>
              <a:t>dynamique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4461" y="1701165"/>
            <a:ext cx="7500620" cy="44342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21590">
              <a:lnSpc>
                <a:spcPts val="274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Les protocoles de routage </a:t>
            </a:r>
            <a:r>
              <a:rPr sz="2400" dirty="0">
                <a:latin typeface="Arial"/>
                <a:cs typeface="Arial"/>
              </a:rPr>
              <a:t>sont </a:t>
            </a:r>
            <a:r>
              <a:rPr sz="2400" spc="-5" dirty="0">
                <a:latin typeface="Arial"/>
                <a:cs typeface="Arial"/>
              </a:rPr>
              <a:t>utilisés pour faciliter  l'échange d'informations de routage entre des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routeurs.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10"/>
              </a:lnSpc>
              <a:spcBef>
                <a:spcPts val="1225"/>
              </a:spcBef>
            </a:pPr>
            <a:r>
              <a:rPr sz="240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fonction </a:t>
            </a:r>
            <a:r>
              <a:rPr sz="2400" dirty="0">
                <a:latin typeface="Arial"/>
                <a:cs typeface="Arial"/>
              </a:rPr>
              <a:t>des </a:t>
            </a:r>
            <a:r>
              <a:rPr sz="2400" spc="-5" dirty="0">
                <a:latin typeface="Arial"/>
                <a:cs typeface="Arial"/>
              </a:rPr>
              <a:t>protocoles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routage dynamique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10"/>
              </a:lnSpc>
            </a:pPr>
            <a:r>
              <a:rPr sz="2400" spc="-5" dirty="0">
                <a:latin typeface="Arial"/>
                <a:cs typeface="Arial"/>
              </a:rPr>
              <a:t>les éléments suivants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29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découverte des réseaux distants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29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actualisation des </a:t>
            </a:r>
            <a:r>
              <a:rPr sz="2400" dirty="0">
                <a:latin typeface="Arial"/>
                <a:cs typeface="Arial"/>
              </a:rPr>
              <a:t>informations de </a:t>
            </a:r>
            <a:r>
              <a:rPr sz="2400" spc="-5" dirty="0">
                <a:latin typeface="Arial"/>
                <a:cs typeface="Arial"/>
              </a:rPr>
              <a:t>routage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48920" marR="1054735" indent="-236220">
              <a:lnSpc>
                <a:spcPts val="2740"/>
              </a:lnSpc>
              <a:spcBef>
                <a:spcPts val="151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choix du meilleur chemin </a:t>
            </a:r>
            <a:r>
              <a:rPr sz="2400" dirty="0">
                <a:latin typeface="Arial"/>
                <a:cs typeface="Arial"/>
              </a:rPr>
              <a:t>vers </a:t>
            </a:r>
            <a:r>
              <a:rPr sz="2400" spc="-5" dirty="0">
                <a:latin typeface="Arial"/>
                <a:cs typeface="Arial"/>
              </a:rPr>
              <a:t>des réseaux de  destination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48920" indent="-236220">
              <a:lnSpc>
                <a:spcPts val="2810"/>
              </a:lnSpc>
              <a:spcBef>
                <a:spcPts val="12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capacité </a:t>
            </a:r>
            <a:r>
              <a:rPr sz="2400" dirty="0">
                <a:latin typeface="Arial"/>
                <a:cs typeface="Arial"/>
              </a:rPr>
              <a:t>à trouver un </a:t>
            </a:r>
            <a:r>
              <a:rPr sz="2400" spc="-5" dirty="0">
                <a:latin typeface="Arial"/>
                <a:cs typeface="Arial"/>
              </a:rPr>
              <a:t>nouveau meilleur chemin </a:t>
            </a:r>
            <a:r>
              <a:rPr sz="2400" dirty="0">
                <a:latin typeface="Arial"/>
                <a:cs typeface="Arial"/>
              </a:rPr>
              <a:t>si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</a:t>
            </a:r>
            <a:endParaRPr sz="2400">
              <a:latin typeface="Arial"/>
              <a:cs typeface="Arial"/>
            </a:endParaRPr>
          </a:p>
          <a:p>
            <a:pPr marL="248920">
              <a:lnSpc>
                <a:spcPts val="2810"/>
              </a:lnSpc>
            </a:pPr>
            <a:r>
              <a:rPr sz="2400" spc="-5" dirty="0">
                <a:latin typeface="Arial"/>
                <a:cs typeface="Arial"/>
              </a:rPr>
              <a:t>chemin actuel n'est plus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disponible.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487171"/>
            <a:ext cx="535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Présentation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du protocole de routage</a:t>
            </a:r>
            <a:r>
              <a:rPr sz="1800" b="1" spc="-3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dynamique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655" y="6665562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16205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Les </a:t>
            </a:r>
            <a:r>
              <a:rPr spc="-5" dirty="0"/>
              <a:t>composants </a:t>
            </a:r>
            <a:r>
              <a:rPr dirty="0"/>
              <a:t>des protocoles</a:t>
            </a:r>
            <a:r>
              <a:rPr spc="-160" dirty="0"/>
              <a:t> </a:t>
            </a:r>
            <a:r>
              <a:rPr dirty="0"/>
              <a:t>de  routage </a:t>
            </a:r>
            <a:r>
              <a:rPr spc="-5" dirty="0"/>
              <a:t>dynamique</a:t>
            </a:r>
            <a:r>
              <a:rPr spc="-80" dirty="0"/>
              <a:t> </a:t>
            </a:r>
            <a:r>
              <a:rPr spc="-5" dirty="0"/>
              <a:t>(suite)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091" y="1923669"/>
            <a:ext cx="7783195" cy="42640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141605">
              <a:lnSpc>
                <a:spcPts val="2280"/>
              </a:lnSpc>
              <a:spcBef>
                <a:spcPts val="280"/>
              </a:spcBef>
            </a:pPr>
            <a:r>
              <a:rPr sz="2000" dirty="0">
                <a:latin typeface="Arial"/>
                <a:cs typeface="Arial"/>
              </a:rPr>
              <a:t>Les protocoles de routage dynamique se composent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principalement  des éléments suivants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48920" marR="51435" indent="-236220">
              <a:lnSpc>
                <a:spcPct val="95100"/>
              </a:lnSpc>
              <a:spcBef>
                <a:spcPts val="114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b="1" dirty="0">
                <a:latin typeface="Arial"/>
                <a:cs typeface="Arial"/>
              </a:rPr>
              <a:t>Structures de données </a:t>
            </a:r>
            <a:r>
              <a:rPr sz="2000" dirty="0">
                <a:latin typeface="Arial"/>
                <a:cs typeface="Arial"/>
              </a:rPr>
              <a:t>: pour fonctionner, les protocoles de  routage utilisent généralement des tables ou des bases de  données. Ces informations sont conservées dans la mémoire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vive.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ct val="9500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b="1" dirty="0">
                <a:latin typeface="Arial"/>
                <a:cs typeface="Arial"/>
              </a:rPr>
              <a:t>Messages de protocoles de routage </a:t>
            </a:r>
            <a:r>
              <a:rPr sz="2000" dirty="0">
                <a:latin typeface="Arial"/>
                <a:cs typeface="Arial"/>
              </a:rPr>
              <a:t>: les protocoles de routage  utilisent différents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de messages pour découvrir les routeurs  voisins, échanger des informations de routage et effectuer d'autres  tâches afin d'obtenir et de gérer des informations précises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relatives  </a:t>
            </a:r>
            <a:r>
              <a:rPr sz="2000" dirty="0">
                <a:latin typeface="Arial"/>
                <a:cs typeface="Arial"/>
              </a:rPr>
              <a:t>au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réseau.</a:t>
            </a:r>
            <a:endParaRPr sz="2000">
              <a:latin typeface="Arial"/>
              <a:cs typeface="Arial"/>
            </a:endParaRPr>
          </a:p>
          <a:p>
            <a:pPr marL="248920" marR="235585" indent="-236220">
              <a:lnSpc>
                <a:spcPct val="9510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b="1" dirty="0">
                <a:latin typeface="Arial"/>
                <a:cs typeface="Arial"/>
              </a:rPr>
              <a:t>Algorithme </a:t>
            </a:r>
            <a:r>
              <a:rPr sz="2000" dirty="0">
                <a:latin typeface="Arial"/>
                <a:cs typeface="Arial"/>
              </a:rPr>
              <a:t>: les protocoles de routage utilisent des algorithmes  pour faciliter l'échange d'informations de routage et déterminer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  meilleur chemin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d'accès.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895" y="539622"/>
            <a:ext cx="535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Présentation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du protocole de routage</a:t>
            </a:r>
            <a:r>
              <a:rPr sz="1800" b="1" spc="-3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dynamique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655" y="6665562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895" y="767918"/>
            <a:ext cx="7712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Le rôle des protocoles de routage</a:t>
            </a:r>
            <a:r>
              <a:rPr sz="2800" spc="130" dirty="0"/>
              <a:t> </a:t>
            </a:r>
            <a:r>
              <a:rPr sz="2800" spc="-10" dirty="0"/>
              <a:t>dynamique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06348" y="1567637"/>
            <a:ext cx="7397750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100" spc="-10" dirty="0">
                <a:latin typeface="Arial"/>
                <a:cs typeface="Arial"/>
              </a:rPr>
              <a:t>Avantages </a:t>
            </a:r>
            <a:r>
              <a:rPr sz="2100" dirty="0">
                <a:latin typeface="Arial"/>
                <a:cs typeface="Arial"/>
              </a:rPr>
              <a:t>du </a:t>
            </a:r>
            <a:r>
              <a:rPr sz="2100" spc="-5" dirty="0">
                <a:latin typeface="Arial"/>
                <a:cs typeface="Arial"/>
              </a:rPr>
              <a:t>routage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dynamique</a:t>
            </a:r>
            <a:endParaRPr sz="2100">
              <a:latin typeface="Arial"/>
              <a:cs typeface="Arial"/>
            </a:endParaRPr>
          </a:p>
          <a:p>
            <a:pPr marL="812800" marR="196850" lvl="1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812800" algn="l"/>
                <a:tab pos="813435" algn="l"/>
              </a:tabLst>
            </a:pPr>
            <a:r>
              <a:rPr sz="2100" spc="-5" dirty="0">
                <a:latin typeface="Arial"/>
                <a:cs typeface="Arial"/>
              </a:rPr>
              <a:t>Partage automatique des informations sur les réseaux  distants</a:t>
            </a:r>
            <a:endParaRPr sz="21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2100" spc="-5" dirty="0">
                <a:latin typeface="Arial"/>
                <a:cs typeface="Arial"/>
              </a:rPr>
              <a:t>Identification du meilleur chemin vers chaque réseau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et</a:t>
            </a:r>
            <a:endParaRPr sz="21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</a:pPr>
            <a:r>
              <a:rPr sz="2100" spc="-10" dirty="0">
                <a:latin typeface="Arial"/>
                <a:cs typeface="Arial"/>
              </a:rPr>
              <a:t>ajout </a:t>
            </a:r>
            <a:r>
              <a:rPr sz="2100" dirty="0">
                <a:latin typeface="Arial"/>
                <a:cs typeface="Arial"/>
              </a:rPr>
              <a:t>de ces </a:t>
            </a:r>
            <a:r>
              <a:rPr sz="2100" spc="-5" dirty="0">
                <a:latin typeface="Arial"/>
                <a:cs typeface="Arial"/>
              </a:rPr>
              <a:t>informations dans </a:t>
            </a:r>
            <a:r>
              <a:rPr sz="2100" dirty="0">
                <a:latin typeface="Arial"/>
                <a:cs typeface="Arial"/>
              </a:rPr>
              <a:t>les </a:t>
            </a:r>
            <a:r>
              <a:rPr sz="2100" spc="-5" dirty="0">
                <a:latin typeface="Arial"/>
                <a:cs typeface="Arial"/>
              </a:rPr>
              <a:t>tables </a:t>
            </a:r>
            <a:r>
              <a:rPr sz="2100" dirty="0">
                <a:latin typeface="Arial"/>
                <a:cs typeface="Arial"/>
              </a:rPr>
              <a:t>de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routage</a:t>
            </a:r>
            <a:endParaRPr sz="21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2100" spc="-5" dirty="0">
                <a:latin typeface="Arial"/>
                <a:cs typeface="Arial"/>
              </a:rPr>
              <a:t>Moins </a:t>
            </a:r>
            <a:r>
              <a:rPr sz="2100" spc="-10" dirty="0">
                <a:latin typeface="Arial"/>
                <a:cs typeface="Arial"/>
              </a:rPr>
              <a:t>de </a:t>
            </a:r>
            <a:r>
              <a:rPr sz="2100" spc="-5" dirty="0">
                <a:latin typeface="Arial"/>
                <a:cs typeface="Arial"/>
              </a:rPr>
              <a:t>tâches administratives que le routage</a:t>
            </a:r>
            <a:r>
              <a:rPr sz="2100" spc="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statique</a:t>
            </a:r>
            <a:endParaRPr sz="2100">
              <a:latin typeface="Arial"/>
              <a:cs typeface="Arial"/>
            </a:endParaRPr>
          </a:p>
          <a:p>
            <a:pPr marL="812800" marR="51435" lvl="1" indent="-343535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2100" spc="-5" dirty="0">
                <a:latin typeface="Arial"/>
                <a:cs typeface="Arial"/>
              </a:rPr>
              <a:t>Pour les administrateurs réseau, gestion plus facile des  processus fastidieux de configuration </a:t>
            </a:r>
            <a:r>
              <a:rPr sz="2100" dirty="0">
                <a:latin typeface="Arial"/>
                <a:cs typeface="Arial"/>
              </a:rPr>
              <a:t>et </a:t>
            </a:r>
            <a:r>
              <a:rPr sz="2100" spc="-5" dirty="0">
                <a:latin typeface="Arial"/>
                <a:cs typeface="Arial"/>
              </a:rPr>
              <a:t>des routes  statiques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Inconvénients du routage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dynamique</a:t>
            </a:r>
            <a:endParaRPr sz="2100">
              <a:latin typeface="Arial"/>
              <a:cs typeface="Arial"/>
            </a:endParaRPr>
          </a:p>
          <a:p>
            <a:pPr marL="812800" marR="348615" lvl="1" indent="-343535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2100" spc="-5" dirty="0">
                <a:latin typeface="Arial"/>
                <a:cs typeface="Arial"/>
              </a:rPr>
              <a:t>Une partie des ressources </a:t>
            </a:r>
            <a:r>
              <a:rPr sz="2100" spc="-10" dirty="0">
                <a:latin typeface="Arial"/>
                <a:cs typeface="Arial"/>
              </a:rPr>
              <a:t>des </a:t>
            </a:r>
            <a:r>
              <a:rPr sz="2100" spc="-5" dirty="0">
                <a:latin typeface="Arial"/>
                <a:cs typeface="Arial"/>
              </a:rPr>
              <a:t>routeurs dédiée au  fonctionnement du protocole, notamment le </a:t>
            </a:r>
            <a:r>
              <a:rPr sz="2100" dirty="0">
                <a:latin typeface="Arial"/>
                <a:cs typeface="Arial"/>
              </a:rPr>
              <a:t>temps  </a:t>
            </a:r>
            <a:r>
              <a:rPr sz="2100" spc="-5" dirty="0">
                <a:latin typeface="Arial"/>
                <a:cs typeface="Arial"/>
              </a:rPr>
              <a:t>processeur </a:t>
            </a:r>
            <a:r>
              <a:rPr sz="2100" dirty="0">
                <a:latin typeface="Arial"/>
                <a:cs typeface="Arial"/>
              </a:rPr>
              <a:t>et </a:t>
            </a:r>
            <a:r>
              <a:rPr sz="2100" spc="-5" dirty="0">
                <a:latin typeface="Arial"/>
                <a:cs typeface="Arial"/>
              </a:rPr>
              <a:t>la bande passante de la liaison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réseau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590803"/>
            <a:ext cx="5447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Comparaison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des routages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dynamique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et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statique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655" y="6665562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6512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810259"/>
            <a:ext cx="6856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 </a:t>
            </a:r>
            <a:r>
              <a:rPr spc="-5" dirty="0"/>
              <a:t>utilisations </a:t>
            </a:r>
            <a:r>
              <a:rPr dirty="0"/>
              <a:t>du routage</a:t>
            </a:r>
            <a:r>
              <a:rPr spc="-140" dirty="0"/>
              <a:t> </a:t>
            </a:r>
            <a:r>
              <a:rPr dirty="0"/>
              <a:t>statique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722" y="1654886"/>
            <a:ext cx="7682230" cy="468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Les réseaux combinent généralement 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routage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10"/>
              </a:lnSpc>
            </a:pPr>
            <a:r>
              <a:rPr sz="2400" spc="-5" dirty="0">
                <a:latin typeface="Arial"/>
                <a:cs typeface="Arial"/>
              </a:rPr>
              <a:t>dynamique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10" dirty="0">
                <a:latin typeface="Arial"/>
                <a:cs typeface="Arial"/>
              </a:rPr>
              <a:t>le </a:t>
            </a:r>
            <a:r>
              <a:rPr sz="2400" spc="-5" dirty="0">
                <a:latin typeface="Arial"/>
                <a:cs typeface="Arial"/>
              </a:rPr>
              <a:t>routage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statique.</a:t>
            </a:r>
            <a:endParaRPr sz="2400">
              <a:latin typeface="Arial"/>
              <a:cs typeface="Arial"/>
            </a:endParaRPr>
          </a:p>
          <a:p>
            <a:pPr marL="12700" marR="457834">
              <a:lnSpc>
                <a:spcPts val="2740"/>
              </a:lnSpc>
              <a:spcBef>
                <a:spcPts val="1505"/>
              </a:spcBef>
            </a:pPr>
            <a:r>
              <a:rPr sz="2400" spc="-5" dirty="0">
                <a:latin typeface="Arial"/>
                <a:cs typeface="Arial"/>
              </a:rPr>
              <a:t>Le routage statique </a:t>
            </a:r>
            <a:r>
              <a:rPr sz="2400" dirty="0">
                <a:latin typeface="Arial"/>
                <a:cs typeface="Arial"/>
              </a:rPr>
              <a:t>est </a:t>
            </a:r>
            <a:r>
              <a:rPr sz="2400" spc="-5" dirty="0">
                <a:latin typeface="Arial"/>
                <a:cs typeface="Arial"/>
              </a:rPr>
              <a:t>principalement utilisé pour les  raisons suivantes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74345" marR="16510" indent="-342900">
              <a:lnSpc>
                <a:spcPts val="2280"/>
              </a:lnSpc>
              <a:spcBef>
                <a:spcPts val="1190"/>
              </a:spcBef>
              <a:buClr>
                <a:srgbClr val="6F8BA0"/>
              </a:buClr>
              <a:buFont typeface="Wingdings"/>
              <a:buChar char=""/>
              <a:tabLst>
                <a:tab pos="474345" algn="l"/>
                <a:tab pos="474980" algn="l"/>
              </a:tabLst>
            </a:pPr>
            <a:r>
              <a:rPr sz="2000" dirty="0">
                <a:latin typeface="Arial"/>
                <a:cs typeface="Arial"/>
              </a:rPr>
              <a:t>Faciliter la maintenance des tables de routage dans les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réseaux  de </a:t>
            </a:r>
            <a:r>
              <a:rPr sz="2000" spc="-5" dirty="0">
                <a:latin typeface="Arial"/>
                <a:cs typeface="Arial"/>
              </a:rPr>
              <a:t>petite </a:t>
            </a:r>
            <a:r>
              <a:rPr sz="2000" dirty="0">
                <a:latin typeface="Arial"/>
                <a:cs typeface="Arial"/>
              </a:rPr>
              <a:t>taille qui ne sont pas amenés à se développer de  manière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significative.</a:t>
            </a:r>
            <a:endParaRPr sz="2000">
              <a:latin typeface="Arial"/>
              <a:cs typeface="Arial"/>
            </a:endParaRPr>
          </a:p>
          <a:p>
            <a:pPr marL="474345" marR="426720" indent="-342900" algn="just">
              <a:lnSpc>
                <a:spcPct val="95000"/>
              </a:lnSpc>
              <a:spcBef>
                <a:spcPts val="1145"/>
              </a:spcBef>
              <a:buClr>
                <a:srgbClr val="6F8BA0"/>
              </a:buClr>
              <a:buFont typeface="Wingdings"/>
              <a:buChar char=""/>
              <a:tabLst>
                <a:tab pos="474980" algn="l"/>
              </a:tabLst>
            </a:pPr>
            <a:r>
              <a:rPr sz="2000" dirty="0">
                <a:latin typeface="Arial"/>
                <a:cs typeface="Arial"/>
              </a:rPr>
              <a:t>Assurer le routage entre les réseaux d'extrémité, à savoir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 réseau avec une seule route par défaut à la sortie et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aucune  connaissance des réseaux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distants.</a:t>
            </a:r>
            <a:endParaRPr sz="2000">
              <a:latin typeface="Arial"/>
              <a:cs typeface="Arial"/>
            </a:endParaRPr>
          </a:p>
          <a:p>
            <a:pPr marL="474345" marR="5080" indent="-342900">
              <a:lnSpc>
                <a:spcPct val="9510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474345" algn="l"/>
                <a:tab pos="474980" algn="l"/>
              </a:tabLst>
            </a:pPr>
            <a:r>
              <a:rPr sz="2000" dirty="0">
                <a:latin typeface="Arial"/>
                <a:cs typeface="Arial"/>
              </a:rPr>
              <a:t>Accéder à un routeur par défaut unique. Utilisé pour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représenter  un chemin vers tout réseau qui ne contient pas d'entrée  correspondante dans la </a:t>
            </a:r>
            <a:r>
              <a:rPr sz="2000" spc="-5" dirty="0">
                <a:latin typeface="Arial"/>
                <a:cs typeface="Arial"/>
              </a:rPr>
              <a:t>table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routage.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590803"/>
            <a:ext cx="5447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Comparaison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des routages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dynamique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et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statique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810259"/>
            <a:ext cx="8183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 </a:t>
            </a:r>
            <a:r>
              <a:rPr spc="-5" dirty="0"/>
              <a:t>utilisations </a:t>
            </a:r>
            <a:r>
              <a:rPr dirty="0"/>
              <a:t>du routage statique</a:t>
            </a:r>
            <a:r>
              <a:rPr spc="-145" dirty="0"/>
              <a:t> </a:t>
            </a:r>
            <a:r>
              <a:rPr spc="-5" dirty="0"/>
              <a:t>(suite)</a:t>
            </a:r>
          </a:p>
        </p:txBody>
      </p:sp>
      <p:sp>
        <p:nvSpPr>
          <p:cNvPr id="4" name="object 4"/>
          <p:cNvSpPr/>
          <p:nvPr/>
        </p:nvSpPr>
        <p:spPr>
          <a:xfrm>
            <a:off x="819911" y="1488947"/>
            <a:ext cx="7478268" cy="478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69655" y="6665562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43" y="6709198"/>
            <a:ext cx="727457" cy="12695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fr-FR" sz="800" spc="-5" dirty="0" smtClean="0"/>
              <a:t>N.KHALFAOUI</a:t>
            </a:r>
            <a:endParaRPr lang="fr-FR"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Tous droits</a:t>
            </a:r>
            <a:r>
              <a:rPr spc="170" dirty="0"/>
              <a:t> </a:t>
            </a:r>
            <a:r>
              <a:rPr spc="-5" dirty="0"/>
              <a:t>réservés.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Informations </a:t>
            </a:r>
            <a:r>
              <a:rPr spc="-5" dirty="0"/>
              <a:t>confidentielles de</a:t>
            </a:r>
            <a:r>
              <a:rPr spc="-95" dirty="0"/>
              <a:t> </a:t>
            </a:r>
            <a:r>
              <a:rPr spc="-5" dirty="0"/>
              <a:t>Cisco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615B0110A4A43A14E905A3B20EEC1" ma:contentTypeVersion="14" ma:contentTypeDescription="Create a new document." ma:contentTypeScope="" ma:versionID="787f7b4c24264872bd5e34f057fe156b">
  <xsd:schema xmlns:xsd="http://www.w3.org/2001/XMLSchema" xmlns:xs="http://www.w3.org/2001/XMLSchema" xmlns:p="http://schemas.microsoft.com/office/2006/metadata/properties" xmlns:ns2="5dca0d0b-dc18-405c-bba5-c5f1b5953835" xmlns:ns3="f07eeaad-76bd-4e88-acf3-6d41862f5a9a" targetNamespace="http://schemas.microsoft.com/office/2006/metadata/properties" ma:root="true" ma:fieldsID="1472d46b8df5694d5f18e055ab0ee7b5" ns2:_="" ns3:_="">
    <xsd:import namespace="5dca0d0b-dc18-405c-bba5-c5f1b5953835"/>
    <xsd:import namespace="f07eeaad-76bd-4e88-acf3-6d41862f5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a0d0b-dc18-405c-bba5-c5f1b59538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a567f5d5-0c03-422f-bbbb-479e45a213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eeaad-76bd-4e88-acf3-6d41862f5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c590027-608a-4929-96c8-68543e500435}" ma:internalName="TaxCatchAll" ma:showField="CatchAllData" ma:web="f07eeaad-76bd-4e88-acf3-6d41862f5a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7eeaad-76bd-4e88-acf3-6d41862f5a9a" xsi:nil="true"/>
    <lcf76f155ced4ddcb4097134ff3c332f xmlns="5dca0d0b-dc18-405c-bba5-c5f1b59538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12CB27A-AAC9-43A5-8141-BCA6E71ABE86}"/>
</file>

<file path=customXml/itemProps2.xml><?xml version="1.0" encoding="utf-8"?>
<ds:datastoreItem xmlns:ds="http://schemas.openxmlformats.org/officeDocument/2006/customXml" ds:itemID="{0184517C-BF31-46F8-AB10-4AD9A367BD5D}"/>
</file>

<file path=customXml/itemProps3.xml><?xml version="1.0" encoding="utf-8"?>
<ds:datastoreItem xmlns:ds="http://schemas.openxmlformats.org/officeDocument/2006/customXml" ds:itemID="{720EF9BF-6A81-49CC-9FA7-A6EE4D00A5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2914</Words>
  <Application>Microsoft Office PowerPoint</Application>
  <PresentationFormat>Affichage à l'écran (4:3)</PresentationFormat>
  <Paragraphs>423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Wingdings</vt:lpstr>
      <vt:lpstr>Office Theme</vt:lpstr>
      <vt:lpstr>Chapitre 3 : Routage  dynamique</vt:lpstr>
      <vt:lpstr>Chapitre 3 – Sections et objectifs</vt:lpstr>
      <vt:lpstr>3.1 Protocoles de routage  dynamique</vt:lpstr>
      <vt:lpstr>L'évolution du protocole de routage  dynamique</vt:lpstr>
      <vt:lpstr>Les composants des protocoles de  routage dynamique</vt:lpstr>
      <vt:lpstr>Les composants des protocoles de  routage dynamique (suite)</vt:lpstr>
      <vt:lpstr>Le rôle des protocoles de routage dynamique</vt:lpstr>
      <vt:lpstr>Les utilisations du routage statique</vt:lpstr>
      <vt:lpstr>Les utilisations du routage statique (suite)</vt:lpstr>
      <vt:lpstr>Comparaison des routages dynamique et statique Les avantages et les inconvénients du  routage statique</vt:lpstr>
      <vt:lpstr>Comparaison des routages dynamique et statique Les avantages et les inconvénients du  routage dynamique</vt:lpstr>
      <vt:lpstr>Classification des protocoles de routage</vt:lpstr>
      <vt:lpstr>Protocoles de routage IGP et EGP</vt:lpstr>
      <vt:lpstr>Protocoles de routage à vecteur de distance</vt:lpstr>
      <vt:lpstr>Protocoles de routage à état de liens</vt:lpstr>
      <vt:lpstr>Métriques des protocoles de routage</vt:lpstr>
      <vt:lpstr>Protocoles de routage par classe &amp; sans classe</vt:lpstr>
      <vt:lpstr>3.2 Protocole RIPv2</vt:lpstr>
      <vt:lpstr>Protocole RIP (Routing Information Protocol)</vt:lpstr>
      <vt:lpstr>Démarrage à froid</vt:lpstr>
      <vt:lpstr>Détection de réseau</vt:lpstr>
      <vt:lpstr>Détection de réseau</vt:lpstr>
      <vt:lpstr>Détection de réseau</vt:lpstr>
      <vt:lpstr>Échange des informations de routage</vt:lpstr>
      <vt:lpstr>Échange des informations de routage</vt:lpstr>
      <vt:lpstr>Échange des informations de routage</vt:lpstr>
      <vt:lpstr>Mode de configuration RIP du routeur</vt:lpstr>
      <vt:lpstr>La vérification du routage RIP</vt:lpstr>
      <vt:lpstr>Activer et vérifier le protocole RIPv2</vt:lpstr>
      <vt:lpstr>Désactiver la fonction de récapitulation  automatique</vt:lpstr>
      <vt:lpstr>Configurer des interfaces passives</vt:lpstr>
      <vt:lpstr>Configuration du protocole RIP La propagation d'une route par défaut</vt:lpstr>
      <vt:lpstr>3.3 La table de routage</vt:lpstr>
      <vt:lpstr>Les entrées de la table de routage</vt:lpstr>
      <vt:lpstr>Les entrées de la table de routage</vt:lpstr>
      <vt:lpstr>Les entrées connectées directement</vt:lpstr>
      <vt:lpstr>Les entrées d'un réseau distant</vt:lpstr>
      <vt:lpstr>Les entrées de la table de routage IPv6</vt:lpstr>
      <vt:lpstr>Les entrées connectées directement</vt:lpstr>
      <vt:lpstr>Les entrées d'un réseau IPv6 distant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Dell</cp:lastModifiedBy>
  <cp:revision>2</cp:revision>
  <dcterms:created xsi:type="dcterms:W3CDTF">2019-10-14T10:47:28Z</dcterms:created>
  <dcterms:modified xsi:type="dcterms:W3CDTF">2022-11-15T16:56:29Z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2019-10-14T00:00:00Z</vt:filetime>
  </property>
  <property fmtid="{D5CDD505-2E9C-101B-9397-08002B2CF9AE}" pid="5" name="ContentTypeId">
    <vt:lpwstr>0x0101004A5615B0110A4A43A14E905A3B20EEC1</vt:lpwstr>
  </property>
  <property fmtid="{D5CDD505-2E9C-101B-9397-08002B2CF9AE}" pid="6" name="MediaServiceImageTags">
    <vt:lpwstr/>
  </property>
</Properties>
</file>