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3.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30.xml" ContentType="application/vnd.openxmlformats-officedocument.presentationml.notesSlide+xml"/>
  <Override PartName="/ppt/slideLayouts/slideLayout14.xml" ContentType="application/vnd.openxmlformats-officedocument.presentationml.slideLayout+xml"/>
  <Override PartName="/ppt/notesSlides/notesSlide31.xml" ContentType="application/vnd.openxmlformats-officedocument.presentationml.notesSlide+xml"/>
  <Override PartName="/ppt/notesSlides/notesSlide43.xml" ContentType="application/vnd.openxmlformats-officedocument.presentationml.notesSlide+xml"/>
  <Override PartName="/ppt/slideLayouts/slideLayout7.xml" ContentType="application/vnd.openxmlformats-officedocument.presentationml.slideLayout+xml"/>
  <Override PartName="/ppt/notesSlides/notesSlide42.xml" ContentType="application/vnd.openxmlformats-officedocument.presentationml.notesSlide+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5.xml" ContentType="application/vnd.openxmlformats-officedocument.presentationml.notesSlide+xml"/>
  <Override PartName="/ppt/slideLayouts/slideLayout4.xml" ContentType="application/vnd.openxmlformats-officedocument.presentationml.slideLayou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3.xml" ContentType="application/vnd.openxmlformats-officedocument.presentationml.notesSlide+xml"/>
  <Override PartName="/ppt/slideLayouts/slideLayout12.xml" ContentType="application/vnd.openxmlformats-officedocument.presentationml.slideLayout+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7.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tags/tag13.xml" ContentType="application/vnd.openxmlformats-officedocument.presentationml.tags+xml"/>
  <Override PartName="/ppt/tags/tag6.xml" ContentType="application/vnd.openxmlformats-officedocument.presentationml.tags+xml"/>
  <Override PartName="/ppt/tags/tag11.xml" ContentType="application/vnd.openxmlformats-officedocument.presentationml.tags+xml"/>
  <Override PartName="/ppt/tags/tag5.xml" ContentType="application/vnd.openxmlformats-officedocument.presentationml.tags+xml"/>
  <Override PartName="/ppt/tags/tag8.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9.xml" ContentType="application/vnd.openxmlformats-officedocument.presentationml.tags+xml"/>
  <Override PartName="/ppt/tags/tag2.xml" ContentType="application/vnd.openxmlformats-officedocument.presentationml.tags+xml"/>
  <Override PartName="/ppt/tags/tag10.xml" ContentType="application/vnd.openxmlformats-officedocument.presentationml.tags+xml"/>
  <Override PartName="/ppt/tags/tag1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07" r:id="rId37"/>
    <p:sldId id="1175" r:id="rId38"/>
    <p:sldId id="1176" r:id="rId39"/>
    <p:sldId id="1177" r:id="rId40"/>
    <p:sldId id="1104" r:id="rId41"/>
    <p:sldId id="1178" r:id="rId42"/>
    <p:sldId id="1179" r:id="rId43"/>
    <p:sldId id="1180" r:id="rId44"/>
    <p:sldId id="1181"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84371" autoAdjust="0"/>
  </p:normalViewPr>
  <p:slideViewPr>
    <p:cSldViewPr snapToGrid="0" showGuides="1">
      <p:cViewPr varScale="1">
        <p:scale>
          <a:sx n="98" d="100"/>
          <a:sy n="98" d="100"/>
        </p:scale>
        <p:origin x="1181" y="6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12 : Adressage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12.2 Représentation de l'adresse IPv6</a:t>
            </a:r>
          </a:p>
          <a:p>
            <a:pPr rtl="0"/>
            <a:r>
              <a:rPr lang="fr-FR"/>
              <a:t>12.2.2 — Règle 2 — Double deux-points</a:t>
            </a:r>
          </a:p>
          <a:p>
            <a:pPr rtl="0"/>
            <a:r>
              <a:rPr lang="fr-FR"/>
              <a:t>12.2.4 – Exercice – IPv6 Address Representation</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12.2 Types d'adresses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12.3.1 - Monodiffusion, multidiffusion, anycast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12.3.2 — Longueur du préfixe IPv6</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12.3.3 – Autres types d'adresses IPv6 de monodiffusion</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12.3.4 — Note sur l'adresse locale unique</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IPv6 Address Types</a:t>
            </a:r>
          </a:p>
          <a:p>
            <a:pPr rtl="0"/>
            <a:r>
              <a:rPr lang="fr-FR"/>
              <a:t>12.3.5 — GUA IPv6</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12.3.5 — Structure GUA IPv6</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12.3 — Types d'adresses IPv6</a:t>
            </a:r>
          </a:p>
          <a:p>
            <a:pPr rtl="0"/>
            <a:r>
              <a:rPr lang="fr-FR"/>
              <a:t>12.3.6 — LLA IPv6</a:t>
            </a:r>
          </a:p>
          <a:p>
            <a:pPr rtl="0"/>
            <a:r>
              <a:rPr lang="fr-FR"/>
              <a:t>12.3.7 — Vérifiez votre compréhension — Types d'adresses IPv6</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12.4- Configuration statique GUA et LLA</a:t>
            </a:r>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12- Adressage IPv6</a:t>
            </a:r>
          </a:p>
          <a:p>
            <a:pPr rtl="0">
              <a:buFontTx/>
              <a:buNone/>
            </a:pPr>
            <a:r>
              <a:rPr lang="fr-FR"/>
              <a:t>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12.4 — Configuration statique GUA et LLA</a:t>
            </a:r>
          </a:p>
          <a:p>
            <a:pPr rtl="0"/>
            <a:r>
              <a:rPr lang="fr-FR"/>
              <a:t>12.4.1 — Configuration GUA statique sur un routeur</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12.4 – Configuration statique GUA et LLA</a:t>
            </a:r>
          </a:p>
          <a:p>
            <a:pPr rtl="0"/>
            <a:r>
              <a:rPr lang="fr-FR"/>
              <a:t>12.4.2 — Configuration GUA statique sur un hôte Windows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12.4 – Configuration statique GUA et LLA</a:t>
            </a:r>
          </a:p>
          <a:p>
            <a:pPr rtl="0"/>
            <a:r>
              <a:rPr lang="fr-FR"/>
              <a:t>12.4.3 — Configuration GUA statique d'une adresse monodiffusion lien-local</a:t>
            </a:r>
          </a:p>
          <a:p>
            <a:pPr rtl="0"/>
            <a:r>
              <a:rPr lang="fr-FR"/>
              <a:t>12.4.4 — Vérificateur de syntaxe — Configuration statique GUA et LLA</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12.5 Adressage dynamique IPv4 pour les IPv6 GUA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IPv6 GUA</a:t>
            </a:r>
          </a:p>
          <a:p>
            <a:pPr rtl="0"/>
            <a:r>
              <a:rPr lang="fr-FR"/>
              <a:t>12.5.1 — Messages RS et AR</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12.5.2 — Méthode 1 : SLAAC</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IPv6 GUA</a:t>
            </a:r>
          </a:p>
          <a:p>
            <a:pPr rtl="0"/>
            <a:r>
              <a:rPr lang="fr-FR"/>
              <a:t>12.5.3 — Méthode 2: SLAAC et DHCP sans état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IPv6 GUA</a:t>
            </a:r>
          </a:p>
          <a:p>
            <a:pPr rtl="0"/>
            <a:r>
              <a:rPr lang="fr-FR"/>
              <a:t>12.5.4 — Méthode 3 : DHCPv6 avec état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12.5.5 - Processus EUI-64 contre génération aléatoire</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12.5.6 — Processus EUI-64</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12- Adressage IPv6</a:t>
            </a:r>
          </a:p>
          <a:p>
            <a:pPr rtl="0">
              <a:buFontTx/>
              <a:buNone/>
            </a:pPr>
            <a:r>
              <a:rPr lang="fr-FR"/>
              <a:t>Qu'est-ce que je vais apprendre dans ce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12.5 — Adressage dynamique pour les GUA IPv6</a:t>
            </a:r>
          </a:p>
          <a:p>
            <a:pPr rtl="0"/>
            <a:r>
              <a:rPr lang="fr-FR"/>
              <a:t>12.5.7 – ID d'interface générés aléatoirement</a:t>
            </a:r>
          </a:p>
          <a:p>
            <a:pPr rtl="0"/>
            <a:r>
              <a:rPr lang="fr-FR"/>
              <a:t>12.5.8 — Vérifiez votre compréhension — Adresse dynamique pour les GUA IPv6</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12.6 Adressage dynamique IPv4 pour les IPv6 LLA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IPv6 LLA</a:t>
            </a:r>
          </a:p>
          <a:p>
            <a:pPr rtl="0"/>
            <a:r>
              <a:rPr lang="fr-FR"/>
              <a:t>12.6.1 — LLA dynamiques</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LLA IPv6</a:t>
            </a:r>
          </a:p>
          <a:p>
            <a:pPr rtl="0"/>
            <a:r>
              <a:rPr lang="fr-FR"/>
              <a:t>12.6.2 — LLA dynamiques sous Windows</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IPv6 LLA</a:t>
            </a:r>
          </a:p>
          <a:p>
            <a:pPr rtl="0"/>
            <a:r>
              <a:rPr lang="fr-FR"/>
              <a:t>12.6.3 — LLA dynamiques sur les routeurs Cisco</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12.6 — Adressage dynamique pour les LLA IPv6</a:t>
            </a:r>
          </a:p>
          <a:p>
            <a:pPr rtl="0"/>
            <a:r>
              <a:rPr lang="fr-FR"/>
              <a:t>12.6.4 – Vérifier la configuration des adresses IPv6</a:t>
            </a:r>
          </a:p>
          <a:p>
            <a:pPr rtl="0"/>
            <a:r>
              <a:rPr lang="fr-FR"/>
              <a:t>12.6.5 – Contrôleur de syntaxe - Vérification de la configuration d'adresse IP</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12.7 Adresses de multidiffusion IPv4</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763860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12.7 — Adresses de multidiffusion IPv6</a:t>
            </a:r>
          </a:p>
          <a:p>
            <a:pPr rtl="0"/>
            <a:r>
              <a:rPr lang="fr-FR"/>
              <a:t>12.7.1 – Les adresses de multidiffusion IPv6 attribuées</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4122185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12.7 — Adresses de multidiffusion IPv6</a:t>
            </a:r>
          </a:p>
          <a:p>
            <a:pPr rtl="0"/>
            <a:r>
              <a:rPr lang="fr-FR"/>
              <a:t>12.7.2 — Adresses de multidiffusion IPv6 connues</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1160398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12.7 — Adresses de multidiffusion IPv6</a:t>
            </a:r>
          </a:p>
          <a:p>
            <a:pPr rtl="0"/>
            <a:r>
              <a:rPr lang="fr-FR"/>
              <a:t>12.7.3 – Adresses de multidiffusion IPv6 de nœud sollicité</a:t>
            </a:r>
          </a:p>
          <a:p>
            <a:pPr rtl="0"/>
            <a:r>
              <a:rPr lang="fr-FR"/>
              <a:t>12.7.4 – Travaux pratiques - Identification des adresses IPv6</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39093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12.1 Problèmes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12.8 Sous-réseautage d'un réseau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892266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12.8.1 – Sous-réseau utilisant l'ID de sous-réseau</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324368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12.8.2 — Exemple de sous-réseau IPv6</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188613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8.3.1.3 - Attribution de sous-réseaux IPv6</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6542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12.8 - Sous-réseautage d'un réseau IPv6</a:t>
            </a:r>
          </a:p>
          <a:p>
            <a:pPr rtl="0"/>
            <a:r>
              <a:rPr lang="fr-FR"/>
              <a:t>12.8.4 — Routeur configuré avec des sous-réseaux IPv6</a:t>
            </a:r>
          </a:p>
          <a:p>
            <a:pPr rtl="0"/>
            <a:r>
              <a:rPr lang="fr-FR"/>
              <a:t>12.8.5 — Vérifiez votre compréhension — Sous-réseautage d'un réseau IPv6</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18487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12.1 — Problèmes IPv4</a:t>
            </a:r>
          </a:p>
          <a:p>
            <a:pPr rtl="0"/>
            <a:r>
              <a:rPr lang="fr-FR"/>
              <a:t>12.1.1 — Nécessité d'IPv6</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12.1 — Problèmes IPv4</a:t>
            </a:r>
          </a:p>
          <a:p>
            <a:pPr rtl="0"/>
            <a:r>
              <a:rPr lang="fr-FR"/>
              <a:t>12.1.2 — Coexistence IPv4 et IPv6</a:t>
            </a:r>
          </a:p>
          <a:p>
            <a:pPr rtl="0"/>
            <a:r>
              <a:rPr lang="fr-FR"/>
              <a:t>12.1.3 — Vérifiez votre compréhension — Problèmes IPv4</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12- Adressage IPv6</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12.2 Représentation de l'adresse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12.2 Représentation de l'adresse IPv6</a:t>
            </a:r>
          </a:p>
          <a:p>
            <a:pPr rtl="0"/>
            <a:r>
              <a:rPr lang="fr-FR"/>
              <a:t>12.2.1 — Formats d'adressage IPv6</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12 — Adressage IPv6</a:t>
            </a:r>
          </a:p>
          <a:p>
            <a:pPr rtl="0"/>
            <a:r>
              <a:rPr lang="fr-FR"/>
              <a:t>12.2 Représentation de l'adresse IPv6</a:t>
            </a:r>
          </a:p>
          <a:p>
            <a:pPr rtl="0"/>
            <a:r>
              <a:rPr lang="fr-FR"/>
              <a:t>12.2.2 — omettre le zéro du début</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dirty="0">
                <a:solidFill>
                  <a:schemeClr val="accent5">
                    <a:lumMod val="40000"/>
                    <a:lumOff val="60000"/>
                  </a:schemeClr>
                </a:solidFill>
              </a:rPr>
              <a:t>Module </a:t>
            </a:r>
            <a:r>
              <a:rPr lang="fr-FR" dirty="0" smtClean="0">
                <a:solidFill>
                  <a:schemeClr val="accent5">
                    <a:lumMod val="40000"/>
                    <a:lumOff val="60000"/>
                  </a:schemeClr>
                </a:solidFill>
              </a:rPr>
              <a:t>4</a:t>
            </a:r>
            <a:r>
              <a:rPr lang="fr-FR" dirty="0">
                <a:solidFill>
                  <a:schemeClr val="accent5">
                    <a:lumMod val="40000"/>
                    <a:lumOff val="60000"/>
                  </a:schemeClr>
                </a:solidFill>
              </a:rPr>
              <a:t> : Adressage IPv6</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Représentation des adresses IPv6</a:t>
            </a:r>
            <a:r>
              <a:rPr lang="en-US" dirty="0"/>
              <a:t/>
            </a:r>
            <a:br>
              <a:rPr lang="en-US" dirty="0"/>
            </a:br>
            <a:r>
              <a:rPr lang="fr-FR" sz="2400"/>
              <a:t>Règle 2 -Double Deux Points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rtl="0"/>
            <a:r>
              <a:rPr lang="fr-FR" sz="1800">
                <a:solidFill>
                  <a:schemeClr val="tx1"/>
                </a:solidFill>
              </a:rPr>
              <a:t>Une suite de double deux-points (::) peut remplacer toute chaîne unique et continue d'un ou plusieurs segments de 16 bits (hextets) comprenant uniquement des zéros. </a:t>
            </a:r>
          </a:p>
          <a:p>
            <a:pPr marL="0" indent="0" algn="l" rtl="0"/>
            <a:r>
              <a:rPr lang="fr-FR" sz="1600" b="1">
                <a:solidFill>
                  <a:schemeClr val="tx1"/>
                </a:solidFill>
              </a:rPr>
              <a:t>Exemple :</a:t>
            </a:r>
          </a:p>
          <a:p>
            <a:pPr marL="285750" indent="-285750" algn="l" rtl="0">
              <a:buFont typeface="Arial" panose="020B0604020202020204" pitchFamily="34" charset="0"/>
              <a:buChar char="•"/>
            </a:pPr>
            <a:r>
              <a:rPr lang="fr-FR" sz="1400">
                <a:solidFill>
                  <a:schemeClr val="tx1"/>
                </a:solidFill>
              </a:rPr>
              <a:t>2001:db8:cafe:1:0:0:0:1 (les 0 principaux sont omis) pourrait être représenté par 2001:db8:cafe:1::1</a:t>
            </a:r>
          </a:p>
          <a:p>
            <a:pPr marL="0" indent="0" algn="l"/>
            <a:endParaRPr lang="en-US" sz="1600" dirty="0">
              <a:solidFill>
                <a:schemeClr val="tx1"/>
              </a:solidFill>
            </a:endParaRPr>
          </a:p>
          <a:p>
            <a:pPr marL="0" indent="0" algn="l" rtl="0"/>
            <a:r>
              <a:rPr lang="fr-FR" sz="1600" b="1">
                <a:solidFill>
                  <a:schemeClr val="tx1"/>
                </a:solidFill>
              </a:rPr>
              <a:t>Remarque</a:t>
            </a:r>
            <a:r>
              <a:rPr lang="fr-FR" sz="1600">
                <a:solidFill>
                  <a:schemeClr val="tx1"/>
                </a:solidFill>
              </a:rPr>
              <a:t>: </a:t>
            </a:r>
            <a:r>
              <a:rPr lang="fr-FR" sz="1400">
                <a:solidFill>
                  <a:schemeClr val="tx1"/>
                </a:solidFill>
              </a:rPr>
              <a:t>Le double point (::) ne peut être utilisé qu'une seule fois dans une adresse, sinon il y aurait plusieurs adresses possibles.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fr-FR" sz="1100"/>
                        <a:t>Type</a:t>
                      </a:r>
                    </a:p>
                  </a:txBody>
                  <a:tcPr/>
                </a:tc>
                <a:tc>
                  <a:txBody>
                    <a:bodyPr/>
                    <a:lstStyle/>
                    <a:p>
                      <a:pPr rtl="0"/>
                      <a:r>
                        <a:rPr lang="fr-FR" sz="1100"/>
                        <a:t>Format</a:t>
                      </a:r>
                    </a:p>
                  </a:txBody>
                  <a:tcPr/>
                </a:tc>
                <a:extLst>
                  <a:ext uri="{0D108BD9-81ED-4DB2-BD59-A6C34878D82A}">
                    <a16:rowId xmlns:a16="http://schemas.microsoft.com/office/drawing/2014/main" val="2583676789"/>
                  </a:ext>
                </a:extLst>
              </a:tr>
              <a:tr h="0">
                <a:tc>
                  <a:txBody>
                    <a:bodyPr/>
                    <a:lstStyle/>
                    <a:p>
                      <a:pPr rtl="0"/>
                      <a:r>
                        <a:rPr lang="fr-FR" sz="1100">
                          <a:solidFill>
                            <a:srgbClr val="000000"/>
                          </a:solidFill>
                        </a:rPr>
                        <a:t>Souhaitée</a:t>
                      </a:r>
                    </a:p>
                  </a:txBody>
                  <a:tcPr/>
                </a:tc>
                <a:tc>
                  <a:txBody>
                    <a:bodyPr/>
                    <a:lstStyle/>
                    <a:p>
                      <a:pPr rtl="0"/>
                      <a:r>
                        <a:rPr lang="fr-FR" sz="1100"/>
                        <a:t>2001 : </a:t>
                      </a:r>
                      <a:r>
                        <a:rPr lang="fr-FR" sz="1100" b="1"/>
                        <a:t>0</a:t>
                      </a:r>
                      <a:r>
                        <a:rPr lang="fr-FR" sz="1100"/>
                        <a:t>db8 : </a:t>
                      </a:r>
                      <a:r>
                        <a:rPr lang="fr-FR" sz="1100" b="1"/>
                        <a:t>000</a:t>
                      </a:r>
                      <a:r>
                        <a:rPr lang="fr-FR" sz="1100"/>
                        <a:t>0 : 1111 : </a:t>
                      </a:r>
                      <a:r>
                        <a:rPr lang="fr-FR" sz="1100" b="1"/>
                        <a:t>0000</a:t>
                      </a:r>
                      <a:r>
                        <a:rPr lang="fr-FR" sz="1100"/>
                        <a:t> : </a:t>
                      </a:r>
                      <a:r>
                        <a:rPr lang="fr-FR" sz="1100" b="1"/>
                        <a:t>0000</a:t>
                      </a:r>
                      <a:r>
                        <a:rPr lang="fr-FR" sz="1100"/>
                        <a:t> : </a:t>
                      </a:r>
                      <a:r>
                        <a:rPr lang="fr-FR" sz="1100" b="1"/>
                        <a:t>0000</a:t>
                      </a:r>
                      <a:r>
                        <a:rPr lang="fr-FR" sz="1100"/>
                        <a:t> : </a:t>
                      </a:r>
                      <a:r>
                        <a:rPr lang="fr-FR" sz="1100" b="1"/>
                        <a:t>0</a:t>
                      </a:r>
                      <a:r>
                        <a:rPr lang="fr-FR"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Compressée</a:t>
                      </a:r>
                    </a:p>
                  </a:txBody>
                  <a:tcPr/>
                </a:tc>
                <a:tc>
                  <a:txBody>
                    <a:bodyPr/>
                    <a:lstStyle/>
                    <a:p>
                      <a:pPr rtl="0"/>
                      <a:r>
                        <a:rPr lang="fr-FR" sz="1100"/>
                        <a:t>2001:db8:0:1111::200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.3 </a:t>
            </a:r>
            <a:r>
              <a:rPr lang="fr-FR" dirty="0">
                <a:solidFill>
                  <a:schemeClr val="accent5">
                    <a:lumMod val="40000"/>
                    <a:lumOff val="60000"/>
                  </a:schemeClr>
                </a:solidFill>
              </a:rPr>
              <a:t>Types d'adresses IPv6</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Monodiffusion, Multidiffusion,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Il existe trois grandes catégories d'adresses IPv6 :</a:t>
            </a:r>
          </a:p>
          <a:p>
            <a:pPr marL="285750" indent="-285750" algn="l" rtl="0">
              <a:buFont typeface="Arial" panose="020B0604020202020204" pitchFamily="34" charset="0"/>
              <a:buChar char="•"/>
            </a:pPr>
            <a:r>
              <a:rPr lang="fr-FR" sz="1600" b="1">
                <a:solidFill>
                  <a:schemeClr val="tx1"/>
                </a:solidFill>
              </a:rPr>
              <a:t>Monodiffusion</a:t>
            </a:r>
            <a:r>
              <a:rPr lang="fr-FR" sz="1600">
                <a:solidFill>
                  <a:schemeClr val="tx1"/>
                </a:solidFill>
              </a:rPr>
              <a:t> - La monodiffusion identifie de manière unique une interface sur un appareil compatible IPv6.</a:t>
            </a:r>
          </a:p>
          <a:p>
            <a:pPr marL="285750" indent="-285750" algn="l" rtl="0">
              <a:buFont typeface="Arial" panose="020B0604020202020204" pitchFamily="34" charset="0"/>
              <a:buChar char="•"/>
            </a:pPr>
            <a:r>
              <a:rPr lang="fr-FR" sz="1600" b="1">
                <a:solidFill>
                  <a:schemeClr val="tx1"/>
                </a:solidFill>
              </a:rPr>
              <a:t>Multidiffusion</a:t>
            </a:r>
            <a:r>
              <a:rPr lang="fr-FR" sz="1600">
                <a:solidFill>
                  <a:schemeClr val="tx1"/>
                </a:solidFill>
              </a:rPr>
              <a:t> - La multidiffusion est utilisée pour envoyer un seul paquet IPv6 vers plusieurs destinations.</a:t>
            </a:r>
          </a:p>
          <a:p>
            <a:pPr marL="285750" indent="-285750" algn="l" rtl="0">
              <a:buFont typeface="Arial" panose="020B0604020202020204" pitchFamily="34" charset="0"/>
              <a:buChar char="•"/>
            </a:pPr>
            <a:r>
              <a:rPr lang="fr-FR" sz="1600" b="1">
                <a:solidFill>
                  <a:schemeClr val="tx1"/>
                </a:solidFill>
              </a:rPr>
              <a:t>Anycast</a:t>
            </a:r>
            <a:r>
              <a:rPr lang="fr-FR" sz="1600">
                <a:solidFill>
                  <a:schemeClr val="tx1"/>
                </a:solidFill>
              </a:rPr>
              <a:t> - Il s'agit de toute adresse unicast IPv6 qui peut être attribuée à plusieurs appareils. Un paquet envoyé à une adresse anycast est acheminé vers le périphérique le plus proche ayant cette adresse.</a:t>
            </a:r>
          </a:p>
          <a:p>
            <a:pPr marL="285750" indent="-285750" algn="l">
              <a:buFont typeface="Arial" panose="020B0604020202020204" pitchFamily="34" charset="0"/>
              <a:buChar char="•"/>
            </a:pPr>
            <a:endParaRPr lang="en-US" sz="1600" dirty="0">
              <a:solidFill>
                <a:schemeClr val="tx1"/>
              </a:solidFill>
            </a:endParaRPr>
          </a:p>
          <a:p>
            <a:pPr marL="0" indent="0" algn="l" rtl="0"/>
            <a:r>
              <a:rPr lang="fr-FR" sz="1600" b="1">
                <a:solidFill>
                  <a:schemeClr val="tx1"/>
                </a:solidFill>
              </a:rPr>
              <a:t>Remarque</a:t>
            </a:r>
            <a:r>
              <a:rPr lang="fr-FR" sz="1600">
                <a:solidFill>
                  <a:schemeClr val="tx1"/>
                </a:solidFill>
              </a:rPr>
              <a:t>: Contrairement à IPv4, IPv6 n'a pas d'adresse de diffusion. Cependant, il existe une adresse de multidiffusion destinée à tous les nœuds IPv6 et qui offre globalement les mêmes résultats.</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Longueur du préfixe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La longueur du préfixe IPv6 est utilisée pour indiquer la partie réseau de l'adresse IPv6:</a:t>
            </a:r>
          </a:p>
          <a:p>
            <a:pPr marL="0" indent="0" algn="l" defTabSz="684213" rtl="0" fontAlgn="base">
              <a:spcBef>
                <a:spcPts val="600"/>
              </a:spcBef>
              <a:spcAft>
                <a:spcPts val="600"/>
              </a:spcAft>
              <a:buClr>
                <a:schemeClr val="tx2"/>
              </a:buClr>
              <a:buSzPct val="90000"/>
            </a:pPr>
            <a:r>
              <a:rPr lang="fr-FR" sz="1600">
                <a:solidFill>
                  <a:schemeClr val="tx1"/>
                </a:solidFill>
              </a:rPr>
              <a:t>La longueur de préfixe peut être comprise entre 0 et 128. La longueur du préfixe IPv6 recommandée pour les réseaux locaux et la plupart des autres types de réseaux est /64.</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pPr rtl="0"/>
            <a:r>
              <a:rPr lang="fr-FR" sz="1400" b="1"/>
              <a:t>Remarque</a:t>
            </a:r>
            <a:r>
              <a:rPr lang="fr-FR" sz="1400"/>
              <a:t>: Il est fortement recommandé d'utiliser un ID d'interface 64 bits pour la plupart des réseaux. En effet, la configuration automatique d'adresse sans état (SLAAC) utilise 64 bits pour l'ID d'interface. Il facilite également la création et la gestion des sous-réseaux</a:t>
            </a:r>
            <a:r>
              <a:rPr lang="fr-FR" sz="1200"/>
              <a:t>. </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Types d'adresses IPv6 Unicast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Contrairement aux périphériques IPv4 qui n'ont qu'une seule adresse, les adresses IPv6 ont généralement deux adresses monodiffusion :</a:t>
            </a:r>
          </a:p>
          <a:p>
            <a:pPr marL="489010" lvl="2" indent="-342900">
              <a:buFont typeface="Arial" panose="020B0604020202020204" pitchFamily="34" charset="0"/>
              <a:buChar char="•"/>
            </a:pPr>
            <a:endParaRPr lang="en-US" sz="200" dirty="0"/>
          </a:p>
          <a:p>
            <a:pPr marL="342900" indent="-342900" algn="l" rtl="0">
              <a:buFont typeface="Arial" panose="020B0604020202020204" pitchFamily="34" charset="0"/>
              <a:buChar char="•"/>
            </a:pPr>
            <a:r>
              <a:rPr lang="fr-FR" sz="1600" b="1">
                <a:solidFill>
                  <a:schemeClr val="tx1"/>
                </a:solidFill>
              </a:rPr>
              <a:t>Global Unicast Address (GUA) </a:t>
            </a:r>
            <a:r>
              <a:rPr lang="fr-FR" sz="1600">
                <a:solidFill>
                  <a:schemeClr val="tx1"/>
                </a:solidFill>
              </a:rPr>
              <a:t>–Cette adresse est similaire à une adresse IPv4 publique. Ces adresses sont uniques au monde et routables sur Internet.</a:t>
            </a:r>
          </a:p>
          <a:p>
            <a:pPr marL="342900" indent="-342900" algn="l" rtl="0">
              <a:buFont typeface="Arial" panose="020B0604020202020204" pitchFamily="34" charset="0"/>
              <a:buChar char="•"/>
            </a:pPr>
            <a:r>
              <a:rPr lang="fr-FR" sz="1600" b="1">
                <a:solidFill>
                  <a:schemeClr val="tx1"/>
                </a:solidFill>
              </a:rPr>
              <a:t>Adresse locale de liaison (LLA)</a:t>
            </a:r>
            <a:r>
              <a:rPr lang="fr-FR" sz="1600">
                <a:solidFill>
                  <a:schemeClr val="tx1"/>
                </a:solidFill>
              </a:rPr>
              <a:t>- Requise pour chaque appareil compatible IPv6 et utilisée pour communiquer avec d'autres appareils sur la même liaison locale. Les LLA ne sont pas routables et se limitent à une seule liaison. </a:t>
            </a:r>
            <a:r>
              <a:rPr lang="fr-FR" sz="1600" b="1">
                <a:solidFill>
                  <a:schemeClr val="tx1"/>
                </a:solidFill>
              </a:rPr>
              <a:t>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Une Remarque à propos de l'adresse locale unique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rtl="0" fontAlgn="base">
              <a:spcBef>
                <a:spcPts val="600"/>
              </a:spcBef>
              <a:spcAft>
                <a:spcPts val="600"/>
              </a:spcAft>
              <a:buClr>
                <a:schemeClr val="tx2"/>
              </a:buClr>
              <a:buSzPct val="90000"/>
            </a:pPr>
            <a:r>
              <a:rPr lang="fr-FR" sz="1800">
                <a:solidFill>
                  <a:schemeClr val="tx1"/>
                </a:solidFill>
              </a:rPr>
              <a:t>Les adresses locales uniques IPv6 (plage fc00::/7 à fdff::/7) présentent une certaine similitude avec les adresses privées RFC 1918 pour IPv4, mais il existe des différences significatives :</a:t>
            </a:r>
          </a:p>
          <a:p>
            <a:pPr marL="285750" indent="-285750" algn="l" rtl="0">
              <a:buFont typeface="Arial" panose="020B0604020202020204" pitchFamily="34" charset="0"/>
              <a:buChar char="•"/>
            </a:pPr>
            <a:r>
              <a:rPr lang="fr-FR" sz="1600">
                <a:solidFill>
                  <a:schemeClr val="tx1"/>
                </a:solidFill>
              </a:rPr>
              <a:t>Des adresses locales uniques sont utilisées pour l'adressage local au sein d'un site ou entre un nombre limité de sites.</a:t>
            </a:r>
          </a:p>
          <a:p>
            <a:pPr marL="285750" indent="-285750" algn="l" rtl="0">
              <a:buFont typeface="Arial" panose="020B0604020202020204" pitchFamily="34" charset="0"/>
              <a:buChar char="•"/>
            </a:pPr>
            <a:r>
              <a:rPr lang="fr-FR" sz="1600">
                <a:solidFill>
                  <a:schemeClr val="tx1"/>
                </a:solidFill>
              </a:rPr>
              <a:t>Les adresses locales uniques peuvent être utilisées pour les périphériques qui n'auront jamais besoin d'être accessibles sur un autre réseau.</a:t>
            </a:r>
          </a:p>
          <a:p>
            <a:pPr marL="285750" indent="-285750" algn="l" rtl="0">
              <a:buFont typeface="Arial" panose="020B0604020202020204" pitchFamily="34" charset="0"/>
              <a:buChar char="•"/>
            </a:pPr>
            <a:r>
              <a:rPr lang="fr-FR" sz="1600">
                <a:solidFill>
                  <a:schemeClr val="tx1"/>
                </a:solidFill>
              </a:rPr>
              <a:t>Les adresses locales uniques ne sont pas routées globalement ou traduites en adresse IPv6 globale.</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pPr rtl="0"/>
            <a:r>
              <a:rPr lang="fr-FR" sz="1600" b="1"/>
              <a:t>Remarque</a:t>
            </a:r>
            <a:r>
              <a:rPr lang="fr-FR" sz="1600"/>
              <a:t>: de nombreux sites utilisent la nature privée des adresses RFC 1918 pour tenter de sécuriser ou de cacher leur réseau des risques potentiels de sécurité. Cela n'a jamais été l'utilisation prévue des ULA. </a:t>
            </a:r>
            <a:r>
              <a:rPr lang="fr-FR" sz="1600" b="1"/>
              <a:t>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rtl="0" fontAlgn="base">
              <a:spcBef>
                <a:spcPts val="600"/>
              </a:spcBef>
              <a:spcAft>
                <a:spcPts val="600"/>
              </a:spcAft>
              <a:buClr>
                <a:schemeClr val="tx2"/>
              </a:buClr>
              <a:buSzPct val="90000"/>
            </a:pPr>
            <a:r>
              <a:rPr lang="fr-FR" sz="1600">
                <a:solidFill>
                  <a:schemeClr val="tx1"/>
                </a:solidFill>
              </a:rPr>
              <a:t>Les adresses de diffusion globale (GUA) IPv6 sont uniques au monde et routables (Internet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400">
                <a:solidFill>
                  <a:schemeClr val="tx1"/>
                </a:solidFill>
              </a:rPr>
              <a:t>Actuellement, seules des adresses de monodiffusion globale dont les premiers bits sont 001 ou 2000::/3 sont attribuées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400">
                <a:solidFill>
                  <a:schemeClr val="tx1"/>
                </a:solidFill>
              </a:rPr>
              <a:t>Les GUA actuellement disponibles commencent par une décimale 2 ou 3 (Ceci représente seulement 1/8ème de l'espace d'adressage IPv6 total disponible).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IPv6 Structure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rtl="0" fontAlgn="base">
              <a:spcBef>
                <a:spcPts val="600"/>
              </a:spcBef>
              <a:spcAft>
                <a:spcPts val="600"/>
              </a:spcAft>
              <a:buClr>
                <a:schemeClr val="tx2"/>
              </a:buClr>
              <a:buSzPct val="90000"/>
            </a:pPr>
            <a:r>
              <a:rPr lang="fr-FR" sz="1600" b="1">
                <a:solidFill>
                  <a:srgbClr val="000000"/>
                </a:solidFill>
              </a:rPr>
              <a:t>Préfixe de routage global:</a:t>
            </a:r>
          </a:p>
          <a:p>
            <a:pPr lvl="1" rtl="0">
              <a:lnSpc>
                <a:spcPct val="100000"/>
              </a:lnSpc>
              <a:spcBef>
                <a:spcPts val="300"/>
              </a:spcBef>
              <a:spcAft>
                <a:spcPts val="300"/>
              </a:spcAft>
              <a:buSzPct val="90000"/>
            </a:pPr>
            <a:r>
              <a:rPr lang="fr-FR" sz="1600">
                <a:solidFill>
                  <a:srgbClr val="000000"/>
                </a:solidFill>
              </a:rPr>
              <a:t>Le préfixe de routage global est le préfixe ou la partie réseau de l'adresse attribué(e) par le fournisseur (par exemple un ISP) à un client ou à un site. Le préfixe de routage global varie en fonction des stratégies du fournisseur de services Internet.</a:t>
            </a:r>
          </a:p>
          <a:p>
            <a:pPr marL="0" indent="0" algn="l" defTabSz="684213" rtl="0" fontAlgn="base">
              <a:spcBef>
                <a:spcPts val="600"/>
              </a:spcBef>
              <a:spcAft>
                <a:spcPts val="600"/>
              </a:spcAft>
              <a:buClr>
                <a:schemeClr val="tx2"/>
              </a:buClr>
              <a:buSzPct val="90000"/>
            </a:pPr>
            <a:r>
              <a:rPr lang="fr-FR" sz="1600" b="1">
                <a:solidFill>
                  <a:srgbClr val="000000"/>
                </a:solidFill>
              </a:rPr>
              <a:t>ID de sous-réseau</a:t>
            </a:r>
          </a:p>
          <a:p>
            <a:pPr lvl="1" rtl="0">
              <a:lnSpc>
                <a:spcPct val="100000"/>
              </a:lnSpc>
              <a:spcBef>
                <a:spcPts val="300"/>
              </a:spcBef>
              <a:spcAft>
                <a:spcPts val="300"/>
              </a:spcAft>
              <a:buSzPct val="90000"/>
            </a:pPr>
            <a:r>
              <a:rPr lang="fr-FR" sz="1600">
                <a:solidFill>
                  <a:srgbClr val="000000"/>
                </a:solidFill>
              </a:rPr>
              <a:t>Le champ ID de sous-réseau est la zone située entre le préfixe de routage global et l'ID d'interface. L'ID de sous-réseau est utilisé par une entreprise pour identifier les sous-réseaux au sein de son site.</a:t>
            </a:r>
          </a:p>
          <a:p>
            <a:pPr marL="0" indent="0" algn="l" defTabSz="684213" rtl="0" fontAlgn="base">
              <a:spcBef>
                <a:spcPts val="600"/>
              </a:spcBef>
              <a:spcAft>
                <a:spcPts val="600"/>
              </a:spcAft>
              <a:buClr>
                <a:schemeClr val="tx2"/>
              </a:buClr>
              <a:buSzPct val="90000"/>
            </a:pPr>
            <a:r>
              <a:rPr lang="fr-FR" sz="1600" b="1">
                <a:solidFill>
                  <a:srgbClr val="000000"/>
                </a:solidFill>
              </a:rPr>
              <a:t>ID d'interface</a:t>
            </a:r>
          </a:p>
          <a:p>
            <a:pPr lvl="1" rtl="0">
              <a:lnSpc>
                <a:spcPct val="100000"/>
              </a:lnSpc>
              <a:spcBef>
                <a:spcPts val="300"/>
              </a:spcBef>
              <a:spcAft>
                <a:spcPts val="300"/>
              </a:spcAft>
              <a:buSzPct val="90000"/>
            </a:pPr>
            <a:r>
              <a:rPr lang="fr-FR" sz="1600">
                <a:solidFill>
                  <a:srgbClr val="000000"/>
                </a:solidFill>
              </a:rPr>
              <a:t>L'ID d'interface IPv6 est l'équivalent de la partie hôte d'une adresse IPv4. Dans la plupart des cas, il est fortement recommandé d'utiliser des sous-réseaux /64, qui crée un ID d'interface de 64 bits.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pPr rtl="0"/>
            <a:r>
              <a:rPr lang="fr-FR" sz="1200" b="1"/>
              <a:t>Remarque</a:t>
            </a:r>
            <a:r>
              <a:rPr lang="fr-FR" sz="1200"/>
              <a:t>: IPv6 permet d'attribuer des adresses d'hôte "tout 0" et "tout 1" à un appareil. L'adresse contenant uniquement des 0 peut également être utilisée, mais elle est réservée comme adresse anycast de routeur de sous-réseau, et elle ne doit être attribuée qu'aux routeurs.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Types d'adresses IPv6</a:t>
            </a:r>
            <a:r>
              <a:rPr lang="en-US" dirty="0"/>
              <a:t/>
            </a:r>
            <a:br>
              <a:rPr lang="en-US" dirty="0"/>
            </a:br>
            <a:r>
              <a:rPr lang="fr-FR" sz="240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Une adresse link-local IPv6 (LLA) permet à un appareil de communiquer avec d'autres appareils IPv6 sur la même liaison et uniquement sur cette liaison (sous-réseau).</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Les paquets avec un LLA source ou de destination ne peuvent pas être routés.</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Chaque interface réseau compatible IPv6 doit avoir un LLA.</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Si un LLA n'est pas configuré manuellement sur une interface, le dispositif en créera un automatiquement.</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400">
                <a:solidFill>
                  <a:srgbClr val="000000"/>
                </a:solidFill>
              </a:rPr>
              <a:t>Les IPv6 LLAs sont dans la gamme fe80::/10.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.4 </a:t>
            </a:r>
            <a:r>
              <a:rPr lang="fr-FR" dirty="0">
                <a:solidFill>
                  <a:schemeClr val="accent5">
                    <a:lumMod val="40000"/>
                    <a:lumOff val="60000"/>
                  </a:schemeClr>
                </a:solidFill>
              </a:rPr>
              <a:t>Configuration statique GUA et LLA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Adressage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Mettre en œuvre un système d'adressage IPv6</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fr-FR" sz="1050">
                          <a:effectLst/>
                        </a:rPr>
                        <a:t>Titre du rubrique</a:t>
                      </a:r>
                    </a:p>
                  </a:txBody>
                  <a:tcPr marL="68580" marR="68580" marT="0" marB="0"/>
                </a:tc>
                <a:tc>
                  <a:txBody>
                    <a:bodyPr/>
                    <a:lstStyle/>
                    <a:p>
                      <a:pPr marL="0" marR="0" rtl="0">
                        <a:lnSpc>
                          <a:spcPct val="107000"/>
                        </a:lnSpc>
                        <a:spcBef>
                          <a:spcPts val="0"/>
                        </a:spcBef>
                        <a:spcAft>
                          <a:spcPts val="0"/>
                        </a:spcAft>
                      </a:pPr>
                      <a:r>
                        <a:rPr lang="fr-FR" sz="1050">
                          <a:effectLst/>
                        </a:rPr>
                        <a:t>Objectif du rubrique</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fr-FR" sz="1050" b="0">
                          <a:effectLst/>
                        </a:rPr>
                        <a:t>Problèmes liés au protocole IPv4</a:t>
                      </a:r>
                    </a:p>
                  </a:txBody>
                  <a:tcPr marL="47625" marR="47625" marT="47625" marB="47625" anchor="ctr"/>
                </a:tc>
                <a:tc>
                  <a:txBody>
                    <a:bodyPr/>
                    <a:lstStyle/>
                    <a:p>
                      <a:pPr rtl="0" fontAlgn="ctr"/>
                      <a:r>
                        <a:rPr lang="fr-FR" sz="1050"/>
                        <a:t>Expliquer la nécessité de l'adressage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rtl="0" fontAlgn="ctr"/>
                      <a:r>
                        <a:rPr lang="fr-FR" sz="1050" b="0"/>
                        <a:t>Représentation de l'adresse IPv6</a:t>
                      </a:r>
                    </a:p>
                  </a:txBody>
                  <a:tcPr marL="47625" marR="47625" marT="47625" marB="47625" anchor="ctr"/>
                </a:tc>
                <a:tc>
                  <a:txBody>
                    <a:bodyPr/>
                    <a:lstStyle/>
                    <a:p>
                      <a:pPr rtl="0" fontAlgn="ctr"/>
                      <a:r>
                        <a:rPr lang="fr-FR" sz="1050"/>
                        <a:t>Expliquer comment les adresses IPv6 sont représentées.</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rtl="0" fontAlgn="ctr"/>
                      <a:r>
                        <a:rPr lang="fr-FR" sz="1050" b="0"/>
                        <a:t>Types d'adresses IPv6</a:t>
                      </a:r>
                    </a:p>
                  </a:txBody>
                  <a:tcPr marL="47625" marR="47625" marT="47625" marB="47625" anchor="ctr"/>
                </a:tc>
                <a:tc>
                  <a:txBody>
                    <a:bodyPr/>
                    <a:lstStyle/>
                    <a:p>
                      <a:pPr rtl="0" fontAlgn="ctr"/>
                      <a:r>
                        <a:rPr lang="fr-FR" sz="1050"/>
                        <a:t>Comparer les types d'adresses réseau IPv6.</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rtl="0" fontAlgn="ctr"/>
                      <a:r>
                        <a:rPr lang="fr-FR" sz="1050" b="0"/>
                        <a:t>Configuration statique GUA et LLA</a:t>
                      </a:r>
                    </a:p>
                  </a:txBody>
                  <a:tcPr marL="47625" marR="47625" marT="47625" marB="47625" anchor="ctr"/>
                </a:tc>
                <a:tc>
                  <a:txBody>
                    <a:bodyPr/>
                    <a:lstStyle/>
                    <a:p>
                      <a:pPr rtl="0" fontAlgn="ctr"/>
                      <a:r>
                        <a:rPr lang="fr-FR" sz="1050"/>
                        <a:t>Expliquer comment configurer des adresses de réseau IPv6 statiques de type monodiffusion globale et lien-local.</a:t>
                      </a:r>
                    </a:p>
                  </a:txBody>
                  <a:tcPr marL="47625" marR="47625" marT="47625" marB="47625" anchor="ctr"/>
                </a:tc>
                <a:extLst>
                  <a:ext uri="{0D108BD9-81ED-4DB2-BD59-A6C34878D82A}">
                    <a16:rowId xmlns:a16="http://schemas.microsoft.com/office/drawing/2014/main" val="1435904258"/>
                  </a:ext>
                </a:extLst>
              </a:tr>
              <a:tr h="333554">
                <a:tc>
                  <a:txBody>
                    <a:bodyPr/>
                    <a:lstStyle/>
                    <a:p>
                      <a:pPr rtl="0" fontAlgn="ctr"/>
                      <a:r>
                        <a:rPr lang="fr-FR" sz="1050" b="0"/>
                        <a:t>Adressage dynamique pour les GUA IPv6</a:t>
                      </a:r>
                    </a:p>
                  </a:txBody>
                  <a:tcPr marL="47625" marR="47625" marT="47625" marB="47625" anchor="ctr"/>
                </a:tc>
                <a:tc>
                  <a:txBody>
                    <a:bodyPr/>
                    <a:lstStyle/>
                    <a:p>
                      <a:pPr rtl="0" fontAlgn="ctr"/>
                      <a:r>
                        <a:rPr lang="fr-FR" sz="1050"/>
                        <a:t>Configurer les adresses de monodiffusion globale d'une façon dynamique.</a:t>
                      </a: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statique GUA et LLA</a:t>
            </a:r>
            <a:r>
              <a:rPr lang="en-US" dirty="0"/>
              <a:t/>
            </a:r>
            <a:br>
              <a:rPr lang="en-US" dirty="0"/>
            </a:br>
            <a:r>
              <a:rPr lang="fr-FR" sz="2400"/>
              <a:t>Configuration statique GUA sur un routeur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La plupart des commandes de configuration et de vérification IPv6 de Cisco IOS sont semblables à celles utilisées pour l'IPv4. Dans de nombreux cas, la seule différence est l'utilisation d'</a:t>
            </a:r>
            <a:r>
              <a:rPr lang="fr-FR" sz="1600" b="1">
                <a:solidFill>
                  <a:srgbClr val="000000"/>
                </a:solidFill>
              </a:rPr>
              <a:t>ipv6</a:t>
            </a:r>
            <a:r>
              <a:rPr lang="fr-FR" sz="1600">
                <a:solidFill>
                  <a:srgbClr val="000000"/>
                </a:solidFill>
              </a:rPr>
              <a:t> au lieu d'</a:t>
            </a:r>
            <a:r>
              <a:rPr lang="fr-FR" sz="1600" b="1">
                <a:solidFill>
                  <a:srgbClr val="000000"/>
                </a:solidFill>
              </a:rPr>
              <a:t>ip </a:t>
            </a:r>
            <a:r>
              <a:rPr lang="fr-FR" sz="1600">
                <a:solidFill>
                  <a:srgbClr val="000000"/>
                </a:solidFill>
              </a:rPr>
              <a:t>dans les commandes.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La commande pour configurer une GUA IPv6 sur une interface est : </a:t>
            </a:r>
            <a:r>
              <a:rPr lang="fr-FR" sz="1600" b="1">
                <a:solidFill>
                  <a:srgbClr val="000000"/>
                </a:solidFill>
              </a:rPr>
              <a:t>ipv6 adresse</a:t>
            </a:r>
            <a:r>
              <a:rPr lang="fr-FR" sz="1600">
                <a:solidFill>
                  <a:srgbClr val="000000"/>
                </a:solidFill>
              </a:rPr>
              <a:t> </a:t>
            </a:r>
            <a:r>
              <a:rPr lang="fr-FR" sz="1600" i="1">
                <a:solidFill>
                  <a:srgbClr val="000000"/>
                </a:solidFill>
              </a:rPr>
              <a:t>ipv6-adresse/prefix-length.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L'exemple montre les commandes pour configurer une GUA sur l'interface G0/0/0 sur R1 :</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statique GUA et LLA</a:t>
            </a:r>
            <a:r>
              <a:rPr lang="en-US" dirty="0"/>
              <a:t/>
            </a:r>
            <a:br>
              <a:rPr lang="en-US" dirty="0"/>
            </a:br>
            <a:r>
              <a:rPr lang="fr-FR" sz="2400"/>
              <a:t>Configuration statique GUA sur un hôte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La configuration manuelle de l'adresse IPv6 sur un hôte est similaire à celle d'une adresse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GUA ou LLA de l'interface du routeur peut être utilisé comme passerelle par défaut. La meilleure pratique consiste à utiliser le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pPr rtl="0"/>
            <a:r>
              <a:rPr lang="fr-FR" sz="1400" b="1">
                <a:solidFill>
                  <a:srgbClr val="000000"/>
                </a:solidFill>
              </a:rPr>
              <a:t>Remarque</a:t>
            </a:r>
            <a:r>
              <a:rPr lang="fr-FR" sz="1400">
                <a:solidFill>
                  <a:srgbClr val="000000"/>
                </a:solidFill>
              </a:rPr>
              <a:t>: lorsque le DHCPv6 ou le SLAAC est utilisé, le LLA du routeur sera automatiquement spécifié comme adresse de passerelle par défaut.</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statique GUA et LLA Configuration</a:t>
            </a:r>
            <a:r>
              <a:rPr lang="en-US" dirty="0"/>
              <a:t/>
            </a:r>
            <a:br>
              <a:rPr lang="en-US" dirty="0"/>
            </a:br>
            <a:r>
              <a:rPr lang="fr-FR" sz="2400"/>
              <a:t>Configuration statique d'une adresse monodiffusion Lien-Local</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La configuration manuelle de l'adresse link-local permet de créer une adresse qui est reconnaissable et plus facile à mémoriser.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Les LLA peuvent être configurés manuellement à l'aide de la commande </a:t>
            </a:r>
            <a:r>
              <a:rPr lang="fr-FR" sz="1600" b="1">
                <a:solidFill>
                  <a:srgbClr val="000000"/>
                </a:solidFill>
              </a:rPr>
              <a:t>ipv6 address</a:t>
            </a:r>
            <a:r>
              <a:rPr lang="fr-FR" sz="1600">
                <a:solidFill>
                  <a:srgbClr val="000000"/>
                </a:solidFill>
              </a:rPr>
              <a:t> </a:t>
            </a:r>
            <a:r>
              <a:rPr lang="fr-FR" sz="1600" i="1">
                <a:solidFill>
                  <a:srgbClr val="000000"/>
                </a:solidFill>
              </a:rPr>
              <a:t>ipv6-link-local-address</a:t>
            </a:r>
            <a:r>
              <a:rPr lang="fr-FR" sz="1600">
                <a:solidFill>
                  <a:srgbClr val="000000"/>
                </a:solidFill>
              </a:rPr>
              <a:t> </a:t>
            </a:r>
            <a:r>
              <a:rPr lang="fr-FR" sz="1600" b="1">
                <a:solidFill>
                  <a:srgbClr val="000000"/>
                </a:solidFill>
              </a:rPr>
              <a:t>link-local</a:t>
            </a:r>
            <a:r>
              <a:rPr lang="fr-FR" sz="1600">
                <a:solidFill>
                  <a:srgbClr val="000000"/>
                </a:solidFill>
              </a:rPr>
              <a: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L'exemple montre les commandes pour configurer un LLA sur l'interface G0/0/0 sur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fe80::1:1 link-local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pPr rtl="0"/>
            <a:r>
              <a:rPr lang="fr-FR" sz="1400" b="1">
                <a:solidFill>
                  <a:srgbClr val="000000"/>
                </a:solidFill>
              </a:rPr>
              <a:t>Remarque</a:t>
            </a:r>
            <a:r>
              <a:rPr lang="fr-FR" sz="1400">
                <a:solidFill>
                  <a:srgbClr val="000000"/>
                </a:solidFill>
              </a:rPr>
              <a:t>: la même LLA peut être configurée sur chaque lien, à condition qu'elle soit unique sur ce lien. La pratique courante consiste à créer un LLA différent sur chaque interface du routeur pour faciliter l'identification du routeur et de l'interface spécifique. </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.5 </a:t>
            </a:r>
            <a:r>
              <a:rPr lang="fr-FR" dirty="0">
                <a:solidFill>
                  <a:schemeClr val="accent5">
                    <a:lumMod val="40000"/>
                    <a:lumOff val="60000"/>
                  </a:schemeClr>
                </a:solidFill>
              </a:rPr>
              <a:t>Adressage dynamique pour les IPv6 GUA</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Messages RS et RA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périphériques obtiennent des adresses GUA dynamiquement via les messages ICMPv6 (Internet Control Message Protocol version 6).</a:t>
            </a:r>
          </a:p>
          <a:p>
            <a:pPr lvl="1" rtl="0">
              <a:lnSpc>
                <a:spcPct val="100000"/>
              </a:lnSpc>
              <a:spcBef>
                <a:spcPts val="300"/>
              </a:spcBef>
              <a:spcAft>
                <a:spcPts val="300"/>
              </a:spcAft>
              <a:buSzPct val="90000"/>
            </a:pPr>
            <a:r>
              <a:rPr lang="fr-FR" sz="1600">
                <a:solidFill>
                  <a:srgbClr val="000000"/>
                </a:solidFill>
              </a:rPr>
              <a:t>Les messages de sollicitation de routeur (RS) sont envoyés par les périphériques hôtes pour découvrir les routeurs IPv6</a:t>
            </a:r>
          </a:p>
          <a:p>
            <a:pPr lvl="1" rtl="0">
              <a:lnSpc>
                <a:spcPct val="100000"/>
              </a:lnSpc>
              <a:spcBef>
                <a:spcPts val="300"/>
              </a:spcBef>
              <a:spcAft>
                <a:spcPts val="300"/>
              </a:spcAft>
              <a:buSzPct val="90000"/>
            </a:pPr>
            <a:r>
              <a:rPr lang="fr-FR" sz="1600">
                <a:solidFill>
                  <a:srgbClr val="000000"/>
                </a:solidFill>
              </a:rPr>
              <a:t>Les messages de publicité de routeur (RA) sont envoyés par les routeurs pour informer les hôtes sur la façon d'obtenir une GUA IPv6 et fournir des informations réseau utiles telles que :</a:t>
            </a:r>
          </a:p>
          <a:p>
            <a:pPr lvl="2" rtl="0">
              <a:lnSpc>
                <a:spcPct val="100000"/>
              </a:lnSpc>
              <a:spcBef>
                <a:spcPts val="300"/>
              </a:spcBef>
              <a:spcAft>
                <a:spcPts val="300"/>
              </a:spcAft>
              <a:buSzPct val="90000"/>
            </a:pPr>
            <a:r>
              <a:rPr lang="fr-FR" sz="1600">
                <a:solidFill>
                  <a:srgbClr val="000000"/>
                </a:solidFill>
              </a:rPr>
              <a:t>Préfixe réseau et longueur du préfixe</a:t>
            </a:r>
          </a:p>
          <a:p>
            <a:pPr lvl="2" rtl="0">
              <a:lnSpc>
                <a:spcPct val="100000"/>
              </a:lnSpc>
              <a:spcBef>
                <a:spcPts val="300"/>
              </a:spcBef>
              <a:spcAft>
                <a:spcPts val="300"/>
              </a:spcAft>
              <a:buSzPct val="90000"/>
            </a:pPr>
            <a:r>
              <a:rPr lang="fr-FR" sz="1600">
                <a:solidFill>
                  <a:srgbClr val="000000"/>
                </a:solidFill>
              </a:rPr>
              <a:t>L'adresse de la passerelle par défaut</a:t>
            </a:r>
          </a:p>
          <a:p>
            <a:pPr lvl="2" rtl="0">
              <a:lnSpc>
                <a:spcPct val="100000"/>
              </a:lnSpc>
              <a:spcBef>
                <a:spcPts val="300"/>
              </a:spcBef>
              <a:spcAft>
                <a:spcPts val="300"/>
              </a:spcAft>
              <a:buSzPct val="90000"/>
            </a:pPr>
            <a:r>
              <a:rPr lang="fr-FR" sz="1600">
                <a:solidFill>
                  <a:srgbClr val="000000"/>
                </a:solidFill>
              </a:rPr>
              <a:t>Adresses DNS et nom de domaine</a:t>
            </a:r>
          </a:p>
          <a:p>
            <a:pPr lvl="1" rtl="0">
              <a:lnSpc>
                <a:spcPct val="100000"/>
              </a:lnSpc>
              <a:spcBef>
                <a:spcPts val="300"/>
              </a:spcBef>
              <a:spcAft>
                <a:spcPts val="300"/>
              </a:spcAft>
              <a:buSzPct val="90000"/>
            </a:pPr>
            <a:r>
              <a:rPr lang="fr-FR" sz="1600">
                <a:solidFill>
                  <a:srgbClr val="000000"/>
                </a:solidFill>
              </a:rPr>
              <a:t>L'RA peut fournir trois méthodes pour configurer une IPv6 GUA :</a:t>
            </a:r>
          </a:p>
          <a:p>
            <a:pPr lvl="2" rtl="0">
              <a:lnSpc>
                <a:spcPct val="100000"/>
              </a:lnSpc>
              <a:spcBef>
                <a:spcPts val="300"/>
              </a:spcBef>
              <a:spcAft>
                <a:spcPts val="300"/>
              </a:spcAft>
              <a:buSzPct val="90000"/>
            </a:pPr>
            <a:r>
              <a:rPr lang="fr-FR" sz="1600">
                <a:solidFill>
                  <a:srgbClr val="000000"/>
                </a:solidFill>
              </a:rPr>
              <a:t>SLAAC</a:t>
            </a:r>
          </a:p>
          <a:p>
            <a:pPr lvl="2" rtl="0">
              <a:lnSpc>
                <a:spcPct val="100000"/>
              </a:lnSpc>
              <a:spcBef>
                <a:spcPts val="300"/>
              </a:spcBef>
              <a:spcAft>
                <a:spcPts val="300"/>
              </a:spcAft>
              <a:buSzPct val="90000"/>
            </a:pPr>
            <a:r>
              <a:rPr lang="fr-FR" sz="1600">
                <a:solidFill>
                  <a:srgbClr val="000000"/>
                </a:solidFill>
              </a:rPr>
              <a:t>SLAAC avec serveur DHCPv6 apatride</a:t>
            </a:r>
          </a:p>
          <a:p>
            <a:pPr lvl="2" rtl="0">
              <a:lnSpc>
                <a:spcPct val="100000"/>
              </a:lnSpc>
              <a:spcBef>
                <a:spcPts val="300"/>
              </a:spcBef>
              <a:spcAft>
                <a:spcPts val="300"/>
              </a:spcAft>
              <a:buSzPct val="90000"/>
            </a:pPr>
            <a:r>
              <a:rPr lang="fr-FR" sz="1600">
                <a:solidFill>
                  <a:srgbClr val="000000"/>
                </a:solidFill>
              </a:rPr>
              <a:t>DHCPv6 avec état (pas de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Méthode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SLAAC permet à un périphérique de configurer une GUA sans les services de DHCPv6. </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Les périphériques obtiennent les informations nécessaires pour configurer une GUA à partir des messages RA ICMPv6 du routeur local.</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préfixe est fourni par l'RA et le périphérique utilise soit la méthode EUI-64, soit la méthode de génération aléatoire pour créer un ID d'interface.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Méthode 2: SLAAC et DHCP sans état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Un RA peut demander à un périphérique d'utiliser à la fois SLAAC et DHCPv6 sans état. </a:t>
            </a:r>
          </a:p>
          <a:p>
            <a:pPr marL="0" indent="0" algn="l" defTabSz="684213" rtl="0" fontAlgn="base">
              <a:spcBef>
                <a:spcPts val="600"/>
              </a:spcBef>
              <a:spcAft>
                <a:spcPts val="600"/>
              </a:spcAft>
              <a:buClr>
                <a:schemeClr val="tx2"/>
              </a:buClr>
              <a:buSzPct val="90000"/>
            </a:pPr>
            <a:r>
              <a:rPr lang="fr-FR" sz="1600">
                <a:solidFill>
                  <a:srgbClr val="000000"/>
                </a:solidFill>
              </a:rPr>
              <a:t>Le message RA suggère que les appareils utilisent les éléments suivants :</a:t>
            </a:r>
          </a:p>
          <a:p>
            <a:pPr marL="315973" lvl="2" rtl="0">
              <a:spcAft>
                <a:spcPts val="600"/>
              </a:spcAft>
              <a:buSzPct val="90000"/>
              <a:buFont typeface="Arial" panose="020B0604020202020204" pitchFamily="34" charset="0"/>
              <a:buChar char="•"/>
            </a:pPr>
            <a:r>
              <a:rPr lang="fr-FR" sz="1600">
                <a:solidFill>
                  <a:srgbClr val="000000"/>
                </a:solidFill>
              </a:rPr>
              <a:t>SLAAC pour créer sa propre IPv6 GUA</a:t>
            </a:r>
          </a:p>
          <a:p>
            <a:pPr marL="315973" lvl="2" rtl="0">
              <a:spcAft>
                <a:spcPts val="600"/>
              </a:spcAft>
              <a:buSzPct val="90000"/>
              <a:buFont typeface="Arial" panose="020B0604020202020204" pitchFamily="34" charset="0"/>
              <a:buChar char="•"/>
            </a:pPr>
            <a:r>
              <a:rPr lang="fr-FR" sz="1600">
                <a:solidFill>
                  <a:srgbClr val="000000"/>
                </a:solidFill>
              </a:rPr>
              <a:t>l'adresse link-local du routeur, l'adresse IPv6 source du message d'annonce de routeur comme adresse de la passerelle par défaut.</a:t>
            </a:r>
          </a:p>
          <a:p>
            <a:pPr marL="315973" lvl="2" rtl="0">
              <a:spcAft>
                <a:spcPts val="600"/>
              </a:spcAft>
              <a:buSzPct val="90000"/>
              <a:buFont typeface="Arial" panose="020B0604020202020204" pitchFamily="34" charset="0"/>
              <a:buChar char="•"/>
            </a:pPr>
            <a:r>
              <a:rPr lang="fr-FR" sz="1600">
                <a:solidFill>
                  <a:srgbClr val="000000"/>
                </a:solidFill>
              </a:rPr>
              <a:t>un serveur DHCPv6 sans état pour obtenir d'autres informations telles que l'adresse d'un serveur DNS et un nom de domaine.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Méthode 3: DHCPv6 avec état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Un RA peut demander à un périphérique d'utiliser uniquement DHCPv6 avec état.</a:t>
            </a:r>
          </a:p>
          <a:p>
            <a:pPr marL="0" indent="0" algn="l" defTabSz="684213" rtl="0" fontAlgn="base">
              <a:spcBef>
                <a:spcPts val="600"/>
              </a:spcBef>
              <a:spcAft>
                <a:spcPts val="600"/>
              </a:spcAft>
              <a:buClr>
                <a:schemeClr val="tx2"/>
              </a:buClr>
              <a:buSzPct val="90000"/>
            </a:pPr>
            <a:r>
              <a:rPr lang="fr-FR" sz="1600">
                <a:solidFill>
                  <a:srgbClr val="000000"/>
                </a:solidFill>
              </a:rPr>
              <a:t>DHCPv6 avec état est similaire à DHCP pour IPv4. Un périphérique peut recevoir automatiquement une GUA, une longueur de préfixe et les adresses des serveurs DNS à partir d'un serveur DHCPv6 avec état.</a:t>
            </a:r>
          </a:p>
          <a:p>
            <a:pPr marL="0" indent="0" algn="l" defTabSz="684213" rtl="0" fontAlgn="base">
              <a:spcBef>
                <a:spcPts val="600"/>
              </a:spcBef>
              <a:spcAft>
                <a:spcPts val="600"/>
              </a:spcAft>
              <a:buClr>
                <a:schemeClr val="tx2"/>
              </a:buClr>
              <a:buSzPct val="90000"/>
            </a:pPr>
            <a:r>
              <a:rPr lang="fr-FR" sz="1600">
                <a:solidFill>
                  <a:srgbClr val="000000"/>
                </a:solidFill>
              </a:rPr>
              <a:t>Le message RA suggère que les appareils utilisent les éléments suivants :</a:t>
            </a:r>
          </a:p>
          <a:p>
            <a:pPr marL="315973" lvl="2" rtl="0">
              <a:spcAft>
                <a:spcPts val="600"/>
              </a:spcAft>
              <a:buSzPct val="90000"/>
              <a:buFont typeface="Arial" panose="020B0604020202020204" pitchFamily="34" charset="0"/>
              <a:buChar char="•"/>
            </a:pPr>
            <a:r>
              <a:rPr lang="fr-FR" sz="1600">
                <a:solidFill>
                  <a:srgbClr val="000000"/>
                </a:solidFill>
              </a:rPr>
              <a:t>l'adresse link-local du routeur, l'adresse IPv6 source du message d'annonce de routeur comme adresse de la passerelle par défaut.</a:t>
            </a:r>
          </a:p>
          <a:p>
            <a:pPr marL="315973" lvl="2" rtl="0">
              <a:spcAft>
                <a:spcPts val="600"/>
              </a:spcAft>
              <a:buSzPct val="90000"/>
              <a:buFont typeface="Arial" panose="020B0604020202020204" pitchFamily="34" charset="0"/>
              <a:buChar char="•"/>
            </a:pPr>
            <a:r>
              <a:rPr lang="fr-FR" sz="1600">
                <a:solidFill>
                  <a:srgbClr val="000000"/>
                </a:solidFill>
              </a:rPr>
              <a:t>un serveur DHCPv6 avec état pour obtenir une adresse de diffusion globale, l'adresse d'un serveur DNS, un nom de domaine et toutes les autres informations.</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Processus EUI-64 contre génération aléatoire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Lorsque le message d'annonce de routeur est la SLAAC seule ou la SLAAC avec DHCPv6 sans état, le client doit générer lui-même son ID d'interface.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L'interface ID peut utiliser la méthode EUI-64 ou un nombre à 64 bits généré aléatoirement.</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Processus EUI-64</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L'IEEE a défini l'identifiant unique étendu (EUI), ou format EUI-64 modifié.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Une valeur 16 bits de fffe (en hexadécimal) est insérée au milieu de l'adresse MAC Ethernet 48 bits du client.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7</a:t>
            </a:r>
            <a:r>
              <a:rPr lang="fr-FR" sz="1600" baseline="30000">
                <a:solidFill>
                  <a:srgbClr val="000000"/>
                </a:solidFill>
              </a:rPr>
              <a:t>e</a:t>
            </a:r>
            <a:r>
              <a:rPr lang="fr-FR" sz="1600">
                <a:solidFill>
                  <a:srgbClr val="000000"/>
                </a:solidFill>
              </a:rPr>
              <a:t> bit de l'adresse MAC du client est inversé du binaire 0 à 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Exemple :</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pPr rtl="0"/>
                      <a:r>
                        <a:rPr lang="fr-FR" sz="1100" b="0">
                          <a:solidFill>
                            <a:srgbClr val="000000"/>
                          </a:solidFill>
                        </a:rPr>
                        <a:t>MAC 48 bits</a:t>
                      </a:r>
                    </a:p>
                  </a:txBody>
                  <a:tcPr>
                    <a:solidFill>
                      <a:srgbClr val="E7E9EB"/>
                    </a:solidFill>
                  </a:tcPr>
                </a:tc>
                <a:tc>
                  <a:txBody>
                    <a:bodyPr/>
                    <a:lstStyle/>
                    <a:p>
                      <a:pPr rtl="0"/>
                      <a:r>
                        <a:rPr lang="fr-FR" sz="1100" b="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ID d'interface EUI-64</a:t>
                      </a:r>
                    </a:p>
                  </a:txBody>
                  <a:tcPr/>
                </a:tc>
                <a:tc>
                  <a:txBody>
                    <a:bodyPr/>
                    <a:lstStyle/>
                    <a:p>
                      <a:pPr rtl="0"/>
                      <a:r>
                        <a:rPr lang="fr-FR" sz="1100">
                          <a:solidFill>
                            <a:srgbClr val="000000"/>
                          </a:solidFill>
                        </a:rPr>
                        <a:t>f</a:t>
                      </a:r>
                      <a:r>
                        <a:rPr lang="fr-FR" sz="1100">
                          <a:solidFill>
                            <a:srgbClr val="FF0000"/>
                          </a:solidFill>
                        </a:rPr>
                        <a:t>e</a:t>
                      </a:r>
                      <a:r>
                        <a:rPr lang="fr-FR" sz="1100">
                          <a:solidFill>
                            <a:srgbClr val="000000"/>
                          </a:solidFill>
                        </a:rPr>
                        <a:t>:99:47:</a:t>
                      </a:r>
                      <a:r>
                        <a:rPr lang="fr-FR" sz="1100">
                          <a:solidFill>
                            <a:srgbClr val="FF0000"/>
                          </a:solidFill>
                        </a:rPr>
                        <a:t>ff:fe</a:t>
                      </a:r>
                      <a:r>
                        <a:rPr lang="fr-FR" sz="110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 (suite)</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Adressage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Mettre en œuvre un système d'adressage IPv6</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rtl="0">
                        <a:lnSpc>
                          <a:spcPct val="107000"/>
                        </a:lnSpc>
                        <a:spcBef>
                          <a:spcPts val="0"/>
                        </a:spcBef>
                        <a:spcAft>
                          <a:spcPts val="0"/>
                        </a:spcAft>
                      </a:pPr>
                      <a:r>
                        <a:rPr lang="fr-FR" sz="1050">
                          <a:effectLst/>
                        </a:rPr>
                        <a:t>Titre du rubrique</a:t>
                      </a:r>
                    </a:p>
                  </a:txBody>
                  <a:tcPr marL="68580" marR="68580" marT="0" marB="0"/>
                </a:tc>
                <a:tc>
                  <a:txBody>
                    <a:bodyPr/>
                    <a:lstStyle/>
                    <a:p>
                      <a:pPr marL="0" marR="0" rtl="0">
                        <a:lnSpc>
                          <a:spcPct val="107000"/>
                        </a:lnSpc>
                        <a:spcBef>
                          <a:spcPts val="0"/>
                        </a:spcBef>
                        <a:spcAft>
                          <a:spcPts val="0"/>
                        </a:spcAft>
                      </a:pPr>
                      <a:r>
                        <a:rPr lang="fr-FR" sz="1050">
                          <a:effectLst/>
                        </a:rPr>
                        <a:t>Objectif du rubrique</a:t>
                      </a:r>
                    </a:p>
                  </a:txBody>
                  <a:tcPr marL="68580" marR="68580" marT="0" marB="0"/>
                </a:tc>
                <a:extLst>
                  <a:ext uri="{0D108BD9-81ED-4DB2-BD59-A6C34878D82A}">
                    <a16:rowId xmlns:a16="http://schemas.microsoft.com/office/drawing/2014/main" val="1874061904"/>
                  </a:ext>
                </a:extLst>
              </a:tr>
              <a:tr h="333554">
                <a:tc>
                  <a:txBody>
                    <a:bodyPr/>
                    <a:lstStyle/>
                    <a:p>
                      <a:pPr rtl="0" fontAlgn="ctr"/>
                      <a:r>
                        <a:rPr lang="fr-FR" sz="1050" b="0"/>
                        <a:t>Adressage dynamique pour les LLA IPv6</a:t>
                      </a:r>
                    </a:p>
                  </a:txBody>
                  <a:tcPr marL="47625" marR="47625" marT="47625" marB="47625" anchor="ctr"/>
                </a:tc>
                <a:tc>
                  <a:txBody>
                    <a:bodyPr/>
                    <a:lstStyle/>
                    <a:p>
                      <a:pPr rtl="0" fontAlgn="ctr"/>
                      <a:r>
                        <a:rPr lang="fr-FR" sz="1050"/>
                        <a:t>Configurez dynamiquement les adresses lien-local.</a:t>
                      </a:r>
                    </a:p>
                  </a:txBody>
                  <a:tcPr marL="47625" marR="47625" marT="47625" marB="47625" anchor="ctr"/>
                </a:tc>
                <a:extLst>
                  <a:ext uri="{0D108BD9-81ED-4DB2-BD59-A6C34878D82A}">
                    <a16:rowId xmlns:a16="http://schemas.microsoft.com/office/drawing/2014/main" val="3818444524"/>
                  </a:ext>
                </a:extLst>
              </a:tr>
              <a:tr h="201235">
                <a:tc>
                  <a:txBody>
                    <a:bodyPr/>
                    <a:lstStyle/>
                    <a:p>
                      <a:pPr rtl="0" fontAlgn="ctr"/>
                      <a:r>
                        <a:rPr lang="fr-FR" sz="1050" b="0"/>
                        <a:t>Adresses IPv6 de multidiffusion</a:t>
                      </a:r>
                    </a:p>
                  </a:txBody>
                  <a:tcPr marL="47625" marR="47625" marT="47625" marB="47625" anchor="ctr"/>
                </a:tc>
                <a:tc>
                  <a:txBody>
                    <a:bodyPr/>
                    <a:lstStyle/>
                    <a:p>
                      <a:pPr rtl="0" fontAlgn="ctr"/>
                      <a:r>
                        <a:rPr lang="fr-FR" sz="1050"/>
                        <a:t>Identifier des adresses IPv6</a:t>
                      </a:r>
                    </a:p>
                  </a:txBody>
                  <a:tcPr marL="47625" marR="47625" marT="47625" marB="47625" anchor="ctr"/>
                </a:tc>
                <a:extLst>
                  <a:ext uri="{0D108BD9-81ED-4DB2-BD59-A6C34878D82A}">
                    <a16:rowId xmlns:a16="http://schemas.microsoft.com/office/drawing/2014/main" val="1846877670"/>
                  </a:ext>
                </a:extLst>
              </a:tr>
              <a:tr h="201235">
                <a:tc>
                  <a:txBody>
                    <a:bodyPr/>
                    <a:lstStyle/>
                    <a:p>
                      <a:pPr rtl="0" fontAlgn="ctr"/>
                      <a:r>
                        <a:rPr lang="fr-FR" sz="1050" b="0"/>
                        <a:t>Sous-réseau d'un réseau IPv6</a:t>
                      </a:r>
                    </a:p>
                  </a:txBody>
                  <a:tcPr marL="47625" marR="47625" marT="47625" marB="47625" anchor="ctr"/>
                </a:tc>
                <a:tc>
                  <a:txBody>
                    <a:bodyPr/>
                    <a:lstStyle/>
                    <a:p>
                      <a:pPr rtl="0" fontAlgn="ctr"/>
                      <a:r>
                        <a:rPr lang="fr-FR" sz="1050"/>
                        <a:t>Mettre en œuvre un schéma d'adressage IPv6 divisé en sous-réseaux</a:t>
                      </a: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GUA</a:t>
            </a:r>
            <a:r>
              <a:rPr lang="en-US" dirty="0"/>
              <a:t/>
            </a:r>
            <a:br>
              <a:rPr lang="en-US" dirty="0"/>
            </a:br>
            <a:r>
              <a:rPr lang="fr-FR" sz="2400"/>
              <a:t>Identifiants d'interface générés de manière aléatoire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Selon le système d'exploitation, un périphérique peut utiliser un ID d'interface généré aléatoirement plutôt que l'adresse MAC et le processus EUI-64.</a:t>
            </a:r>
          </a:p>
          <a:p>
            <a:pPr marL="0" indent="0" algn="l" defTabSz="684213" rtl="0" fontAlgn="base">
              <a:spcBef>
                <a:spcPts val="600"/>
              </a:spcBef>
              <a:spcAft>
                <a:spcPts val="600"/>
              </a:spcAft>
              <a:buClr>
                <a:schemeClr val="tx2"/>
              </a:buClr>
              <a:buSzPct val="90000"/>
            </a:pPr>
            <a:r>
              <a:rPr lang="fr-FR" sz="1600">
                <a:solidFill>
                  <a:srgbClr val="000000"/>
                </a:solidFill>
              </a:rPr>
              <a:t>À partir de la version Windows Vista, Windows utilise un ID d'interface généré aléatoirement au lieu d'un ID créé avec le processus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C:\&gt;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ipconfig</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Suffixe DNS propre à la connexion .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 . . . . . . . . . :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Default Gateway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C:\ &gt;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pPr rtl="0"/>
            <a:r>
              <a:rPr lang="fr-FR" sz="1600" b="1"/>
              <a:t>Remarque</a:t>
            </a:r>
            <a:r>
              <a:rPr lang="fr-FR" sz="1600"/>
              <a:t>: pour s'assurer que les adresses de monodiffusion IPv6 sont uniques, le client peut utiliser le processus de détection d'adresse dupliquée (DAD). Le principe est similaire à une requête ARP pour sa propre adresse. En l'absence de réponse, l'adresse est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.6 </a:t>
            </a:r>
            <a:r>
              <a:rPr lang="fr-FR" dirty="0">
                <a:solidFill>
                  <a:schemeClr val="accent5">
                    <a:lumMod val="40000"/>
                    <a:lumOff val="60000"/>
                  </a:schemeClr>
                </a:solidFill>
              </a:rPr>
              <a:t>Adressage dynamique pour les LLA IPv6</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r>
              <a:rPr lang="en-US" dirty="0"/>
              <a:t/>
            </a:r>
            <a:br>
              <a:rPr lang="en-US" dirty="0"/>
            </a:br>
            <a:r>
              <a:rPr lang="fr-FR" sz="2400"/>
              <a:t>LLA dynamiques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Toutes les interfaces IPv6 doivent avoir un IPv6 LLA.</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Comme les IPv6 GUA, les LLA peuvent être configurés dynamiquement.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La figure montre que l'adresse link-local est créée dynamiquement à partir du préfixe FE80::/10 et de l'ID d'interface à l'aide de la méthode EUI-64 ou d'un nombre à 64 bits généré aléatoirement.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874963"/>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r>
              <a:rPr lang="en-US" dirty="0"/>
              <a:t/>
            </a:r>
            <a:br>
              <a:rPr lang="en-US" dirty="0"/>
            </a:br>
            <a:r>
              <a:rPr lang="fr-FR" sz="2400"/>
              <a:t>LLA dynamiques sur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systèmes d'exploitation, tels que Windows, utiliseront généralement la même méthode pour une GUA créée par SLAAC et une LLA attribuée dynamiquement.</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pPr rtl="0"/>
            <a:r>
              <a:rPr lang="fr-FR" sz="1200" b="1">
                <a:solidFill>
                  <a:srgbClr val="000000"/>
                </a:solidFill>
              </a:rPr>
              <a:t>ID d'interface généré par la méthode EUI-64</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Ethernet adapter Local Area Connection: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Connection-specific DNS Suffix . :</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IPv6 Address. . . . . . . . . . . : 2001:db8:acad:1:</a:t>
            </a:r>
            <a:r>
              <a:rPr lang="fr-FR" sz="1000">
                <a:solidFill>
                  <a:srgbClr val="FFC000"/>
                </a:solidFill>
                <a:latin typeface="Courier New" panose="02070309020205020404" pitchFamily="49" charset="0"/>
                <a:cs typeface="Courier New" panose="02070309020205020404" pitchFamily="49" charset="0"/>
              </a:rPr>
              <a:t>fc99:47</a:t>
            </a:r>
            <a:r>
              <a:rPr lang="fr-FR" sz="1000">
                <a:solidFill>
                  <a:schemeClr val="bg1"/>
                </a:solidFill>
                <a:latin typeface="Courier New" panose="02070309020205020404" pitchFamily="49" charset="0"/>
                <a:cs typeface="Courier New" panose="02070309020205020404" pitchFamily="49" charset="0"/>
              </a:rPr>
              <a:t>ff:fe</a:t>
            </a:r>
            <a:r>
              <a:rPr lang="fr-FR"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Link-local IPv6 Address . . . . . : fe80::</a:t>
            </a:r>
            <a:r>
              <a:rPr lang="fr-FR" sz="1000">
                <a:solidFill>
                  <a:srgbClr val="FFC000"/>
                </a:solidFill>
                <a:latin typeface="Courier New" panose="02070309020205020404" pitchFamily="49" charset="0"/>
                <a:cs typeface="Courier New" panose="02070309020205020404" pitchFamily="49" charset="0"/>
              </a:rPr>
              <a:t>fc99:47</a:t>
            </a:r>
            <a:r>
              <a:rPr lang="fr-FR" sz="1000">
                <a:solidFill>
                  <a:schemeClr val="bg1"/>
                </a:solidFill>
                <a:latin typeface="Courier New" panose="02070309020205020404" pitchFamily="49" charset="0"/>
                <a:cs typeface="Courier New" panose="02070309020205020404" pitchFamily="49" charset="0"/>
              </a:rPr>
              <a:t>ff:fe</a:t>
            </a:r>
            <a:r>
              <a:rPr lang="fr-FR" sz="100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Default Gateway . . . . . . . . .: fe80::1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 &gt;</a:t>
            </a: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pPr rtl="0"/>
            <a:r>
              <a:rPr lang="fr-FR" sz="1200" b="1">
                <a:solidFill>
                  <a:srgbClr val="000000"/>
                </a:solidFill>
              </a:rPr>
              <a:t>ID d'interface généré aléatoirement sur 64 bits :</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C:\&gt; ipconfig</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Windows IP Configuration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Ethernet adapter Local Area Connection: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Connection-specific DNS Suffix . :</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IPv6 Address. . . . . . . . . . . : 2001:db8:acad:1:</a:t>
            </a:r>
            <a:r>
              <a:rPr lang="fr-FR" sz="1000">
                <a:solidFill>
                  <a:srgbClr val="FFC000"/>
                </a:solidFill>
                <a:latin typeface="Courier New" panose="02070309020205020404" pitchFamily="49" charset="0"/>
                <a:cs typeface="Courier New" panose="02070309020205020404" pitchFamily="49" charset="0"/>
              </a:rPr>
              <a:t>50a5:8a35:a5bb:66e1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Link-local IPv6 Address . . . . . : fe80::</a:t>
            </a:r>
            <a:r>
              <a:rPr lang="fr-FR" sz="1000">
                <a:solidFill>
                  <a:srgbClr val="FFC000"/>
                </a:solidFill>
                <a:latin typeface="Courier New" panose="02070309020205020404" pitchFamily="49" charset="0"/>
                <a:cs typeface="Courier New" panose="02070309020205020404" pitchFamily="49" charset="0"/>
              </a:rPr>
              <a:t>50a5:8a35:a5bb:66e1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   Default Gateway . . . . . . . . .: fe80::1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C:\ &gt;</a:t>
            </a: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r>
              <a:rPr lang="en-US" dirty="0"/>
              <a:t/>
            </a:r>
            <a:br>
              <a:rPr lang="en-US" dirty="0"/>
            </a:br>
            <a:r>
              <a:rPr lang="fr-FR" sz="2400"/>
              <a:t>LLAs dynamiques sur les routeurs Cisco</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routeurs Cisco créent automatiquement une adresse link-local IPv6 dès qu'une adresse de diffusion globale est attribuée à l'interface. Par défaut, les routeurs Cisco IOS utilisent la méthode EUI-64 pour générer l'ID d'interface de toutes les adresses link-local sur des interfaces IPv6.</a:t>
            </a:r>
          </a:p>
          <a:p>
            <a:pPr marL="0" indent="0" algn="l" defTabSz="684213" rtl="0" fontAlgn="base">
              <a:spcBef>
                <a:spcPts val="600"/>
              </a:spcBef>
              <a:spcAft>
                <a:spcPts val="600"/>
              </a:spcAft>
              <a:buClr>
                <a:schemeClr val="tx2"/>
              </a:buClr>
              <a:buSzPct val="90000"/>
            </a:pPr>
            <a:r>
              <a:rPr lang="fr-FR" sz="1600">
                <a:solidFill>
                  <a:srgbClr val="000000"/>
                </a:solidFill>
              </a:rPr>
              <a:t>Voici un exemple d'un LLA configuré dynamiquement sur l'interface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 </a:t>
            </a:r>
            <a:r>
              <a:rPr kumimoji="0" lang="fr-FR"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Adressage dynamique pour les IPv6 LLA</a:t>
            </a:r>
            <a:r>
              <a:rPr lang="en-US" dirty="0"/>
              <a:t/>
            </a:r>
            <a:br>
              <a:rPr lang="en-US" dirty="0"/>
            </a:br>
            <a:r>
              <a:rPr lang="fr-FR" sz="2400"/>
              <a:t>Vérifier la configuration de l'adresse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routeurs Cisco créent automatiquement une adresse link-local IPv6 dès qu'une adresse de diffusion globale est attribuée à l'interface. Par défaut, les routeurs Cisco IOS utilisent la méthode EUI-64 pour générer l'ID d'interface de toutes les adresses link-local sur des interfaces IPv6.</a:t>
            </a:r>
          </a:p>
          <a:p>
            <a:pPr marL="0" indent="0" algn="l" defTabSz="684213" rtl="0" fontAlgn="base">
              <a:spcBef>
                <a:spcPts val="600"/>
              </a:spcBef>
              <a:spcAft>
                <a:spcPts val="600"/>
              </a:spcAft>
              <a:buClr>
                <a:schemeClr val="tx2"/>
              </a:buClr>
              <a:buSzPct val="90000"/>
            </a:pPr>
            <a:r>
              <a:rPr lang="fr-FR" sz="1600">
                <a:solidFill>
                  <a:srgbClr val="000000"/>
                </a:solidFill>
              </a:rPr>
              <a:t>Voici un exemple d'un LLA configuré dynamiquement sur l'interface G0/0/0 de R1 :</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 </a:t>
            </a:r>
            <a:r>
              <a:rPr kumimoji="0" lang="fr-FR"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fr-FR"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fr-FR"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.7 </a:t>
            </a:r>
            <a:r>
              <a:rPr lang="fr-FR" dirty="0">
                <a:solidFill>
                  <a:schemeClr val="accent5">
                    <a:lumMod val="40000"/>
                    <a:lumOff val="60000"/>
                  </a:schemeClr>
                </a:solidFill>
              </a:rPr>
              <a:t>Adresses de multidiffusion IPv6</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de multidiffusion IPv6</a:t>
            </a:r>
            <a:r>
              <a:rPr lang="en-US" dirty="0"/>
              <a:t/>
            </a:r>
            <a:br>
              <a:rPr lang="en-US" dirty="0"/>
            </a:br>
            <a:r>
              <a:rPr lang="fr-FR" sz="2400"/>
              <a:t>Adresses de multidiffusion IPv6 attribuées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Les adresses de multidiffusion IPv6 ont le préfixe FF00::/8. Il existe deux types d'adresses de multidiffusion IPv6 :</a:t>
            </a:r>
          </a:p>
          <a:p>
            <a:pPr marL="358835" lvl="1" indent="-285750" rtl="0">
              <a:spcAft>
                <a:spcPts val="600"/>
              </a:spcAft>
              <a:buSzPct val="90000"/>
              <a:buFont typeface="Arial" panose="020B0604020202020204" pitchFamily="34" charset="0"/>
              <a:buChar char="•"/>
            </a:pPr>
            <a:r>
              <a:rPr lang="fr-FR" sz="1600">
                <a:solidFill>
                  <a:srgbClr val="000000"/>
                </a:solidFill>
              </a:rPr>
              <a:t>Les adresses de multidiffusion bien connues</a:t>
            </a:r>
          </a:p>
          <a:p>
            <a:pPr marL="358835" lvl="1" indent="-285750" rtl="0">
              <a:spcAft>
                <a:spcPts val="600"/>
              </a:spcAft>
              <a:buSzPct val="90000"/>
              <a:buFont typeface="Arial" panose="020B0604020202020204" pitchFamily="34" charset="0"/>
              <a:buChar char="•"/>
            </a:pPr>
            <a:r>
              <a:rPr lang="fr-FR" sz="1600">
                <a:solidFill>
                  <a:srgbClr val="000000"/>
                </a:solidFill>
              </a:rPr>
              <a:t>Adresses de multidiffusion de nœud sollicité</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pPr rtl="0"/>
            <a:r>
              <a:rPr lang="fr-FR" sz="1600" b="1">
                <a:solidFill>
                  <a:srgbClr val="000000"/>
                </a:solidFill>
              </a:rPr>
              <a:t>Remarque</a:t>
            </a:r>
            <a:r>
              <a:rPr lang="fr-FR" sz="1600">
                <a:solidFill>
                  <a:srgbClr val="000000"/>
                </a:solidFill>
              </a:rPr>
              <a:t>: les adresses de multidiffusion ne peuvent être que des adresses de destination et non des adresses source</a:t>
            </a:r>
            <a:r>
              <a:rPr lang="fr-FR" sz="140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de multidiffusion IPv6</a:t>
            </a:r>
            <a:r>
              <a:rPr lang="en-US" dirty="0"/>
              <a:t/>
            </a:r>
            <a:br>
              <a:rPr lang="en-US" dirty="0"/>
            </a:br>
            <a:r>
              <a:rPr lang="fr-FR" sz="2400"/>
              <a:t>Adresses de multidiffusion IPv6 bien connues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Des adresses de multidiffusion IPv6 bien connues sont attribuées et sont réservées à des groupes d'appareils prédéfinis.</a:t>
            </a:r>
          </a:p>
          <a:p>
            <a:pPr marL="0" indent="0" algn="l" defTabSz="684213" rtl="0" fontAlgn="base">
              <a:spcBef>
                <a:spcPts val="600"/>
              </a:spcBef>
              <a:spcAft>
                <a:spcPts val="600"/>
              </a:spcAft>
              <a:buClr>
                <a:schemeClr val="tx2"/>
              </a:buClr>
              <a:buSzPct val="90000"/>
            </a:pPr>
            <a:r>
              <a:rPr lang="fr-FR" sz="1600">
                <a:solidFill>
                  <a:srgbClr val="000000"/>
                </a:solidFill>
              </a:rPr>
              <a:t>Il existe deux groupes communs de multidiffusion assignés par IPv6 :</a:t>
            </a:r>
          </a:p>
          <a:p>
            <a:pPr marL="358835" lvl="1" indent="-285750" rtl="0">
              <a:spcAft>
                <a:spcPts val="600"/>
              </a:spcAft>
              <a:buSzPct val="90000"/>
              <a:buFont typeface="Arial" panose="020B0604020202020204" pitchFamily="34" charset="0"/>
              <a:buChar char="•"/>
            </a:pPr>
            <a:r>
              <a:rPr lang="fr-FR" b="1">
                <a:solidFill>
                  <a:srgbClr val="000000"/>
                </a:solidFill>
              </a:rPr>
              <a:t>ff02::1 All-nodes multicast group</a:t>
            </a:r>
            <a:r>
              <a:rPr lang="fr-FR">
                <a:solidFill>
                  <a:srgbClr val="000000"/>
                </a:solidFill>
              </a:rPr>
              <a:t> - Il s'agit d'un groupe de multidiffusion que tous les appareils compatibles IPv6 rejoignent. Un paquet envoyé à ce groupe est reçu et traité par toutes les interfaces IPv6 situées sur la liaison ou le réseau.</a:t>
            </a:r>
            <a:r>
              <a:rPr lang="fr-FR" b="1">
                <a:solidFill>
                  <a:srgbClr val="000000"/>
                </a:solidFill>
              </a:rPr>
              <a:t> </a:t>
            </a:r>
          </a:p>
          <a:p>
            <a:pPr marL="358835" lvl="1" indent="-285750" rtl="0">
              <a:spcAft>
                <a:spcPts val="600"/>
              </a:spcAft>
              <a:buSzPct val="90000"/>
              <a:buFont typeface="Arial" panose="020B0604020202020204" pitchFamily="34" charset="0"/>
              <a:buChar char="•"/>
            </a:pPr>
            <a:r>
              <a:rPr lang="fr-FR" b="1">
                <a:solidFill>
                  <a:srgbClr val="000000"/>
                </a:solidFill>
              </a:rPr>
              <a:t>ff02::2 All-routers multicast group</a:t>
            </a:r>
            <a:r>
              <a:rPr lang="fr-FR">
                <a:solidFill>
                  <a:srgbClr val="000000"/>
                </a:solidFill>
              </a:rPr>
              <a:t> - Il s'agit d'un groupe multicast que tous les routeurs IPv6 rejoignent. Un routeur devient un membre de ce groupe lorsqu'il est activé en tant que routeur IPv6 avec la commande de configuration globale </a:t>
            </a:r>
            <a:r>
              <a:rPr lang="fr-FR" b="1">
                <a:solidFill>
                  <a:srgbClr val="000000"/>
                </a:solidFill>
              </a:rPr>
              <a:t>ipv6 unicast-routing</a:t>
            </a:r>
            <a:r>
              <a:rPr lang="fr-FR">
                <a:solidFill>
                  <a:srgbClr val="000000"/>
                </a:solidFill>
              </a:rPr>
              <a:t> .</a:t>
            </a:r>
            <a:r>
              <a:rPr lang="fr-FR" b="1">
                <a:solidFill>
                  <a:srgbClr val="000000"/>
                </a:solidFill>
              </a:rPr>
              <a:t>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de multidiffusion IPv6</a:t>
            </a:r>
            <a:r>
              <a:rPr lang="en-US" dirty="0"/>
              <a:t/>
            </a:r>
            <a:br>
              <a:rPr lang="en-US" dirty="0"/>
            </a:br>
            <a:r>
              <a:rPr lang="fr-FR" sz="2400"/>
              <a:t>Noeud sollicité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Une adresse de multidiffusion de nœud sollicité est comparable à une adresse de multidiffusion à tous les nœuds.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Une adresse de multidiffusion à noeud sollicité est mise en correspondance avec une adresse de multidiffusion Ethernet spéciale.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Cela permet à la carte réseau Ethernet de filtrer la trame en examinant l'adresse MAC de destination sans l'envoyer au processus IPv6 pour voir si le périphérique est la cible prévue du paquet IPV6.</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.1 </a:t>
            </a:r>
            <a:r>
              <a:rPr lang="fr-FR" dirty="0">
                <a:solidFill>
                  <a:schemeClr val="accent5">
                    <a:lumMod val="40000"/>
                    <a:lumOff val="60000"/>
                  </a:schemeClr>
                </a:solidFill>
              </a:rPr>
              <a:t>Problèmes IPv4</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.8 </a:t>
            </a:r>
            <a:r>
              <a:rPr lang="fr-FR" dirty="0">
                <a:solidFill>
                  <a:schemeClr val="accent5">
                    <a:lumMod val="40000"/>
                    <a:lumOff val="60000"/>
                  </a:schemeClr>
                </a:solidFill>
              </a:rPr>
              <a:t>Sous-réseautage d'un réseau IPv6</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d'un réseau IPv6</a:t>
            </a:r>
            <a:r>
              <a:rPr lang="en-US" dirty="0"/>
              <a:t/>
            </a:r>
            <a:br>
              <a:rPr lang="en-US" dirty="0"/>
            </a:br>
            <a:r>
              <a:rPr lang="fr-FR" sz="2400"/>
              <a:t>Sous-réseautage utilisant l'ID de sous-réseau</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IPv6 a été conçu en pensant au sous-réseau.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Un champ d'ID de sous-réseau distinct dans la GUA IPv6 est utilisé pour créer des sous-réseaux.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champ ID de sous-réseau est la zone située entre le préfixe de routage global et l'ID d'interface.</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d'un réseau IPv6</a:t>
            </a:r>
            <a:r>
              <a:rPr lang="en-US" dirty="0"/>
              <a:t/>
            </a:r>
            <a:br>
              <a:rPr lang="en-US" dirty="0"/>
            </a:br>
            <a:r>
              <a:rPr lang="fr-FR" sz="2400"/>
              <a:t>Exemple de sous-réseautage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Étant donné le préfixe de routage global 2001:db8:acad::/48 avec un ID de sous-réseau de 16 bits.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Permet 65 536 /64 sous-réseaux</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Le préfixe de routage global est le même pour tous les sous-réseaux.</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a:solidFill>
                  <a:srgbClr val="000000"/>
                </a:solidFill>
              </a:rPr>
              <a:t>Seul </a:t>
            </a:r>
            <a:r>
              <a:rPr lang="fr-FR" sz="1400">
                <a:solidFill>
                  <a:srgbClr val="000000"/>
                </a:solidFill>
              </a:rPr>
              <a:t>l'hexagone d'identification du sous-réseau est incrémenté en hexadécimal pour chaque sous-réseau.</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un réseau IPv6</a:t>
            </a:r>
            <a:r>
              <a:rPr lang="en-US" dirty="0"/>
              <a:t/>
            </a:r>
            <a:br>
              <a:rPr lang="en-US" dirty="0"/>
            </a:br>
            <a:r>
              <a:rPr lang="fr-FR" sz="2400"/>
              <a:t>Allocation de sous-réseau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rtl="0" fontAlgn="base">
              <a:spcBef>
                <a:spcPts val="600"/>
              </a:spcBef>
              <a:spcAft>
                <a:spcPts val="600"/>
              </a:spcAft>
              <a:buClr>
                <a:schemeClr val="tx2"/>
              </a:buClr>
              <a:buSzPct val="90000"/>
            </a:pPr>
            <a:r>
              <a:rPr lang="fr-FR" sz="1400">
                <a:solidFill>
                  <a:srgbClr val="000000"/>
                </a:solidFill>
              </a:rPr>
              <a:t>La topologie de l'exemple nécessite cinq sous-réseaux, un pour chaque réseau local ainsi que pour la liaison série entre R1 et R2.</a:t>
            </a:r>
          </a:p>
          <a:p>
            <a:pPr marL="0" indent="0" algn="l" defTabSz="684213" rtl="0" fontAlgn="base">
              <a:spcBef>
                <a:spcPts val="600"/>
              </a:spcBef>
              <a:spcAft>
                <a:spcPts val="600"/>
              </a:spcAft>
              <a:buClr>
                <a:schemeClr val="tx2"/>
              </a:buClr>
              <a:buSzPct val="90000"/>
            </a:pPr>
            <a:r>
              <a:rPr lang="fr-FR" sz="1400">
                <a:solidFill>
                  <a:srgbClr val="000000"/>
                </a:solidFill>
              </a:rPr>
              <a:t>Les cinq sous-réseaux IPv6 ont été alloués, avec les champs d'ID de sous-réseau 0001 à 0005. Chaque sous-réseau /64 propose plus d'adresses qu'il ne sera jamais nécessaire.</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Sous-réseautage d'un réseau IPv6</a:t>
            </a:r>
            <a:r>
              <a:rPr lang="en-US" dirty="0"/>
              <a:t/>
            </a:r>
            <a:br>
              <a:rPr lang="en-US" dirty="0"/>
            </a:br>
            <a:r>
              <a:rPr lang="fr-FR" sz="2400"/>
              <a:t>Routeur configuré avec des sous-réseaux IPv6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rtl="0" fontAlgn="base">
              <a:spcBef>
                <a:spcPts val="600"/>
              </a:spcBef>
              <a:spcAft>
                <a:spcPts val="600"/>
              </a:spcAft>
              <a:buClr>
                <a:schemeClr val="tx2"/>
              </a:buClr>
              <a:buSzPct val="90000"/>
            </a:pPr>
            <a:r>
              <a:rPr lang="fr-FR" sz="1600">
                <a:solidFill>
                  <a:srgbClr val="000000"/>
                </a:solidFill>
              </a:rPr>
              <a:t>Comme pour la configuration IPv4, l'exemple indique que chacune des interfaces du routeur a été configurée pour utiliser un sous-réseau IPv6 différent.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 interface gigabitEthernet 0/0/0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ipv6 address 2001:db8:acad:1::1/64</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 interface gigabitethernet 0/0/1</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ipv6 address 2001:db8:acad:2::1/64</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 interface serial 0/1/0</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ipv6 address 2001:db8:acad:3::1/64</a:t>
            </a:r>
          </a:p>
          <a:p>
            <a:pPr lvl="0" defTabSz="914400" rtl="0" eaLnBrk="0" hangingPunct="0"/>
            <a:r>
              <a:rPr lang="fr-FR" sz="1000">
                <a:solidFill>
                  <a:schemeClr val="bg1"/>
                </a:solidFill>
                <a:latin typeface="Courier New" panose="02070309020205020404" pitchFamily="49" charset="0"/>
                <a:cs typeface="Courier New" panose="02070309020205020404" pitchFamily="49" charset="0"/>
              </a:rPr>
              <a:t>R1(config-if)# no shutdown</a:t>
            </a: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Problèmes IPv4</a:t>
            </a:r>
            <a:r>
              <a:rPr lang="en-US" dirty="0"/>
              <a:t/>
            </a:r>
            <a:br>
              <a:rPr lang="en-US" dirty="0"/>
            </a:br>
            <a:r>
              <a:rPr lang="fr-FR" sz="2400"/>
              <a:t>Nécessité pour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fr-FR" sz="1600">
                <a:solidFill>
                  <a:schemeClr val="tx1"/>
                </a:solidFill>
              </a:rPr>
              <a:t>IPv4 manque d'adresses. IPv6 est le successeur d'IPv4. Espace d'adressage de 128 bits plus grand</a:t>
            </a:r>
          </a:p>
          <a:p>
            <a:pPr marL="342900" indent="-342900" algn="l" rtl="0">
              <a:buFont typeface="Arial" panose="020B0604020202020204" pitchFamily="34" charset="0"/>
              <a:buChar char="•"/>
            </a:pPr>
            <a:r>
              <a:rPr lang="fr-FR" sz="1600">
                <a:solidFill>
                  <a:schemeClr val="tx1"/>
                </a:solidFill>
              </a:rPr>
              <a:t>Le développement d'IPv6 a également inclus des correctifs pour les limitations IPv4 et d'autres améliorations.</a:t>
            </a:r>
          </a:p>
          <a:p>
            <a:pPr marL="342900" indent="-342900" algn="l" rtl="0">
              <a:buFont typeface="Arial" panose="020B0604020202020204" pitchFamily="34" charset="0"/>
              <a:buChar char="•"/>
            </a:pPr>
            <a:r>
              <a:rPr lang="fr-FR" sz="1600">
                <a:solidFill>
                  <a:schemeClr val="tx1"/>
                </a:solidFill>
              </a:rPr>
              <a:t>Avec l'utilisation croissante d'Internet, un espace limité d'adresses IPv4, des problèmes liés à la fonction NAT et l'Internet of Everything, le moment est venu d'entamer la transition vers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Problèmes IPv4</a:t>
            </a:r>
            <a:r>
              <a:rPr lang="en-US" dirty="0"/>
              <a:t/>
            </a:r>
            <a:br>
              <a:rPr lang="en-US" dirty="0"/>
            </a:br>
            <a:r>
              <a:rPr lang="fr-FR" sz="2400"/>
              <a:t>Coexistence de l'IPv4 et de l'IPv6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rtl="0"/>
            <a:r>
              <a:rPr lang="fr-FR" sz="1600">
                <a:solidFill>
                  <a:schemeClr val="tx1"/>
                </a:solidFill>
              </a:rPr>
              <a:t>IPv4 et IPv6 coexisteront dans un proche avenir et la transition prendra plusieurs années.</a:t>
            </a:r>
          </a:p>
          <a:p>
            <a:pPr marL="0" indent="0" algn="l" rtl="0"/>
            <a:r>
              <a:rPr lang="fr-FR" sz="1600">
                <a:solidFill>
                  <a:schemeClr val="tx1"/>
                </a:solidFill>
              </a:rPr>
              <a:t>L'IETF a créé divers protocoles et outils pour aider les administrateurs réseau à migrer leurs réseaux vers l'IPv6. Les techniques de migration peuvent être classées en trois catégories:</a:t>
            </a:r>
          </a:p>
          <a:p>
            <a:pPr marL="415985" lvl="1" indent="-342900" rtl="0">
              <a:buFont typeface="Arial" panose="020B0604020202020204" pitchFamily="34" charset="0"/>
              <a:buChar char="•"/>
            </a:pPr>
            <a:r>
              <a:rPr lang="fr-FR" b="1">
                <a:solidFill>
                  <a:schemeClr val="tx1"/>
                </a:solidFill>
              </a:rPr>
              <a:t>Double pile </a:t>
            </a:r>
            <a:r>
              <a:rPr lang="fr-FR">
                <a:solidFill>
                  <a:schemeClr val="tx1"/>
                </a:solidFill>
              </a:rPr>
              <a:t>-les périphériques double pile exécutent les piles de protocoles IPv4 et IPv6 simultanément.</a:t>
            </a:r>
          </a:p>
          <a:p>
            <a:pPr marL="415985" lvl="1" indent="-342900" rtl="0">
              <a:buFont typeface="Arial" panose="020B0604020202020204" pitchFamily="34" charset="0"/>
              <a:buChar char="•"/>
            </a:pPr>
            <a:r>
              <a:rPr lang="fr-FR" b="1"/>
              <a:t>Tunneling</a:t>
            </a:r>
            <a:r>
              <a:rPr lang="fr-FR"/>
              <a:t> - méthode qui consiste à transporter un paquet IPv6 sur un réseau IPv4. Le paquet IPv6 est encapsulé dans un paquet IPv4.</a:t>
            </a:r>
          </a:p>
          <a:p>
            <a:pPr marL="415985" lvl="1" indent="-342900" rtl="0">
              <a:buFont typeface="Arial" panose="020B0604020202020204" pitchFamily="34" charset="0"/>
              <a:buChar char="•"/>
            </a:pPr>
            <a:r>
              <a:rPr lang="fr-FR" b="1">
                <a:solidFill>
                  <a:schemeClr val="tx1"/>
                </a:solidFill>
              </a:rPr>
              <a:t>Traduction</a:t>
            </a:r>
            <a:r>
              <a:rPr lang="fr-FR">
                <a:solidFill>
                  <a:schemeClr val="tx1"/>
                </a:solidFill>
              </a:rPr>
              <a:t> - </a:t>
            </a:r>
            <a:r>
              <a:rPr lang="fr-FR"/>
              <a:t>La traduction d'adresse réseau 64 (NAT64) permet aux appareils compatibles IPv6 de communiquer avec les appareils compatibles IPv4 en utilisant une technique de traduction similaire à la NAT pour IPv4.</a:t>
            </a:r>
            <a:r>
              <a:rPr lang="fr-FR" b="1">
                <a:solidFill>
                  <a:schemeClr val="tx1"/>
                </a:solidFill>
              </a:rPr>
              <a:t> </a:t>
            </a: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pPr rtl="0"/>
            <a:r>
              <a:rPr lang="fr-FR" sz="1400" b="1"/>
              <a:t>Remarque:</a:t>
            </a:r>
            <a:r>
              <a:rPr lang="fr-FR" sz="1400"/>
              <a:t> Le tunneling et la traduction sont destinés à la transition vers IPv6 natif et ne doivent être utilisés qu'en cas de besoin. L'objectif doit être de communiquer de manière native via le protocole IPv6 depuis la source jusqu'à la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dirty="0">
                <a:solidFill>
                  <a:schemeClr val="accent5">
                    <a:lumMod val="40000"/>
                    <a:lumOff val="60000"/>
                  </a:schemeClr>
                </a:solidFill>
              </a:rPr>
              <a:t>4</a:t>
            </a:r>
            <a:r>
              <a:rPr lang="fr-FR" dirty="0" smtClean="0">
                <a:solidFill>
                  <a:schemeClr val="accent5">
                    <a:lumMod val="40000"/>
                    <a:lumOff val="60000"/>
                  </a:schemeClr>
                </a:solidFill>
              </a:rPr>
              <a:t>.2 </a:t>
            </a:r>
            <a:r>
              <a:rPr lang="fr-FR" dirty="0">
                <a:solidFill>
                  <a:schemeClr val="accent5">
                    <a:lumMod val="40000"/>
                    <a:lumOff val="60000"/>
                  </a:schemeClr>
                </a:solidFill>
              </a:rPr>
              <a:t>Représentation de l'adresse IPv6</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Représentation d'adresses IPv6</a:t>
            </a:r>
            <a:r>
              <a:rPr lang="en-US" dirty="0"/>
              <a:t/>
            </a:r>
            <a:br>
              <a:rPr lang="en-US" dirty="0"/>
            </a:br>
            <a:r>
              <a:rPr lang="fr-FR" sz="2400"/>
              <a:t>Formats d'adressage IPv6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rtl="0">
              <a:buFont typeface="Arial" panose="020B0604020202020204" pitchFamily="34" charset="0"/>
              <a:buChar char="•"/>
            </a:pPr>
            <a:r>
              <a:rPr lang="fr-FR" sz="1600">
                <a:solidFill>
                  <a:schemeClr val="tx1"/>
                </a:solidFill>
              </a:rPr>
              <a:t>Les adresses IPv6 ont une longueur de 128 bits et sont écrites en hexadécimal.</a:t>
            </a:r>
          </a:p>
          <a:p>
            <a:pPr marL="342900" indent="-342900" algn="l" rtl="0">
              <a:buFont typeface="Arial" panose="020B0604020202020204" pitchFamily="34" charset="0"/>
              <a:buChar char="•"/>
            </a:pPr>
            <a:r>
              <a:rPr lang="fr-FR" sz="1600">
                <a:solidFill>
                  <a:schemeClr val="tx1"/>
                </a:solidFill>
              </a:rPr>
              <a:t>Les adresses IPv6 ne sont pas sensibles à la casse et peuvent être notées en minuscules ou en majuscules.</a:t>
            </a:r>
          </a:p>
          <a:p>
            <a:pPr marL="342900" indent="-342900" algn="l" rtl="0">
              <a:buFont typeface="Arial" panose="020B0604020202020204" pitchFamily="34" charset="0"/>
              <a:buChar char="•"/>
            </a:pPr>
            <a:r>
              <a:rPr lang="fr-FR" sz="1600">
                <a:solidFill>
                  <a:schemeClr val="tx1"/>
                </a:solidFill>
              </a:rPr>
              <a:t>le format privilégié pour noter une adresseIPv6 est x:x:x:x:x:x:x:x, où chaque «x» est constitué de quatre valeurs hexadécimales.</a:t>
            </a:r>
          </a:p>
          <a:p>
            <a:pPr marL="342900" indent="-342900" algn="l" rtl="0">
              <a:buFont typeface="Arial" panose="020B0604020202020204" pitchFamily="34" charset="0"/>
              <a:buChar char="•"/>
            </a:pPr>
            <a:r>
              <a:rPr lang="fr-FR" sz="1600">
                <a:solidFill>
                  <a:schemeClr val="tx1"/>
                </a:solidFill>
              </a:rPr>
              <a:t>Pour les adresses IPv6, « hextet » est le terme officieux qui désigne un segment de 16 bits ou de quatre valeurs hexadécimales.</a:t>
            </a:r>
          </a:p>
          <a:p>
            <a:pPr marL="342900" indent="-342900" algn="l" rtl="0">
              <a:buFont typeface="Arial" panose="020B0604020202020204" pitchFamily="34" charset="0"/>
              <a:buChar char="•"/>
            </a:pPr>
            <a:r>
              <a:rPr lang="fr-FR" sz="1600">
                <a:solidFill>
                  <a:schemeClr val="tx1"/>
                </a:solidFill>
              </a:rPr>
              <a:t>Cela présente des exemples d'adresses IPv6 au format privilégié.</a:t>
            </a:r>
          </a:p>
          <a:p>
            <a:pPr marL="358775" lvl="4" indent="0" rtl="0">
              <a:buNone/>
            </a:pPr>
            <a:r>
              <a:rPr lang="fr-FR" sz="1600">
                <a:solidFill>
                  <a:schemeClr val="tx1"/>
                </a:solidFill>
                <a:latin typeface="Courier New" panose="02070309020205020404" pitchFamily="49" charset="0"/>
                <a:cs typeface="Courier New" panose="02070309020205020404" pitchFamily="49" charset="0"/>
              </a:rPr>
              <a:t>2001:0db8:0000:1111:0000:0000:0000:0200 </a:t>
            </a:r>
          </a:p>
          <a:p>
            <a:pPr marL="358775" lvl="4" indent="0" rtl="0">
              <a:buNone/>
            </a:pPr>
            <a:r>
              <a:rPr lang="fr-FR" sz="1600">
                <a:solidFill>
                  <a:schemeClr val="tx1"/>
                </a:solidFill>
                <a:latin typeface="Courier New" panose="02070309020205020404" pitchFamily="49" charset="0"/>
                <a:cs typeface="Courier New" panose="02070309020205020404" pitchFamily="49" charset="0"/>
              </a:rPr>
              <a:t>2001:0db8:0000:00a3:abcd:</a:t>
            </a:r>
            <a:r>
              <a:rPr lang="fr-FR" sz="1600">
                <a:latin typeface="Courier New" panose="02070309020205020404" pitchFamily="49" charset="0"/>
                <a:cs typeface="Courier New" panose="02070309020205020404" pitchFamily="49" charset="0"/>
              </a:rPr>
              <a:t>0</a:t>
            </a:r>
            <a:r>
              <a:rPr lang="fr-FR" sz="1600">
                <a:solidFill>
                  <a:schemeClr val="tx1"/>
                </a:solidFill>
                <a:latin typeface="Courier New" panose="02070309020205020404" pitchFamily="49" charset="0"/>
                <a:cs typeface="Courier New" panose="02070309020205020404" pitchFamily="49" charset="0"/>
              </a:rPr>
              <a:t>000:0000:1234 </a:t>
            </a: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Représentation des adresses IPv6</a:t>
            </a:r>
            <a:r>
              <a:rPr lang="en-US" dirty="0"/>
              <a:t/>
            </a:r>
            <a:br>
              <a:rPr lang="en-US" dirty="0"/>
            </a:br>
            <a:r>
              <a:rPr lang="fr-FR" sz="2400"/>
              <a:t>Règle 1 - Omettre le zéro de début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rtl="0"/>
            <a:r>
              <a:rPr lang="fr-FR" sz="1600">
                <a:solidFill>
                  <a:schemeClr val="tx1"/>
                </a:solidFill>
              </a:rPr>
              <a:t>La première règle pour réduire la notation des adresses IPv6 consiste à omettre les zéros (0) du début.</a:t>
            </a:r>
          </a:p>
          <a:p>
            <a:pPr marL="73085" lvl="1" indent="0" rtl="0">
              <a:buNone/>
            </a:pPr>
            <a:r>
              <a:rPr lang="fr-FR" sz="1600" b="1"/>
              <a:t>Exemples :</a:t>
            </a:r>
          </a:p>
          <a:p>
            <a:pPr marL="285750" indent="-285750" algn="l" rtl="0">
              <a:buFont typeface="Arial" panose="020B0604020202020204" pitchFamily="34" charset="0"/>
              <a:buChar char="•"/>
            </a:pPr>
            <a:r>
              <a:rPr lang="fr-FR" sz="1600">
                <a:solidFill>
                  <a:schemeClr val="tx1"/>
                </a:solidFill>
              </a:rPr>
              <a:t>01ab est équivalent à 1AB</a:t>
            </a:r>
          </a:p>
          <a:p>
            <a:pPr marL="285750" indent="-285750" algn="l" rtl="0">
              <a:buFont typeface="Arial" panose="020B0604020202020204" pitchFamily="34" charset="0"/>
              <a:buChar char="•"/>
            </a:pPr>
            <a:r>
              <a:rPr lang="fr-FR" sz="1600">
                <a:solidFill>
                  <a:schemeClr val="tx1"/>
                </a:solidFill>
              </a:rPr>
              <a:t>09f0 peut être représenté comme 9f0</a:t>
            </a:r>
          </a:p>
          <a:p>
            <a:pPr marL="285750" indent="-285750" algn="l" rtl="0">
              <a:buFont typeface="Arial" panose="020B0604020202020204" pitchFamily="34" charset="0"/>
              <a:buChar char="•"/>
            </a:pPr>
            <a:r>
              <a:rPr lang="fr-FR" sz="1600">
                <a:solidFill>
                  <a:schemeClr val="tx1"/>
                </a:solidFill>
              </a:rPr>
              <a:t>0a00 peut être représenté comme a00</a:t>
            </a:r>
          </a:p>
          <a:p>
            <a:pPr marL="285750" indent="-285750" algn="l" rtl="0">
              <a:buFont typeface="Arial" panose="020B0604020202020204" pitchFamily="34" charset="0"/>
              <a:buChar char="•"/>
            </a:pPr>
            <a:r>
              <a:rPr lang="fr-FR" sz="1600">
                <a:solidFill>
                  <a:schemeClr val="tx1"/>
                </a:solidFill>
              </a:rPr>
              <a:t>00ab est équivalent à ab</a:t>
            </a:r>
          </a:p>
          <a:p>
            <a:pPr marL="285750" indent="-285750" algn="l">
              <a:buFont typeface="Arial" panose="020B0604020202020204" pitchFamily="34" charset="0"/>
              <a:buChar char="•"/>
            </a:pPr>
            <a:endParaRPr lang="en-US" sz="1600" dirty="0">
              <a:solidFill>
                <a:schemeClr val="tx1"/>
              </a:solidFill>
            </a:endParaRPr>
          </a:p>
          <a:p>
            <a:pPr marL="0" indent="0" algn="l" rtl="0"/>
            <a:r>
              <a:rPr lang="fr-FR" sz="1600" b="1">
                <a:solidFill>
                  <a:schemeClr val="tx1"/>
                </a:solidFill>
              </a:rPr>
              <a:t>Remarque</a:t>
            </a:r>
            <a:r>
              <a:rPr lang="fr-FR" sz="1600">
                <a:solidFill>
                  <a:schemeClr val="tx1"/>
                </a:solidFill>
              </a:rPr>
              <a:t>:</a:t>
            </a:r>
            <a:r>
              <a:rPr lang="fr-FR" sz="1600" b="1">
                <a:solidFill>
                  <a:schemeClr val="tx1"/>
                </a:solidFill>
              </a:rPr>
              <a:t> </a:t>
            </a:r>
            <a:r>
              <a:rPr lang="fr-FR" sz="1600">
                <a:solidFill>
                  <a:schemeClr val="tx1"/>
                </a:solidFill>
              </a:rPr>
              <a:t>Cette règle s'applique uniquement aux 0 de tête et NON aux 0 de queue, sinon l'adresse serait ambiguë.</a:t>
            </a:r>
            <a:r>
              <a:rPr lang="fr-FR" sz="1600" b="1">
                <a:solidFill>
                  <a:schemeClr val="tx1"/>
                </a:solidFill>
              </a:rPr>
              <a:t>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pPr rtl="0"/>
                      <a:r>
                        <a:rPr lang="fr-FR" sz="1100"/>
                        <a:t>Type</a:t>
                      </a:r>
                    </a:p>
                  </a:txBody>
                  <a:tcPr/>
                </a:tc>
                <a:tc>
                  <a:txBody>
                    <a:bodyPr/>
                    <a:lstStyle/>
                    <a:p>
                      <a:pPr rtl="0"/>
                      <a:r>
                        <a:rPr lang="fr-FR" sz="1100"/>
                        <a:t>Format</a:t>
                      </a:r>
                    </a:p>
                  </a:txBody>
                  <a:tcPr/>
                </a:tc>
                <a:extLst>
                  <a:ext uri="{0D108BD9-81ED-4DB2-BD59-A6C34878D82A}">
                    <a16:rowId xmlns:a16="http://schemas.microsoft.com/office/drawing/2014/main" val="2583676789"/>
                  </a:ext>
                </a:extLst>
              </a:tr>
              <a:tr h="0">
                <a:tc>
                  <a:txBody>
                    <a:bodyPr/>
                    <a:lstStyle/>
                    <a:p>
                      <a:pPr rtl="0"/>
                      <a:r>
                        <a:rPr lang="fr-FR" sz="1100">
                          <a:solidFill>
                            <a:srgbClr val="000000"/>
                          </a:solidFill>
                        </a:rPr>
                        <a:t>Souhaitée</a:t>
                      </a:r>
                    </a:p>
                  </a:txBody>
                  <a:tcPr/>
                </a:tc>
                <a:tc>
                  <a:txBody>
                    <a:bodyPr/>
                    <a:lstStyle/>
                    <a:p>
                      <a:pPr rtl="0"/>
                      <a:r>
                        <a:rPr lang="fr-FR" sz="1100"/>
                        <a:t>2001 : </a:t>
                      </a:r>
                      <a:r>
                        <a:rPr lang="fr-FR" sz="1100" b="1"/>
                        <a:t>0</a:t>
                      </a:r>
                      <a:r>
                        <a:rPr lang="fr-FR" sz="1100"/>
                        <a:t>db8 : </a:t>
                      </a:r>
                      <a:r>
                        <a:rPr lang="fr-FR" sz="1100" b="1"/>
                        <a:t>000</a:t>
                      </a:r>
                      <a:r>
                        <a:rPr lang="fr-FR" sz="1100"/>
                        <a:t>0 : 1111 : </a:t>
                      </a:r>
                      <a:r>
                        <a:rPr lang="fr-FR" sz="1100" b="1"/>
                        <a:t>000</a:t>
                      </a:r>
                      <a:r>
                        <a:rPr lang="fr-FR" sz="1100"/>
                        <a:t>0 : </a:t>
                      </a:r>
                      <a:r>
                        <a:rPr lang="fr-FR" sz="1100" b="1"/>
                        <a:t>000</a:t>
                      </a:r>
                      <a:r>
                        <a:rPr lang="fr-FR" sz="1100"/>
                        <a:t>0 : </a:t>
                      </a:r>
                      <a:r>
                        <a:rPr lang="fr-FR" sz="1100" b="1"/>
                        <a:t>000</a:t>
                      </a:r>
                      <a:r>
                        <a:rPr lang="fr-FR" sz="1100"/>
                        <a:t>0 : </a:t>
                      </a:r>
                      <a:r>
                        <a:rPr lang="fr-FR" sz="1100" b="1"/>
                        <a:t>0</a:t>
                      </a:r>
                      <a:r>
                        <a:rPr lang="fr-FR" sz="1100"/>
                        <a:t>200</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Pas de zéros du début</a:t>
                      </a:r>
                    </a:p>
                  </a:txBody>
                  <a:tcPr/>
                </a:tc>
                <a:tc>
                  <a:txBody>
                    <a:bodyPr/>
                    <a:lstStyle/>
                    <a:p>
                      <a:pPr rtl="0"/>
                      <a:r>
                        <a:rPr lang="fr-FR" sz="1100"/>
                        <a:t>2001 : db8 : 0 : 1111 : 0 : 0 : 0 : 200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615B0110A4A43A14E905A3B20EEC1" ma:contentTypeVersion="14" ma:contentTypeDescription="Create a new document." ma:contentTypeScope="" ma:versionID="787f7b4c24264872bd5e34f057fe156b">
  <xsd:schema xmlns:xsd="http://www.w3.org/2001/XMLSchema" xmlns:xs="http://www.w3.org/2001/XMLSchema" xmlns:p="http://schemas.microsoft.com/office/2006/metadata/properties" xmlns:ns2="5dca0d0b-dc18-405c-bba5-c5f1b5953835" xmlns:ns3="f07eeaad-76bd-4e88-acf3-6d41862f5a9a" targetNamespace="http://schemas.microsoft.com/office/2006/metadata/properties" ma:root="true" ma:fieldsID="1472d46b8df5694d5f18e055ab0ee7b5" ns2:_="" ns3:_="">
    <xsd:import namespace="5dca0d0b-dc18-405c-bba5-c5f1b5953835"/>
    <xsd:import namespace="f07eeaad-76bd-4e88-acf3-6d41862f5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a0d0b-dc18-405c-bba5-c5f1b59538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567f5d5-0c03-422f-bbbb-479e45a2137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7eeaad-76bd-4e88-acf3-6d41862f5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c590027-608a-4929-96c8-68543e500435}" ma:internalName="TaxCatchAll" ma:showField="CatchAllData" ma:web="f07eeaad-76bd-4e88-acf3-6d41862f5a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07eeaad-76bd-4e88-acf3-6d41862f5a9a" xsi:nil="true"/>
    <lcf76f155ced4ddcb4097134ff3c332f xmlns="5dca0d0b-dc18-405c-bba5-c5f1b595383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80E85B-07A0-4E23-8A14-8E140A96A351}"/>
</file>

<file path=customXml/itemProps2.xml><?xml version="1.0" encoding="utf-8"?>
<ds:datastoreItem xmlns:ds="http://schemas.openxmlformats.org/officeDocument/2006/customXml" ds:itemID="{97EC9C81-81F9-44FC-A3E8-5A0B4027F047}"/>
</file>

<file path=customXml/itemProps3.xml><?xml version="1.0" encoding="utf-8"?>
<ds:datastoreItem xmlns:ds="http://schemas.openxmlformats.org/officeDocument/2006/customXml" ds:itemID="{A7E13545-ED24-4A07-9949-CE101ADC533F}"/>
</file>

<file path=docProps/app.xml><?xml version="1.0" encoding="utf-8"?>
<Properties xmlns="http://schemas.openxmlformats.org/officeDocument/2006/extended-properties" xmlns:vt="http://schemas.openxmlformats.org/officeDocument/2006/docPropsVTypes">
  <Template>Default Theme</Template>
  <TotalTime>12260</TotalTime>
  <Words>3428</Words>
  <Application>Microsoft Office PowerPoint</Application>
  <PresentationFormat>Affichage à l'écran (16:9)</PresentationFormat>
  <Paragraphs>466</Paragraphs>
  <Slides>45</Slides>
  <Notes>45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45</vt:i4>
      </vt:variant>
    </vt:vector>
  </HeadingPairs>
  <TitlesOfParts>
    <vt:vector size="54" baseType="lpstr">
      <vt:lpstr>ＭＳ Ｐゴシック</vt:lpstr>
      <vt:lpstr>Arial</vt:lpstr>
      <vt:lpstr>Calibri</vt:lpstr>
      <vt:lpstr>CiscoSans</vt:lpstr>
      <vt:lpstr>CiscoSans ExtraLight</vt:lpstr>
      <vt:lpstr>CiscoSans Thin</vt:lpstr>
      <vt:lpstr>Courier New</vt:lpstr>
      <vt:lpstr>Wingdings</vt:lpstr>
      <vt:lpstr>Default Theme</vt:lpstr>
      <vt:lpstr>Module 4 : Adressage IPv6</vt:lpstr>
      <vt:lpstr>Objectifs du Module</vt:lpstr>
      <vt:lpstr>Objectifs du module (suite)</vt:lpstr>
      <vt:lpstr>4.1 Problèmes IPv4</vt:lpstr>
      <vt:lpstr>Problèmes IPv4 Nécessité pour IPv6</vt:lpstr>
      <vt:lpstr>Problèmes IPv4 Coexistence de l'IPv4 et de l'IPv6</vt:lpstr>
      <vt:lpstr>4.2 Représentation de l'adresse IPv6</vt:lpstr>
      <vt:lpstr>Représentation d'adresses IPv6 Formats d'adressage IPv6 </vt:lpstr>
      <vt:lpstr>Représentation des adresses IPv6 Règle 1 - Omettre le zéro de début (Leading Zero)</vt:lpstr>
      <vt:lpstr>Représentation des adresses IPv6 Règle 2 -Double Deux Points</vt:lpstr>
      <vt:lpstr>4.3 Types d'adresses IPv6</vt:lpstr>
      <vt:lpstr>Types d'adresses IPv6 Monodiffusion, Multidiffusion, Anycast</vt:lpstr>
      <vt:lpstr>Types d'adresses IPv6 Longueur du préfixe IPv6</vt:lpstr>
      <vt:lpstr>Types d'adresses IPv6 Types d'adresses IPv6 Unicast</vt:lpstr>
      <vt:lpstr>Types d'adresses IPv6 Une Remarque à propos de l'adresse locale unique</vt:lpstr>
      <vt:lpstr>Types d'adresses IPv6 IPv6 GUA</vt:lpstr>
      <vt:lpstr>Types d'adresses IPv6 IPv6 Structure GUA</vt:lpstr>
      <vt:lpstr>Types d'adresses IPv6 IPv6 LLA</vt:lpstr>
      <vt:lpstr>4.4 Configuration statique GUA et LLA</vt:lpstr>
      <vt:lpstr>Configuration statique GUA et LLA Configuration statique GUA sur un routeur</vt:lpstr>
      <vt:lpstr>Configuration statique GUA et LLA Configuration statique GUA sur un hôte Windows</vt:lpstr>
      <vt:lpstr>Configuration statique GUA et LLA Configuration Configuration statique d'une adresse monodiffusion Lien-Local</vt:lpstr>
      <vt:lpstr>4.5 Adressage dynamique pour les IPv6 GUA</vt:lpstr>
      <vt:lpstr>Adressage dynamique pour les IPv6 GUA Messages RS et RA</vt:lpstr>
      <vt:lpstr>Adressage dynamique pour les IPv6 GUA Méthode 1: SLAAC</vt:lpstr>
      <vt:lpstr>Adressage dynamique pour les IPv6 GUA Méthode 2: SLAAC et DHCP sans état</vt:lpstr>
      <vt:lpstr>Adressage dynamique pour les IPv6 GUA Méthode 3: DHCPv6 avec état</vt:lpstr>
      <vt:lpstr>Adressage dynamique pour les IPv6 GUA Processus EUI-64 contre génération aléatoire</vt:lpstr>
      <vt:lpstr>Adressage dynamique pour les IPv6 GUA Processus EUI-64</vt:lpstr>
      <vt:lpstr>Adressage dynamique pour les IPv6 GUA Identifiants d'interface générés de manière aléatoire</vt:lpstr>
      <vt:lpstr>4.6 Adressage dynamique pour les LLA IPv6</vt:lpstr>
      <vt:lpstr>Adressage dynamique pour les IPv6 LLA LLA dynamiques</vt:lpstr>
      <vt:lpstr>Adressage dynamique pour les IPv6 LLA LLA dynamiques sur Windows</vt:lpstr>
      <vt:lpstr>Adressage dynamique pour les IPv6 LLA LLAs dynamiques sur les routeurs Cisco</vt:lpstr>
      <vt:lpstr>Adressage dynamique pour les IPv6 LLA Vérifier la configuration de l'adresse IPv6</vt:lpstr>
      <vt:lpstr>4.7 Adresses de multidiffusion IPv6</vt:lpstr>
      <vt:lpstr>Adresses de multidiffusion IPv6 Adresses de multidiffusion IPv6 attribuées</vt:lpstr>
      <vt:lpstr>Adresses de multidiffusion IPv6 Adresses de multidiffusion IPv6 bien connues</vt:lpstr>
      <vt:lpstr>Adresses de multidiffusion IPv6 Noeud sollicité IPv6 Multicast</vt:lpstr>
      <vt:lpstr>4.8 Sous-réseautage d'un réseau IPv6</vt:lpstr>
      <vt:lpstr>Sous-réseautage d'un réseau IPv6 Sous-réseautage utilisant l'ID de sous-réseau</vt:lpstr>
      <vt:lpstr>Sous-réseautage d'un réseau IPv6 Exemple de sous-réseautage IPv6</vt:lpstr>
      <vt:lpstr>Sous-réseautage un réseau IPv6 Allocation de sous-réseau IPv6</vt:lpstr>
      <vt:lpstr>Sous-réseautage d'un réseau IPv6 Routeur configuré avec des sous-réseaux IPv6</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Dell</cp:lastModifiedBy>
  <cp:revision>393</cp:revision>
  <dcterms:created xsi:type="dcterms:W3CDTF">2019-10-18T06:21:22Z</dcterms:created>
  <dcterms:modified xsi:type="dcterms:W3CDTF">2022-11-15T16:54:10Z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0x0101004A5615B0110A4A43A14E905A3B20EEC1</vt:lpwstr>
  </property>
  <property fmtid="{D5CDD505-2E9C-101B-9397-08002B2CF9AE}" pid="11" name="MediaServiceImageTags">
    <vt:lpwstr/>
  </property>
</Properties>
</file>