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72"/>
  </p:notesMasterIdLst>
  <p:sldIdLst>
    <p:sldId id="876" r:id="rId5"/>
    <p:sldId id="860" r:id="rId6"/>
    <p:sldId id="759" r:id="rId7"/>
    <p:sldId id="1108" r:id="rId8"/>
    <p:sldId id="1361" r:id="rId9"/>
    <p:sldId id="1362" r:id="rId10"/>
    <p:sldId id="1363" r:id="rId11"/>
    <p:sldId id="1419" r:id="rId12"/>
    <p:sldId id="1364" r:id="rId13"/>
    <p:sldId id="1366" r:id="rId14"/>
    <p:sldId id="1056" r:id="rId15"/>
    <p:sldId id="1187" r:id="rId16"/>
    <p:sldId id="1367" r:id="rId17"/>
    <p:sldId id="1368" r:id="rId18"/>
    <p:sldId id="1369" r:id="rId19"/>
    <p:sldId id="1370" r:id="rId20"/>
    <p:sldId id="1371" r:id="rId21"/>
    <p:sldId id="1372" r:id="rId22"/>
    <p:sldId id="1373" r:id="rId23"/>
    <p:sldId id="1374" r:id="rId24"/>
    <p:sldId id="1375" r:id="rId25"/>
    <p:sldId id="1376" r:id="rId26"/>
    <p:sldId id="1103" r:id="rId27"/>
    <p:sldId id="1189" r:id="rId28"/>
    <p:sldId id="1377" r:id="rId29"/>
    <p:sldId id="1378" r:id="rId30"/>
    <p:sldId id="1379" r:id="rId31"/>
    <p:sldId id="1380" r:id="rId32"/>
    <p:sldId id="1381" r:id="rId33"/>
    <p:sldId id="1382" r:id="rId34"/>
    <p:sldId id="1383" r:id="rId35"/>
    <p:sldId id="1384" r:id="rId36"/>
    <p:sldId id="1386" r:id="rId37"/>
    <p:sldId id="1387" r:id="rId38"/>
    <p:sldId id="1388" r:id="rId39"/>
    <p:sldId id="1389" r:id="rId40"/>
    <p:sldId id="1104" r:id="rId41"/>
    <p:sldId id="1194" r:id="rId42"/>
    <p:sldId id="1390" r:id="rId43"/>
    <p:sldId id="1391" r:id="rId44"/>
    <p:sldId id="1392" r:id="rId45"/>
    <p:sldId id="1393" r:id="rId46"/>
    <p:sldId id="1394" r:id="rId47"/>
    <p:sldId id="1395" r:id="rId48"/>
    <p:sldId id="1396" r:id="rId49"/>
    <p:sldId id="1397" r:id="rId50"/>
    <p:sldId id="1398" r:id="rId51"/>
    <p:sldId id="1399" r:id="rId52"/>
    <p:sldId id="1400" r:id="rId53"/>
    <p:sldId id="1401" r:id="rId54"/>
    <p:sldId id="1402" r:id="rId55"/>
    <p:sldId id="1403" r:id="rId56"/>
    <p:sldId id="1404" r:id="rId57"/>
    <p:sldId id="1271" r:id="rId58"/>
    <p:sldId id="1277" r:id="rId59"/>
    <p:sldId id="1405" r:id="rId60"/>
    <p:sldId id="1406" r:id="rId61"/>
    <p:sldId id="1311" r:id="rId62"/>
    <p:sldId id="1312" r:id="rId63"/>
    <p:sldId id="1407" r:id="rId64"/>
    <p:sldId id="1408" r:id="rId65"/>
    <p:sldId id="1409" r:id="rId66"/>
    <p:sldId id="1410" r:id="rId67"/>
    <p:sldId id="1411" r:id="rId68"/>
    <p:sldId id="1412" r:id="rId69"/>
    <p:sldId id="1413" r:id="rId70"/>
    <p:sldId id="291" r:id="rId71"/>
  </p:sldIdLst>
  <p:sldSz cx="9144000" cy="5143500" type="screen16x9"/>
  <p:notesSz cx="6858000" cy="9144000"/>
  <p:custDataLst>
    <p:tags r:id="rId7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15" clrIdx="3"/>
  <p:cmAuthor id="4"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159FF1-9830-4D2F-83CB-78514386A75F}" v="1" dt="2022-11-16T14:49:13.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336"/>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FILIPPI" userId="S::l.filippi@ecole-ipssi.net::970d3686-236a-45bb-a318-2b9648f8b186" providerId="AD" clId="Web-{FE159FF1-9830-4D2F-83CB-78514386A75F}"/>
    <pc:docChg chg="modSld">
      <pc:chgData name="Lucas FILIPPI" userId="S::l.filippi@ecole-ipssi.net::970d3686-236a-45bb-a318-2b9648f8b186" providerId="AD" clId="Web-{FE159FF1-9830-4D2F-83CB-78514386A75F}" dt="2022-11-16T14:49:13.512" v="0" actId="1076"/>
      <pc:docMkLst>
        <pc:docMk/>
      </pc:docMkLst>
      <pc:sldChg chg="modSp">
        <pc:chgData name="Lucas FILIPPI" userId="S::l.filippi@ecole-ipssi.net::970d3686-236a-45bb-a318-2b9648f8b186" providerId="AD" clId="Web-{FE159FF1-9830-4D2F-83CB-78514386A75F}" dt="2022-11-16T14:49:13.512" v="0" actId="1076"/>
        <pc:sldMkLst>
          <pc:docMk/>
          <pc:sldMk cId="511301290" sldId="1368"/>
        </pc:sldMkLst>
        <pc:spChg chg="mod">
          <ac:chgData name="Lucas FILIPPI" userId="S::l.filippi@ecole-ipssi.net::970d3686-236a-45bb-a318-2b9648f8b186" providerId="AD" clId="Web-{FE159FF1-9830-4D2F-83CB-78514386A75F}" dt="2022-11-16T14:49:13.512" v="0" actId="1076"/>
          <ac:spMkLst>
            <pc:docMk/>
            <pc:sldMk cId="511301290" sldId="1368"/>
            <ac:spMk id="3" creationId="{C02AA8F8-1E43-384B-8982-C0BB94049B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a:t>
            </a:r>
          </a:p>
          <a:p>
            <a:pPr rtl="0">
              <a:spcBef>
                <a:spcPts val="0"/>
              </a:spcBef>
            </a:pPr>
            <a:r>
              <a:rPr lang="fr-FR">
                <a:solidFill>
                  <a:schemeClr val="accent5">
                    <a:lumMod val="40000"/>
                    <a:lumOff val="60000"/>
                  </a:schemeClr>
                </a:solidFill>
              </a:rPr>
              <a:t>Réseau, Sécurité et Automatisation D'entreprise v7.0 (ENSA)</a:t>
            </a:r>
          </a:p>
          <a:p>
            <a:pPr rtl="0">
              <a:spcBef>
                <a:spcPts val="0"/>
              </a:spcBef>
            </a:pPr>
            <a:r>
              <a:rPr lang="fr-FR">
                <a:solidFill>
                  <a:schemeClr val="accent5">
                    <a:lumMod val="40000"/>
                    <a:lumOff val="60000"/>
                  </a:schemeClr>
                </a:solidFill>
              </a:rPr>
              <a:t>Module 2: Configuration OSPFv2 à zone unique</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2.1.7 - </a:t>
            </a:r>
            <a:r>
              <a:rPr lang="fr-FR" sz="1200"/>
              <a:t>Modifier un ID de routeur</a:t>
            </a:r>
          </a:p>
          <a:p>
            <a:pPr rtl="0"/>
            <a:r>
              <a:rPr lang="fr-FR" sz="1200"/>
              <a:t>2.1.8 - Contrôleur de syntaxe - Configurer les ID de routeur R2 et R3</a:t>
            </a:r>
          </a:p>
          <a:p>
            <a:pPr rtl="0"/>
            <a:r>
              <a:rPr lang="fr-FR" sz="1200"/>
              <a:t>2.1.9 - Vérifiez votre compréhension - ID du routeur OSPF</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226654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2.2.1 - La syntaxe de commande network</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2.2.2 - Le masque générique</a:t>
            </a:r>
          </a:p>
          <a:p>
            <a:pPr rtl="0"/>
            <a:r>
              <a:rPr lang="fr-FR"/>
              <a:t>2.2.3 - Vérifiez votre compréhension - Le masque générique</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009468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2.2.4 - </a:t>
            </a:r>
            <a:r>
              <a:rPr lang="fr-FR" sz="1200"/>
              <a:t>Configurer OSPF à l'aide de la commande network</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59269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2.2.4 - </a:t>
            </a:r>
            <a:r>
              <a:rPr lang="fr-FR" sz="1200"/>
              <a:t>Configurer OSPF à l'aide de la commande réseau (Suite) </a:t>
            </a:r>
          </a:p>
          <a:p>
            <a:pPr rtl="0"/>
            <a:r>
              <a:rPr lang="fr-FR"/>
              <a:t>2.2.5 - Contrôleur de syntaxe - Configurer R2 et R3 à l'aide de la commande network</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52109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2.2.6 - </a:t>
            </a:r>
            <a:r>
              <a:rPr lang="fr-FR" sz="1200"/>
              <a:t>Configurer OSPF à l'aide de la commande ip ospf</a:t>
            </a:r>
          </a:p>
          <a:p>
            <a:pPr rtl="0"/>
            <a:r>
              <a:rPr lang="fr-FR"/>
              <a:t>2.2.7 - Contrôleur de syntaxe - Configurer R2 et R3 à l'aide de la commande ip ospf</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20774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2.2.8 - Interface passive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473973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2.2.9 - Configurer les interfaces passives</a:t>
            </a:r>
          </a:p>
          <a:p>
            <a:pPr rtl="0"/>
            <a:r>
              <a:rPr lang="fr-FR"/>
              <a:t>2.2.10 - Contrôleur de syntaxe - Configurer les interfaces passives R2 et R3</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03845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2.2.11 - </a:t>
            </a:r>
            <a:r>
              <a:rPr lang="fr-FR" sz="1200"/>
              <a:t>Réseaux point à point de l'OSPF</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428451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2.0 Introduction</a:t>
            </a:r>
          </a:p>
          <a:p>
            <a:pPr rtl="0">
              <a:buFontTx/>
              <a:buNone/>
            </a:pPr>
            <a:r>
              <a:rPr lang="fr-FR"/>
              <a:t>2.0.2 - Que dois-je apprendre à faire dans le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2.2.11 - </a:t>
            </a:r>
            <a:r>
              <a:rPr lang="fr-FR" sz="1200"/>
              <a:t>Réseaux point à point de l'OSPF (Suite)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586878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2.2.12 - </a:t>
            </a:r>
            <a:r>
              <a:rPr lang="fr-FR" sz="1200"/>
              <a:t>Bouclages et réseaux point à point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552267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2.2 - Réseaux point à point OSPF</a:t>
            </a:r>
          </a:p>
          <a:p>
            <a:pPr rtl="0"/>
            <a:r>
              <a:rPr lang="fr-FR"/>
              <a:t>2.2.13 - Packet Tracer - Configuration OSPFv2 point à point à zone unique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644699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2.3 - Réseaux OSPF à accès multiple</a:t>
            </a:r>
          </a:p>
        </p:txBody>
      </p:sp>
      <p:sp>
        <p:nvSpPr>
          <p:cNvPr id="4" name="Slide Number Placeholder 3"/>
          <p:cNvSpPr>
            <a:spLocks noGrp="1"/>
          </p:cNvSpPr>
          <p:nvPr>
            <p:ph type="sldNum" sz="quarter" idx="10"/>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2.3.1 - </a:t>
            </a:r>
            <a:r>
              <a:rPr lang="fr-FR" sz="1800"/>
              <a:t>Types de réseaux OSPF</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2.3.2 - </a:t>
            </a:r>
            <a:r>
              <a:rPr lang="fr-FR" sz="1800"/>
              <a:t>Routeur désigné OSPF</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407973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2.3.3 - Topologie de référence OSPF à accès multiple</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975838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2.3.4 - </a:t>
            </a:r>
            <a:r>
              <a:rPr lang="fr-FR" sz="1800"/>
              <a:t>Vérifier les rôles du routeur OSPF (Suite) </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98211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2.3.4 - </a:t>
            </a:r>
            <a:r>
              <a:rPr lang="fr-FR" sz="1800"/>
              <a:t>Vérifier les rôles du routeur OSPF (Suite) </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4002768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2.3.4 - </a:t>
            </a:r>
            <a:r>
              <a:rPr lang="fr-FR" sz="1800"/>
              <a:t>Vérifier les rôles du routeur OSPF (Suite) </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99431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2.3.5 - </a:t>
            </a:r>
            <a:r>
              <a:rPr lang="fr-FR" sz="1800"/>
              <a:t>Vérifier les adjacences DR/BDR </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4131540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2.3.5 - </a:t>
            </a:r>
            <a:r>
              <a:rPr lang="fr-FR" sz="1800"/>
              <a:t>Vérifier les contiguïtés DR/BDR (suite) </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94374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2.3.6 - Processus d'élection DR/BDR par défaut</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58178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2.3.7 - </a:t>
            </a:r>
            <a:r>
              <a:rPr lang="fr-FR" sz="1200"/>
              <a:t>Défaillance et récupération du DR</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4411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2.3.8 - </a:t>
            </a:r>
            <a:r>
              <a:rPr lang="fr-FR" sz="1200"/>
              <a:t>La commande ip ospf priority</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949333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a:t>2.3.9 - </a:t>
            </a:r>
            <a:r>
              <a:rPr lang="fr-FR" sz="1200"/>
              <a:t>Configurer la priorité OSPF</a:t>
            </a:r>
          </a:p>
          <a:p>
            <a:pPr rtl="0"/>
            <a:r>
              <a:rPr lang="fr-FR" sz="1200"/>
              <a:t>2.3.10 - Contrôleur de syntaxe - Configurer la priorité OSPF</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487944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sz="1200"/>
              <a:t>2 - Configuration OSPFv2 à zone unique</a:t>
            </a:r>
          </a:p>
          <a:p>
            <a:pPr rtl="0"/>
            <a:r>
              <a:rPr lang="fr-FR" sz="1200"/>
              <a:t>2.3 - Réseaux OSPF à accès multiple</a:t>
            </a:r>
            <a:br>
              <a:rPr lang="en-US"/>
            </a:br>
            <a:r>
              <a:rPr lang="fr-FR" sz="1200"/>
              <a:t>2.3.11 - Packet Tracer - Déterminer le DR et le BDR</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66929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p:txBody>
      </p:sp>
      <p:sp>
        <p:nvSpPr>
          <p:cNvPr id="4" name="Slide Number Placeholder 3"/>
          <p:cNvSpPr>
            <a:spLocks noGrp="1"/>
          </p:cNvSpPr>
          <p:nvPr>
            <p:ph type="sldNum" sz="quarter" idx="10"/>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2.4.1 - Mesure de coût Cisco OSPF</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2.4.1 - Mesure de coût Cisco OSPF (suite)</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6802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2.1.1 - Topologie de référence OSPF</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2.4.2 - </a:t>
            </a:r>
            <a:r>
              <a:rPr lang="fr-FR" sz="1200"/>
              <a:t>Réglage de la bande passante de référence</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438737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2.4.2 - </a:t>
            </a:r>
            <a:r>
              <a:rPr lang="fr-FR" sz="1200"/>
              <a:t>Réglage de la bande passante de référence (Suite)</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170635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2.4.2 - </a:t>
            </a:r>
            <a:r>
              <a:rPr lang="fr-FR" sz="1200"/>
              <a:t>Réglage de la bande passante de référence (Suite)</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758782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2.4.3 - </a:t>
            </a:r>
            <a:r>
              <a:rPr lang="fr-FR" sz="1200"/>
              <a:t>OSPF accumule le coût</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20625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2.4.3 - </a:t>
            </a:r>
            <a:r>
              <a:rPr lang="fr-FR" sz="1200"/>
              <a:t>L'OSPF accumule le coût (Suite) </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4011220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2.4.3 - </a:t>
            </a:r>
            <a:r>
              <a:rPr lang="fr-FR" sz="1200"/>
              <a:t>L'OSPF accumule le coût (Suite) </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486785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2.4.4 - </a:t>
            </a:r>
            <a:r>
              <a:rPr lang="fr-FR" sz="1200"/>
              <a:t>Définir manuellement la valeur de coût OSPF</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30772652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2.4.5 - </a:t>
            </a:r>
            <a:r>
              <a:rPr lang="fr-FR" sz="1200"/>
              <a:t>Tester le basculement sur incident vers la route de sauvegarde</a:t>
            </a:r>
          </a:p>
          <a:p>
            <a:pPr rtl="0"/>
            <a:r>
              <a:rPr lang="fr-FR" sz="1200"/>
              <a:t>2.4.6 - Contrôleur de syntaxe - Modifier les valeurs de coût pour R2 et R3</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32659042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2.4.7 - </a:t>
            </a:r>
            <a:r>
              <a:rPr lang="fr-FR" sz="1200"/>
              <a:t>Intervalles des paquets Hello</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14100491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2.4.8 - </a:t>
            </a:r>
            <a:r>
              <a:rPr lang="fr-FR" sz="1200"/>
              <a:t>Vérifier les intervalles Hello et Dead</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7757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2.1.2 - </a:t>
            </a:r>
            <a:r>
              <a:rPr lang="fr-FR" sz="1200"/>
              <a:t>Mode de configuration du routeur pour OSPF</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6673732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2.4.8 - </a:t>
            </a:r>
            <a:r>
              <a:rPr lang="fr-FR" sz="1200"/>
              <a:t>Vérifier les intervalles Hello et Dead (Suite)</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14758847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2.4.9 - </a:t>
            </a:r>
            <a:r>
              <a:rPr lang="fr-FR" sz="1200"/>
              <a:t>Modifier les intervalles OSPFv2</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866904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2.4.9 - </a:t>
            </a:r>
            <a:r>
              <a:rPr lang="fr-FR" sz="1200"/>
              <a:t>Modifier les intervalles OSPFv2 (Suite)</a:t>
            </a:r>
          </a:p>
          <a:p>
            <a:pPr rtl="0"/>
            <a:r>
              <a:rPr lang="fr-FR" sz="1200"/>
              <a:t>2.4.10 - Contrôleur de syntaxe - Modifier les intervalles Hello et Dead sur R3</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54559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2.4 - Modifier le protocole OSPFv2 à zone unique</a:t>
            </a:r>
          </a:p>
          <a:p>
            <a:pPr rtl="0"/>
            <a:r>
              <a:rPr lang="fr-FR"/>
              <a:t>2.4.11 - Traceur de paquets - Modifier le protocole OSPFv2 à zone unique</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4144950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2.5 - Propagation d'une route par défaut</a:t>
            </a:r>
          </a:p>
          <a:p>
            <a:endParaRPr lang="en-US"/>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2100883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2.5 - Propagation d'une route par défaut</a:t>
            </a:r>
          </a:p>
          <a:p>
            <a:pPr rtl="0"/>
            <a:r>
              <a:rPr lang="fr-FR"/>
              <a:t>2.5.1 - Propager une route statique par défaut dans OSPFv2</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3693080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2.5 - Propagation d'une route par défaut</a:t>
            </a:r>
          </a:p>
          <a:p>
            <a:pPr rtl="0"/>
            <a:r>
              <a:rPr lang="fr-FR"/>
              <a:t>2.5.2 - </a:t>
            </a:r>
            <a:r>
              <a:rPr lang="fr-FR" sz="1200"/>
              <a:t>Vérifier la route par défaut propagée</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4556697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2.5 - Propagation d'une route par défaut</a:t>
            </a:r>
          </a:p>
          <a:p>
            <a:pPr rtl="0"/>
            <a:r>
              <a:rPr lang="fr-FR"/>
              <a:t>2.5.3 - </a:t>
            </a:r>
            <a:r>
              <a:rPr lang="fr-FR" sz="1200"/>
              <a:t>Packet Tracer - Propager une route par défaut dans OSPFv2</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907123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endParaRPr lang="en-US"/>
          </a:p>
        </p:txBody>
      </p:sp>
      <p:sp>
        <p:nvSpPr>
          <p:cNvPr id="4" name="Slide Number Placeholder 3"/>
          <p:cNvSpPr>
            <a:spLocks noGrp="1"/>
          </p:cNvSpPr>
          <p:nvPr>
            <p:ph type="sldNum" sz="quarter" idx="10"/>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4275580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2.6.1 - Vérifier les voisins OSPF</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396174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2.1.3 - ID du routeur</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35476573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2.6.1 - Vérifier les voisins OSPF (Suite)</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0418387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2.6.1 - Vérifier les voisins OSPF (Suite)</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110458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2.6.2 - Vérifier les paramètres OSPF</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27069976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2.6.3 - </a:t>
            </a:r>
            <a:r>
              <a:rPr lang="fr-FR" sz="1200"/>
              <a:t>Vérifier les informations de processus OSPF</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040619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2.6.4 - </a:t>
            </a:r>
            <a:r>
              <a:rPr lang="fr-FR" sz="1200"/>
              <a:t>Vérifier les paramètres d'interface OSPF</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1413524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2.6.4 - </a:t>
            </a:r>
            <a:r>
              <a:rPr lang="fr-FR" sz="1200"/>
              <a:t>Vérifier les paramètres d'interface OSPF (Suite)</a:t>
            </a:r>
          </a:p>
          <a:p>
            <a:pPr rtl="0"/>
            <a:r>
              <a:rPr lang="fr-FR" sz="1200"/>
              <a:t>2.6.5 - Contrôleur de syntaxe - Vérifier le protocole OSPFv2 à zone unique</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34919680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2.6 - Vérifier le protocole OSPFv2 à zone unique.</a:t>
            </a:r>
          </a:p>
          <a:p>
            <a:pPr rtl="0"/>
            <a:r>
              <a:rPr lang="fr-FR"/>
              <a:t>2.6.6 - </a:t>
            </a:r>
            <a:r>
              <a:rPr lang="fr-FR" sz="1200"/>
              <a:t>Packet Tracer - Vérifier le protocole OSPFv2 à zone unique</a:t>
            </a:r>
          </a:p>
        </p:txBody>
      </p:sp>
      <p:sp>
        <p:nvSpPr>
          <p:cNvPr id="4" name="Slide Number Placeholder 3"/>
          <p:cNvSpPr>
            <a:spLocks noGrp="1"/>
          </p:cNvSpPr>
          <p:nvPr>
            <p:ph type="sldNum" sz="quarter" idx="5"/>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33613493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2.1.4 - </a:t>
            </a:r>
            <a:r>
              <a:rPr lang="fr-FR" sz="1200"/>
              <a:t>Ordre de priorité de l'ID de routeur</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415885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2.1.5 - Configurer une interface de bouclage comme </a:t>
            </a:r>
            <a:r>
              <a:rPr lang="fr-FR" sz="1200"/>
              <a:t>ID de routeur</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1084198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2 - Configuration OSPFv2 à zone unique</a:t>
            </a:r>
          </a:p>
          <a:p>
            <a:pPr rtl="0"/>
            <a:r>
              <a:rPr lang="fr-FR"/>
              <a:t>2.1 - ID de routeur OSPF</a:t>
            </a:r>
          </a:p>
          <a:p>
            <a:pPr rtl="0"/>
            <a:r>
              <a:rPr lang="fr-FR"/>
              <a:t>2.1.5 - </a:t>
            </a:r>
            <a:r>
              <a:rPr lang="fr-FR" sz="1200"/>
              <a:t>Configurer une interface de bouclage comme ID de routeur</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56141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1788" y="2085893"/>
            <a:ext cx="7076291" cy="1080143"/>
          </a:xfrm>
        </p:spPr>
        <p:txBody>
          <a:bodyPr/>
          <a:lstStyle/>
          <a:p>
            <a:pPr rtl="0"/>
            <a:r>
              <a:rPr lang="fr-FR">
                <a:solidFill>
                  <a:schemeClr val="accent5">
                    <a:lumMod val="40000"/>
                    <a:lumOff val="60000"/>
                  </a:schemeClr>
                </a:solidFill>
              </a:rPr>
              <a:t>Module 2: Configuration OSPFv2 à zone unique</a:t>
            </a:r>
          </a:p>
        </p:txBody>
      </p:sp>
      <p:sp>
        <p:nvSpPr>
          <p:cNvPr id="7" name="Subtitle 6"/>
          <p:cNvSpPr>
            <a:spLocks noGrp="1"/>
          </p:cNvSpPr>
          <p:nvPr>
            <p:ph type="subTitle" idx="1"/>
          </p:nvPr>
        </p:nvSpPr>
        <p:spPr>
          <a:xfrm>
            <a:off x="405885" y="3435815"/>
            <a:ext cx="5645058" cy="902174"/>
          </a:xfrm>
        </p:spPr>
        <p:txBody>
          <a:bodyPr/>
          <a:lstStyle/>
          <a:p>
            <a:pPr rtl="0">
              <a:spcBef>
                <a:spcPts val="0"/>
              </a:spcBef>
            </a:pPr>
            <a:r>
              <a:rPr lang="fr-FR">
                <a:solidFill>
                  <a:schemeClr val="accent5">
                    <a:lumMod val="40000"/>
                    <a:lumOff val="60000"/>
                  </a:schemeClr>
                </a:solidFill>
              </a:rPr>
              <a:t>Réseau, Sécurité et Automatisation D'entreprise v7.0 (ENSA)</a:t>
            </a:r>
          </a:p>
          <a:p>
            <a:endParaRPr lang="en-US"/>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Modifier un ID de Routeur</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rtl="0">
              <a:buFont typeface="Arial" panose="020B0604020202020204" pitchFamily="34" charset="0"/>
              <a:buChar char="•"/>
            </a:pPr>
            <a:r>
              <a:rPr lang="fr-FR" sz="1600">
                <a:solidFill>
                  <a:srgbClr val="000000"/>
                </a:solidFill>
              </a:rPr>
              <a:t>Toutefois, après la sélection d'un ID par le routeur, un routeur OSPFv2 actif ne permet pas de modifier cet </a:t>
            </a:r>
            <a:r>
              <a:rPr lang="fr-FR" sz="1600" err="1">
                <a:solidFill>
                  <a:srgbClr val="000000"/>
                </a:solidFill>
              </a:rPr>
              <a:t>lD</a:t>
            </a:r>
            <a:r>
              <a:rPr lang="fr-FR" sz="1600">
                <a:solidFill>
                  <a:srgbClr val="000000"/>
                </a:solidFill>
              </a:rPr>
              <a:t> tant que le routeur n'a pas été rechargé ou que le processus OSPFv2 n'a pas été désactivé.</a:t>
            </a:r>
          </a:p>
          <a:p>
            <a:pPr marL="285750" indent="-285750" algn="l" rtl="0">
              <a:buFont typeface="Arial" panose="020B0604020202020204" pitchFamily="34" charset="0"/>
              <a:buChar char="•"/>
            </a:pPr>
            <a:r>
              <a:rPr lang="fr-FR" sz="1600">
                <a:solidFill>
                  <a:srgbClr val="000000"/>
                </a:solidFill>
              </a:rPr>
              <a:t>Pour réinitialiser l'ID de routeur, il est préférable de supprimer le processus OSPF.</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985798"/>
            <a:ext cx="8500005" cy="2970044"/>
          </a:xfrm>
          <a:prstGeom prst="rect">
            <a:avLst/>
          </a:prstGeom>
          <a:solidFill>
            <a:srgbClr val="000000"/>
          </a:solidFill>
        </p:spPr>
        <p:txBody>
          <a:bodyPr wrap="square">
            <a:spAutoFit/>
          </a:bodyPr>
          <a:lstStyle/>
          <a:p>
            <a:pPr rtl="0"/>
            <a:r>
              <a:rPr lang="fr-FR" sz="1100">
                <a:solidFill>
                  <a:srgbClr val="DFDFDF"/>
                </a:solidFill>
                <a:latin typeface="Courier New" panose="02070309020205020404" pitchFamily="49" charset="0"/>
              </a:rPr>
              <a:t>R1# </a:t>
            </a:r>
            <a:r>
              <a:rPr lang="fr-FR" sz="1100" b="1">
                <a:solidFill>
                  <a:srgbClr val="FFFFFF"/>
                </a:solidFill>
                <a:latin typeface="Courier New" panose="02070309020205020404" pitchFamily="49" charset="0"/>
              </a:rPr>
              <a:t>show ip protocols | include Router ID</a:t>
            </a:r>
            <a:r>
              <a:rPr lang="fr-FR" sz="1100">
                <a:solidFill>
                  <a:srgbClr val="DFDFDF"/>
                </a:solidFill>
                <a:latin typeface="Courier New" panose="02070309020205020404" pitchFamily="49" charset="0"/>
              </a:rPr>
              <a:t> </a:t>
            </a:r>
          </a:p>
          <a:p>
            <a:pPr rtl="0"/>
            <a:r>
              <a:rPr lang="fr-FR" sz="1100">
                <a:solidFill>
                  <a:srgbClr val="FBAB18"/>
                </a:solidFill>
                <a:latin typeface="Courier New" panose="02070309020205020404" pitchFamily="49" charset="0"/>
              </a:rPr>
              <a:t>Router ID 10.10.1.1</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 </a:t>
            </a:r>
            <a:r>
              <a:rPr lang="fr-FR" sz="1100" b="1">
                <a:solidFill>
                  <a:srgbClr val="FFFFFF"/>
                </a:solidFill>
                <a:latin typeface="Courier New" panose="02070309020205020404" pitchFamily="49" charset="0"/>
              </a:rPr>
              <a:t>conf t</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Enter configuration commands, one per line. End with CNTL/Z. </a:t>
            </a:r>
          </a:p>
          <a:p>
            <a:pPr rtl="0"/>
            <a:r>
              <a:rPr lang="fr-FR" sz="1100">
                <a:solidFill>
                  <a:srgbClr val="DFDFDF"/>
                </a:solidFill>
                <a:latin typeface="Courier New" panose="02070309020205020404" pitchFamily="49" charset="0"/>
              </a:rPr>
              <a:t>R1(config)# </a:t>
            </a:r>
            <a:r>
              <a:rPr lang="fr-FR" sz="1100" b="1">
                <a:solidFill>
                  <a:srgbClr val="FFFFFF"/>
                </a:solidFill>
                <a:latin typeface="Courier New" panose="02070309020205020404" pitchFamily="49" charset="0"/>
              </a:rPr>
              <a:t>router ospf 10</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R1(config-router)# </a:t>
            </a:r>
            <a:r>
              <a:rPr lang="fr-FR" sz="1100" b="1">
                <a:solidFill>
                  <a:srgbClr val="FFFFFF"/>
                </a:solidFill>
                <a:latin typeface="Courier New" panose="02070309020205020404" pitchFamily="49" charset="0"/>
              </a:rPr>
              <a:t>router-id 1.1.1.1</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OSPF: Reload or use "clear ip ospf process" command, for this to take effect </a:t>
            </a:r>
          </a:p>
          <a:p>
            <a:pPr rtl="0"/>
            <a:r>
              <a:rPr lang="fr-FR" sz="1100">
                <a:solidFill>
                  <a:srgbClr val="DFDFDF"/>
                </a:solidFill>
                <a:latin typeface="Courier New" panose="02070309020205020404" pitchFamily="49" charset="0"/>
              </a:rPr>
              <a:t>R1(config-router)# </a:t>
            </a:r>
            <a:r>
              <a:rPr lang="fr-FR" sz="1100" b="1">
                <a:solidFill>
                  <a:srgbClr val="FFFFFF"/>
                </a:solidFill>
                <a:latin typeface="Courier New" panose="02070309020205020404" pitchFamily="49" charset="0"/>
              </a:rPr>
              <a:t>end</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 </a:t>
            </a:r>
            <a:r>
              <a:rPr lang="fr-FR" sz="1100" b="1">
                <a:solidFill>
                  <a:srgbClr val="FFFFFF"/>
                </a:solidFill>
                <a:latin typeface="Courier New" panose="02070309020205020404" pitchFamily="49" charset="0"/>
              </a:rPr>
              <a:t>clear ip ospf process</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Reset ALL OSPF processes? [no]: </a:t>
            </a:r>
            <a:r>
              <a:rPr lang="fr-FR" sz="1100" b="1">
                <a:solidFill>
                  <a:srgbClr val="FFFFFF"/>
                </a:solidFill>
                <a:latin typeface="Courier New" panose="02070309020205020404" pitchFamily="49" charset="0"/>
              </a:rPr>
              <a:t>y</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*Jun 6 01:09:46.975: %OSPF-5-ADJCHG: Process 10, Nbr 3.3.3.3 on GigabitEthernet0/0/1 from FULL to DOWN, Neighbor Down: Interface down or detached </a:t>
            </a:r>
          </a:p>
          <a:p>
            <a:pPr rtl="0"/>
            <a:r>
              <a:rPr lang="fr-FR" sz="1100">
                <a:solidFill>
                  <a:srgbClr val="DFDFDF"/>
                </a:solidFill>
                <a:latin typeface="Courier New" panose="02070309020205020404" pitchFamily="49" charset="0"/>
              </a:rPr>
              <a:t>*Jun 6 01:09:46.975: %OSPF-5-ADJCHG: Process 10, Nbr 3.3.3.3 on GigabitEthernet0/0/1 from FULL to DOWN, Neighbor Down: Interface down or detached</a:t>
            </a:r>
          </a:p>
          <a:p>
            <a:pPr rtl="0"/>
            <a:r>
              <a:rPr lang="fr-FR" sz="1100">
                <a:solidFill>
                  <a:srgbClr val="DFDFDF"/>
                </a:solidFill>
                <a:latin typeface="Courier New" panose="02070309020205020404" pitchFamily="49" charset="0"/>
              </a:rPr>
              <a:t>R1# </a:t>
            </a:r>
            <a:r>
              <a:rPr lang="fr-FR" sz="1100" b="1">
                <a:solidFill>
                  <a:srgbClr val="FFFFFF"/>
                </a:solidFill>
                <a:latin typeface="Courier New" panose="02070309020205020404" pitchFamily="49" charset="0"/>
              </a:rPr>
              <a:t>show ip protocols | include Router ID</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a:t>
            </a:r>
            <a:r>
              <a:rPr lang="fr-FR" sz="1100">
                <a:solidFill>
                  <a:srgbClr val="FBAB18"/>
                </a:solidFill>
                <a:latin typeface="Courier New" panose="02070309020205020404" pitchFamily="49" charset="0"/>
              </a:rPr>
              <a:t>Router ID 1.1.1.1</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836" y="1613232"/>
            <a:ext cx="8608306" cy="929640"/>
          </a:xfrm>
        </p:spPr>
        <p:txBody>
          <a:bodyPr/>
          <a:lstStyle/>
          <a:p>
            <a:pPr rtl="0"/>
            <a:r>
              <a:rPr lang="fr-FR">
                <a:solidFill>
                  <a:schemeClr val="accent5">
                    <a:lumMod val="40000"/>
                    <a:lumOff val="60000"/>
                  </a:schemeClr>
                </a:solidFill>
              </a:rPr>
              <a:t>2.2 Réseaux point à point OSPF</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point à point</a:t>
            </a:r>
            <a:br>
              <a:rPr lang="en-US"/>
            </a:br>
            <a:r>
              <a:rPr lang="fr-FR" sz="2400"/>
              <a:t>La syntaxe de commande network</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rtl="0">
              <a:buFont typeface="Arial" panose="020B0604020202020204" pitchFamily="34" charset="0"/>
              <a:buChar char="•"/>
            </a:pPr>
            <a:r>
              <a:rPr lang="fr-FR" sz="1600">
                <a:solidFill>
                  <a:srgbClr val="000000"/>
                </a:solidFill>
              </a:rPr>
              <a:t>Vous pouvez spécifier les interfaces appartenant à un réseau point à point en configurant la commande </a:t>
            </a:r>
            <a:r>
              <a:rPr lang="fr-FR" sz="1600" b="1">
                <a:solidFill>
                  <a:srgbClr val="000000"/>
                </a:solidFill>
              </a:rPr>
              <a:t>network</a:t>
            </a:r>
            <a:r>
              <a:rPr lang="fr-FR" sz="1600">
                <a:solidFill>
                  <a:srgbClr val="000000"/>
                </a:solidFill>
              </a:rPr>
              <a:t> . Vous pouvez également configurer OSPF directement sur l'interface avec la commande </a:t>
            </a:r>
            <a:r>
              <a:rPr lang="fr-FR" sz="1600" b="1">
                <a:solidFill>
                  <a:srgbClr val="000000"/>
                </a:solidFill>
              </a:rPr>
              <a:t>ip ospf</a:t>
            </a:r>
            <a:r>
              <a:rPr lang="fr-FR" sz="1600">
                <a:solidFill>
                  <a:srgbClr val="000000"/>
                </a:solidFill>
              </a:rPr>
              <a:t> .</a:t>
            </a:r>
          </a:p>
          <a:p>
            <a:pPr marL="342900" indent="-342900" algn="l" rtl="0">
              <a:buFont typeface="Arial" panose="020B0604020202020204" pitchFamily="34" charset="0"/>
              <a:buChar char="•"/>
            </a:pPr>
            <a:r>
              <a:rPr lang="fr-FR" sz="1600">
                <a:solidFill>
                  <a:srgbClr val="000000"/>
                </a:solidFill>
              </a:rPr>
              <a:t>La syntaxe de base de la commande </a:t>
            </a:r>
            <a:r>
              <a:rPr lang="fr-FR" sz="1600" b="1">
                <a:solidFill>
                  <a:srgbClr val="000000"/>
                </a:solidFill>
              </a:rPr>
              <a:t>network</a:t>
            </a:r>
            <a:r>
              <a:rPr lang="fr-FR" sz="1600">
                <a:solidFill>
                  <a:srgbClr val="000000"/>
                </a:solidFill>
              </a:rPr>
              <a:t> est la suivante:</a:t>
            </a:r>
          </a:p>
          <a:p>
            <a:pPr marL="342900" indent="-342900" algn="l">
              <a:buFont typeface="Arial" panose="020B0604020202020204" pitchFamily="34" charset="0"/>
              <a:buChar char="•"/>
            </a:pPr>
            <a:endParaRPr lang="en-US" sz="160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pPr rtl="0"/>
            <a:r>
              <a:rPr lang="fr-FR" sz="1400">
                <a:solidFill>
                  <a:srgbClr val="000000"/>
                </a:solidFill>
                <a:latin typeface="Courier New" panose="02070309020205020404" pitchFamily="49" charset="0"/>
                <a:cs typeface="Courier New" panose="02070309020205020404" pitchFamily="49" charset="0"/>
              </a:rPr>
              <a:t>Router(config-router)# </a:t>
            </a:r>
            <a:r>
              <a:rPr lang="fr-FR" sz="1400" b="1">
                <a:solidFill>
                  <a:srgbClr val="000000"/>
                </a:solidFill>
                <a:latin typeface="Courier New" panose="02070309020205020404" pitchFamily="49" charset="0"/>
                <a:cs typeface="Courier New" panose="02070309020205020404" pitchFamily="49" charset="0"/>
              </a:rPr>
              <a:t>network</a:t>
            </a:r>
            <a:r>
              <a:rPr lang="fr-FR" sz="1400">
                <a:solidFill>
                  <a:srgbClr val="000000"/>
                </a:solidFill>
                <a:latin typeface="Courier New" panose="02070309020205020404" pitchFamily="49" charset="0"/>
                <a:cs typeface="Courier New" panose="02070309020205020404" pitchFamily="49" charset="0"/>
              </a:rPr>
              <a:t> </a:t>
            </a:r>
            <a:r>
              <a:rPr lang="fr-FR" sz="1400" i="1">
                <a:solidFill>
                  <a:srgbClr val="000000"/>
                </a:solidFill>
                <a:latin typeface="Courier New" panose="02070309020205020404" pitchFamily="49" charset="0"/>
                <a:cs typeface="Courier New" panose="02070309020205020404" pitchFamily="49" charset="0"/>
              </a:rPr>
              <a:t>network-address</a:t>
            </a:r>
            <a:r>
              <a:rPr lang="fr-FR" sz="1400">
                <a:solidFill>
                  <a:srgbClr val="000000"/>
                </a:solidFill>
                <a:latin typeface="Courier New" panose="02070309020205020404" pitchFamily="49" charset="0"/>
                <a:cs typeface="Courier New" panose="02070309020205020404" pitchFamily="49" charset="0"/>
              </a:rPr>
              <a:t> </a:t>
            </a:r>
            <a:r>
              <a:rPr lang="fr-FR" sz="1400" i="1">
                <a:solidFill>
                  <a:srgbClr val="000000"/>
                </a:solidFill>
                <a:latin typeface="Courier New" panose="02070309020205020404" pitchFamily="49" charset="0"/>
                <a:cs typeface="Courier New" panose="02070309020205020404" pitchFamily="49" charset="0"/>
              </a:rPr>
              <a:t>wildcard-mask</a:t>
            </a:r>
            <a:r>
              <a:rPr lang="fr-FR" sz="1400">
                <a:solidFill>
                  <a:srgbClr val="000000"/>
                </a:solidFill>
                <a:latin typeface="Courier New" panose="02070309020205020404" pitchFamily="49" charset="0"/>
                <a:cs typeface="Courier New" panose="02070309020205020404" pitchFamily="49" charset="0"/>
              </a:rPr>
              <a:t> </a:t>
            </a:r>
            <a:r>
              <a:rPr lang="fr-FR" sz="1400" b="1">
                <a:solidFill>
                  <a:srgbClr val="000000"/>
                </a:solidFill>
                <a:latin typeface="Courier New" panose="02070309020205020404" pitchFamily="49" charset="0"/>
                <a:cs typeface="Courier New" panose="02070309020205020404" pitchFamily="49" charset="0"/>
              </a:rPr>
              <a:t>area</a:t>
            </a:r>
            <a:r>
              <a:rPr lang="fr-FR" sz="1400">
                <a:solidFill>
                  <a:srgbClr val="000000"/>
                </a:solidFill>
                <a:latin typeface="Courier New" panose="02070309020205020404" pitchFamily="49" charset="0"/>
                <a:cs typeface="Courier New" panose="02070309020205020404" pitchFamily="49" charset="0"/>
              </a:rPr>
              <a:t> </a:t>
            </a:r>
            <a:r>
              <a:rPr lang="fr-FR" sz="1400" i="1">
                <a:solidFill>
                  <a:srgbClr val="000000"/>
                </a:solidFill>
                <a:latin typeface="Courier New" panose="02070309020205020404" pitchFamily="49" charset="0"/>
                <a:cs typeface="Courier New" panose="02070309020205020404" pitchFamily="49" charset="0"/>
              </a:rPr>
              <a:t>area-id</a:t>
            </a: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rtl="0" fontAlgn="auto">
              <a:spcBef>
                <a:spcPct val="20000"/>
              </a:spcBef>
              <a:spcAft>
                <a:spcPts val="0"/>
              </a:spcAft>
              <a:buFont typeface="Arial" panose="020B0604020202020204" pitchFamily="34" charset="0"/>
              <a:buChar char="•"/>
            </a:pPr>
            <a:r>
              <a:rPr lang="fr-FR" sz="1600">
                <a:solidFill>
                  <a:srgbClr val="000000"/>
                </a:solidFill>
                <a:latin typeface="+mn-lt"/>
                <a:ea typeface="ＭＳ Ｐゴシック" charset="0"/>
              </a:rPr>
              <a:t>La syntaxe </a:t>
            </a:r>
            <a:r>
              <a:rPr lang="fr-FR" sz="1600" i="1">
                <a:solidFill>
                  <a:srgbClr val="000000"/>
                </a:solidFill>
                <a:latin typeface="+mn-lt"/>
                <a:ea typeface="ＭＳ Ｐゴシック" charset="0"/>
              </a:rPr>
              <a:t>network-address wildcard-mask</a:t>
            </a:r>
            <a:r>
              <a:rPr lang="fr-FR" sz="1600">
                <a:solidFill>
                  <a:srgbClr val="000000"/>
                </a:solidFill>
                <a:latin typeface="+mn-lt"/>
                <a:ea typeface="ＭＳ Ｐゴシック" charset="0"/>
              </a:rPr>
              <a:t> est utilisée pour activer OSPF sur les interfaces. Toute interface d'un routeur qui correspond cette partie de la commande sont autorisées à envoyer et recevoir des paquets OSPF.</a:t>
            </a:r>
          </a:p>
          <a:p>
            <a:pPr marL="342900" indent="-342900" defTabSz="457105" rtl="0" fontAlgn="auto">
              <a:spcBef>
                <a:spcPct val="20000"/>
              </a:spcBef>
              <a:spcAft>
                <a:spcPts val="0"/>
              </a:spcAft>
              <a:buFont typeface="Arial" panose="020B0604020202020204" pitchFamily="34" charset="0"/>
              <a:buChar char="•"/>
            </a:pPr>
            <a:r>
              <a:rPr lang="fr-FR" sz="1600">
                <a:solidFill>
                  <a:srgbClr val="000000"/>
                </a:solidFill>
                <a:latin typeface="+mn-lt"/>
                <a:ea typeface="ＭＳ Ｐゴシック" charset="0"/>
              </a:rPr>
              <a:t>La syntaxe </a:t>
            </a:r>
            <a:r>
              <a:rPr lang="fr-FR" sz="1600" b="1">
                <a:solidFill>
                  <a:srgbClr val="000000"/>
                </a:solidFill>
                <a:latin typeface="+mn-lt"/>
                <a:ea typeface="ＭＳ Ｐゴシック" charset="0"/>
              </a:rPr>
              <a:t>area</a:t>
            </a:r>
            <a:r>
              <a:rPr lang="fr-FR" sz="1600">
                <a:solidFill>
                  <a:srgbClr val="000000"/>
                </a:solidFill>
                <a:latin typeface="+mn-lt"/>
                <a:ea typeface="ＭＳ Ｐゴシック" charset="0"/>
              </a:rPr>
              <a:t> </a:t>
            </a:r>
            <a:r>
              <a:rPr lang="fr-FR" sz="1600" i="1">
                <a:solidFill>
                  <a:srgbClr val="000000"/>
                </a:solidFill>
                <a:latin typeface="+mn-lt"/>
                <a:ea typeface="ＭＳ Ｐゴシック" charset="0"/>
              </a:rPr>
              <a:t>area-id</a:t>
            </a:r>
            <a:r>
              <a:rPr lang="fr-FR" sz="1600">
                <a:solidFill>
                  <a:srgbClr val="000000"/>
                </a:solidFill>
                <a:latin typeface="+mn-lt"/>
                <a:ea typeface="ＭＳ Ｐゴシック" charset="0"/>
              </a:rPr>
              <a:t> fait référence à la zone OSPF. Lors de la configuration de l'OSPFv2 à zone unique, la commande </a:t>
            </a:r>
            <a:r>
              <a:rPr lang="fr-FR" sz="1600" b="1">
                <a:solidFill>
                  <a:srgbClr val="000000"/>
                </a:solidFill>
                <a:latin typeface="+mn-lt"/>
                <a:ea typeface="ＭＳ Ｐゴシック" charset="0"/>
              </a:rPr>
              <a:t>network</a:t>
            </a:r>
            <a:r>
              <a:rPr lang="fr-FR" sz="1600">
                <a:solidFill>
                  <a:srgbClr val="000000"/>
                </a:solidFill>
                <a:latin typeface="+mn-lt"/>
                <a:ea typeface="ＭＳ Ｐゴシック" charset="0"/>
              </a:rPr>
              <a:t> doit être configurée avec la même valeur </a:t>
            </a:r>
            <a:r>
              <a:rPr lang="fr-FR" sz="1600" i="1">
                <a:solidFill>
                  <a:srgbClr val="000000"/>
                </a:solidFill>
                <a:latin typeface="+mn-lt"/>
                <a:ea typeface="ＭＳ Ｐゴシック" charset="0"/>
              </a:rPr>
              <a:t>area-id </a:t>
            </a:r>
            <a:r>
              <a:rPr lang="fr-FR" sz="1600">
                <a:solidFill>
                  <a:srgbClr val="000000"/>
                </a:solidFill>
                <a:latin typeface="+mn-lt"/>
                <a:ea typeface="ＭＳ Ｐゴシック" charset="0"/>
              </a:rPr>
              <a:t>sur tous les routeurs. Bien que vous puissiez utiliser n'importe quel ID de zone, il est de bonne pratique d'utiliser un ID de zone de 0 avec un OSPFv2 de zone unique. Cette convention facilite la modification ultérieure du réseau pour prendre en charge le routage OSPFv2 à zones multiples.</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point à point OSPF</a:t>
            </a:r>
            <a:br>
              <a:rPr lang="en-US"/>
            </a:br>
            <a:r>
              <a:rPr lang="fr-FR" sz="2400"/>
              <a:t>Le masque générique</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rtl="0">
              <a:buFont typeface="Arial" panose="020B0604020202020204" pitchFamily="34" charset="0"/>
              <a:buChar char="•"/>
            </a:pPr>
            <a:r>
              <a:rPr lang="fr-FR" sz="1600">
                <a:solidFill>
                  <a:srgbClr val="000000"/>
                </a:solidFill>
              </a:rPr>
              <a:t>Le masque générique est généralement l'inverse du masque de sous-réseau configuré sur cette interface. </a:t>
            </a:r>
          </a:p>
          <a:p>
            <a:pPr marL="342900" indent="-342900" algn="l" rtl="0">
              <a:buFont typeface="Arial" panose="020B0604020202020204" pitchFamily="34" charset="0"/>
              <a:buChar char="•"/>
            </a:pPr>
            <a:r>
              <a:rPr lang="fr-FR" sz="1600">
                <a:solidFill>
                  <a:srgbClr val="000000"/>
                </a:solidFill>
              </a:rPr>
              <a:t>La méthode la plus simple pour calculer un masque de joker consiste à soustraire le masque de sous-réseau du 255.255.255.255, comme indiqué pour les masques de sous-réseau /24 et /26 dans la figure.</a:t>
            </a:r>
          </a:p>
          <a:p>
            <a:pPr marL="342900" indent="-342900" algn="l">
              <a:buFont typeface="Arial" panose="020B0604020202020204" pitchFamily="34" charset="0"/>
              <a:buChar char="•"/>
            </a:pPr>
            <a:endParaRPr lang="en-US" sz="160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017961" y="214449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3746"/>
            <a:ext cx="8345488" cy="731837"/>
          </a:xfrm>
        </p:spPr>
        <p:txBody>
          <a:bodyPr/>
          <a:lstStyle/>
          <a:p>
            <a:pPr rtl="0">
              <a:lnSpc>
                <a:spcPct val="100000"/>
              </a:lnSpc>
            </a:pPr>
            <a:r>
              <a:rPr lang="fr-FR" sz="1600"/>
              <a:t>Réseaux OSPF point à point</a:t>
            </a:r>
            <a:br>
              <a:rPr lang="en-US"/>
            </a:br>
            <a:r>
              <a:rPr lang="fr-FR" sz="2400"/>
              <a:t>Configurer OSPF à l'aide de la commande network</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rtl="0"/>
            <a:r>
              <a:rPr lang="fr-FR" sz="1600">
                <a:solidFill>
                  <a:srgbClr val="000000"/>
                </a:solidFill>
              </a:rPr>
              <a:t>Il existe plusieurs façons d'identifier les interfaces qui participeront au processus de routage OSPFv2.</a:t>
            </a:r>
          </a:p>
          <a:p>
            <a:pPr marL="342900" indent="-342900" algn="l" rtl="0">
              <a:buFont typeface="Arial" panose="020B0604020202020204" pitchFamily="34" charset="0"/>
              <a:buChar char="•"/>
            </a:pPr>
            <a:r>
              <a:rPr lang="fr-FR" sz="1600">
                <a:solidFill>
                  <a:srgbClr val="000000"/>
                </a:solidFill>
              </a:rPr>
              <a:t>Dans le premier exemple, le masque générique identifie l'interface en fonction des adresses réseau. Toute interface active configurée avec une adresse IPv4 appartenant à ce réseau participera au processus de routage OSPFv2.</a:t>
            </a:r>
          </a:p>
          <a:p>
            <a:pPr marL="342900" indent="-342900" algn="l" rtl="0">
              <a:buFont typeface="Arial" panose="020B0604020202020204" pitchFamily="34" charset="0"/>
              <a:buChar char="•"/>
            </a:pPr>
            <a:r>
              <a:rPr lang="fr-FR" sz="1600" b="1">
                <a:solidFill>
                  <a:srgbClr val="000000"/>
                </a:solidFill>
              </a:rPr>
              <a:t>Remarque</a:t>
            </a:r>
            <a:r>
              <a:rPr lang="fr-FR" sz="1600">
                <a:solidFill>
                  <a:srgbClr val="000000"/>
                </a:solidFill>
              </a:rPr>
              <a:t>: Certaines versions d'IOS autorisent la saisie du masque de sous-réseau au lieu du masque générique. L'IOS convertit ensuite le masque de sous-réseau au format de masque générique.</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 </a:t>
            </a:r>
            <a:r>
              <a:rPr lang="fr-FR" sz="1200" b="1">
                <a:solidFill>
                  <a:srgbClr val="DFDFDF"/>
                </a:solidFill>
                <a:latin typeface="Courier New" panose="02070309020205020404" pitchFamily="49" charset="0"/>
              </a:rPr>
              <a:t>router ospf 10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 (config-router) # </a:t>
            </a:r>
            <a:r>
              <a:rPr lang="fr-FR" sz="1200" b="1">
                <a:solidFill>
                  <a:srgbClr val="DFDFDF"/>
                </a:solidFill>
                <a:latin typeface="Courier New" panose="02070309020205020404" pitchFamily="49" charset="0"/>
              </a:rPr>
              <a:t>network 10.10.1.0 0.0.0.255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network 10.1.1.4 0.0.0.3 area 0</a:t>
            </a:r>
          </a:p>
          <a:p>
            <a:pPr rtl="0"/>
            <a:r>
              <a:rPr lang="fr-FR" sz="1200">
                <a:solidFill>
                  <a:srgbClr val="DFDFDF"/>
                </a:solidFill>
                <a:latin typeface="Courier New" panose="02070309020205020404" pitchFamily="49" charset="0"/>
              </a:rPr>
              <a:t>R1 (config-router) # </a:t>
            </a:r>
            <a:r>
              <a:rPr lang="fr-FR" sz="1200" b="1">
                <a:solidFill>
                  <a:srgbClr val="DFDFDF"/>
                </a:solidFill>
                <a:latin typeface="Courier New" panose="02070309020205020404" pitchFamily="49" charset="0"/>
              </a:rPr>
              <a:t>network 10.1.1.12 0.0.0.3 area 0</a:t>
            </a:r>
          </a:p>
          <a:p>
            <a:pPr rtl="0"/>
            <a:r>
              <a:rPr lang="fr-FR" sz="12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2320" y="98754"/>
            <a:ext cx="8345488" cy="731837"/>
          </a:xfrm>
        </p:spPr>
        <p:txBody>
          <a:bodyPr/>
          <a:lstStyle/>
          <a:p>
            <a:pPr rtl="0">
              <a:lnSpc>
                <a:spcPct val="100000"/>
              </a:lnSpc>
            </a:pPr>
            <a:r>
              <a:rPr lang="fr-FR" sz="1600"/>
              <a:t>Réseaux OSPF point à point</a:t>
            </a:r>
            <a:br>
              <a:rPr lang="en-US"/>
            </a:br>
            <a:r>
              <a:rPr lang="fr-FR" sz="2400"/>
              <a:t>Configurer OSPF à l'aide de la commande network (Suite) </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rtl="0">
              <a:buFont typeface="Arial" panose="020B0604020202020204" pitchFamily="34" charset="0"/>
              <a:buChar char="•"/>
            </a:pPr>
            <a:r>
              <a:rPr lang="fr-FR" sz="1600">
                <a:solidFill>
                  <a:srgbClr val="000000"/>
                </a:solidFill>
              </a:rPr>
              <a:t>Comme alternative, OSPFv2 peut être activé en spécifiant l'adresse IPv4 de l'interface exacte à l'aide d'un masque générique quadrilatère zéro. La saisie de </a:t>
            </a:r>
            <a:r>
              <a:rPr lang="fr-FR" sz="1600" b="1">
                <a:solidFill>
                  <a:srgbClr val="000000"/>
                </a:solidFill>
              </a:rPr>
              <a:t>network 10.1.1.5 0.0.0.0 area 0</a:t>
            </a:r>
            <a:r>
              <a:rPr lang="fr-FR" sz="1600">
                <a:solidFill>
                  <a:srgbClr val="000000"/>
                </a:solidFill>
              </a:rPr>
              <a:t> sur R1 indique au routeur d'activer l'interface Serial0/0/0 pour le processus de routage. </a:t>
            </a:r>
          </a:p>
          <a:p>
            <a:pPr marL="342900" indent="-342900" algn="l" rtl="0">
              <a:buFont typeface="Arial" panose="020B0604020202020204" pitchFamily="34" charset="0"/>
              <a:buChar char="•"/>
            </a:pPr>
            <a:r>
              <a:rPr lang="fr-FR" sz="1600">
                <a:solidFill>
                  <a:srgbClr val="000000"/>
                </a:solidFill>
              </a:rPr>
              <a:t>L'avantage de la spécification de l'interface est que le calcul du masque générique n'est pas nécessaire. Notez que dans tous les cas, l'argument </a:t>
            </a:r>
            <a:r>
              <a:rPr lang="fr-FR" sz="1600" b="1">
                <a:solidFill>
                  <a:srgbClr val="000000"/>
                </a:solidFill>
              </a:rPr>
              <a:t>area</a:t>
            </a:r>
            <a:r>
              <a:rPr lang="fr-FR" sz="1600">
                <a:solidFill>
                  <a:srgbClr val="000000"/>
                </a:solidFill>
              </a:rPr>
              <a:t> spécifie la zone 0.</a:t>
            </a:r>
          </a:p>
        </p:txBody>
      </p:sp>
      <p:sp>
        <p:nvSpPr>
          <p:cNvPr id="2" name="Rectangle 1">
            <a:extLst>
              <a:ext uri="{FF2B5EF4-FFF2-40B4-BE49-F238E27FC236}">
                <a16:creationId xmlns:a16="http://schemas.microsoft.com/office/drawing/2014/main" id="{6098E0DC-DB1E-7D4E-98AE-0DF055B29409}"/>
              </a:ext>
            </a:extLst>
          </p:cNvPr>
          <p:cNvSpPr/>
          <p:nvPr/>
        </p:nvSpPr>
        <p:spPr>
          <a:xfrm>
            <a:off x="931532" y="2731694"/>
            <a:ext cx="6587065" cy="1015663"/>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 </a:t>
            </a:r>
            <a:r>
              <a:rPr lang="fr-FR" sz="1200" b="1">
                <a:solidFill>
                  <a:srgbClr val="DFDFDF"/>
                </a:solidFill>
                <a:latin typeface="Courier New" panose="02070309020205020404" pitchFamily="49" charset="0"/>
              </a:rPr>
              <a:t>router </a:t>
            </a:r>
            <a:r>
              <a:rPr lang="fr-FR" sz="1200" b="1" err="1">
                <a:solidFill>
                  <a:srgbClr val="DFDFDF"/>
                </a:solidFill>
                <a:latin typeface="Courier New" panose="02070309020205020404" pitchFamily="49" charset="0"/>
              </a:rPr>
              <a:t>ospf</a:t>
            </a:r>
            <a:r>
              <a:rPr lang="fr-FR" sz="1200" b="1">
                <a:solidFill>
                  <a:srgbClr val="DFDFDF"/>
                </a:solidFill>
                <a:latin typeface="Courier New" panose="02070309020205020404" pitchFamily="49" charset="0"/>
              </a:rPr>
              <a:t> 10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network 10.10.1.1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network 10.1.1.5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network 10.1.1.14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lnSpc>
                <a:spcPct val="100000"/>
              </a:lnSpc>
            </a:pPr>
            <a:r>
              <a:rPr lang="fr-FR" sz="1600"/>
              <a:t>Réseaux OSPF point à point</a:t>
            </a:r>
            <a:br>
              <a:rPr lang="en-US"/>
            </a:br>
            <a:r>
              <a:rPr lang="fr-FR" sz="2400"/>
              <a:t>Configurer OSPF à l'aide de la commande </a:t>
            </a:r>
            <a:r>
              <a:rPr lang="fr-FR" sz="2400" err="1"/>
              <a:t>ip</a:t>
            </a:r>
            <a:r>
              <a:rPr lang="fr-FR" sz="2400"/>
              <a:t> </a:t>
            </a:r>
            <a:r>
              <a:rPr lang="fr-FR" sz="2400" err="1"/>
              <a:t>ospf</a:t>
            </a:r>
            <a:endParaRPr lang="fr-FR" sz="2400"/>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fr-FR" sz="1600">
                <a:solidFill>
                  <a:srgbClr val="000000"/>
                </a:solidFill>
              </a:rPr>
              <a:t>Pour configurer OSPF directement sur l'interface, utilisez la commande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a:solidFill>
                  <a:srgbClr val="000000"/>
                </a:solidFill>
              </a:rPr>
              <a:t> en mode de configuration de l'interface. La syntaxe est la suivante:</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pPr rtl="0"/>
            <a:r>
              <a:rPr lang="fr-FR" sz="1600">
                <a:solidFill>
                  <a:srgbClr val="000000"/>
                </a:solidFill>
                <a:latin typeface="Courier New" panose="02070309020205020404" pitchFamily="49" charset="0"/>
                <a:cs typeface="Courier New" panose="02070309020205020404" pitchFamily="49" charset="0"/>
              </a:rPr>
              <a:t>Router(config-if)# </a:t>
            </a:r>
            <a:r>
              <a:rPr lang="fr-FR" sz="1600" b="1">
                <a:solidFill>
                  <a:srgbClr val="000000"/>
                </a:solidFill>
                <a:latin typeface="Courier New" panose="02070309020205020404" pitchFamily="49" charset="0"/>
                <a:cs typeface="Courier New" panose="02070309020205020404" pitchFamily="49" charset="0"/>
              </a:rPr>
              <a:t>ip ospf</a:t>
            </a:r>
            <a:r>
              <a:rPr lang="fr-FR" sz="1600">
                <a:solidFill>
                  <a:srgbClr val="000000"/>
                </a:solidFill>
                <a:latin typeface="Courier New" panose="02070309020205020404" pitchFamily="49" charset="0"/>
                <a:cs typeface="Courier New" panose="02070309020205020404" pitchFamily="49" charset="0"/>
              </a:rPr>
              <a:t> </a:t>
            </a:r>
            <a:r>
              <a:rPr lang="fr-FR" sz="1600" i="1">
                <a:solidFill>
                  <a:srgbClr val="000000"/>
                </a:solidFill>
                <a:latin typeface="Courier New" panose="02070309020205020404" pitchFamily="49" charset="0"/>
                <a:cs typeface="Courier New" panose="02070309020205020404" pitchFamily="49" charset="0"/>
              </a:rPr>
              <a:t>process-id</a:t>
            </a:r>
            <a:r>
              <a:rPr lang="fr-FR" sz="1600">
                <a:solidFill>
                  <a:srgbClr val="000000"/>
                </a:solidFill>
                <a:latin typeface="Courier New" panose="02070309020205020404" pitchFamily="49" charset="0"/>
                <a:cs typeface="Courier New" panose="02070309020205020404" pitchFamily="49" charset="0"/>
              </a:rPr>
              <a:t> </a:t>
            </a:r>
            <a:r>
              <a:rPr lang="fr-FR" sz="1600" b="1">
                <a:solidFill>
                  <a:srgbClr val="000000"/>
                </a:solidFill>
                <a:latin typeface="Courier New" panose="02070309020205020404" pitchFamily="49" charset="0"/>
                <a:cs typeface="Courier New" panose="02070309020205020404" pitchFamily="49" charset="0"/>
              </a:rPr>
              <a:t>area</a:t>
            </a:r>
            <a:r>
              <a:rPr lang="fr-FR" sz="1600">
                <a:solidFill>
                  <a:srgbClr val="000000"/>
                </a:solidFill>
                <a:latin typeface="Courier New" panose="02070309020205020404" pitchFamily="49" charset="0"/>
                <a:cs typeface="Courier New" panose="02070309020205020404" pitchFamily="49" charset="0"/>
              </a:rPr>
              <a:t> </a:t>
            </a:r>
            <a:r>
              <a:rPr lang="fr-FR" sz="1600" i="1">
                <a:solidFill>
                  <a:srgbClr val="000000"/>
                </a:solidFill>
                <a:latin typeface="Courier New" panose="02070309020205020404" pitchFamily="49" charset="0"/>
                <a:cs typeface="Courier New" panose="02070309020205020404" pitchFamily="49" charset="0"/>
              </a:rPr>
              <a:t>area-id</a:t>
            </a: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pPr rtl="0"/>
            <a:r>
              <a:rPr lang="fr-FR" sz="1600">
                <a:solidFill>
                  <a:srgbClr val="000000"/>
                </a:solidFill>
              </a:rPr>
              <a:t>Supprimez les commandes réseau en utilisant la forme </a:t>
            </a:r>
            <a:r>
              <a:rPr lang="fr-FR" sz="1600" b="1">
                <a:solidFill>
                  <a:srgbClr val="000000"/>
                </a:solidFill>
              </a:rPr>
              <a:t>no </a:t>
            </a:r>
            <a:r>
              <a:rPr lang="fr-FR" sz="1600">
                <a:solidFill>
                  <a:srgbClr val="000000"/>
                </a:solidFill>
              </a:rPr>
              <a:t>de la commande. Ensuite, allez à chaque interface et configurez la commande </a:t>
            </a:r>
            <a:r>
              <a:rPr lang="fr-FR" sz="1600" b="1">
                <a:solidFill>
                  <a:srgbClr val="000000"/>
                </a:solidFill>
              </a:rPr>
              <a:t>ip ospf</a:t>
            </a:r>
            <a:r>
              <a:rPr lang="fr-FR" sz="1600">
                <a:solidFill>
                  <a:srgbClr val="000000"/>
                </a:solidFill>
              </a:rPr>
              <a:t> </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 </a:t>
            </a:r>
            <a:r>
              <a:rPr lang="fr-FR" sz="1200" b="1">
                <a:solidFill>
                  <a:srgbClr val="DFDFDF"/>
                </a:solidFill>
                <a:latin typeface="Courier New" panose="02070309020205020404" pitchFamily="49" charset="0"/>
              </a:rPr>
              <a:t>router ospf 10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no network 10.10.1.1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no network 10.1.1.5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no network 10.1.1.14 0.0.0.0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DFDFDF"/>
                </a:solidFill>
                <a:latin typeface="Courier New" panose="02070309020205020404" pitchFamily="49" charset="0"/>
              </a:rPr>
              <a:t>interface GigabitEthernet 0/0/0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 (config-if) # </a:t>
            </a:r>
            <a:r>
              <a:rPr lang="fr-FR" sz="1200" b="1">
                <a:solidFill>
                  <a:srgbClr val="DFDFDF"/>
                </a:solidFill>
                <a:latin typeface="Courier New" panose="02070309020205020404" pitchFamily="49" charset="0"/>
              </a:rPr>
              <a:t>ip ospf 10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R1(config-if)# </a:t>
            </a:r>
            <a:r>
              <a:rPr lang="fr-FR" sz="1200" b="1">
                <a:solidFill>
                  <a:srgbClr val="DFDFDF"/>
                </a:solidFill>
                <a:latin typeface="Courier New" panose="02070309020205020404" pitchFamily="49" charset="0"/>
              </a:rPr>
              <a:t>interface GigabitEthernet 0/0/1</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 (config-if) # </a:t>
            </a:r>
            <a:r>
              <a:rPr lang="fr-FR" sz="1200" b="1">
                <a:solidFill>
                  <a:srgbClr val="DFDFDF"/>
                </a:solidFill>
                <a:latin typeface="Courier New" panose="02070309020205020404" pitchFamily="49" charset="0"/>
              </a:rPr>
              <a:t>ip ospf 10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R1(config-if)# </a:t>
            </a:r>
            <a:r>
              <a:rPr lang="fr-FR" sz="1200" b="1">
                <a:solidFill>
                  <a:srgbClr val="DFDFDF"/>
                </a:solidFill>
                <a:latin typeface="Courier New" panose="02070309020205020404" pitchFamily="49" charset="0"/>
              </a:rPr>
              <a:t>interface Loopback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 (config-if) # </a:t>
            </a:r>
            <a:r>
              <a:rPr lang="fr-FR" sz="1200" b="1">
                <a:solidFill>
                  <a:srgbClr val="DFDFDF"/>
                </a:solidFill>
                <a:latin typeface="Courier New" panose="02070309020205020404" pitchFamily="49" charset="0"/>
              </a:rPr>
              <a:t>ip ospf 10 area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R1(config-if)#</a:t>
            </a:r>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lnSpc>
                <a:spcPct val="100000"/>
              </a:lnSpc>
            </a:pPr>
            <a:r>
              <a:rPr lang="fr-FR" sz="1600"/>
              <a:t>Réseaux point à point OSPF</a:t>
            </a:r>
            <a:br>
              <a:rPr lang="en-US"/>
            </a:br>
            <a:r>
              <a:rPr lang="fr-FR" sz="2400"/>
              <a:t>Interface passive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rtl="0"/>
            <a:r>
              <a:rPr lang="fr-FR" sz="1600">
                <a:solidFill>
                  <a:srgbClr val="000000"/>
                </a:solidFill>
              </a:rPr>
              <a:t>Par défaut, les messages OSPF sont acheminés à partir de toutes les interfaces compatibles OSPF. Cependant, ces messages ne doivent être envoyés que par des interfaces qui se connectent à d'autres routeurs compatibles OSPF.</a:t>
            </a:r>
          </a:p>
          <a:p>
            <a:pPr marL="0" indent="0" algn="l" rtl="0"/>
            <a:r>
              <a:rPr lang="fr-FR" sz="1600">
                <a:solidFill>
                  <a:srgbClr val="000000"/>
                </a:solidFill>
              </a:rPr>
              <a:t>L'envoi de messages inutiles sur un réseau local affecte le réseau de trois façons :</a:t>
            </a:r>
          </a:p>
          <a:p>
            <a:pPr marL="285750" indent="-285750" algn="l" rtl="0">
              <a:buFont typeface="Arial" panose="020B0604020202020204" pitchFamily="34" charset="0"/>
              <a:buChar char="•"/>
            </a:pPr>
            <a:r>
              <a:rPr lang="fr-FR" sz="1600" b="1">
                <a:solidFill>
                  <a:srgbClr val="000000"/>
                </a:solidFill>
              </a:rPr>
              <a:t>Utilisation inefficace de la bande passante</a:t>
            </a:r>
            <a:r>
              <a:rPr lang="fr-FR" sz="1600">
                <a:solidFill>
                  <a:srgbClr val="000000"/>
                </a:solidFill>
              </a:rPr>
              <a:t> - La bande passante disponible est monopolisée par le transport de messages inutiles.</a:t>
            </a:r>
          </a:p>
          <a:p>
            <a:pPr marL="285750" indent="-285750" algn="l" rtl="0">
              <a:buFont typeface="Arial" panose="020B0604020202020204" pitchFamily="34" charset="0"/>
              <a:buChar char="•"/>
            </a:pPr>
            <a:r>
              <a:rPr lang="fr-FR" sz="1600" b="1">
                <a:solidFill>
                  <a:srgbClr val="000000"/>
                </a:solidFill>
              </a:rPr>
              <a:t>Utilisation inefficace des ressources</a:t>
            </a:r>
            <a:r>
              <a:rPr lang="fr-FR" sz="1600">
                <a:solidFill>
                  <a:srgbClr val="000000"/>
                </a:solidFill>
              </a:rPr>
              <a:t> - Tous les périphériques du réseau local doivent traiter et éventuellement supprimer le message.</a:t>
            </a:r>
          </a:p>
          <a:p>
            <a:pPr marL="285750" indent="-285750" algn="l" rtl="0">
              <a:buFont typeface="Arial" panose="020B0604020202020204" pitchFamily="34" charset="0"/>
              <a:buChar char="•"/>
            </a:pPr>
            <a:r>
              <a:rPr lang="fr-FR" sz="1600" b="1">
                <a:solidFill>
                  <a:srgbClr val="000000"/>
                </a:solidFill>
              </a:rPr>
              <a:t>Risque de sécurité accru</a:t>
            </a:r>
            <a:r>
              <a:rPr lang="fr-FR" sz="1600">
                <a:solidFill>
                  <a:srgbClr val="000000"/>
                </a:solidFill>
              </a:rPr>
              <a:t> - Sans configurations de sécurité OSPF supplémentaires, les messages OSPF peuvent être interceptés à l'aide d'un logiciel de </a:t>
            </a:r>
            <a:r>
              <a:rPr lang="fr-FR" sz="1600" err="1">
                <a:solidFill>
                  <a:srgbClr val="000000"/>
                </a:solidFill>
              </a:rPr>
              <a:t>reniflage</a:t>
            </a:r>
            <a:r>
              <a:rPr lang="fr-FR" sz="1600">
                <a:solidFill>
                  <a:srgbClr val="000000"/>
                </a:solidFill>
              </a:rPr>
              <a:t> de paquets. Les mises à jour de routage peuvent être modifiées et retournées au routeur avec des métriques fausses qui altèrent la table de routage et provoquent l'acheminement incorrect du trafic.</a:t>
            </a:r>
          </a:p>
          <a:p>
            <a:pPr marL="0" indent="0" algn="l"/>
            <a:endParaRPr lang="en-US" sz="160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lnSpc>
                <a:spcPct val="100000"/>
              </a:lnSpc>
            </a:pPr>
            <a:r>
              <a:rPr lang="fr-FR" sz="1600"/>
              <a:t>Réseaux OSPF point à point</a:t>
            </a:r>
            <a:br>
              <a:rPr lang="en-US"/>
            </a:br>
            <a:r>
              <a:rPr lang="fr-FR" sz="2400"/>
              <a:t>Configurer les interfaces passives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310102" y="743126"/>
            <a:ext cx="3449098" cy="3678608"/>
          </a:xfrm>
        </p:spPr>
        <p:txBody>
          <a:bodyPr/>
          <a:lstStyle/>
          <a:p>
            <a:pPr marL="342900" indent="-342900" algn="l" rtl="0">
              <a:buFont typeface="Arial" panose="020B0604020202020204" pitchFamily="34" charset="0"/>
              <a:buChar char="•"/>
            </a:pPr>
            <a:r>
              <a:rPr lang="fr-FR" sz="1600">
                <a:solidFill>
                  <a:srgbClr val="000000"/>
                </a:solidFill>
              </a:rPr>
              <a:t>Utilisez la commande du mode de configuration du routeur </a:t>
            </a:r>
            <a:r>
              <a:rPr lang="fr-FR" sz="1600" b="1">
                <a:solidFill>
                  <a:srgbClr val="000000"/>
                </a:solidFill>
              </a:rPr>
              <a:t>passive-interface</a:t>
            </a:r>
            <a:r>
              <a:rPr lang="fr-FR" sz="1600">
                <a:solidFill>
                  <a:srgbClr val="000000"/>
                </a:solidFill>
              </a:rPr>
              <a:t> pour empêcher la transmission de messages de routage via une interface de routeur, mais permettre que le réseau soit annoncé aux autres routeurs. </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protocols</a:t>
            </a:r>
            <a:r>
              <a:rPr lang="fr-FR" sz="1600">
                <a:solidFill>
                  <a:srgbClr val="000000"/>
                </a:solidFill>
              </a:rPr>
              <a:t> permet ensuite de vérifier que l'interface est répertoriée comme passive.</a:t>
            </a:r>
          </a:p>
          <a:p>
            <a:pPr marL="342900" indent="-342900" algn="l">
              <a:buFont typeface="Arial" panose="020B0604020202020204" pitchFamily="34" charset="0"/>
              <a:buChar char="•"/>
            </a:pPr>
            <a:endParaRPr lang="en-US" sz="160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801049"/>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lnSpc>
                <a:spcPct val="100000"/>
              </a:lnSpc>
            </a:pPr>
            <a:r>
              <a:rPr lang="fr-FR" sz="1600"/>
              <a:t>Réseaux point à point OSPF</a:t>
            </a:r>
            <a:br>
              <a:rPr lang="en-US"/>
            </a:br>
            <a:r>
              <a:rPr lang="fr-FR" sz="2400"/>
              <a:t>Réseaux point à point OSPF</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299733" y="751077"/>
            <a:ext cx="8510312" cy="1387125"/>
          </a:xfrm>
        </p:spPr>
        <p:txBody>
          <a:bodyPr/>
          <a:lstStyle/>
          <a:p>
            <a:pPr marL="0" indent="0" algn="l" rtl="0"/>
            <a:r>
              <a:rPr lang="fr-FR" sz="1600">
                <a:solidFill>
                  <a:srgbClr val="000000"/>
                </a:solidFill>
              </a:rPr>
              <a:t>Par défaut, les routeurs Cisco choisissent un DR et un BDR sur les interfaces Ethernet, même s'il n'y a qu'un autre périphérique sur la liaison. Vous pouvez vérifier cela avec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interface</a:t>
            </a:r>
            <a:r>
              <a:rPr lang="fr-FR" sz="1600">
                <a:solidFill>
                  <a:srgbClr val="000000"/>
                </a:solidFill>
              </a:rPr>
              <a:t> . Le processus d'élection DR/BDR n'est pas nécessaire car il ne peut y avoir que deux routeurs sur le réseau point à point entre R1 et R2. Notez dans la sortie que le routeur a désigné le type de réseau comme étant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749159" y="2211246"/>
            <a:ext cx="7874186" cy="2308324"/>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 </a:t>
            </a:r>
            <a:r>
              <a:rPr lang="fr-FR" sz="1200" b="1">
                <a:solidFill>
                  <a:srgbClr val="FFFFFF"/>
                </a:solidFill>
                <a:latin typeface="Courier New" panose="02070309020205020404" pitchFamily="49" charset="0"/>
              </a:rPr>
              <a:t>show </a:t>
            </a:r>
            <a:r>
              <a:rPr lang="fr-FR" sz="1200" b="1" err="1">
                <a:solidFill>
                  <a:srgbClr val="FFFFFF"/>
                </a:solidFill>
                <a:latin typeface="Courier New" panose="02070309020205020404" pitchFamily="49" charset="0"/>
              </a:rPr>
              <a:t>ip</a:t>
            </a:r>
            <a:r>
              <a:rPr lang="fr-FR" sz="1200" b="1">
                <a:solidFill>
                  <a:srgbClr val="FFFFFF"/>
                </a:solidFill>
                <a:latin typeface="Courier New" panose="02070309020205020404" pitchFamily="49" charset="0"/>
              </a:rPr>
              <a:t> </a:t>
            </a:r>
            <a:r>
              <a:rPr lang="fr-FR" sz="1200" b="1" err="1">
                <a:solidFill>
                  <a:srgbClr val="FFFFFF"/>
                </a:solidFill>
                <a:latin typeface="Courier New" panose="02070309020205020404" pitchFamily="49" charset="0"/>
              </a:rPr>
              <a:t>ospf</a:t>
            </a:r>
            <a:r>
              <a:rPr lang="fr-FR" sz="1200" b="1">
                <a:solidFill>
                  <a:srgbClr val="FFFFFF"/>
                </a:solidFill>
                <a:latin typeface="Courier New" panose="02070309020205020404" pitchFamily="49" charset="0"/>
              </a:rPr>
              <a:t> interface </a:t>
            </a:r>
            <a:r>
              <a:rPr lang="fr-FR" sz="1200" b="1" err="1">
                <a:solidFill>
                  <a:srgbClr val="FFFFFF"/>
                </a:solidFill>
                <a:latin typeface="Courier New" panose="02070309020205020404" pitchFamily="49" charset="0"/>
              </a:rPr>
              <a:t>GigabitEthernet</a:t>
            </a:r>
            <a:r>
              <a:rPr lang="fr-FR" sz="1200" b="1">
                <a:solidFill>
                  <a:srgbClr val="FFFFFF"/>
                </a:solidFill>
                <a:latin typeface="Courier New" panose="02070309020205020404" pitchFamily="49" charset="0"/>
              </a:rPr>
              <a:t> 0/0/0</a:t>
            </a:r>
          </a:p>
          <a:p>
            <a:pPr rtl="0"/>
            <a:r>
              <a:rPr lang="fr-FR" sz="1200">
                <a:solidFill>
                  <a:srgbClr val="DFDFDF"/>
                </a:solidFill>
                <a:latin typeface="Courier New" panose="02070309020205020404" pitchFamily="49" charset="0"/>
              </a:rPr>
              <a:t>GigabitEthernet0/0/0 </a:t>
            </a:r>
            <a:r>
              <a:rPr lang="fr-FR" sz="1200" err="1">
                <a:solidFill>
                  <a:srgbClr val="DFDFDF"/>
                </a:solidFill>
                <a:latin typeface="Courier New" panose="02070309020205020404" pitchFamily="49" charset="0"/>
              </a:rPr>
              <a:t>is</a:t>
            </a:r>
            <a:r>
              <a:rPr lang="fr-FR" sz="1200">
                <a:solidFill>
                  <a:srgbClr val="DFDFDF"/>
                </a:solidFill>
                <a:latin typeface="Courier New" panose="02070309020205020404" pitchFamily="49" charset="0"/>
              </a:rPr>
              <a:t> up, line </a:t>
            </a:r>
            <a:r>
              <a:rPr lang="fr-FR" sz="1200" err="1">
                <a:solidFill>
                  <a:srgbClr val="DFDFDF"/>
                </a:solidFill>
                <a:latin typeface="Courier New" panose="02070309020205020404" pitchFamily="49" charset="0"/>
              </a:rPr>
              <a:t>protocol</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is</a:t>
            </a:r>
            <a:r>
              <a:rPr lang="fr-FR" sz="1200">
                <a:solidFill>
                  <a:srgbClr val="DFDFDF"/>
                </a:solidFill>
                <a:latin typeface="Courier New" panose="02070309020205020404" pitchFamily="49" charset="0"/>
              </a:rPr>
              <a:t> up </a:t>
            </a:r>
          </a:p>
          <a:p>
            <a:pPr rtl="0"/>
            <a:r>
              <a:rPr lang="fr-FR" sz="1200">
                <a:solidFill>
                  <a:srgbClr val="DFDFDF"/>
                </a:solidFill>
                <a:latin typeface="Courier New" panose="02070309020205020404" pitchFamily="49" charset="0"/>
              </a:rPr>
              <a:t>  Internet </a:t>
            </a:r>
            <a:r>
              <a:rPr lang="fr-FR" sz="1200" err="1">
                <a:solidFill>
                  <a:srgbClr val="DFDFDF"/>
                </a:solidFill>
                <a:latin typeface="Courier New" panose="02070309020205020404" pitchFamily="49" charset="0"/>
              </a:rPr>
              <a:t>Address</a:t>
            </a:r>
            <a:r>
              <a:rPr lang="fr-FR" sz="1200">
                <a:solidFill>
                  <a:srgbClr val="DFDFDF"/>
                </a:solidFill>
                <a:latin typeface="Courier New" panose="02070309020205020404" pitchFamily="49" charset="0"/>
              </a:rPr>
              <a:t> 10.1.1.5/30, Area 0, </a:t>
            </a:r>
            <a:r>
              <a:rPr lang="fr-FR" sz="1200" err="1">
                <a:solidFill>
                  <a:srgbClr val="DFDFDF"/>
                </a:solidFill>
                <a:latin typeface="Courier New" panose="02070309020205020404" pitchFamily="49" charset="0"/>
              </a:rPr>
              <a:t>Attached</a:t>
            </a:r>
            <a:r>
              <a:rPr lang="fr-FR" sz="1200">
                <a:solidFill>
                  <a:srgbClr val="DFDFDF"/>
                </a:solidFill>
                <a:latin typeface="Courier New" panose="02070309020205020404" pitchFamily="49" charset="0"/>
              </a:rPr>
              <a:t> via Interface </a:t>
            </a:r>
            <a:r>
              <a:rPr lang="fr-FR" sz="1200" err="1">
                <a:solidFill>
                  <a:srgbClr val="DFDFDF"/>
                </a:solidFill>
                <a:latin typeface="Courier New" panose="02070309020205020404" pitchFamily="49" charset="0"/>
              </a:rPr>
              <a:t>Enable</a:t>
            </a:r>
            <a:endParaRPr lang="fr-FR" sz="1200">
              <a:solidFill>
                <a:srgbClr val="DFDFDF"/>
              </a:solidFill>
              <a:latin typeface="Courier New" panose="02070309020205020404" pitchFamily="49" charset="0"/>
            </a:endParaRPr>
          </a:p>
          <a:p>
            <a:pPr rtl="0"/>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Process</a:t>
            </a:r>
            <a:r>
              <a:rPr lang="fr-FR" sz="1200">
                <a:solidFill>
                  <a:srgbClr val="DFDFDF"/>
                </a:solidFill>
                <a:latin typeface="Courier New" panose="02070309020205020404" pitchFamily="49" charset="0"/>
              </a:rPr>
              <a:t> ID 10, Router ID 1.1.1.1, </a:t>
            </a:r>
            <a:r>
              <a:rPr lang="fr-FR" sz="1200">
                <a:solidFill>
                  <a:srgbClr val="FBAB18"/>
                </a:solidFill>
                <a:latin typeface="Courier New" panose="02070309020205020404" pitchFamily="49" charset="0"/>
              </a:rPr>
              <a:t>Network Type BROADCAST</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Cost</a:t>
            </a:r>
            <a:r>
              <a:rPr lang="fr-FR" sz="1200">
                <a:solidFill>
                  <a:srgbClr val="DFDFDF"/>
                </a:solidFill>
                <a:latin typeface="Courier New" panose="02070309020205020404" pitchFamily="49" charset="0"/>
              </a:rPr>
              <a:t>: 1 </a:t>
            </a:r>
          </a:p>
          <a:p>
            <a:pPr rtl="0"/>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Topology</a:t>
            </a:r>
            <a:r>
              <a:rPr lang="fr-FR" sz="1200">
                <a:solidFill>
                  <a:srgbClr val="DFDFDF"/>
                </a:solidFill>
                <a:latin typeface="Courier New" panose="02070309020205020404" pitchFamily="49" charset="0"/>
              </a:rPr>
              <a:t>-MTID </a:t>
            </a:r>
            <a:r>
              <a:rPr lang="fr-FR" sz="1200" err="1">
                <a:solidFill>
                  <a:srgbClr val="DFDFDF"/>
                </a:solidFill>
                <a:latin typeface="Courier New" panose="02070309020205020404" pitchFamily="49" charset="0"/>
              </a:rPr>
              <a:t>Cost</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Disabled</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Shutdown</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Topology</a:t>
            </a:r>
            <a:r>
              <a:rPr lang="fr-FR" sz="1200">
                <a:solidFill>
                  <a:srgbClr val="DFDFDF"/>
                </a:solidFill>
                <a:latin typeface="Courier New" panose="02070309020205020404" pitchFamily="49" charset="0"/>
              </a:rPr>
              <a:t> Name </a:t>
            </a:r>
          </a:p>
          <a:p>
            <a:pPr rtl="0"/>
            <a:r>
              <a:rPr lang="fr-FR" sz="1200">
                <a:solidFill>
                  <a:srgbClr val="DFDFDF"/>
                </a:solidFill>
                <a:latin typeface="Courier New" panose="02070309020205020404" pitchFamily="49" charset="0"/>
              </a:rPr>
              <a:t>        0 1 no </a:t>
            </a:r>
            <a:r>
              <a:rPr lang="fr-FR" sz="1200" err="1">
                <a:solidFill>
                  <a:srgbClr val="DFDFDF"/>
                </a:solidFill>
                <a:latin typeface="Courier New" panose="02070309020205020404" pitchFamily="49" charset="0"/>
              </a:rPr>
              <a:t>no</a:t>
            </a:r>
            <a:r>
              <a:rPr lang="fr-FR" sz="1200">
                <a:solidFill>
                  <a:srgbClr val="DFDFDF"/>
                </a:solidFill>
                <a:latin typeface="Courier New" panose="02070309020205020404" pitchFamily="49" charset="0"/>
              </a:rPr>
              <a:t> Base </a:t>
            </a:r>
          </a:p>
          <a:p>
            <a:pPr rtl="0"/>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Enabled</a:t>
            </a:r>
            <a:r>
              <a:rPr lang="fr-FR" sz="1200">
                <a:solidFill>
                  <a:srgbClr val="DFDFDF"/>
                </a:solidFill>
                <a:latin typeface="Courier New" panose="02070309020205020404" pitchFamily="49" charset="0"/>
              </a:rPr>
              <a:t> by interface config, </a:t>
            </a:r>
            <a:r>
              <a:rPr lang="fr-FR" sz="1200" err="1">
                <a:solidFill>
                  <a:srgbClr val="DFDFDF"/>
                </a:solidFill>
                <a:latin typeface="Courier New" panose="02070309020205020404" pitchFamily="49" charset="0"/>
              </a:rPr>
              <a:t>including</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secondary</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ip</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addresses</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  Transmit Delay </a:t>
            </a:r>
            <a:r>
              <a:rPr lang="fr-FR" sz="1200" err="1">
                <a:solidFill>
                  <a:srgbClr val="DFDFDF"/>
                </a:solidFill>
                <a:latin typeface="Courier New" panose="02070309020205020404" pitchFamily="49" charset="0"/>
              </a:rPr>
              <a:t>is</a:t>
            </a:r>
            <a:r>
              <a:rPr lang="fr-FR" sz="1200">
                <a:solidFill>
                  <a:srgbClr val="DFDFDF"/>
                </a:solidFill>
                <a:latin typeface="Courier New" panose="02070309020205020404" pitchFamily="49" charset="0"/>
              </a:rPr>
              <a:t> 1 sec, State BDR, </a:t>
            </a:r>
            <a:r>
              <a:rPr lang="fr-FR" sz="1200" err="1">
                <a:solidFill>
                  <a:srgbClr val="DFDFDF"/>
                </a:solidFill>
                <a:latin typeface="Courier New" panose="02070309020205020404" pitchFamily="49" charset="0"/>
              </a:rPr>
              <a:t>Priority</a:t>
            </a:r>
            <a:r>
              <a:rPr lang="fr-FR" sz="1200">
                <a:solidFill>
                  <a:srgbClr val="DFDFDF"/>
                </a:solidFill>
                <a:latin typeface="Courier New" panose="02070309020205020404" pitchFamily="49" charset="0"/>
              </a:rPr>
              <a:t> 1 </a:t>
            </a:r>
          </a:p>
          <a:p>
            <a:pPr rtl="0"/>
            <a:r>
              <a:rPr lang="fr-FR" sz="1200">
                <a:solidFill>
                  <a:srgbClr val="FBAB18"/>
                </a:solidFill>
                <a:latin typeface="Courier New" panose="02070309020205020404" pitchFamily="49" charset="0"/>
              </a:rPr>
              <a:t>  </a:t>
            </a:r>
            <a:r>
              <a:rPr lang="fr-FR" sz="1200" err="1">
                <a:solidFill>
                  <a:srgbClr val="FBAB18"/>
                </a:solidFill>
                <a:latin typeface="Courier New" panose="02070309020205020404" pitchFamily="49" charset="0"/>
              </a:rPr>
              <a:t>Designated</a:t>
            </a:r>
            <a:r>
              <a:rPr lang="fr-FR" sz="1200">
                <a:solidFill>
                  <a:srgbClr val="FBAB18"/>
                </a:solidFill>
                <a:latin typeface="Courier New" panose="02070309020205020404" pitchFamily="49" charset="0"/>
              </a:rPr>
              <a:t> Router (ID) 2.2.2.2, Interface </a:t>
            </a:r>
            <a:r>
              <a:rPr lang="fr-FR" sz="1200" err="1">
                <a:solidFill>
                  <a:srgbClr val="FBAB18"/>
                </a:solidFill>
                <a:latin typeface="Courier New" panose="02070309020205020404" pitchFamily="49" charset="0"/>
              </a:rPr>
              <a:t>address</a:t>
            </a:r>
            <a:r>
              <a:rPr lang="fr-FR" sz="1200">
                <a:solidFill>
                  <a:srgbClr val="FBAB18"/>
                </a:solidFill>
                <a:latin typeface="Courier New" panose="02070309020205020404" pitchFamily="49" charset="0"/>
              </a:rPr>
              <a:t> 10.1.1.6</a:t>
            </a:r>
            <a:r>
              <a:rPr lang="fr-FR" sz="1200">
                <a:solidFill>
                  <a:srgbClr val="DFDFDF"/>
                </a:solidFill>
                <a:latin typeface="Courier New" panose="02070309020205020404" pitchFamily="49" charset="0"/>
              </a:rPr>
              <a:t> </a:t>
            </a:r>
          </a:p>
          <a:p>
            <a:pPr rtl="0"/>
            <a:r>
              <a:rPr lang="fr-FR" sz="1200">
                <a:solidFill>
                  <a:srgbClr val="FBAB18"/>
                </a:solidFill>
                <a:latin typeface="Courier New" panose="02070309020205020404" pitchFamily="49" charset="0"/>
              </a:rPr>
              <a:t>  Backup </a:t>
            </a:r>
            <a:r>
              <a:rPr lang="fr-FR" sz="1200" err="1">
                <a:solidFill>
                  <a:srgbClr val="FBAB18"/>
                </a:solidFill>
                <a:latin typeface="Courier New" panose="02070309020205020404" pitchFamily="49" charset="0"/>
              </a:rPr>
              <a:t>Designated</a:t>
            </a:r>
            <a:r>
              <a:rPr lang="fr-FR" sz="1200">
                <a:solidFill>
                  <a:srgbClr val="FBAB18"/>
                </a:solidFill>
                <a:latin typeface="Courier New" panose="02070309020205020404" pitchFamily="49" charset="0"/>
              </a:rPr>
              <a:t> router (ID) 1.1.1.1, Interface </a:t>
            </a:r>
            <a:r>
              <a:rPr lang="fr-FR" sz="1200" err="1">
                <a:solidFill>
                  <a:srgbClr val="FBAB18"/>
                </a:solidFill>
                <a:latin typeface="Courier New" panose="02070309020205020404" pitchFamily="49" charset="0"/>
              </a:rPr>
              <a:t>address</a:t>
            </a:r>
            <a:r>
              <a:rPr lang="fr-FR" sz="1200">
                <a:solidFill>
                  <a:srgbClr val="FBAB18"/>
                </a:solidFill>
                <a:latin typeface="Courier New" panose="02070309020205020404" pitchFamily="49" charset="0"/>
              </a:rPr>
              <a:t> 10.1.1.5</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Timer</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intervals</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configured</a:t>
            </a:r>
            <a:r>
              <a:rPr lang="fr-FR" sz="1200">
                <a:solidFill>
                  <a:srgbClr val="DFDFDF"/>
                </a:solidFill>
                <a:latin typeface="Courier New" panose="02070309020205020404" pitchFamily="49" charset="0"/>
              </a:rPr>
              <a:t>, Hello 10, Dead 40, </a:t>
            </a:r>
            <a:r>
              <a:rPr lang="fr-FR" sz="1200" err="1">
                <a:solidFill>
                  <a:srgbClr val="DFDFDF"/>
                </a:solidFill>
                <a:latin typeface="Courier New" panose="02070309020205020404" pitchFamily="49" charset="0"/>
              </a:rPr>
              <a:t>Wait</a:t>
            </a:r>
            <a:r>
              <a:rPr lang="fr-FR" sz="1200">
                <a:solidFill>
                  <a:srgbClr val="DFDFDF"/>
                </a:solidFill>
                <a:latin typeface="Courier New" panose="02070309020205020404" pitchFamily="49" charset="0"/>
              </a:rPr>
              <a:t> 40, Retransmit 5 </a:t>
            </a:r>
          </a:p>
          <a:p>
            <a:pPr rtl="0"/>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oob-resync</a:t>
            </a:r>
            <a:r>
              <a:rPr lang="fr-FR" sz="1200">
                <a:solidFill>
                  <a:srgbClr val="DFDFDF"/>
                </a:solidFill>
                <a:latin typeface="Courier New" panose="02070309020205020404" pitchFamily="49" charset="0"/>
              </a:rPr>
              <a:t> timeout 40</a:t>
            </a:r>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ea typeface="Calibri" panose="020F0502020204030204" pitchFamily="34" charset="0"/>
                <a:cs typeface="Calibri" panose="020F0502020204030204" pitchFamily="34" charset="0"/>
              </a:rPr>
              <a:t>Titre du module: </a:t>
            </a:r>
            <a:r>
              <a:rPr lang="fr-FR"/>
              <a:t>Configuration OSPFv2 à zone unique</a:t>
            </a:r>
          </a:p>
          <a:p>
            <a:pPr marL="0" lvl="0" indent="0" defTabSz="914400" eaLnBrk="0" hangingPunct="0">
              <a:spcBef>
                <a:spcPct val="0"/>
              </a:spcBef>
              <a:spcAft>
                <a:spcPct val="0"/>
              </a:spcAft>
              <a:buClrTx/>
              <a:buSzTx/>
              <a:buNone/>
            </a:pPr>
            <a:endParaRPr lang="en-US" altLang="en-US" sz="1400"/>
          </a:p>
          <a:p>
            <a:pPr marL="0" lvl="0" indent="0" defTabSz="914400" rtl="0" eaLnBrk="0" hangingPunct="0">
              <a:spcBef>
                <a:spcPct val="0"/>
              </a:spcBef>
              <a:spcAft>
                <a:spcPct val="0"/>
              </a:spcAft>
              <a:buClrTx/>
              <a:buSzTx/>
              <a:buNone/>
            </a:pPr>
            <a:r>
              <a:rPr lang="fr-FR" sz="1400" b="1">
                <a:ea typeface="Calibri" panose="020F0502020204030204" pitchFamily="34" charset="0"/>
                <a:cs typeface="Calibri" panose="020F0502020204030204" pitchFamily="34" charset="0"/>
              </a:rPr>
              <a:t>Objectifs du module</a:t>
            </a:r>
            <a:r>
              <a:rPr lang="fr-FR" sz="1400">
                <a:ea typeface="Calibri" panose="020F0502020204030204" pitchFamily="34" charset="0"/>
                <a:cs typeface="Calibri" panose="020F0502020204030204" pitchFamily="34" charset="0"/>
              </a:rPr>
              <a:t>: </a:t>
            </a:r>
            <a:r>
              <a:rPr lang="fr-FR"/>
              <a:t>Mettre en œuvre le protocole OSPFv2 à zone unique sur des réseaux multiaccès point à point et de diffusion.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13349718"/>
              </p:ext>
            </p:extLst>
          </p:nvPr>
        </p:nvGraphicFramePr>
        <p:xfrm>
          <a:off x="450866" y="1832941"/>
          <a:ext cx="7896830" cy="322707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272843">
                <a:tc>
                  <a:txBody>
                    <a:bodyPr/>
                    <a:lstStyle/>
                    <a:p>
                      <a:pPr rtl="0" fontAlgn="ctr"/>
                      <a:r>
                        <a:rPr lang="fr-FR" b="1">
                          <a:solidFill>
                            <a:schemeClr val="bg1"/>
                          </a:solidFill>
                          <a:effectLst/>
                        </a:rPr>
                        <a:t>ID de routeur OSPF</a:t>
                      </a:r>
                    </a:p>
                  </a:txBody>
                  <a:tcPr marL="47625" marR="47625" marT="47625" marB="47625" anchor="ctr">
                    <a:solidFill>
                      <a:schemeClr val="accent1"/>
                    </a:solidFill>
                  </a:tcPr>
                </a:tc>
                <a:tc>
                  <a:txBody>
                    <a:bodyPr/>
                    <a:lstStyle/>
                    <a:p>
                      <a:pPr rtl="0" fontAlgn="ctr"/>
                      <a:r>
                        <a:rPr lang="fr-FR" b="0">
                          <a:effectLst/>
                        </a:rPr>
                        <a:t>Configurer un ID de routeur OSPFv2.</a:t>
                      </a:r>
                    </a:p>
                  </a:txBody>
                  <a:tcPr marL="47625" marR="47625" marT="47625" marB="47625" anchor="ctr"/>
                </a:tc>
                <a:extLst>
                  <a:ext uri="{0D108BD9-81ED-4DB2-BD59-A6C34878D82A}">
                    <a16:rowId xmlns:a16="http://schemas.microsoft.com/office/drawing/2014/main" val="3150950737"/>
                  </a:ext>
                </a:extLst>
              </a:tr>
              <a:tr h="272843">
                <a:tc>
                  <a:txBody>
                    <a:bodyPr/>
                    <a:lstStyle/>
                    <a:p>
                      <a:pPr rtl="0" fontAlgn="ctr"/>
                      <a:r>
                        <a:rPr lang="fr-FR" b="1">
                          <a:solidFill>
                            <a:schemeClr val="bg1"/>
                          </a:solidFill>
                          <a:effectLst/>
                        </a:rPr>
                        <a:t>Réseaux point à point OSPF</a:t>
                      </a:r>
                    </a:p>
                  </a:txBody>
                  <a:tcPr marL="47625" marR="47625" marT="47625" marB="47625" anchor="ctr">
                    <a:solidFill>
                      <a:schemeClr val="accent1"/>
                    </a:solidFill>
                  </a:tcPr>
                </a:tc>
                <a:tc>
                  <a:txBody>
                    <a:bodyPr/>
                    <a:lstStyle/>
                    <a:p>
                      <a:pPr rtl="0" fontAlgn="ctr"/>
                      <a:r>
                        <a:rPr lang="fr-FR" b="0">
                          <a:effectLst/>
                        </a:rPr>
                        <a:t>Configurer le protocole OSPFv2 à zone unique dans un réseau point à point.</a:t>
                      </a:r>
                    </a:p>
                  </a:txBody>
                  <a:tcPr marL="47625" marR="47625" marT="47625" marB="47625" anchor="ctr"/>
                </a:tc>
                <a:extLst>
                  <a:ext uri="{0D108BD9-81ED-4DB2-BD59-A6C34878D82A}">
                    <a16:rowId xmlns:a16="http://schemas.microsoft.com/office/drawing/2014/main" val="2772085455"/>
                  </a:ext>
                </a:extLst>
              </a:tr>
              <a:tr h="272843">
                <a:tc>
                  <a:txBody>
                    <a:bodyPr/>
                    <a:lstStyle/>
                    <a:p>
                      <a:pPr rtl="0" fontAlgn="ctr"/>
                      <a:r>
                        <a:rPr lang="fr-FR" b="1">
                          <a:solidFill>
                            <a:schemeClr val="bg1"/>
                          </a:solidFill>
                          <a:effectLst/>
                        </a:rPr>
                        <a:t>Réseaux OSPF multiaccès</a:t>
                      </a:r>
                    </a:p>
                  </a:txBody>
                  <a:tcPr marL="47625" marR="47625" marT="47625" marB="47625" anchor="ctr">
                    <a:solidFill>
                      <a:schemeClr val="accent1"/>
                    </a:solidFill>
                  </a:tcPr>
                </a:tc>
                <a:tc>
                  <a:txBody>
                    <a:bodyPr/>
                    <a:lstStyle/>
                    <a:p>
                      <a:pPr rtl="0" fontAlgn="ctr"/>
                      <a:r>
                        <a:rPr lang="fr-FR" b="0">
                          <a:effectLst/>
                        </a:rPr>
                        <a:t>Configurer la priorité d'interface OSPF pour influencer la sélection DR/BDR dans un réseau multiaccès.</a:t>
                      </a:r>
                    </a:p>
                  </a:txBody>
                  <a:tcPr marL="47625" marR="47625" marT="47625" marB="47625" anchor="ctr"/>
                </a:tc>
                <a:extLst>
                  <a:ext uri="{0D108BD9-81ED-4DB2-BD59-A6C34878D82A}">
                    <a16:rowId xmlns:a16="http://schemas.microsoft.com/office/drawing/2014/main" val="3228802595"/>
                  </a:ext>
                </a:extLst>
              </a:tr>
              <a:tr h="272843">
                <a:tc>
                  <a:txBody>
                    <a:bodyPr/>
                    <a:lstStyle/>
                    <a:p>
                      <a:pPr rtl="0" fontAlgn="ctr"/>
                      <a:r>
                        <a:rPr lang="fr-FR" b="1">
                          <a:solidFill>
                            <a:schemeClr val="bg1"/>
                          </a:solidFill>
                          <a:effectLst/>
                        </a:rPr>
                        <a:t>Modification du protocole OSPFv2 à zone unique</a:t>
                      </a:r>
                    </a:p>
                  </a:txBody>
                  <a:tcPr marL="47625" marR="47625" marT="47625" marB="47625" anchor="ctr">
                    <a:solidFill>
                      <a:schemeClr val="accent1"/>
                    </a:solidFill>
                  </a:tcPr>
                </a:tc>
                <a:tc>
                  <a:txBody>
                    <a:bodyPr/>
                    <a:lstStyle/>
                    <a:p>
                      <a:pPr rtl="0" fontAlgn="ctr"/>
                      <a:r>
                        <a:rPr lang="fr-FR" b="0">
                          <a:effectLst/>
                        </a:rPr>
                        <a:t>Mettre en œuvre des modifications pour changer le fonctionnement du protocole OSPFv2 à zone unique.</a:t>
                      </a:r>
                    </a:p>
                  </a:txBody>
                  <a:tcPr marL="47625" marR="47625" marT="47625" marB="47625" anchor="ctr"/>
                </a:tc>
                <a:extLst>
                  <a:ext uri="{0D108BD9-81ED-4DB2-BD59-A6C34878D82A}">
                    <a16:rowId xmlns:a16="http://schemas.microsoft.com/office/drawing/2014/main" val="3134809945"/>
                  </a:ext>
                </a:extLst>
              </a:tr>
              <a:tr h="272843">
                <a:tc>
                  <a:txBody>
                    <a:bodyPr/>
                    <a:lstStyle/>
                    <a:p>
                      <a:pPr rtl="0" fontAlgn="ctr"/>
                      <a:r>
                        <a:rPr lang="fr-FR" b="1">
                          <a:solidFill>
                            <a:schemeClr val="bg1"/>
                          </a:solidFill>
                          <a:effectLst/>
                        </a:rPr>
                        <a:t>Propagation d'une route par défaut</a:t>
                      </a:r>
                    </a:p>
                  </a:txBody>
                  <a:tcPr marL="47625" marR="47625" marT="47625" marB="47625" anchor="ctr">
                    <a:solidFill>
                      <a:schemeClr val="accent1"/>
                    </a:solidFill>
                  </a:tcPr>
                </a:tc>
                <a:tc>
                  <a:txBody>
                    <a:bodyPr/>
                    <a:lstStyle/>
                    <a:p>
                      <a:pPr rtl="0" fontAlgn="ctr"/>
                      <a:r>
                        <a:rPr lang="fr-FR" b="0">
                          <a:effectLst/>
                        </a:rPr>
                        <a:t>Configurer le protocole OSPF pour propager une route par défaut.</a:t>
                      </a:r>
                    </a:p>
                  </a:txBody>
                  <a:tcPr marL="47625" marR="47625" marT="47625" marB="47625" anchor="ctr"/>
                </a:tc>
                <a:extLst>
                  <a:ext uri="{0D108BD9-81ED-4DB2-BD59-A6C34878D82A}">
                    <a16:rowId xmlns:a16="http://schemas.microsoft.com/office/drawing/2014/main" val="2841641446"/>
                  </a:ext>
                </a:extLst>
              </a:tr>
              <a:tr h="272843">
                <a:tc>
                  <a:txBody>
                    <a:bodyPr/>
                    <a:lstStyle/>
                    <a:p>
                      <a:pPr rtl="0" fontAlgn="ctr"/>
                      <a:r>
                        <a:rPr lang="fr-FR" b="1">
                          <a:solidFill>
                            <a:schemeClr val="bg1"/>
                          </a:solidFill>
                          <a:effectLst/>
                        </a:rPr>
                        <a:t>Vérification du protocole OSPFv2 à zone unique</a:t>
                      </a:r>
                    </a:p>
                  </a:txBody>
                  <a:tcPr marL="47625" marR="47625" marT="47625" marB="47625" anchor="ctr">
                    <a:solidFill>
                      <a:schemeClr val="accent1"/>
                    </a:solidFill>
                  </a:tcPr>
                </a:tc>
                <a:tc>
                  <a:txBody>
                    <a:bodyPr/>
                    <a:lstStyle/>
                    <a:p>
                      <a:pPr rtl="0" fontAlgn="ctr"/>
                      <a:r>
                        <a:rPr lang="fr-FR" b="0">
                          <a:effectLst/>
                        </a:rPr>
                        <a:t>Vérifier une mise en œuvre de protocole OSPFv2 à zone unique.</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8997"/>
            <a:ext cx="8345488" cy="731837"/>
          </a:xfrm>
        </p:spPr>
        <p:txBody>
          <a:bodyPr/>
          <a:lstStyle/>
          <a:p>
            <a:pPr rtl="0">
              <a:lnSpc>
                <a:spcPct val="100000"/>
              </a:lnSpc>
            </a:pPr>
            <a:r>
              <a:rPr lang="fr-FR" sz="1600"/>
              <a:t>Réseaux point à point OSPF</a:t>
            </a:r>
            <a:br>
              <a:rPr lang="en-US"/>
            </a:br>
            <a:r>
              <a:rPr lang="fr-FR" sz="2400"/>
              <a:t>Réseaux point à point OSPF (Suite) </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rtl="0"/>
            <a:r>
              <a:rPr lang="fr-FR" sz="1600">
                <a:solidFill>
                  <a:srgbClr val="000000"/>
                </a:solidFill>
              </a:rPr>
              <a:t>Pour passer à un réseau point à point, utilisez la commande de configuration de l'interface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network point-to-point</a:t>
            </a:r>
            <a:r>
              <a:rPr lang="fr-FR" sz="1600">
                <a:solidFill>
                  <a:srgbClr val="000000"/>
                </a:solidFill>
              </a:rPr>
              <a:t>  sur toutes les interfaces sur lesquelles vous souhaitez désactiver le processus d'élection DR/BDR.</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876834"/>
            <a:ext cx="8636000" cy="2308324"/>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 </a:t>
            </a:r>
            <a:r>
              <a:rPr lang="fr-FR" sz="1200" b="1">
                <a:solidFill>
                  <a:srgbClr val="DFDFDF"/>
                </a:solidFill>
                <a:latin typeface="Courier New" panose="02070309020205020404" pitchFamily="49" charset="0"/>
              </a:rPr>
              <a:t>interface GigabitEthernet 0/0/0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R1(config-if)# </a:t>
            </a:r>
            <a:r>
              <a:rPr lang="fr-FR" sz="1200" b="1">
                <a:solidFill>
                  <a:srgbClr val="DFDFDF"/>
                </a:solidFill>
                <a:latin typeface="Courier New" panose="02070309020205020404" pitchFamily="49" charset="0"/>
              </a:rPr>
              <a:t>ip ospf network point-to-point</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*Jun 6 00:44:05.208: %OSPF-5-ADJCHG: Process 10, Nbr 2.2.2.2 on GigabitEthernet0/0/0 from FULL to DOWN, Neighbor Down: Interface down or detached </a:t>
            </a:r>
          </a:p>
          <a:p>
            <a:pPr rtl="0"/>
            <a:r>
              <a:rPr lang="fr-FR" sz="1200">
                <a:solidFill>
                  <a:srgbClr val="DFDFDF"/>
                </a:solidFill>
                <a:latin typeface="Courier New" panose="02070309020205020404" pitchFamily="49" charset="0"/>
              </a:rPr>
              <a:t>*Jun 6 00:44:05.211: %OSPF-5-ADJCHG: Process 10, Nbr 2.2.2.2 on GigabitEthernet0/0/0 from LOADING to FULL, Loading Done </a:t>
            </a:r>
          </a:p>
          <a:p>
            <a:pPr rtl="0"/>
            <a:r>
              <a:rPr lang="fr-FR" sz="1200">
                <a:solidFill>
                  <a:srgbClr val="DFDFDF"/>
                </a:solidFill>
                <a:latin typeface="Courier New" panose="02070309020205020404" pitchFamily="49" charset="0"/>
              </a:rPr>
              <a:t>R1(config-if)# </a:t>
            </a:r>
            <a:r>
              <a:rPr lang="fr-FR" sz="1200" b="1">
                <a:solidFill>
                  <a:srgbClr val="DFDFDF"/>
                </a:solidFill>
                <a:latin typeface="Courier New" panose="02070309020205020404" pitchFamily="49" charset="0"/>
              </a:rPr>
              <a:t>end</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 </a:t>
            </a:r>
            <a:r>
              <a:rPr lang="fr-FR" sz="1200" b="1">
                <a:solidFill>
                  <a:srgbClr val="DFDFDF"/>
                </a:solidFill>
                <a:latin typeface="Courier New" panose="02070309020205020404" pitchFamily="49" charset="0"/>
              </a:rPr>
              <a:t>show ip ospf interface GigabitEthernet 0/0/0</a:t>
            </a:r>
          </a:p>
          <a:p>
            <a:pPr rtl="0"/>
            <a:r>
              <a:rPr lang="fr-FR" sz="1200">
                <a:solidFill>
                  <a:srgbClr val="DFDFDF"/>
                </a:solidFill>
                <a:latin typeface="Courier New" panose="02070309020205020404" pitchFamily="49" charset="0"/>
              </a:rPr>
              <a:t>GigabitEthernet0/0/0 is up, line protocol is up </a:t>
            </a:r>
          </a:p>
          <a:p>
            <a:pPr rtl="0"/>
            <a:r>
              <a:rPr lang="fr-FR" sz="1200">
                <a:solidFill>
                  <a:srgbClr val="DFDFDF"/>
                </a:solidFill>
                <a:latin typeface="Courier New" panose="02070309020205020404" pitchFamily="49" charset="0"/>
              </a:rPr>
              <a:t>  Internet Address 10.1.1.5/30, Area 0, Attached via Interface Enable</a:t>
            </a:r>
          </a:p>
          <a:p>
            <a:pPr rtl="0"/>
            <a:r>
              <a:rPr lang="fr-FR" sz="1200">
                <a:solidFill>
                  <a:srgbClr val="DFDFDF"/>
                </a:solidFill>
                <a:latin typeface="Courier New" panose="02070309020205020404" pitchFamily="49" charset="0"/>
              </a:rPr>
              <a:t>  Process ID 10, Router ID 1.1.1.1, </a:t>
            </a:r>
            <a:r>
              <a:rPr lang="fr-FR" sz="1200">
                <a:solidFill>
                  <a:srgbClr val="FBAB18"/>
                </a:solidFill>
                <a:latin typeface="Courier New" panose="02070309020205020404" pitchFamily="49" charset="0"/>
              </a:rPr>
              <a:t>Network Type POINT_TO_POINT</a:t>
            </a:r>
            <a:r>
              <a:rPr lang="fr-FR" sz="1200">
                <a:solidFill>
                  <a:srgbClr val="DFDFDF"/>
                </a:solidFill>
                <a:latin typeface="Courier New" panose="02070309020205020404" pitchFamily="49" charset="0"/>
              </a:rPr>
              <a:t>, Cost: 1                      </a:t>
            </a:r>
          </a:p>
          <a:p>
            <a:pPr rtl="0"/>
            <a:r>
              <a:rPr lang="fr-FR" sz="1200">
                <a:solidFill>
                  <a:srgbClr val="DFDFDF"/>
                </a:solidFill>
                <a:latin typeface="Courier New" panose="02070309020205020404" pitchFamily="49" charset="0"/>
              </a:rPr>
              <a:t>  Topology-MTID Cost Disabled Shutdown Topology Name</a:t>
            </a:r>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lnSpc>
                <a:spcPct val="100000"/>
              </a:lnSpc>
            </a:pPr>
            <a:r>
              <a:rPr lang="fr-FR" sz="1600"/>
              <a:t>Réseaux point à point OSPF</a:t>
            </a:r>
            <a:br>
              <a:rPr lang="en-US"/>
            </a:br>
            <a:r>
              <a:rPr lang="fr-FR" sz="2400"/>
              <a:t>Bouclage et réseaux point à point</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rtl="0">
              <a:buFont typeface="Arial" panose="020B0604020202020204" pitchFamily="34" charset="0"/>
              <a:buChar char="•"/>
            </a:pPr>
            <a:r>
              <a:rPr lang="fr-FR" sz="1600">
                <a:solidFill>
                  <a:srgbClr val="000000"/>
                </a:solidFill>
              </a:rPr>
              <a:t>Utilisez des bouclages pour fournir des interfaces supplémentaires à diverses fins. Par défaut, les interfaces de bouclage sont annoncées en tant que routes hôtes /32.</a:t>
            </a:r>
          </a:p>
          <a:p>
            <a:pPr marL="342900" indent="-342900" algn="l" rtl="0">
              <a:buFont typeface="Arial" panose="020B0604020202020204" pitchFamily="34" charset="0"/>
              <a:buChar char="•"/>
            </a:pPr>
            <a:r>
              <a:rPr lang="fr-FR" sz="1600">
                <a:solidFill>
                  <a:srgbClr val="000000"/>
                </a:solidFill>
              </a:rPr>
              <a:t>Pour simuler un vrai réseau local, l'interface de bouclage peut être configurée comme un réseau point à point pour annoncer le réseau complet.</a:t>
            </a:r>
          </a:p>
          <a:p>
            <a:pPr marL="342900" indent="-342900" algn="l" rtl="0">
              <a:buFont typeface="Arial" panose="020B0604020202020204" pitchFamily="34" charset="0"/>
              <a:buChar char="•"/>
            </a:pPr>
            <a:r>
              <a:rPr lang="fr-FR" sz="1600">
                <a:solidFill>
                  <a:srgbClr val="000000"/>
                </a:solidFill>
              </a:rPr>
              <a:t>Ce que R2 voit lorsque R1 annonce l'interface de bouclage tel quel:</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R2# </a:t>
            </a:r>
            <a:r>
              <a:rPr lang="fr-FR" sz="1200" b="1">
                <a:solidFill>
                  <a:srgbClr val="FFFFFF"/>
                </a:solidFill>
                <a:latin typeface="Courier New" panose="02070309020205020404" pitchFamily="49" charset="0"/>
              </a:rPr>
              <a:t>show </a:t>
            </a:r>
            <a:r>
              <a:rPr lang="fr-FR" sz="1200" b="1" err="1">
                <a:solidFill>
                  <a:srgbClr val="FFFFFF"/>
                </a:solidFill>
                <a:latin typeface="Courier New" panose="02070309020205020404" pitchFamily="49" charset="0"/>
              </a:rPr>
              <a:t>ip</a:t>
            </a:r>
            <a:r>
              <a:rPr lang="fr-FR" sz="1200" b="1">
                <a:solidFill>
                  <a:srgbClr val="FFFFFF"/>
                </a:solidFill>
                <a:latin typeface="Courier New" panose="02070309020205020404" pitchFamily="49" charset="0"/>
              </a:rPr>
              <a:t> route | </a:t>
            </a:r>
            <a:r>
              <a:rPr lang="fr-FR" sz="1200" b="1" err="1">
                <a:solidFill>
                  <a:srgbClr val="FFFFFF"/>
                </a:solidFill>
                <a:latin typeface="Courier New" panose="02070309020205020404" pitchFamily="49" charset="0"/>
              </a:rPr>
              <a:t>include</a:t>
            </a:r>
            <a:r>
              <a:rPr lang="fr-FR" sz="1200" b="1">
                <a:solidFill>
                  <a:srgbClr val="FFFFFF"/>
                </a:solidFill>
                <a:latin typeface="Courier New" panose="02070309020205020404" pitchFamily="49" charset="0"/>
              </a:rPr>
              <a:t> 10.10.1</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O 10.10.1.1/</a:t>
            </a:r>
            <a:r>
              <a:rPr lang="fr-FR" sz="1200">
                <a:solidFill>
                  <a:srgbClr val="FBAB18"/>
                </a:solidFill>
                <a:latin typeface="Courier New" panose="02070309020205020404" pitchFamily="49" charset="0"/>
              </a:rPr>
              <a:t>32</a:t>
            </a:r>
            <a:r>
              <a:rPr lang="fr-FR" sz="1200">
                <a:solidFill>
                  <a:srgbClr val="DFDFDF"/>
                </a:solidFill>
                <a:latin typeface="Courier New" panose="02070309020205020404" pitchFamily="49" charset="0"/>
              </a:rPr>
              <a:t> [110/2] via 10.1.1.5, 00:03:05, GigabiteThernet0/0/0</a:t>
            </a:r>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rtl="0">
              <a:buFont typeface="Arial" panose="020B0604020202020204" pitchFamily="34" charset="0"/>
              <a:buChar char="•"/>
            </a:pPr>
            <a:r>
              <a:rPr lang="fr-FR" sz="1600">
                <a:solidFill>
                  <a:srgbClr val="000000"/>
                </a:solidFill>
              </a:rPr>
              <a:t>La configuration est modifiée à R1 :</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R1(config-if)# </a:t>
            </a:r>
            <a:r>
              <a:rPr lang="fr-FR" sz="1200" b="1">
                <a:solidFill>
                  <a:srgbClr val="FFFFFF"/>
                </a:solidFill>
                <a:latin typeface="Courier New" panose="02070309020205020404" pitchFamily="49" charset="0"/>
              </a:rPr>
              <a:t>interface Loopback 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R1(config-if)# </a:t>
            </a:r>
            <a:r>
              <a:rPr lang="fr-FR" sz="1200" b="1">
                <a:solidFill>
                  <a:srgbClr val="FFFFFF"/>
                </a:solidFill>
                <a:latin typeface="Courier New" panose="02070309020205020404" pitchFamily="49" charset="0"/>
              </a:rPr>
              <a:t>ip ospf network point-to-point</a:t>
            </a:r>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rtl="0">
              <a:buFont typeface="Arial" panose="020B0604020202020204" pitchFamily="34" charset="0"/>
              <a:buChar char="•"/>
            </a:pPr>
            <a:r>
              <a:rPr lang="fr-FR" sz="1600">
                <a:solidFill>
                  <a:srgbClr val="000000"/>
                </a:solidFill>
              </a:rPr>
              <a:t>Résultat à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R2# </a:t>
            </a:r>
            <a:r>
              <a:rPr lang="fr-FR" sz="1200" b="1">
                <a:solidFill>
                  <a:srgbClr val="FFFFFF"/>
                </a:solidFill>
                <a:latin typeface="Courier New" panose="02070309020205020404" pitchFamily="49" charset="0"/>
              </a:rPr>
              <a:t>show ip route | include 10.10.1</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O 10.10.1.0/</a:t>
            </a:r>
            <a:r>
              <a:rPr lang="fr-FR" sz="1200">
                <a:solidFill>
                  <a:srgbClr val="FBAB18"/>
                </a:solidFill>
                <a:latin typeface="Courier New" panose="02070309020205020404" pitchFamily="49" charset="0"/>
              </a:rPr>
              <a:t>24</a:t>
            </a:r>
            <a:r>
              <a:rPr lang="fr-FR" sz="1200">
                <a:solidFill>
                  <a:srgbClr val="DFDFDF"/>
                </a:solidFill>
                <a:latin typeface="Courier New" panose="02070309020205020404" pitchFamily="49" charset="0"/>
              </a:rPr>
              <a:t> [110/2] via 10.1.1.5, 00:03:05, GigabiteThernet0/0/0</a:t>
            </a:r>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2607"/>
            <a:ext cx="9155290" cy="731837"/>
          </a:xfrm>
        </p:spPr>
        <p:txBody>
          <a:bodyPr/>
          <a:lstStyle/>
          <a:p>
            <a:pPr rtl="0">
              <a:lnSpc>
                <a:spcPct val="100000"/>
              </a:lnSpc>
            </a:pPr>
            <a:r>
              <a:rPr lang="fr-FR" sz="1600"/>
              <a:t>Réseaux point à point OSPF</a:t>
            </a:r>
            <a:br>
              <a:rPr lang="en-US"/>
            </a:br>
            <a:r>
              <a:rPr lang="fr-FR" sz="2400" err="1"/>
              <a:t>Packet</a:t>
            </a:r>
            <a:r>
              <a:rPr lang="fr-FR" sz="2400"/>
              <a:t> Tracer - Configuration OSPFv2 point à point à zone unique</a:t>
            </a:r>
          </a:p>
        </p:txBody>
      </p:sp>
      <p:sp>
        <p:nvSpPr>
          <p:cNvPr id="4" name="Content Placeholder 3">
            <a:extLst>
              <a:ext uri="{FF2B5EF4-FFF2-40B4-BE49-F238E27FC236}">
                <a16:creationId xmlns:a16="http://schemas.microsoft.com/office/drawing/2014/main" id="{7E614C1A-E2F7-B54C-AD6A-941D59485D26}"/>
              </a:ext>
            </a:extLst>
          </p:cNvPr>
          <p:cNvSpPr>
            <a:spLocks noGrp="1"/>
          </p:cNvSpPr>
          <p:nvPr>
            <p:ph idx="1"/>
          </p:nvPr>
        </p:nvSpPr>
        <p:spPr>
          <a:xfrm>
            <a:off x="490565" y="926006"/>
            <a:ext cx="8280057" cy="3678608"/>
          </a:xfrm>
        </p:spPr>
        <p:txBody>
          <a:bodyPr/>
          <a:lstStyle/>
          <a:p>
            <a:pPr marL="0" indent="0" algn="l" rtl="0"/>
            <a:r>
              <a:rPr lang="fr-FR" sz="1600">
                <a:solidFill>
                  <a:srgbClr val="000000"/>
                </a:solidFill>
              </a:rPr>
              <a:t>Dans cette activité </a:t>
            </a:r>
            <a:r>
              <a:rPr lang="fr-FR" sz="1600" err="1">
                <a:solidFill>
                  <a:srgbClr val="000000"/>
                </a:solidFill>
              </a:rPr>
              <a:t>Packet</a:t>
            </a:r>
            <a:r>
              <a:rPr lang="fr-FR" sz="1600">
                <a:solidFill>
                  <a:srgbClr val="000000"/>
                </a:solidFill>
              </a:rPr>
              <a:t> Tracer, vous allez effectuer les opérations suivantes:</a:t>
            </a:r>
          </a:p>
          <a:p>
            <a:pPr marL="0" indent="0" algn="l"/>
            <a:endParaRPr lang="en-US" sz="1600">
              <a:solidFill>
                <a:srgbClr val="000000"/>
              </a:solidFill>
            </a:endParaRPr>
          </a:p>
          <a:p>
            <a:pPr marL="285750" indent="-285750" algn="l" rtl="0">
              <a:buFont typeface="Arial" panose="020B0604020202020204" pitchFamily="34" charset="0"/>
              <a:buChar char="•"/>
            </a:pPr>
            <a:r>
              <a:rPr lang="fr-FR" sz="1400">
                <a:solidFill>
                  <a:srgbClr val="000000"/>
                </a:solidFill>
              </a:rPr>
              <a:t>Configurer explicitement les ID des routeurs.</a:t>
            </a:r>
          </a:p>
          <a:p>
            <a:pPr marL="285750" indent="-285750" algn="l" rtl="0">
              <a:buFont typeface="Arial" panose="020B0604020202020204" pitchFamily="34" charset="0"/>
              <a:buChar char="•"/>
            </a:pPr>
            <a:r>
              <a:rPr lang="fr-FR" sz="1400">
                <a:solidFill>
                  <a:srgbClr val="000000"/>
                </a:solidFill>
              </a:rPr>
              <a:t>Configurer la commande </a:t>
            </a:r>
            <a:r>
              <a:rPr lang="fr-FR" sz="1400" b="1">
                <a:solidFill>
                  <a:srgbClr val="000000"/>
                </a:solidFill>
              </a:rPr>
              <a:t>réseau</a:t>
            </a:r>
            <a:r>
              <a:rPr lang="fr-FR" sz="1400">
                <a:solidFill>
                  <a:srgbClr val="000000"/>
                </a:solidFill>
              </a:rPr>
              <a:t> sur R1 à l'aide d'un masque générique basé sur le masque de sous-réseau.</a:t>
            </a:r>
          </a:p>
          <a:p>
            <a:pPr marL="285750" indent="-285750" algn="l" rtl="0">
              <a:buFont typeface="Arial" panose="020B0604020202020204" pitchFamily="34" charset="0"/>
              <a:buChar char="•"/>
            </a:pPr>
            <a:r>
              <a:rPr lang="fr-FR" sz="1400">
                <a:solidFill>
                  <a:srgbClr val="000000"/>
                </a:solidFill>
              </a:rPr>
              <a:t>Configurer la commande </a:t>
            </a:r>
            <a:r>
              <a:rPr lang="fr-FR" sz="1400" b="1">
                <a:solidFill>
                  <a:srgbClr val="000000"/>
                </a:solidFill>
              </a:rPr>
              <a:t>réseau</a:t>
            </a:r>
            <a:r>
              <a:rPr lang="fr-FR" sz="1400">
                <a:solidFill>
                  <a:srgbClr val="000000"/>
                </a:solidFill>
              </a:rPr>
              <a:t> sur R2 à l'aide d'un masque générique quad-zéro.</a:t>
            </a:r>
          </a:p>
          <a:p>
            <a:pPr marL="285750" indent="-285750" algn="l" rtl="0">
              <a:buFont typeface="Arial" panose="020B0604020202020204" pitchFamily="34" charset="0"/>
              <a:buChar char="•"/>
            </a:pPr>
            <a:r>
              <a:rPr lang="fr-FR" sz="1400">
                <a:solidFill>
                  <a:srgbClr val="000000"/>
                </a:solidFill>
              </a:rPr>
              <a:t>Configurer la commande d'interface </a:t>
            </a:r>
            <a:r>
              <a:rPr lang="fr-FR" sz="1400" b="1" err="1">
                <a:solidFill>
                  <a:srgbClr val="000000"/>
                </a:solidFill>
              </a:rPr>
              <a:t>ip</a:t>
            </a:r>
            <a:r>
              <a:rPr lang="fr-FR" sz="1400" b="1">
                <a:solidFill>
                  <a:srgbClr val="000000"/>
                </a:solidFill>
              </a:rPr>
              <a:t> </a:t>
            </a:r>
            <a:r>
              <a:rPr lang="fr-FR" sz="1400" b="1" err="1">
                <a:solidFill>
                  <a:srgbClr val="000000"/>
                </a:solidFill>
              </a:rPr>
              <a:t>ospf</a:t>
            </a:r>
            <a:r>
              <a:rPr lang="fr-FR" sz="1400">
                <a:solidFill>
                  <a:srgbClr val="000000"/>
                </a:solidFill>
              </a:rPr>
              <a:t> sur R3.</a:t>
            </a:r>
          </a:p>
          <a:p>
            <a:pPr marL="285750" indent="-285750" algn="l" rtl="0">
              <a:buFont typeface="Arial" panose="020B0604020202020204" pitchFamily="34" charset="0"/>
              <a:buChar char="•"/>
            </a:pPr>
            <a:r>
              <a:rPr lang="fr-FR" sz="1400">
                <a:solidFill>
                  <a:srgbClr val="000000"/>
                </a:solidFill>
              </a:rPr>
              <a:t>Configurer les interfaces passives.</a:t>
            </a:r>
          </a:p>
          <a:p>
            <a:pPr marL="285750" indent="-285750" algn="l" rtl="0">
              <a:buFont typeface="Arial" panose="020B0604020202020204" pitchFamily="34" charset="0"/>
              <a:buChar char="•"/>
            </a:pPr>
            <a:r>
              <a:rPr lang="fr-FR" sz="1400">
                <a:solidFill>
                  <a:srgbClr val="000000"/>
                </a:solidFill>
              </a:rPr>
              <a:t>Vérifier le fonctionnement OSPF à l'aide des commandes </a:t>
            </a:r>
            <a:r>
              <a:rPr lang="fr-FR" sz="1400" b="1">
                <a:solidFill>
                  <a:srgbClr val="000000"/>
                </a:solidFill>
              </a:rPr>
              <a:t>show </a:t>
            </a:r>
            <a:r>
              <a:rPr lang="fr-FR" sz="1400" b="1" err="1">
                <a:solidFill>
                  <a:srgbClr val="000000"/>
                </a:solidFill>
              </a:rPr>
              <a:t>ip</a:t>
            </a:r>
            <a:r>
              <a:rPr lang="fr-FR" sz="1400" b="1">
                <a:solidFill>
                  <a:srgbClr val="000000"/>
                </a:solidFill>
              </a:rPr>
              <a:t> </a:t>
            </a:r>
            <a:r>
              <a:rPr lang="fr-FR" sz="1400" b="1" err="1">
                <a:solidFill>
                  <a:srgbClr val="000000"/>
                </a:solidFill>
              </a:rPr>
              <a:t>protocols</a:t>
            </a:r>
            <a:r>
              <a:rPr lang="fr-FR" sz="1400">
                <a:solidFill>
                  <a:srgbClr val="000000"/>
                </a:solidFill>
              </a:rPr>
              <a:t> et </a:t>
            </a:r>
            <a:r>
              <a:rPr lang="fr-FR" sz="1400" b="1">
                <a:solidFill>
                  <a:srgbClr val="000000"/>
                </a:solidFill>
              </a:rPr>
              <a:t>show </a:t>
            </a:r>
            <a:r>
              <a:rPr lang="fr-FR" sz="1400" b="1" err="1">
                <a:solidFill>
                  <a:srgbClr val="000000"/>
                </a:solidFill>
              </a:rPr>
              <a:t>ip</a:t>
            </a:r>
            <a:r>
              <a:rPr lang="fr-FR" sz="1400" b="1">
                <a:solidFill>
                  <a:srgbClr val="000000"/>
                </a:solidFill>
              </a:rPr>
              <a:t> route</a:t>
            </a:r>
            <a:r>
              <a:rPr lang="fr-FR" sz="1400">
                <a:solidFill>
                  <a:srgbClr val="000000"/>
                </a:solidFill>
              </a:rPr>
              <a:t> .</a:t>
            </a:r>
          </a:p>
        </p:txBody>
      </p:sp>
    </p:spTree>
    <p:custDataLst>
      <p:tags r:id="rId1"/>
    </p:custDataLst>
    <p:extLst>
      <p:ext uri="{BB962C8B-B14F-4D97-AF65-F5344CB8AC3E}">
        <p14:creationId xmlns:p14="http://schemas.microsoft.com/office/powerpoint/2010/main" val="957911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2.3 Réseaux OSPF à accès multiple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5112" y="0"/>
            <a:ext cx="8345488" cy="731837"/>
          </a:xfrm>
        </p:spPr>
        <p:txBody>
          <a:bodyPr/>
          <a:lstStyle/>
          <a:p>
            <a:pPr rtl="0">
              <a:lnSpc>
                <a:spcPct val="100000"/>
              </a:lnSpc>
            </a:pPr>
            <a:r>
              <a:rPr lang="fr-FR" sz="1600"/>
              <a:t>Réseaux OSPF à accès multiple</a:t>
            </a:r>
            <a:br>
              <a:rPr lang="en-US"/>
            </a:br>
            <a:r>
              <a:rPr lang="fr-FR" sz="2400"/>
              <a:t>Types de réseau OSPF</a:t>
            </a:r>
          </a:p>
        </p:txBody>
      </p:sp>
      <p:sp>
        <p:nvSpPr>
          <p:cNvPr id="5" name="Content Placeholder 4">
            <a:extLst>
              <a:ext uri="{FF2B5EF4-FFF2-40B4-BE49-F238E27FC236}">
                <a16:creationId xmlns:a16="http://schemas.microsoft.com/office/drawing/2014/main" id="{E83D4AF4-B335-144C-B647-344196CCC9B5}"/>
              </a:ext>
            </a:extLst>
          </p:cNvPr>
          <p:cNvSpPr>
            <a:spLocks noGrp="1"/>
          </p:cNvSpPr>
          <p:nvPr>
            <p:ph idx="1"/>
          </p:nvPr>
        </p:nvSpPr>
        <p:spPr>
          <a:xfrm>
            <a:off x="347441" y="1065792"/>
            <a:ext cx="4677783" cy="3689897"/>
          </a:xfrm>
        </p:spPr>
        <p:txBody>
          <a:bodyPr/>
          <a:lstStyle/>
          <a:p>
            <a:pPr marL="0" indent="0" algn="l" rtl="0"/>
            <a:r>
              <a:rPr lang="fr-FR" sz="1600">
                <a:solidFill>
                  <a:srgbClr val="000000"/>
                </a:solidFill>
              </a:rPr>
              <a:t>Un autre type de réseau qui utilise OSPF est le réseau OSPF </a:t>
            </a:r>
            <a:r>
              <a:rPr lang="fr-FR" sz="1600" err="1">
                <a:solidFill>
                  <a:srgbClr val="000000"/>
                </a:solidFill>
              </a:rPr>
              <a:t>multiaccès</a:t>
            </a:r>
            <a:r>
              <a:rPr lang="fr-FR" sz="1600">
                <a:solidFill>
                  <a:srgbClr val="000000"/>
                </a:solidFill>
              </a:rPr>
              <a:t>. Les réseaux OSPF à accès multiple sont uniques en ce sens qu'un seul routeur contrôle la distribution des </a:t>
            </a:r>
            <a:r>
              <a:rPr lang="fr-FR" sz="1600" err="1">
                <a:solidFill>
                  <a:srgbClr val="000000"/>
                </a:solidFill>
              </a:rPr>
              <a:t>LSAs</a:t>
            </a:r>
            <a:r>
              <a:rPr lang="fr-FR" sz="1600">
                <a:solidFill>
                  <a:srgbClr val="000000"/>
                </a:solidFill>
              </a:rPr>
              <a:t>. </a:t>
            </a:r>
          </a:p>
          <a:p>
            <a:pPr marL="0" indent="0" algn="l" rtl="0"/>
            <a:r>
              <a:rPr lang="fr-FR" sz="1600">
                <a:solidFill>
                  <a:srgbClr val="000000"/>
                </a:solidFill>
              </a:rPr>
              <a:t>Le routeur qui est élu pour ce rôle doit être déterminé par l'administrateur réseau grâce à une configuration adéquate.</a:t>
            </a:r>
          </a:p>
        </p:txBody>
      </p:sp>
      <p:pic>
        <p:nvPicPr>
          <p:cNvPr id="7" name="Picture 6">
            <a:extLst>
              <a:ext uri="{FF2B5EF4-FFF2-40B4-BE49-F238E27FC236}">
                <a16:creationId xmlns:a16="http://schemas.microsoft.com/office/drawing/2014/main" id="{E288D504-3E42-D140-9799-2B5D6F454A1E}"/>
              </a:ext>
            </a:extLst>
          </p:cNvPr>
          <p:cNvPicPr>
            <a:picLocks noChangeAspect="1"/>
          </p:cNvPicPr>
          <p:nvPr/>
        </p:nvPicPr>
        <p:blipFill>
          <a:blip r:embed="rId4"/>
          <a:stretch>
            <a:fillRect/>
          </a:stretch>
        </p:blipFill>
        <p:spPr>
          <a:xfrm>
            <a:off x="5102941" y="1005576"/>
            <a:ext cx="3317659" cy="2359984"/>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9513"/>
            <a:ext cx="8345488" cy="731837"/>
          </a:xfrm>
        </p:spPr>
        <p:txBody>
          <a:bodyPr/>
          <a:lstStyle/>
          <a:p>
            <a:pPr rtl="0">
              <a:lnSpc>
                <a:spcPct val="100000"/>
              </a:lnSpc>
            </a:pPr>
            <a:r>
              <a:rPr lang="fr-FR" sz="1600"/>
              <a:t>Réseaux OSPF à accès multiple</a:t>
            </a:r>
            <a:br>
              <a:rPr lang="en-US"/>
            </a:br>
            <a:r>
              <a:rPr lang="fr-FR" sz="2400"/>
              <a:t>Routeur désigné OSPF</a:t>
            </a:r>
          </a:p>
        </p:txBody>
      </p:sp>
      <p:sp>
        <p:nvSpPr>
          <p:cNvPr id="4" name="Content Placeholder 3">
            <a:extLst>
              <a:ext uri="{FF2B5EF4-FFF2-40B4-BE49-F238E27FC236}">
                <a16:creationId xmlns:a16="http://schemas.microsoft.com/office/drawing/2014/main" id="{D72C4DB9-9EEE-7545-8D36-CDCDBB534BCB}"/>
              </a:ext>
            </a:extLst>
          </p:cNvPr>
          <p:cNvSpPr>
            <a:spLocks noGrp="1"/>
          </p:cNvSpPr>
          <p:nvPr>
            <p:ph idx="1"/>
          </p:nvPr>
        </p:nvSpPr>
        <p:spPr>
          <a:xfrm>
            <a:off x="331539" y="859058"/>
            <a:ext cx="8280057" cy="3689897"/>
          </a:xfrm>
        </p:spPr>
        <p:txBody>
          <a:bodyPr/>
          <a:lstStyle/>
          <a:p>
            <a:pPr marL="342900" indent="-342900" algn="l" rtl="0">
              <a:buFont typeface="Arial" panose="020B0604020202020204" pitchFamily="34" charset="0"/>
              <a:buChar char="•"/>
            </a:pPr>
            <a:r>
              <a:rPr lang="fr-FR" sz="1600">
                <a:solidFill>
                  <a:srgbClr val="000000"/>
                </a:solidFill>
              </a:rPr>
              <a:t>Dans les réseaux à accès multiple, OSPF choisit un DR et un BDR. Le DR est responsable de la collecte et de la distribution des LSA envoyées et reçues. Le DR utilise l'adresse IPv4 multicast 224.0.0.5 qui est destinée à tous les routeurs OSPF.</a:t>
            </a:r>
          </a:p>
          <a:p>
            <a:pPr marL="342900" indent="-342900" algn="l" rtl="0">
              <a:buFont typeface="Arial" panose="020B0604020202020204" pitchFamily="34" charset="0"/>
              <a:buChar char="•"/>
            </a:pPr>
            <a:r>
              <a:rPr lang="fr-FR" sz="1600">
                <a:solidFill>
                  <a:srgbClr val="000000"/>
                </a:solidFill>
              </a:rPr>
              <a:t>Un BDR est également sélectionné en cas de panne du routeur DR. Le BDR écoute passivement et maintient une relation avec tous les routeurs. Lorsque le DR arrête de produire des paquets Hello, le BDR se désigne automatiquement comme DR et en assume le rôle.</a:t>
            </a:r>
          </a:p>
          <a:p>
            <a:pPr marL="342900" indent="-342900" algn="l" rtl="0">
              <a:buFont typeface="Arial" panose="020B0604020202020204" pitchFamily="34" charset="0"/>
              <a:buChar char="•"/>
            </a:pPr>
            <a:r>
              <a:rPr lang="fr-FR" sz="1600">
                <a:solidFill>
                  <a:srgbClr val="000000"/>
                </a:solidFill>
              </a:rPr>
              <a:t>Tous les autres routeurs deviennent un DROTHER (un routeur qui n'est ni le DR ni le BDR). Les DROTHER utilisent l'adresse à accès multiple 224.0.0.6 (tous les routeurs désignés) pour envoyer les paquets OSPF au DR et au BDR. Seuls le DR et le BDR écoutent le 224.0.0.6.</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3450896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Topologie de référence OSPF à accès multiple</a:t>
            </a:r>
          </a:p>
        </p:txBody>
      </p:sp>
      <p:sp>
        <p:nvSpPr>
          <p:cNvPr id="5" name="Content Placeholder 4">
            <a:extLst>
              <a:ext uri="{FF2B5EF4-FFF2-40B4-BE49-F238E27FC236}">
                <a16:creationId xmlns:a16="http://schemas.microsoft.com/office/drawing/2014/main" id="{912FF280-7814-7045-80D1-6CF62D9FA235}"/>
              </a:ext>
            </a:extLst>
          </p:cNvPr>
          <p:cNvSpPr>
            <a:spLocks noGrp="1"/>
          </p:cNvSpPr>
          <p:nvPr>
            <p:ph idx="1"/>
          </p:nvPr>
        </p:nvSpPr>
        <p:spPr>
          <a:xfrm>
            <a:off x="278296" y="914717"/>
            <a:ext cx="4214191" cy="3689897"/>
          </a:xfrm>
        </p:spPr>
        <p:txBody>
          <a:bodyPr/>
          <a:lstStyle/>
          <a:p>
            <a:pPr marL="342900" indent="-342900" algn="l" rtl="0">
              <a:buFont typeface="Arial" panose="020B0604020202020204" pitchFamily="34" charset="0"/>
              <a:buChar char="•"/>
            </a:pPr>
            <a:r>
              <a:rPr lang="fr-FR" sz="1600">
                <a:solidFill>
                  <a:srgbClr val="000000"/>
                </a:solidFill>
              </a:rPr>
              <a:t>Dans la topologie multi-accès illustrée dans la figure, il y a trois routeurs interconnectés sur un réseau Ethernet commun multi-accès, 192.168.1.0/24.</a:t>
            </a:r>
          </a:p>
          <a:p>
            <a:pPr marL="342900" indent="-342900" algn="l" rtl="0">
              <a:buFont typeface="Arial" panose="020B0604020202020204" pitchFamily="34" charset="0"/>
              <a:buChar char="•"/>
            </a:pPr>
            <a:r>
              <a:rPr lang="fr-FR" sz="1600">
                <a:solidFill>
                  <a:srgbClr val="000000"/>
                </a:solidFill>
              </a:rPr>
              <a:t>Comme les routeurs sont connectés sur un réseau commun à accès multiple avec diffusion, OSPF a sélectionné automatiquement un DR et un BDR. R3 a été sélectionné comme DR car son ID de routeur est 3.3.3.3, soit le plus élevé de ce réseau. R2 est le BDR car son ID de routeur vient en deuxième position dans ce réseau.</a:t>
            </a:r>
          </a:p>
          <a:p>
            <a:pPr marL="342900" indent="-342900" algn="l">
              <a:buFont typeface="Arial" panose="020B0604020202020204" pitchFamily="34" charset="0"/>
              <a:buChar char="•"/>
            </a:pPr>
            <a:endParaRPr lang="en-US" sz="1600">
              <a:solidFill>
                <a:srgbClr val="000000"/>
              </a:solidFill>
            </a:endParaRPr>
          </a:p>
        </p:txBody>
      </p:sp>
      <p:pic>
        <p:nvPicPr>
          <p:cNvPr id="7" name="Picture 6">
            <a:extLst>
              <a:ext uri="{FF2B5EF4-FFF2-40B4-BE49-F238E27FC236}">
                <a16:creationId xmlns:a16="http://schemas.microsoft.com/office/drawing/2014/main" id="{2B864140-2B27-7246-84A6-C261695CA472}"/>
              </a:ext>
            </a:extLst>
          </p:cNvPr>
          <p:cNvPicPr>
            <a:picLocks noChangeAspect="1"/>
          </p:cNvPicPr>
          <p:nvPr/>
        </p:nvPicPr>
        <p:blipFill>
          <a:blip r:embed="rId4"/>
          <a:stretch>
            <a:fillRect/>
          </a:stretch>
        </p:blipFill>
        <p:spPr>
          <a:xfrm>
            <a:off x="4572000" y="1205895"/>
            <a:ext cx="4187310" cy="2598657"/>
          </a:xfrm>
          <a:prstGeom prst="rect">
            <a:avLst/>
          </a:prstGeom>
        </p:spPr>
      </p:pic>
    </p:spTree>
    <p:custDataLst>
      <p:tags r:id="rId1"/>
    </p:custDataLst>
    <p:extLst>
      <p:ext uri="{BB962C8B-B14F-4D97-AF65-F5344CB8AC3E}">
        <p14:creationId xmlns:p14="http://schemas.microsoft.com/office/powerpoint/2010/main" val="18853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Vérifier les rôles de routeur OSPF</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399256" y="630237"/>
            <a:ext cx="8345488" cy="1590449"/>
          </a:xfrm>
        </p:spPr>
        <p:txBody>
          <a:bodyPr/>
          <a:lstStyle/>
          <a:p>
            <a:pPr marL="0" indent="0" algn="l" rtl="0"/>
            <a:r>
              <a:rPr lang="fr-FR" sz="1600">
                <a:solidFill>
                  <a:srgbClr val="000000"/>
                </a:solidFill>
              </a:rPr>
              <a:t>Pour vérifier les rôles du routeur OSPFv2, 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a:solidFill>
                  <a:srgbClr val="000000"/>
                </a:solidFill>
              </a:rPr>
              <a:t> </a:t>
            </a:r>
            <a:r>
              <a:rPr lang="fr-FR" sz="1600" b="1">
                <a:solidFill>
                  <a:srgbClr val="000000"/>
                </a:solidFill>
              </a:rPr>
              <a:t>interface</a:t>
            </a:r>
            <a:r>
              <a:rPr lang="fr-FR" sz="1600">
                <a:solidFill>
                  <a:srgbClr val="000000"/>
                </a:solidFill>
              </a:rPr>
              <a:t> .</a:t>
            </a:r>
          </a:p>
          <a:p>
            <a:pPr marL="0" indent="0" algn="l" rtl="0"/>
            <a:r>
              <a:rPr lang="fr-FR" sz="1600">
                <a:solidFill>
                  <a:srgbClr val="000000"/>
                </a:solidFill>
              </a:rPr>
              <a:t>Le résultat produit par R1 confirme les aspects suivants:</a:t>
            </a:r>
          </a:p>
          <a:p>
            <a:pPr marL="285750" indent="-285750" algn="l" rtl="0">
              <a:buFont typeface="Arial" panose="020B0604020202020204" pitchFamily="34" charset="0"/>
              <a:buChar char="•"/>
            </a:pPr>
            <a:r>
              <a:rPr lang="fr-FR" sz="1400">
                <a:solidFill>
                  <a:srgbClr val="000000"/>
                </a:solidFill>
              </a:rPr>
              <a:t>R1 n'est ni le DR, ni le BDR; c'est un DROTHER, avec une priorité par défaut égale à 1. (Ligne 7)</a:t>
            </a:r>
          </a:p>
          <a:p>
            <a:pPr marL="285750" indent="-285750" algn="l" rtl="0">
              <a:buFont typeface="Arial" panose="020B0604020202020204" pitchFamily="34" charset="0"/>
              <a:buChar char="•"/>
            </a:pPr>
            <a:r>
              <a:rPr lang="fr-FR" sz="1400">
                <a:solidFill>
                  <a:srgbClr val="000000"/>
                </a:solidFill>
              </a:rPr>
              <a:t>Le DR est R3, avec l'ID 3.3.3.3, à l'adresse IPv4 192.168.1.3, tandis que le BDR est R2, avec l'ID 2.2.2.2, à l'adresse IPv4 192.168.1.2. (lignes 8 et 9)</a:t>
            </a:r>
          </a:p>
          <a:p>
            <a:pPr marL="285750" indent="-285750" algn="l" rtl="0">
              <a:buFont typeface="Arial" panose="020B0604020202020204" pitchFamily="34" charset="0"/>
              <a:buChar char="•"/>
            </a:pPr>
            <a:r>
              <a:rPr lang="fr-FR" sz="1400">
                <a:solidFill>
                  <a:srgbClr val="000000"/>
                </a:solidFill>
              </a:rPr>
              <a:t>R1 comporte deux contiguïtés, l'une avec le BDR et l'autre avec le DR. (Lignes 20 à 22)</a:t>
            </a:r>
          </a:p>
        </p:txBody>
      </p:sp>
      <p:sp>
        <p:nvSpPr>
          <p:cNvPr id="2" name="Rectangle 1">
            <a:extLst>
              <a:ext uri="{FF2B5EF4-FFF2-40B4-BE49-F238E27FC236}">
                <a16:creationId xmlns:a16="http://schemas.microsoft.com/office/drawing/2014/main" id="{8BFEFFEB-6D99-5C46-BD42-E636BEF3E34E}"/>
              </a:ext>
            </a:extLst>
          </p:cNvPr>
          <p:cNvSpPr/>
          <p:nvPr/>
        </p:nvSpPr>
        <p:spPr>
          <a:xfrm>
            <a:off x="1004905" y="2345078"/>
            <a:ext cx="7030950" cy="2462213"/>
          </a:xfrm>
          <a:prstGeom prst="rect">
            <a:avLst/>
          </a:prstGeom>
          <a:solidFill>
            <a:srgbClr val="000000"/>
          </a:solidFill>
        </p:spPr>
        <p:txBody>
          <a:bodyPr wrap="square">
            <a:spAutoFit/>
          </a:bodyPr>
          <a:lstStyle/>
          <a:p>
            <a:pPr rtl="0"/>
            <a:r>
              <a:rPr lang="fr-FR" sz="1100">
                <a:solidFill>
                  <a:schemeClr val="bg1"/>
                </a:solidFill>
                <a:latin typeface="Courier New" panose="02070309020205020404" pitchFamily="49" charset="0"/>
                <a:cs typeface="Courier New" panose="02070309020205020404" pitchFamily="49" charset="0"/>
              </a:rPr>
              <a:t>R1# </a:t>
            </a:r>
            <a:r>
              <a:rPr lang="fr-FR" sz="1100" b="1">
                <a:solidFill>
                  <a:schemeClr val="bg1"/>
                </a:solidFill>
                <a:latin typeface="Courier New" panose="02070309020205020404" pitchFamily="49" charset="0"/>
                <a:cs typeface="Courier New" panose="02070309020205020404" pitchFamily="49" charset="0"/>
              </a:rPr>
              <a:t>show ip ospf interface GigabitEthernet 0/0/0</a:t>
            </a:r>
          </a:p>
          <a:p>
            <a:pPr rtl="0"/>
            <a:r>
              <a:rPr lang="fr-FR" sz="11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100">
                <a:solidFill>
                  <a:schemeClr val="bg1"/>
                </a:solidFill>
                <a:latin typeface="Courier New" panose="02070309020205020404" pitchFamily="49" charset="0"/>
                <a:cs typeface="Courier New" panose="02070309020205020404" pitchFamily="49" charset="0"/>
              </a:rPr>
              <a:t>  Internet Address 192.168.1.1/24, Area 0, Attached via Interface Enable </a:t>
            </a:r>
          </a:p>
          <a:p>
            <a:pPr rtl="0"/>
            <a:r>
              <a:rPr lang="fr-FR" sz="1100">
                <a:solidFill>
                  <a:schemeClr val="bg1"/>
                </a:solidFill>
                <a:latin typeface="Courier New" panose="02070309020205020404" pitchFamily="49" charset="0"/>
                <a:cs typeface="Courier New" panose="02070309020205020404" pitchFamily="49" charset="0"/>
              </a:rPr>
              <a:t>  Process ID 10, Router ID 1.1.1.1, Network Type BROADCAST, Cost: 1     </a:t>
            </a:r>
          </a:p>
          <a:p>
            <a:pPr rtl="0"/>
            <a:r>
              <a:rPr lang="fr-FR" sz="1100">
                <a:solidFill>
                  <a:schemeClr val="bg1"/>
                </a:solidFill>
                <a:latin typeface="Courier New" panose="02070309020205020404" pitchFamily="49" charset="0"/>
                <a:cs typeface="Courier New" panose="02070309020205020404" pitchFamily="49" charset="0"/>
              </a:rPr>
              <a:t>  (output omitted) </a:t>
            </a:r>
          </a:p>
          <a:p>
            <a:pPr rtl="0"/>
            <a:r>
              <a:rPr lang="fr-FR" sz="1100">
                <a:solidFill>
                  <a:schemeClr val="bg1"/>
                </a:solidFill>
                <a:latin typeface="Courier New" panose="02070309020205020404" pitchFamily="49" charset="0"/>
                <a:cs typeface="Courier New" panose="02070309020205020404" pitchFamily="49" charset="0"/>
              </a:rPr>
              <a:t>  Transmit Delay is 1 sec, </a:t>
            </a:r>
            <a:r>
              <a:rPr lang="fr-FR" sz="1100">
                <a:solidFill>
                  <a:schemeClr val="accent6">
                    <a:lumMod val="60000"/>
                    <a:lumOff val="40000"/>
                  </a:schemeClr>
                </a:solidFill>
                <a:latin typeface="Courier New" panose="02070309020205020404" pitchFamily="49" charset="0"/>
                <a:cs typeface="Courier New" panose="02070309020205020404" pitchFamily="49" charset="0"/>
              </a:rPr>
              <a:t>State DROTHER, Priority 1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Designated Router (ID) 3.3.3.3, Interface address 192.168.1.3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  (output omitted)</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Neighbor Count is 2, Adjacent neighbor count is 2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pPr rtl="0"/>
            <a:r>
              <a:rPr lang="fr-FR" sz="1100">
                <a:solidFill>
                  <a:schemeClr val="bg1"/>
                </a:solidFill>
                <a:latin typeface="Courier New" panose="02070309020205020404" pitchFamily="49" charset="0"/>
                <a:cs typeface="Courier New" panose="02070309020205020404" pitchFamily="49" charset="0"/>
              </a:rPr>
              <a:t>  Suppress hello for 0 neighbor(s) </a:t>
            </a:r>
          </a:p>
          <a:p>
            <a:pPr rtl="0"/>
            <a:r>
              <a:rPr lang="fr-FR" sz="11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758683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Vérifier les rôles de routeur OSPF (Suite) </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551437"/>
          </a:xfrm>
        </p:spPr>
        <p:txBody>
          <a:bodyPr/>
          <a:lstStyle/>
          <a:p>
            <a:pPr marL="0" indent="0" algn="l" rtl="0"/>
            <a:r>
              <a:rPr lang="fr-FR" sz="1600">
                <a:solidFill>
                  <a:srgbClr val="000000"/>
                </a:solidFill>
              </a:rPr>
              <a:t>Le résultat produit par R2 confirme les aspects suivants :</a:t>
            </a:r>
          </a:p>
          <a:p>
            <a:pPr marL="342900" indent="-342900" algn="l" rtl="0">
              <a:buFont typeface="Arial" panose="020B0604020202020204" pitchFamily="34" charset="0"/>
              <a:buChar char="•"/>
            </a:pPr>
            <a:r>
              <a:rPr lang="fr-FR" sz="1400">
                <a:solidFill>
                  <a:srgbClr val="000000"/>
                </a:solidFill>
              </a:rPr>
              <a:t>R2 est le BDR avec une priorité par défaut de 1. (Ligne 7)</a:t>
            </a:r>
          </a:p>
          <a:p>
            <a:pPr marL="342900" indent="-342900" algn="l" rtl="0">
              <a:buFont typeface="Arial" panose="020B0604020202020204" pitchFamily="34" charset="0"/>
              <a:buChar char="•"/>
            </a:pPr>
            <a:r>
              <a:rPr lang="fr-FR" sz="1400">
                <a:solidFill>
                  <a:srgbClr val="000000"/>
                </a:solidFill>
              </a:rPr>
              <a:t>Le DR est R3, avec l'ID 3.3.3.3, à l'adresse IPv4 192.168.1.3, tandis que le BDR est R2, avec l'ID 2.2.2.2, à l'adresse IPv4 192.168.1.2. (lignes 8 et 9)</a:t>
            </a:r>
          </a:p>
          <a:p>
            <a:pPr marL="342900" indent="-342900" algn="l" rtl="0">
              <a:buFont typeface="Arial" panose="020B0604020202020204" pitchFamily="34" charset="0"/>
              <a:buChar char="•"/>
            </a:pPr>
            <a:r>
              <a:rPr lang="fr-FR" sz="1400">
                <a:solidFill>
                  <a:srgbClr val="000000"/>
                </a:solidFill>
              </a:rPr>
              <a:t>R2 comporte deux contiguïtés, l'une avec un voisin dont l'ID de routeur est 1.1.1.1 (R1) et l'autre avec le DR. (Lignes 20 à 22)</a:t>
            </a:r>
          </a:p>
          <a:p>
            <a:pPr marL="285750" indent="-285750" algn="l">
              <a:buFont typeface="Arial" panose="020B0604020202020204" pitchFamily="34" charset="0"/>
              <a:buChar char="•"/>
            </a:pPr>
            <a:endParaRPr lang="en-US" sz="160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241962"/>
            <a:ext cx="8345488" cy="2462213"/>
          </a:xfrm>
          <a:prstGeom prst="rect">
            <a:avLst/>
          </a:prstGeom>
          <a:solidFill>
            <a:srgbClr val="000000"/>
          </a:solidFill>
        </p:spPr>
        <p:txBody>
          <a:bodyPr wrap="square">
            <a:spAutoFit/>
          </a:bodyPr>
          <a:lstStyle/>
          <a:p>
            <a:pPr rtl="0"/>
            <a:r>
              <a:rPr lang="fr-FR" sz="1100">
                <a:solidFill>
                  <a:schemeClr val="bg1"/>
                </a:solidFill>
                <a:latin typeface="Courier New" panose="02070309020205020404" pitchFamily="49" charset="0"/>
                <a:cs typeface="Courier New" panose="02070309020205020404" pitchFamily="49" charset="0"/>
              </a:rPr>
              <a:t>R2# </a:t>
            </a:r>
            <a:r>
              <a:rPr lang="fr-FR" sz="1100" b="1">
                <a:solidFill>
                  <a:schemeClr val="bg1"/>
                </a:solidFill>
                <a:latin typeface="Courier New" panose="02070309020205020404" pitchFamily="49" charset="0"/>
                <a:cs typeface="Courier New" panose="02070309020205020404" pitchFamily="49" charset="0"/>
              </a:rPr>
              <a:t>show ip ospf interface GigabitEthernet 0/0/0 </a:t>
            </a:r>
          </a:p>
          <a:p>
            <a:pPr rtl="0"/>
            <a:r>
              <a:rPr lang="fr-FR" sz="11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fr-FR" sz="1100">
                <a:solidFill>
                  <a:schemeClr val="bg1"/>
                </a:solidFill>
                <a:latin typeface="Courier New" panose="02070309020205020404" pitchFamily="49" charset="0"/>
                <a:cs typeface="Courier New" panose="02070309020205020404" pitchFamily="49" charset="0"/>
              </a:rPr>
              <a:t>  Internet Address 192.168.1.2/24, Area 0, Attached via Interface Enable</a:t>
            </a:r>
          </a:p>
          <a:p>
            <a:pPr rtl="0"/>
            <a:r>
              <a:rPr lang="fr-FR" sz="1100">
                <a:solidFill>
                  <a:schemeClr val="bg1"/>
                </a:solidFill>
                <a:latin typeface="Courier New" panose="02070309020205020404" pitchFamily="49" charset="0"/>
                <a:cs typeface="Courier New" panose="02070309020205020404" pitchFamily="49" charset="0"/>
              </a:rPr>
              <a:t>  Process ID 10, Router ID 2.2.2.2, Network Type BROADCAST, Cost: 1 </a:t>
            </a:r>
          </a:p>
          <a:p>
            <a:pPr rtl="0"/>
            <a:r>
              <a:rPr lang="fr-FR" sz="1100">
                <a:solidFill>
                  <a:schemeClr val="bg1"/>
                </a:solidFill>
                <a:latin typeface="Courier New" panose="02070309020205020404" pitchFamily="49" charset="0"/>
                <a:cs typeface="Courier New" panose="02070309020205020404" pitchFamily="49" charset="0"/>
              </a:rPr>
              <a:t>  (output omitted)</a:t>
            </a:r>
          </a:p>
          <a:p>
            <a:pPr rtl="0"/>
            <a:r>
              <a:rPr lang="fr-FR" sz="1100">
                <a:solidFill>
                  <a:schemeClr val="bg1"/>
                </a:solidFill>
                <a:latin typeface="Courier New" panose="02070309020205020404" pitchFamily="49" charset="0"/>
                <a:cs typeface="Courier New" panose="02070309020205020404" pitchFamily="49" charset="0"/>
              </a:rPr>
              <a:t>  Transmit Delay is 1 sec, </a:t>
            </a:r>
            <a:r>
              <a:rPr lang="fr-FR" sz="1100">
                <a:solidFill>
                  <a:schemeClr val="accent6">
                    <a:lumMod val="60000"/>
                    <a:lumOff val="40000"/>
                  </a:schemeClr>
                </a:solidFill>
                <a:latin typeface="Courier New" panose="02070309020205020404" pitchFamily="49" charset="0"/>
                <a:cs typeface="Courier New" panose="02070309020205020404" pitchFamily="49" charset="0"/>
              </a:rPr>
              <a:t>State BDR, Priority 1 </a:t>
            </a:r>
          </a:p>
          <a:p>
            <a:pPr rtl="0"/>
            <a:r>
              <a:rPr lang="fr-FR" sz="1100">
                <a:solidFill>
                  <a:schemeClr val="bg1"/>
                </a:solidFill>
                <a:latin typeface="Courier New" panose="02070309020205020404" pitchFamily="49" charset="0"/>
                <a:cs typeface="Courier New" panose="02070309020205020404" pitchFamily="49" charset="0"/>
              </a:rPr>
              <a:t>  </a:t>
            </a:r>
            <a:r>
              <a:rPr lang="fr-FR" sz="110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pPr rtl="0"/>
            <a:r>
              <a:rPr lang="fr-FR" sz="1100">
                <a:solidFill>
                  <a:schemeClr val="bg1"/>
                </a:solidFill>
                <a:latin typeface="Courier New" panose="02070309020205020404" pitchFamily="49" charset="0"/>
                <a:cs typeface="Courier New" panose="02070309020205020404" pitchFamily="49" charset="0"/>
              </a:rPr>
              <a:t>  (output omitted)</a:t>
            </a:r>
          </a:p>
          <a:p>
            <a:pPr rtl="0"/>
            <a:r>
              <a:rPr lang="fr-FR" sz="1100">
                <a:solidFill>
                  <a:schemeClr val="bg1"/>
                </a:solidFill>
                <a:latin typeface="Courier New" panose="02070309020205020404" pitchFamily="49" charset="0"/>
                <a:cs typeface="Courier New" panose="02070309020205020404" pitchFamily="49" charset="0"/>
              </a:rPr>
              <a:t>  </a:t>
            </a:r>
            <a:r>
              <a:rPr lang="fr-FR" sz="110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pPr rtl="0"/>
            <a:r>
              <a:rPr lang="fr-FR" sz="1100">
                <a:solidFill>
                  <a:schemeClr val="accent6">
                    <a:lumMod val="60000"/>
                    <a:lumOff val="40000"/>
                  </a:schemeClr>
                </a:solidFill>
                <a:latin typeface="Courier New" panose="02070309020205020404" pitchFamily="49" charset="0"/>
                <a:cs typeface="Courier New" panose="02070309020205020404" pitchFamily="49" charset="0"/>
              </a:rPr>
              <a:t>  Adjacent with neighbor 3.3.3.3 (Designated Router) </a:t>
            </a:r>
          </a:p>
          <a:p>
            <a:pPr rtl="0"/>
            <a:r>
              <a:rPr lang="fr-FR" sz="1100">
                <a:solidFill>
                  <a:schemeClr val="bg1"/>
                </a:solidFill>
                <a:latin typeface="Courier New" panose="02070309020205020404" pitchFamily="49" charset="0"/>
                <a:cs typeface="Courier New" panose="02070309020205020404" pitchFamily="49" charset="0"/>
              </a:rPr>
              <a:t>  Suppress hello for 0 neighbor(s) </a:t>
            </a:r>
          </a:p>
          <a:p>
            <a:pPr rtl="0"/>
            <a:r>
              <a:rPr lang="fr-FR" sz="110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3215468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Vérifier les rôles de routeur OSPF (Suite) </a:t>
            </a:r>
          </a:p>
        </p:txBody>
      </p:sp>
      <p:sp>
        <p:nvSpPr>
          <p:cNvPr id="4" name="Content Placeholder 3">
            <a:extLst>
              <a:ext uri="{FF2B5EF4-FFF2-40B4-BE49-F238E27FC236}">
                <a16:creationId xmlns:a16="http://schemas.microsoft.com/office/drawing/2014/main" id="{27301F4B-7117-2541-B262-8EBECB5A0F0B}"/>
              </a:ext>
            </a:extLst>
          </p:cNvPr>
          <p:cNvSpPr>
            <a:spLocks noGrp="1"/>
          </p:cNvSpPr>
          <p:nvPr>
            <p:ph idx="1"/>
          </p:nvPr>
        </p:nvSpPr>
        <p:spPr>
          <a:xfrm>
            <a:off x="124177" y="630237"/>
            <a:ext cx="8884355" cy="1479917"/>
          </a:xfrm>
        </p:spPr>
        <p:txBody>
          <a:bodyPr/>
          <a:lstStyle/>
          <a:p>
            <a:pPr marL="0" indent="0" algn="l" rtl="0"/>
            <a:r>
              <a:rPr lang="fr-FR" sz="1600">
                <a:solidFill>
                  <a:srgbClr val="000000"/>
                </a:solidFill>
              </a:rPr>
              <a:t>Le résultat produit par R3 confirme les aspects suivants:</a:t>
            </a:r>
          </a:p>
          <a:p>
            <a:pPr marL="285750" indent="-285750" algn="l" rtl="0">
              <a:buFont typeface="Arial" panose="020B0604020202020204" pitchFamily="34" charset="0"/>
              <a:buChar char="•"/>
            </a:pPr>
            <a:r>
              <a:rPr lang="fr-FR" sz="1400">
                <a:solidFill>
                  <a:srgbClr val="000000"/>
                </a:solidFill>
              </a:rPr>
              <a:t>R3 est le DR, avec une priorité par défaut égale à 1. (Ligne 7)</a:t>
            </a:r>
          </a:p>
          <a:p>
            <a:pPr marL="285750" indent="-285750" algn="l" rtl="0">
              <a:buFont typeface="Arial" panose="020B0604020202020204" pitchFamily="34" charset="0"/>
              <a:buChar char="•"/>
            </a:pPr>
            <a:r>
              <a:rPr lang="fr-FR" sz="1400">
                <a:solidFill>
                  <a:srgbClr val="000000"/>
                </a:solidFill>
              </a:rPr>
              <a:t>Le DR est R3, avec l'ID 3.3.3.3, à l'adresse IPv4 192.168.1.3, tandis que le BDR est R2, avec l'ID 2.2.2.2, à l'adresse IPv4 192.168.1.2. (lignes 8 et 9)</a:t>
            </a:r>
          </a:p>
          <a:p>
            <a:pPr marL="285750" indent="-285750" algn="l" rtl="0">
              <a:buFont typeface="Arial" panose="020B0604020202020204" pitchFamily="34" charset="0"/>
              <a:buChar char="•"/>
            </a:pPr>
            <a:r>
              <a:rPr lang="fr-FR" sz="1400">
                <a:solidFill>
                  <a:srgbClr val="000000"/>
                </a:solidFill>
              </a:rPr>
              <a:t>R3 comporte deux contiguïtés, l'une avec un voisin dont l'ID de routeur est 1.1.1.1 (R1) et l'autre avec le BDR. (Lignes 20 à 22)</a:t>
            </a:r>
          </a:p>
          <a:p>
            <a:pPr marL="285750" indent="-285750" algn="l">
              <a:buFont typeface="Arial" panose="020B0604020202020204" pitchFamily="34" charset="0"/>
              <a:buChar char="•"/>
            </a:pPr>
            <a:endParaRPr lang="en-US" sz="1600">
              <a:solidFill>
                <a:srgbClr val="000000"/>
              </a:solidFill>
            </a:endParaRPr>
          </a:p>
        </p:txBody>
      </p:sp>
      <p:sp>
        <p:nvSpPr>
          <p:cNvPr id="5" name="Rectangle 4">
            <a:extLst>
              <a:ext uri="{FF2B5EF4-FFF2-40B4-BE49-F238E27FC236}">
                <a16:creationId xmlns:a16="http://schemas.microsoft.com/office/drawing/2014/main" id="{5860D293-AB15-7A4D-A8E1-D27EC3D7C4BE}"/>
              </a:ext>
            </a:extLst>
          </p:cNvPr>
          <p:cNvSpPr/>
          <p:nvPr/>
        </p:nvSpPr>
        <p:spPr>
          <a:xfrm>
            <a:off x="478278" y="2181674"/>
            <a:ext cx="8345488" cy="2677656"/>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R3# </a:t>
            </a:r>
            <a:r>
              <a:rPr lang="fr-FR" sz="1200" b="1">
                <a:solidFill>
                  <a:schemeClr val="bg1"/>
                </a:solidFill>
                <a:latin typeface="Courier New" panose="02070309020205020404" pitchFamily="49" charset="0"/>
                <a:cs typeface="Courier New" panose="02070309020205020404" pitchFamily="49" charset="0"/>
              </a:rPr>
              <a:t>show ip ospf interface GigabitEthernet 0/0/0 </a:t>
            </a:r>
          </a:p>
          <a:p>
            <a:pPr rtl="0"/>
            <a:r>
              <a:rPr lang="fr-FR" sz="12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fr-FR" sz="1200">
                <a:solidFill>
                  <a:schemeClr val="bg1"/>
                </a:solidFill>
                <a:latin typeface="Courier New" panose="02070309020205020404" pitchFamily="49" charset="0"/>
                <a:cs typeface="Courier New" panose="02070309020205020404" pitchFamily="49" charset="0"/>
              </a:rPr>
              <a:t>  Internet Address 192.168.1.3/24, Area 0, Attached via Interface Enable</a:t>
            </a:r>
          </a:p>
          <a:p>
            <a:pPr rtl="0"/>
            <a:r>
              <a:rPr lang="fr-FR" sz="1200">
                <a:solidFill>
                  <a:schemeClr val="bg1"/>
                </a:solidFill>
                <a:latin typeface="Courier New" panose="02070309020205020404" pitchFamily="49" charset="0"/>
                <a:cs typeface="Courier New" panose="02070309020205020404" pitchFamily="49" charset="0"/>
              </a:rPr>
              <a:t>  Process ID 10, Router ID 2.2.2.2, Network Type BROADCAST, Cost: 1 </a:t>
            </a:r>
          </a:p>
          <a:p>
            <a:pPr rtl="0"/>
            <a:r>
              <a:rPr lang="fr-FR" sz="1200">
                <a:solidFill>
                  <a:schemeClr val="bg1"/>
                </a:solidFill>
                <a:latin typeface="Courier New" panose="02070309020205020404" pitchFamily="49" charset="0"/>
                <a:cs typeface="Courier New" panose="02070309020205020404" pitchFamily="49" charset="0"/>
              </a:rPr>
              <a:t>  (output omitted)</a:t>
            </a:r>
          </a:p>
          <a:p>
            <a:pPr rtl="0"/>
            <a:r>
              <a:rPr lang="fr-FR" sz="1200">
                <a:solidFill>
                  <a:schemeClr val="bg1"/>
                </a:solidFill>
                <a:latin typeface="Courier New" panose="02070309020205020404" pitchFamily="49" charset="0"/>
                <a:cs typeface="Courier New" panose="02070309020205020404" pitchFamily="49" charset="0"/>
              </a:rPr>
              <a:t>  Transmit Delay is 1 sec, </a:t>
            </a:r>
            <a:r>
              <a:rPr lang="fr-FR" sz="1200">
                <a:solidFill>
                  <a:schemeClr val="accent6">
                    <a:lumMod val="60000"/>
                    <a:lumOff val="40000"/>
                  </a:schemeClr>
                </a:solidFill>
                <a:latin typeface="Courier New" panose="02070309020205020404" pitchFamily="49" charset="0"/>
                <a:cs typeface="Courier New" panose="02070309020205020404" pitchFamily="49" charset="0"/>
              </a:rPr>
              <a:t>State DR, Priority 1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Designated Router (ID) 3.3.3.3, Interface address 192.168.1.3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Backup Designated Router (ID) 2.2.2.2, Interface address 192.168.1.2</a:t>
            </a:r>
          </a:p>
          <a:p>
            <a:pPr rtl="0"/>
            <a:r>
              <a:rPr lang="fr-FR" sz="1200">
                <a:solidFill>
                  <a:schemeClr val="bg1"/>
                </a:solidFill>
                <a:latin typeface="Courier New" panose="02070309020205020404" pitchFamily="49" charset="0"/>
                <a:cs typeface="Courier New" panose="02070309020205020404" pitchFamily="49" charset="0"/>
              </a:rPr>
              <a:t>  (output omitted)</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Neighbor Count is 2, Adjacent neighbor count is 2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Adjacent with neighbor 1.1.1.1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Adjacent with neighbor 2.2.2.2 (Backup Designated Router) </a:t>
            </a:r>
          </a:p>
          <a:p>
            <a:pPr rtl="0"/>
            <a:r>
              <a:rPr lang="fr-FR" sz="1200">
                <a:solidFill>
                  <a:schemeClr val="bg1"/>
                </a:solidFill>
                <a:latin typeface="Courier New" panose="02070309020205020404" pitchFamily="49" charset="0"/>
                <a:cs typeface="Courier New" panose="02070309020205020404" pitchFamily="49" charset="0"/>
              </a:rPr>
              <a:t>  Suppress hello for 0 neighbor(s) </a:t>
            </a:r>
          </a:p>
          <a:p>
            <a:pPr rtl="0"/>
            <a:r>
              <a:rPr lang="fr-FR" sz="1200">
                <a:solidFill>
                  <a:schemeClr val="bg1"/>
                </a:solidFill>
                <a:latin typeface="Courier New" panose="02070309020205020404" pitchFamily="49" charset="0"/>
                <a:cs typeface="Courier New" panose="02070309020205020404" pitchFamily="49" charset="0"/>
              </a:rPr>
              <a:t>R3#</a:t>
            </a:r>
          </a:p>
        </p:txBody>
      </p:sp>
    </p:spTree>
    <p:custDataLst>
      <p:tags r:id="rId1"/>
    </p:custDataLst>
    <p:extLst>
      <p:ext uri="{BB962C8B-B14F-4D97-AF65-F5344CB8AC3E}">
        <p14:creationId xmlns:p14="http://schemas.microsoft.com/office/powerpoint/2010/main" val="4125061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2.1 ID de routeur OSPF</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Vérifier les contiguïtés DR/BDR</a:t>
            </a:r>
          </a:p>
        </p:txBody>
      </p:sp>
      <p:sp>
        <p:nvSpPr>
          <p:cNvPr id="6" name="Content Placeholder 5">
            <a:extLst>
              <a:ext uri="{FF2B5EF4-FFF2-40B4-BE49-F238E27FC236}">
                <a16:creationId xmlns:a16="http://schemas.microsoft.com/office/drawing/2014/main" id="{A8B69BA0-1131-0144-9DE6-AC3DB7B3114F}"/>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Pour vérifier les contiguïtés OSPFv2, 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neighbor</a:t>
            </a:r>
            <a:r>
              <a:rPr lang="fr-FR" sz="1600">
                <a:solidFill>
                  <a:srgbClr val="000000"/>
                </a:solidFill>
              </a:rPr>
              <a:t> . L'état des voisins dans les réseaux multi-accès peut être le suivant :</a:t>
            </a:r>
          </a:p>
          <a:p>
            <a:pPr marL="342900" indent="-342900" algn="l" rtl="0">
              <a:buFont typeface="Arial" panose="020B0604020202020204" pitchFamily="34" charset="0"/>
              <a:buChar char="•"/>
            </a:pPr>
            <a:r>
              <a:rPr lang="fr-FR" sz="1400" b="1">
                <a:solidFill>
                  <a:srgbClr val="000000"/>
                </a:solidFill>
              </a:rPr>
              <a:t>FULL/DROTHER</a:t>
            </a:r>
            <a:r>
              <a:rPr lang="fr-FR" sz="1400">
                <a:solidFill>
                  <a:srgbClr val="000000"/>
                </a:solidFill>
              </a:rPr>
              <a:t>- Il s'agit d'un routeur DR ou BDR qui est entièrement contigu avec un routeur non DR ou BDR. Ces deux voisins peuvent échanger des paquets Hello, des mises à jour, des demandes, des réponses et des accusés de réception.</a:t>
            </a:r>
          </a:p>
          <a:p>
            <a:pPr marL="342900" indent="-342900" algn="l" rtl="0">
              <a:buFont typeface="Arial" panose="020B0604020202020204" pitchFamily="34" charset="0"/>
              <a:buChar char="•"/>
            </a:pPr>
            <a:r>
              <a:rPr lang="fr-FR" sz="1400" b="1">
                <a:solidFill>
                  <a:srgbClr val="000000"/>
                </a:solidFill>
              </a:rPr>
              <a:t>FULL/DR</a:t>
            </a:r>
            <a:r>
              <a:rPr lang="fr-FR" sz="1400">
                <a:solidFill>
                  <a:srgbClr val="000000"/>
                </a:solidFill>
              </a:rPr>
              <a:t> - le routeur est entièrement contigu avec le DR voisin indiqué. Ces deux voisins peuvent échanger des paquets Hello, des mises à jour, des demandes, des réponses et des accusés de réception.</a:t>
            </a:r>
          </a:p>
          <a:p>
            <a:pPr marL="342900" indent="-342900" algn="l" rtl="0">
              <a:buFont typeface="Arial" panose="020B0604020202020204" pitchFamily="34" charset="0"/>
              <a:buChar char="•"/>
            </a:pPr>
            <a:r>
              <a:rPr lang="fr-FR" sz="1400" b="1">
                <a:solidFill>
                  <a:srgbClr val="000000"/>
                </a:solidFill>
              </a:rPr>
              <a:t>FULL/BDR</a:t>
            </a:r>
            <a:r>
              <a:rPr lang="fr-FR" sz="1400">
                <a:solidFill>
                  <a:srgbClr val="000000"/>
                </a:solidFill>
              </a:rPr>
              <a:t> - Le routeur est entièrement contigu avec le BDR voisin indiqué. Ces deux voisins peuvent échanger des paquets Hello, des mises à jour, des demandes, des réponses et des accusés de réception.</a:t>
            </a:r>
          </a:p>
          <a:p>
            <a:pPr marL="342900" indent="-342900" algn="l" rtl="0">
              <a:buFont typeface="Arial" panose="020B0604020202020204" pitchFamily="34" charset="0"/>
              <a:buChar char="•"/>
            </a:pPr>
            <a:r>
              <a:rPr lang="fr-FR" sz="1400" b="1">
                <a:solidFill>
                  <a:srgbClr val="000000"/>
                </a:solidFill>
              </a:rPr>
              <a:t>2-WAY/DROTHER</a:t>
            </a:r>
            <a:r>
              <a:rPr lang="fr-FR" sz="1400">
                <a:solidFill>
                  <a:srgbClr val="000000"/>
                </a:solidFill>
              </a:rPr>
              <a:t> - Le routeur non-DR ou BDR a une relation de voisin avec un autre routeur non-DR ou BDR. Ces deux voisins échangent des paquets Hello.</a:t>
            </a:r>
          </a:p>
          <a:p>
            <a:pPr marL="0" indent="0" algn="l" rtl="0"/>
            <a:r>
              <a:rPr lang="fr-FR" sz="1600">
                <a:solidFill>
                  <a:srgbClr val="000000"/>
                </a:solidFill>
              </a:rPr>
              <a:t>L'état normal d'un routeur OSPF est généralement FULL. Si un routeur reste bloqué dans un autre état, cela indique des problèmes dans l'établissement des contiguïtés. La seule exception est l'état 2-WAY, qui est normal sur un réseau de diffusion à accès multiple. </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786038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Vérifier les contiguïtés DR/BDR (Suite) </a:t>
            </a:r>
          </a:p>
        </p:txBody>
      </p:sp>
      <p:sp>
        <p:nvSpPr>
          <p:cNvPr id="4" name="Content Placeholder 3">
            <a:extLst>
              <a:ext uri="{FF2B5EF4-FFF2-40B4-BE49-F238E27FC236}">
                <a16:creationId xmlns:a16="http://schemas.microsoft.com/office/drawing/2014/main" id="{F4565442-0DB6-B446-A7E7-7B59271AC5CF}"/>
              </a:ext>
            </a:extLst>
          </p:cNvPr>
          <p:cNvSpPr>
            <a:spLocks noGrp="1"/>
          </p:cNvSpPr>
          <p:nvPr>
            <p:ph idx="1"/>
          </p:nvPr>
        </p:nvSpPr>
        <p:spPr>
          <a:xfrm>
            <a:off x="474662" y="731838"/>
            <a:ext cx="8280057" cy="1177350"/>
          </a:xfrm>
        </p:spPr>
        <p:txBody>
          <a:bodyPr/>
          <a:lstStyle/>
          <a:p>
            <a:pPr marL="0" indent="0" algn="l" rtl="0"/>
            <a:r>
              <a:rPr lang="fr-FR" sz="1600">
                <a:solidFill>
                  <a:srgbClr val="000000"/>
                </a:solidFill>
              </a:rPr>
              <a:t>Le résultat produit par R1 confirme que R1 a des contiguïtés avec les routeurs suivants:</a:t>
            </a:r>
          </a:p>
          <a:p>
            <a:pPr marL="342900" indent="-342900" algn="l" rtl="0">
              <a:buFont typeface="Arial" panose="020B0604020202020204" pitchFamily="34" charset="0"/>
              <a:buChar char="•"/>
            </a:pPr>
            <a:r>
              <a:rPr lang="fr-FR" sz="1600">
                <a:solidFill>
                  <a:srgbClr val="000000"/>
                </a:solidFill>
              </a:rPr>
              <a:t>R1 avec l'ID 1.1.1.1 est à l'état « Full ». Son rôle n'est pas celui d'un DR, ni d'un BDR.</a:t>
            </a:r>
          </a:p>
          <a:p>
            <a:pPr marL="342900" indent="-342900" algn="l" rtl="0">
              <a:buFont typeface="Arial" panose="020B0604020202020204" pitchFamily="34" charset="0"/>
              <a:buChar char="•"/>
            </a:pPr>
            <a:r>
              <a:rPr lang="fr-FR" sz="1600">
                <a:solidFill>
                  <a:srgbClr val="000000"/>
                </a:solidFill>
              </a:rPr>
              <a:t>Le routeur R3 avec l'ID de routeur 3.3.3.3 est dans un état Full et le rôle de R3 est routeur désigné (DR).</a:t>
            </a:r>
          </a:p>
          <a:p>
            <a:pPr marL="342900" indent="-342900" algn="l">
              <a:buFont typeface="Arial" panose="020B0604020202020204" pitchFamily="34" charset="0"/>
              <a:buChar char="•"/>
            </a:pPr>
            <a:endParaRPr lang="en-US" sz="1600">
              <a:solidFill>
                <a:srgbClr val="000000"/>
              </a:solidFill>
            </a:endParaRPr>
          </a:p>
        </p:txBody>
      </p:sp>
      <p:sp>
        <p:nvSpPr>
          <p:cNvPr id="5" name="Rectangle 4">
            <a:extLst>
              <a:ext uri="{FF2B5EF4-FFF2-40B4-BE49-F238E27FC236}">
                <a16:creationId xmlns:a16="http://schemas.microsoft.com/office/drawing/2014/main" id="{FD04D1EA-ED17-AA4A-A10A-DEA75BD5578E}"/>
              </a:ext>
            </a:extLst>
          </p:cNvPr>
          <p:cNvSpPr/>
          <p:nvPr/>
        </p:nvSpPr>
        <p:spPr>
          <a:xfrm>
            <a:off x="338931" y="2112276"/>
            <a:ext cx="8466137" cy="830997"/>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R2# </a:t>
            </a:r>
            <a:r>
              <a:rPr lang="fr-FR" sz="1200" b="1">
                <a:solidFill>
                  <a:schemeClr val="bg1"/>
                </a:solidFill>
                <a:latin typeface="Courier New" panose="02070309020205020404" pitchFamily="49" charset="0"/>
                <a:cs typeface="Courier New" panose="02070309020205020404" pitchFamily="49" charset="0"/>
              </a:rPr>
              <a:t>show ip ospf neighbor </a:t>
            </a:r>
          </a:p>
          <a:p>
            <a:pPr rtl="0"/>
            <a:r>
              <a:rPr lang="fr-FR" sz="1200">
                <a:solidFill>
                  <a:schemeClr val="bg1"/>
                </a:solidFill>
                <a:latin typeface="Courier New" panose="02070309020205020404" pitchFamily="49" charset="0"/>
                <a:cs typeface="Courier New" panose="02070309020205020404" pitchFamily="49" charset="0"/>
              </a:rPr>
              <a:t>Neighbor ID Pri State Dead Time Address Interface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1.1.1.1</a:t>
            </a:r>
            <a:r>
              <a:rPr lang="fr-FR" sz="1200">
                <a:solidFill>
                  <a:schemeClr val="bg1"/>
                </a:solidFill>
                <a:latin typeface="Courier New" panose="02070309020205020404" pitchFamily="49" charset="0"/>
                <a:cs typeface="Courier New" panose="02070309020205020404" pitchFamily="49" charset="0"/>
              </a:rPr>
              <a:t> 1 </a:t>
            </a:r>
            <a:r>
              <a:rPr lang="fr-FR" sz="1200">
                <a:solidFill>
                  <a:schemeClr val="accent6">
                    <a:lumMod val="60000"/>
                    <a:lumOff val="40000"/>
                  </a:schemeClr>
                </a:solidFill>
                <a:latin typeface="Courier New" panose="02070309020205020404" pitchFamily="49" charset="0"/>
                <a:cs typeface="Courier New" panose="02070309020205020404" pitchFamily="49" charset="0"/>
              </a:rPr>
              <a:t>PULS/DROTHER </a:t>
            </a:r>
            <a:r>
              <a:rPr lang="fr-FR" sz="1200">
                <a:solidFill>
                  <a:schemeClr val="bg1"/>
                </a:solidFill>
                <a:latin typeface="Courier New" panose="02070309020205020404" pitchFamily="49" charset="0"/>
                <a:cs typeface="Courier New" panose="02070309020205020404" pitchFamily="49" charset="0"/>
              </a:rPr>
              <a:t>00:00:31 192.168.1.1 GigabiteThernet0/0/0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3.3.3.3</a:t>
            </a:r>
            <a:r>
              <a:rPr lang="fr-FR" sz="1200">
                <a:solidFill>
                  <a:schemeClr val="bg1"/>
                </a:solidFill>
                <a:latin typeface="Courier New" panose="02070309020205020404" pitchFamily="49" charset="0"/>
                <a:cs typeface="Courier New" panose="02070309020205020404" pitchFamily="49" charset="0"/>
              </a:rPr>
              <a:t> 1 </a:t>
            </a:r>
            <a:r>
              <a:rPr lang="fr-FR" sz="1200">
                <a:solidFill>
                  <a:schemeClr val="accent6">
                    <a:lumMod val="60000"/>
                    <a:lumOff val="40000"/>
                  </a:schemeClr>
                </a:solidFill>
                <a:latin typeface="Courier New" panose="02070309020205020404" pitchFamily="49" charset="0"/>
                <a:cs typeface="Courier New" panose="02070309020205020404" pitchFamily="49" charset="0"/>
              </a:rPr>
              <a:t>FULL/DR </a:t>
            </a:r>
            <a:r>
              <a:rPr lang="fr-FR" sz="1200">
                <a:solidFill>
                  <a:schemeClr val="bg1"/>
                </a:solidFill>
                <a:latin typeface="Courier New" panose="02070309020205020404" pitchFamily="49" charset="0"/>
                <a:cs typeface="Courier New" panose="02070309020205020404" pitchFamily="49" charset="0"/>
              </a:rPr>
              <a:t> 00:00:34 192.168.1.3 GigabitEthernet0/0/0 R2#</a:t>
            </a:r>
          </a:p>
        </p:txBody>
      </p:sp>
    </p:spTree>
    <p:custDataLst>
      <p:tags r:id="rId1"/>
    </p:custDataLst>
    <p:extLst>
      <p:ext uri="{BB962C8B-B14F-4D97-AF65-F5344CB8AC3E}">
        <p14:creationId xmlns:p14="http://schemas.microsoft.com/office/powerpoint/2010/main" val="2165531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Réseaux OSPF à accès multiple</a:t>
            </a:r>
            <a:br>
              <a:rPr lang="en-US"/>
            </a:br>
            <a:r>
              <a:rPr lang="fr-FR" sz="2400"/>
              <a:t>Processus d'élection DR/BDR par défaut</a:t>
            </a:r>
          </a:p>
        </p:txBody>
      </p:sp>
      <p:sp>
        <p:nvSpPr>
          <p:cNvPr id="6" name="Content Placeholder 5">
            <a:extLst>
              <a:ext uri="{FF2B5EF4-FFF2-40B4-BE49-F238E27FC236}">
                <a16:creationId xmlns:a16="http://schemas.microsoft.com/office/drawing/2014/main" id="{D420674E-26B6-9548-B9CF-2D4A0599ED24}"/>
              </a:ext>
            </a:extLst>
          </p:cNvPr>
          <p:cNvSpPr>
            <a:spLocks noGrp="1"/>
          </p:cNvSpPr>
          <p:nvPr>
            <p:ph idx="1"/>
          </p:nvPr>
        </p:nvSpPr>
        <p:spPr>
          <a:xfrm>
            <a:off x="254442" y="731837"/>
            <a:ext cx="8786191" cy="3689897"/>
          </a:xfrm>
        </p:spPr>
        <p:txBody>
          <a:bodyPr/>
          <a:lstStyle/>
          <a:p>
            <a:pPr marL="0" indent="0" algn="l" rtl="0"/>
            <a:r>
              <a:rPr lang="fr-FR" sz="1600">
                <a:solidFill>
                  <a:srgbClr val="000000"/>
                </a:solidFill>
              </a:rPr>
              <a:t>La sélection du DR et du BDR OSPF est basée sur les critères suivants, dans l'ordre indiqué:</a:t>
            </a:r>
          </a:p>
          <a:p>
            <a:pPr marL="342900" indent="-342900" algn="l" rtl="0">
              <a:buFont typeface="+mj-lt"/>
              <a:buAutoNum type="arabicPeriod"/>
            </a:pPr>
            <a:r>
              <a:rPr lang="fr-FR" sz="1600">
                <a:solidFill>
                  <a:srgbClr val="000000"/>
                </a:solidFill>
              </a:rPr>
              <a:t>Les routeurs du réseau choisissent le routeur ayant la priorité d'interface la plus élevée comme étant le DR. Le routeur ayant la deuxième priorité d'interface la plus élevée est choisi comme BDR. </a:t>
            </a:r>
          </a:p>
          <a:p>
            <a:pPr marL="415985" lvl="1" indent="-342900" rtl="0"/>
            <a:r>
              <a:rPr lang="fr-FR">
                <a:solidFill>
                  <a:srgbClr val="000000"/>
                </a:solidFill>
              </a:rPr>
              <a:t>La priorité peut être tout nombre compris entre 0 et 255. </a:t>
            </a:r>
          </a:p>
          <a:p>
            <a:pPr marL="415985" lvl="1" indent="-342900" rtl="0"/>
            <a:r>
              <a:rPr lang="fr-FR">
                <a:solidFill>
                  <a:srgbClr val="000000"/>
                </a:solidFill>
              </a:rPr>
              <a:t>Si la valeur de priorité de l'interface est définie sur 0, cette interface ne peut pas être sélectionnée comme DR ou BDR. </a:t>
            </a:r>
          </a:p>
          <a:p>
            <a:pPr marL="415985" lvl="1" indent="-342900" rtl="0"/>
            <a:r>
              <a:rPr lang="fr-FR">
                <a:solidFill>
                  <a:srgbClr val="000000"/>
                </a:solidFill>
              </a:rPr>
              <a:t>La priorité par défaut des interfaces de diffusion à accès multiple est de 1.</a:t>
            </a:r>
          </a:p>
          <a:p>
            <a:pPr marL="342900" indent="-342900" algn="l" rtl="0">
              <a:buFont typeface="+mj-lt"/>
              <a:buAutoNum type="arabicPeriod"/>
            </a:pPr>
            <a:r>
              <a:rPr lang="fr-FR" sz="1600">
                <a:solidFill>
                  <a:srgbClr val="000000"/>
                </a:solidFill>
              </a:rPr>
              <a:t>Si les priorités d'interface sont égales, c'est le routeur dont l'ID est le plus élevé qui est choisi comme DR. Le routeur ayant le deuxième ID le plus élevé est choisi comme BDR.</a:t>
            </a:r>
          </a:p>
          <a:p>
            <a:pPr marL="342900" indent="-342900" algn="l" rtl="0">
              <a:buFont typeface="Arial" panose="020B0604020202020204" pitchFamily="34" charset="0"/>
              <a:buChar char="•"/>
            </a:pPr>
            <a:r>
              <a:rPr lang="fr-FR" sz="1600">
                <a:solidFill>
                  <a:srgbClr val="000000"/>
                </a:solidFill>
              </a:rPr>
              <a:t>Le processus de sélection a lieu dès que le premier routeur avec une interface OSPF devient actif sur le réseau actif. Si certains routeurs du réseau n'ont pas fini de démarrer, il est possible qu'un routeur avec un ID de routeur plus bas devienne le DR.</a:t>
            </a:r>
          </a:p>
          <a:p>
            <a:pPr marL="342900" indent="-342900" algn="l" rtl="0">
              <a:buFont typeface="Arial" panose="020B0604020202020204" pitchFamily="34" charset="0"/>
              <a:buChar char="•"/>
            </a:pPr>
            <a:r>
              <a:rPr lang="fr-FR" sz="1600">
                <a:solidFill>
                  <a:srgbClr val="000000"/>
                </a:solidFill>
              </a:rPr>
              <a:t>L'ajout d'un nouveau routeur ne déclenche pas un nouveau choix.</a:t>
            </a:r>
          </a:p>
          <a:p>
            <a:pPr marL="342900" indent="-342900" algn="l">
              <a:buFont typeface="+mj-lt"/>
              <a:buAutoNum type="arabicPeriod"/>
            </a:pPr>
            <a:endParaRPr lang="en-US" sz="1600">
              <a:solidFill>
                <a:srgbClr val="000000"/>
              </a:solidFill>
            </a:endParaRP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1891704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Défaillance et récupération du DR</a:t>
            </a:r>
          </a:p>
        </p:txBody>
      </p:sp>
      <p:sp>
        <p:nvSpPr>
          <p:cNvPr id="5" name="Content Placeholder 4">
            <a:extLst>
              <a:ext uri="{FF2B5EF4-FFF2-40B4-BE49-F238E27FC236}">
                <a16:creationId xmlns:a16="http://schemas.microsoft.com/office/drawing/2014/main" id="{4F6E8B0E-B95E-984D-8D7A-09EA95D7749A}"/>
              </a:ext>
            </a:extLst>
          </p:cNvPr>
          <p:cNvSpPr>
            <a:spLocks noGrp="1"/>
          </p:cNvSpPr>
          <p:nvPr>
            <p:ph idx="1"/>
          </p:nvPr>
        </p:nvSpPr>
        <p:spPr>
          <a:xfrm>
            <a:off x="474662" y="914717"/>
            <a:ext cx="8280057" cy="3689897"/>
          </a:xfrm>
        </p:spPr>
        <p:txBody>
          <a:bodyPr/>
          <a:lstStyle/>
          <a:p>
            <a:pPr marL="0" indent="0" algn="l" rtl="0"/>
            <a:r>
              <a:rPr lang="fr-FR" sz="1600">
                <a:solidFill>
                  <a:srgbClr val="000000"/>
                </a:solidFill>
              </a:rPr>
              <a:t>Une fois le DR choisi, ce routeur reste le DR jusqu'à ce l'un des événements ci-dessous survienne.</a:t>
            </a:r>
          </a:p>
          <a:p>
            <a:pPr marL="342900" indent="-342900" algn="l" rtl="0">
              <a:buFont typeface="Arial" panose="020B0604020202020204" pitchFamily="34" charset="0"/>
              <a:buChar char="•"/>
            </a:pPr>
            <a:r>
              <a:rPr lang="fr-FR" sz="1600">
                <a:solidFill>
                  <a:srgbClr val="000000"/>
                </a:solidFill>
              </a:rPr>
              <a:t>le DR défaille</a:t>
            </a:r>
          </a:p>
          <a:p>
            <a:pPr marL="342900" indent="-342900" algn="l" rtl="0">
              <a:buFont typeface="Arial" panose="020B0604020202020204" pitchFamily="34" charset="0"/>
              <a:buChar char="•"/>
            </a:pPr>
            <a:r>
              <a:rPr lang="fr-FR" sz="1600">
                <a:solidFill>
                  <a:srgbClr val="000000"/>
                </a:solidFill>
              </a:rPr>
              <a:t>Le processus OSPF exécuté sur le DR échoue ou s'arrête.</a:t>
            </a:r>
          </a:p>
          <a:p>
            <a:pPr marL="342900" indent="-342900" algn="l" rtl="0">
              <a:buFont typeface="Arial" panose="020B0604020202020204" pitchFamily="34" charset="0"/>
              <a:buChar char="•"/>
            </a:pPr>
            <a:r>
              <a:rPr lang="fr-FR" sz="1600">
                <a:solidFill>
                  <a:srgbClr val="000000"/>
                </a:solidFill>
              </a:rPr>
              <a:t>L'interface à accès multiple sur le DR échoue ou est désactivée.</a:t>
            </a:r>
          </a:p>
          <a:p>
            <a:pPr marL="342900" indent="-342900" algn="l">
              <a:buFont typeface="Arial" panose="020B0604020202020204" pitchFamily="34" charset="0"/>
              <a:buChar char="•"/>
            </a:pPr>
            <a:endParaRPr lang="en-US" sz="1600">
              <a:solidFill>
                <a:srgbClr val="000000"/>
              </a:solidFill>
            </a:endParaRPr>
          </a:p>
          <a:p>
            <a:pPr marL="0" indent="0" algn="l" rtl="0"/>
            <a:r>
              <a:rPr lang="fr-FR" sz="1600">
                <a:solidFill>
                  <a:srgbClr val="000000"/>
                </a:solidFill>
              </a:rPr>
              <a:t>En cas de panne du DR, le BDR devient automatiquement le DR, même si un DROTHER de priorité ou d'ID de routeur plus élevés a été ajouté au réseau après la sélection initiale du DR et du BDR. Cependant, une fois qu'un BDR est promu en DR, une nouvelle élection de BDR a lieu et le DROTHER ayant la plus haute priorité ou l'ID de routeur est élu comme nouveau BDR.</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110927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La commande </a:t>
            </a:r>
            <a:r>
              <a:rPr lang="fr-FR" sz="2400" err="1"/>
              <a:t>ip</a:t>
            </a:r>
            <a:r>
              <a:rPr lang="fr-FR" sz="2400"/>
              <a:t> </a:t>
            </a:r>
            <a:r>
              <a:rPr lang="fr-FR" sz="2400" err="1"/>
              <a:t>ospf</a:t>
            </a:r>
            <a:r>
              <a:rPr lang="fr-FR" sz="2400"/>
              <a:t> </a:t>
            </a:r>
            <a:r>
              <a:rPr lang="fr-FR" sz="2400" err="1"/>
              <a:t>priority</a:t>
            </a:r>
            <a:endParaRPr lang="fr-FR" sz="2400"/>
          </a:p>
        </p:txBody>
      </p:sp>
      <p:sp>
        <p:nvSpPr>
          <p:cNvPr id="4" name="Content Placeholder 3">
            <a:extLst>
              <a:ext uri="{FF2B5EF4-FFF2-40B4-BE49-F238E27FC236}">
                <a16:creationId xmlns:a16="http://schemas.microsoft.com/office/drawing/2014/main" id="{B1E8D59C-E011-C441-B5BA-97A47461AA7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Si les priorités des interfaces sont identiques sur tous les routeurs, le routeur dont l'ID est le plus élevé est sélectionné comme DR. </a:t>
            </a:r>
          </a:p>
          <a:p>
            <a:pPr marL="342900" indent="-342900" algn="l" rtl="0">
              <a:buFont typeface="Arial" panose="020B0604020202020204" pitchFamily="34" charset="0"/>
              <a:buChar char="•"/>
            </a:pPr>
            <a:r>
              <a:rPr lang="fr-FR" sz="1600">
                <a:solidFill>
                  <a:srgbClr val="000000"/>
                </a:solidFill>
              </a:rPr>
              <a:t>Au lieu de se baser sur l'ID de routeur, il vaut mieux contrôler la sélection au moyen des priorités d'interfaces. Cela permet également à un routeur d'être DR dans un réseau et </a:t>
            </a:r>
            <a:r>
              <a:rPr lang="fr-FR" sz="1600" err="1">
                <a:solidFill>
                  <a:srgbClr val="000000"/>
                </a:solidFill>
              </a:rPr>
              <a:t>DROther</a:t>
            </a:r>
            <a:r>
              <a:rPr lang="fr-FR" sz="1600">
                <a:solidFill>
                  <a:srgbClr val="000000"/>
                </a:solidFill>
              </a:rPr>
              <a:t> dans un autre. </a:t>
            </a:r>
          </a:p>
          <a:p>
            <a:pPr marL="342900" indent="-342900" algn="l" rtl="0">
              <a:buFont typeface="Arial" panose="020B0604020202020204" pitchFamily="34" charset="0"/>
              <a:buChar char="•"/>
            </a:pPr>
            <a:r>
              <a:rPr lang="fr-FR" sz="1600">
                <a:solidFill>
                  <a:srgbClr val="000000"/>
                </a:solidFill>
              </a:rPr>
              <a:t>Pour définir la priorité d'une interface, utilisez la commande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priority</a:t>
            </a:r>
            <a:r>
              <a:rPr lang="fr-FR" sz="1600">
                <a:solidFill>
                  <a:srgbClr val="000000"/>
                </a:solidFill>
              </a:rPr>
              <a:t> </a:t>
            </a:r>
            <a:r>
              <a:rPr lang="fr-FR" sz="1600" i="1">
                <a:solidFill>
                  <a:srgbClr val="000000"/>
                </a:solidFill>
              </a:rPr>
              <a:t>value</a:t>
            </a:r>
            <a:r>
              <a:rPr lang="fr-FR" sz="1600">
                <a:solidFill>
                  <a:srgbClr val="000000"/>
                </a:solidFill>
              </a:rPr>
              <a:t> , où la valeur est 0 à 255. </a:t>
            </a:r>
          </a:p>
          <a:p>
            <a:pPr marL="415985" lvl="1" indent="-342900" rtl="0">
              <a:buFont typeface="Arial" panose="020B0604020202020204" pitchFamily="34" charset="0"/>
              <a:buChar char="•"/>
            </a:pPr>
            <a:r>
              <a:rPr lang="fr-FR">
                <a:solidFill>
                  <a:srgbClr val="000000"/>
                </a:solidFill>
              </a:rPr>
              <a:t>Une valeur de 0 ne devient pas une DR ou une BDR. </a:t>
            </a:r>
          </a:p>
          <a:p>
            <a:pPr marL="415985" lvl="1" indent="-342900" rtl="0">
              <a:buFont typeface="Arial" panose="020B0604020202020204" pitchFamily="34" charset="0"/>
              <a:buChar char="•"/>
            </a:pPr>
            <a:r>
              <a:rPr lang="fr-FR">
                <a:solidFill>
                  <a:srgbClr val="000000"/>
                </a:solidFill>
              </a:rPr>
              <a:t>Une valeur de 1 à 255 sur l'interface rend plus probable que le routeur devienne le DR ou le BDR.</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2862948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a:t>Configurer la priorité OSPF</a:t>
            </a:r>
          </a:p>
        </p:txBody>
      </p:sp>
      <p:sp>
        <p:nvSpPr>
          <p:cNvPr id="5" name="Content Placeholder 4">
            <a:extLst>
              <a:ext uri="{FF2B5EF4-FFF2-40B4-BE49-F238E27FC236}">
                <a16:creationId xmlns:a16="http://schemas.microsoft.com/office/drawing/2014/main" id="{4C33FB4B-F9E3-6C4F-9F1E-4989A8E07099}"/>
              </a:ext>
            </a:extLst>
          </p:cNvPr>
          <p:cNvSpPr>
            <a:spLocks noGrp="1"/>
          </p:cNvSpPr>
          <p:nvPr>
            <p:ph idx="1"/>
          </p:nvPr>
        </p:nvSpPr>
        <p:spPr>
          <a:xfrm>
            <a:off x="474661" y="917912"/>
            <a:ext cx="8280057" cy="956286"/>
          </a:xfrm>
        </p:spPr>
        <p:txBody>
          <a:bodyPr/>
          <a:lstStyle/>
          <a:p>
            <a:pPr marL="0" indent="0" algn="l" rtl="0"/>
            <a:r>
              <a:rPr lang="fr-FR" sz="1600">
                <a:solidFill>
                  <a:srgbClr val="000000"/>
                </a:solidFill>
              </a:rPr>
              <a:t>L'exemple montre les commandes utilisées pour modifier la priorité de l'interface R1 G0/0/0 de 1 à 255, puis réinitialiser le processus OSPF.</a:t>
            </a:r>
          </a:p>
        </p:txBody>
      </p:sp>
      <p:sp>
        <p:nvSpPr>
          <p:cNvPr id="6" name="Rectangle 5">
            <a:extLst>
              <a:ext uri="{FF2B5EF4-FFF2-40B4-BE49-F238E27FC236}">
                <a16:creationId xmlns:a16="http://schemas.microsoft.com/office/drawing/2014/main" id="{B6D911A7-6759-9B46-9A2D-FB71B14EDEDA}"/>
              </a:ext>
            </a:extLst>
          </p:cNvPr>
          <p:cNvSpPr/>
          <p:nvPr/>
        </p:nvSpPr>
        <p:spPr>
          <a:xfrm>
            <a:off x="355864" y="1874198"/>
            <a:ext cx="8517652" cy="1384995"/>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interface GigabitEthernet 0/0/0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R1(config-if)# ip ospf priority 255 </a:t>
            </a:r>
          </a:p>
          <a:p>
            <a:pPr rtl="0"/>
            <a:r>
              <a:rPr lang="fr-FR" sz="1200">
                <a:solidFill>
                  <a:schemeClr val="bg1"/>
                </a:solidFill>
                <a:latin typeface="Courier New" panose="02070309020205020404" pitchFamily="49" charset="0"/>
                <a:cs typeface="Courier New" panose="02070309020205020404" pitchFamily="49" charset="0"/>
              </a:rPr>
              <a:t>R1(config-if)# end </a:t>
            </a:r>
          </a:p>
          <a:p>
            <a:pPr rtl="0"/>
            <a:r>
              <a:rPr lang="fr-FR" sz="1200">
                <a:solidFill>
                  <a:schemeClr val="bg1"/>
                </a:solidFill>
                <a:latin typeface="Courier New" panose="02070309020205020404" pitchFamily="49" charset="0"/>
                <a:cs typeface="Courier New" panose="02070309020205020404" pitchFamily="49" charset="0"/>
              </a:rPr>
              <a:t>R1# </a:t>
            </a:r>
            <a:r>
              <a:rPr lang="fr-FR" sz="1200">
                <a:solidFill>
                  <a:schemeClr val="bg1"/>
                </a:solidFill>
              </a:rPr>
              <a:t> </a:t>
            </a:r>
            <a:r>
              <a:rPr lang="fr-FR" sz="1200" b="1">
                <a:solidFill>
                  <a:schemeClr val="bg1"/>
                </a:solidFill>
                <a:latin typeface="Courier New" panose="02070309020205020404" pitchFamily="49" charset="0"/>
                <a:cs typeface="Courier New" panose="02070309020205020404" pitchFamily="49" charset="0"/>
              </a:rPr>
              <a:t>clear ip ospf process</a:t>
            </a:r>
          </a:p>
          <a:p>
            <a:pPr rtl="0"/>
            <a:r>
              <a:rPr lang="fr-FR" sz="1200">
                <a:solidFill>
                  <a:schemeClr val="bg1"/>
                </a:solidFill>
                <a:latin typeface="Courier New" panose="02070309020205020404" pitchFamily="49" charset="0"/>
                <a:cs typeface="Courier New" panose="02070309020205020404" pitchFamily="49" charset="0"/>
              </a:rPr>
              <a:t>Reset ALL OSPF processes? [no]:</a:t>
            </a:r>
            <a:r>
              <a:rPr lang="fr-FR" sz="1200" b="1">
                <a:solidFill>
                  <a:schemeClr val="bg1"/>
                </a:solidFill>
                <a:latin typeface="Courier New" panose="02070309020205020404" pitchFamily="49" charset="0"/>
                <a:cs typeface="Courier New" panose="02070309020205020404" pitchFamily="49" charset="0"/>
              </a:rPr>
              <a:t> y </a:t>
            </a:r>
          </a:p>
          <a:p>
            <a:pPr rtl="0"/>
            <a:r>
              <a:rPr lang="fr-FR" sz="1200">
                <a:solidFill>
                  <a:schemeClr val="bg1"/>
                </a:solidFill>
                <a:latin typeface="Courier New" panose="02070309020205020404" pitchFamily="49" charset="0"/>
                <a:cs typeface="Courier New" panose="02070309020205020404" pitchFamily="49" charset="0"/>
              </a:rPr>
              <a:t>R1# *Jun 5 03:47:41.563: %OSPF-5-ADJCHG: Process 10, Nbr 2.2.2.2 on GigabitEthernet0/0/0 from FULL to DOWN, Neighbor Down: Interface down or detached</a:t>
            </a:r>
          </a:p>
        </p:txBody>
      </p:sp>
    </p:spTree>
    <p:custDataLst>
      <p:tags r:id="rId1"/>
    </p:custDataLst>
    <p:extLst>
      <p:ext uri="{BB962C8B-B14F-4D97-AF65-F5344CB8AC3E}">
        <p14:creationId xmlns:p14="http://schemas.microsoft.com/office/powerpoint/2010/main" val="3557397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Réseaux OSPF à accès multiple</a:t>
            </a:r>
            <a:br>
              <a:rPr lang="en-US"/>
            </a:br>
            <a:r>
              <a:rPr lang="fr-FR" sz="2400" err="1"/>
              <a:t>Packet</a:t>
            </a:r>
            <a:r>
              <a:rPr lang="fr-FR" sz="2400"/>
              <a:t> Tracer - Déterminer le DR et le BDR</a:t>
            </a:r>
          </a:p>
        </p:txBody>
      </p:sp>
      <p:sp>
        <p:nvSpPr>
          <p:cNvPr id="4" name="Content Placeholder 3">
            <a:extLst>
              <a:ext uri="{FF2B5EF4-FFF2-40B4-BE49-F238E27FC236}">
                <a16:creationId xmlns:a16="http://schemas.microsoft.com/office/drawing/2014/main" id="{46D79E58-1E19-9D43-BA95-C8F9FE57068E}"/>
              </a:ext>
            </a:extLst>
          </p:cNvPr>
          <p:cNvSpPr>
            <a:spLocks noGrp="1"/>
          </p:cNvSpPr>
          <p:nvPr>
            <p:ph idx="1"/>
          </p:nvPr>
        </p:nvSpPr>
        <p:spPr>
          <a:xfrm>
            <a:off x="498516" y="930620"/>
            <a:ext cx="8280057" cy="3689897"/>
          </a:xfrm>
        </p:spPr>
        <p:txBody>
          <a:bodyPr/>
          <a:lstStyle/>
          <a:p>
            <a:pPr marL="0" indent="0" algn="l" rtl="0"/>
            <a:r>
              <a:rPr lang="fr-FR" sz="1600">
                <a:solidFill>
                  <a:srgbClr val="000000"/>
                </a:solidFill>
              </a:rPr>
              <a:t>Dans cette activité, vous allez effectuer les opérations suivantes:</a:t>
            </a:r>
          </a:p>
          <a:p>
            <a:pPr marL="342900" indent="-342900" algn="l" rtl="0">
              <a:buFont typeface="Arial" panose="020B0604020202020204" pitchFamily="34" charset="0"/>
              <a:buChar char="•"/>
            </a:pPr>
            <a:r>
              <a:rPr lang="fr-FR" sz="1600">
                <a:solidFill>
                  <a:srgbClr val="000000"/>
                </a:solidFill>
              </a:rPr>
              <a:t>Examiner les rôles de DR et de BDR et observez les changements de rôles lorsqu'il y a un changement dans le réseau.</a:t>
            </a:r>
          </a:p>
          <a:p>
            <a:pPr marL="342900" indent="-342900" algn="l" rtl="0">
              <a:buFont typeface="Arial" panose="020B0604020202020204" pitchFamily="34" charset="0"/>
              <a:buChar char="•"/>
            </a:pPr>
            <a:r>
              <a:rPr lang="fr-FR" sz="1600">
                <a:solidFill>
                  <a:srgbClr val="000000"/>
                </a:solidFill>
              </a:rPr>
              <a:t>Modifier la priorité pour contrôler les rôles et forcer une nouvelle élection.</a:t>
            </a:r>
          </a:p>
          <a:p>
            <a:pPr marL="342900" indent="-342900" algn="l" rtl="0">
              <a:buFont typeface="Arial" panose="020B0604020202020204" pitchFamily="34" charset="0"/>
              <a:buChar char="•"/>
            </a:pPr>
            <a:r>
              <a:rPr lang="fr-FR" sz="1600">
                <a:solidFill>
                  <a:srgbClr val="000000"/>
                </a:solidFill>
              </a:rPr>
              <a:t>Vérifier que les routeurs remplissent les rôles souhaités.</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3500497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2.4 Modifier le protocole OSPFv2 à zone unique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l'OSPFv2 à zone unique</a:t>
            </a:r>
            <a:br>
              <a:rPr lang="en-US"/>
            </a:br>
            <a:r>
              <a:rPr lang="fr-FR" sz="2400"/>
              <a:t>Mesure de coût Cisco OSPF</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0" y="652324"/>
            <a:ext cx="9143999" cy="3689897"/>
          </a:xfrm>
        </p:spPr>
        <p:txBody>
          <a:bodyPr/>
          <a:lstStyle/>
          <a:p>
            <a:pPr marL="342900" indent="-342900" algn="l" rtl="0">
              <a:buFont typeface="Arial" panose="020B0604020202020204" pitchFamily="34" charset="0"/>
              <a:buChar char="•"/>
            </a:pPr>
            <a:r>
              <a:rPr lang="fr-FR" sz="1600">
                <a:solidFill>
                  <a:srgbClr val="000000"/>
                </a:solidFill>
              </a:rPr>
              <a:t>Les protocoles de routage utilise une métrique pour déterminer le meilleur chemin d'un paquet sur un réseau. Le protocole OSPF utilise le coût comme métrique. Un coût plus faible indique un meilleur chemin.</a:t>
            </a:r>
          </a:p>
          <a:p>
            <a:pPr marL="342900" indent="-342900" algn="l" rtl="0">
              <a:buFont typeface="Arial" panose="020B0604020202020204" pitchFamily="34" charset="0"/>
              <a:buChar char="•"/>
            </a:pPr>
            <a:r>
              <a:rPr lang="fr-FR" sz="1600">
                <a:solidFill>
                  <a:srgbClr val="000000"/>
                </a:solidFill>
              </a:rPr>
              <a:t>Le coût d'une interface Cisco est inversement proportionnel à la largeur de bande de l'interface. Par conséquent, une bande passante plus élevée indique un coût plus faible. La formule utilisée pour calculer le coût OSPF est la suivante:</a:t>
            </a:r>
          </a:p>
          <a:p>
            <a:pPr marL="0" indent="0" algn="l" rtl="0"/>
            <a:r>
              <a:rPr lang="fr-FR" sz="1600" b="1">
                <a:solidFill>
                  <a:srgbClr val="000000"/>
                </a:solidFill>
              </a:rPr>
              <a:t>			Coût=bande passante de référence/ bande passante de l'interface</a:t>
            </a:r>
          </a:p>
          <a:p>
            <a:pPr marL="342900" indent="-342900" algn="l" rtl="0">
              <a:buFont typeface="Arial" panose="020B0604020202020204" pitchFamily="34" charset="0"/>
              <a:buChar char="•"/>
            </a:pPr>
            <a:r>
              <a:rPr lang="fr-FR" sz="1600">
                <a:solidFill>
                  <a:srgbClr val="000000"/>
                </a:solidFill>
              </a:rPr>
              <a:t>La bande passante de référence par défaut correspond à 10</a:t>
            </a:r>
            <a:r>
              <a:rPr lang="fr-FR" sz="1600" baseline="30000">
                <a:solidFill>
                  <a:srgbClr val="000000"/>
                </a:solidFill>
              </a:rPr>
              <a:t>8</a:t>
            </a:r>
            <a:r>
              <a:rPr lang="fr-FR" sz="1600">
                <a:solidFill>
                  <a:srgbClr val="000000"/>
                </a:solidFill>
              </a:rPr>
              <a:t> (100,000,000); par conséquent, la formule est la suivante:</a:t>
            </a:r>
          </a:p>
          <a:p>
            <a:pPr marL="0" indent="0" algn="l" rtl="0"/>
            <a:r>
              <a:rPr lang="fr-FR" sz="1600" b="1">
                <a:solidFill>
                  <a:srgbClr val="000000"/>
                </a:solidFill>
              </a:rPr>
              <a:t>			Coût = 100,000,000 bps/bande passante de l'interface en bps</a:t>
            </a:r>
          </a:p>
          <a:p>
            <a:pPr marL="342900" indent="-342900" algn="l" rtl="0">
              <a:buFont typeface="Arial" panose="020B0604020202020204" pitchFamily="34" charset="0"/>
              <a:buChar char="•"/>
            </a:pPr>
            <a:r>
              <a:rPr lang="fr-FR" sz="1600">
                <a:solidFill>
                  <a:srgbClr val="000000"/>
                </a:solidFill>
              </a:rPr>
              <a:t>Comme la valeur du coût OSPF doit être un nombre entier, les interfaces </a:t>
            </a:r>
            <a:r>
              <a:rPr lang="fr-FR" sz="1600" err="1">
                <a:solidFill>
                  <a:srgbClr val="000000"/>
                </a:solidFill>
              </a:rPr>
              <a:t>FastEthernet</a:t>
            </a:r>
            <a:r>
              <a:rPr lang="fr-FR" sz="1600">
                <a:solidFill>
                  <a:srgbClr val="000000"/>
                </a:solidFill>
              </a:rPr>
              <a:t>, Gigabit Ethernet et 10 </a:t>
            </a:r>
            <a:r>
              <a:rPr lang="fr-FR" sz="1600" err="1">
                <a:solidFill>
                  <a:srgbClr val="000000"/>
                </a:solidFill>
              </a:rPr>
              <a:t>GigE</a:t>
            </a:r>
            <a:r>
              <a:rPr lang="fr-FR" sz="1600">
                <a:solidFill>
                  <a:srgbClr val="000000"/>
                </a:solidFill>
              </a:rPr>
              <a:t> partagent le même coût. Pour corriger cette situation, vous pouvez:</a:t>
            </a:r>
          </a:p>
          <a:p>
            <a:pPr marL="415985" lvl="1" indent="-342900" rtl="0">
              <a:buFont typeface="Arial" panose="020B0604020202020204" pitchFamily="34" charset="0"/>
              <a:buChar char="•"/>
            </a:pPr>
            <a:r>
              <a:rPr lang="fr-FR">
                <a:solidFill>
                  <a:srgbClr val="000000"/>
                </a:solidFill>
              </a:rPr>
              <a:t>Réglez la bande passante de référence avec la commande </a:t>
            </a:r>
            <a:r>
              <a:rPr lang="fr-FR" b="1">
                <a:solidFill>
                  <a:srgbClr val="000000"/>
                </a:solidFill>
              </a:rPr>
              <a:t>auto-</a:t>
            </a:r>
            <a:r>
              <a:rPr lang="fr-FR" b="1" err="1">
                <a:solidFill>
                  <a:srgbClr val="000000"/>
                </a:solidFill>
              </a:rPr>
              <a:t>cost</a:t>
            </a:r>
            <a:r>
              <a:rPr lang="fr-FR" b="1">
                <a:solidFill>
                  <a:srgbClr val="000000"/>
                </a:solidFill>
              </a:rPr>
              <a:t> </a:t>
            </a:r>
            <a:r>
              <a:rPr lang="fr-FR" b="1" err="1">
                <a:solidFill>
                  <a:srgbClr val="000000"/>
                </a:solidFill>
              </a:rPr>
              <a:t>reference-bandwidth</a:t>
            </a:r>
            <a:r>
              <a:rPr lang="fr-FR">
                <a:solidFill>
                  <a:srgbClr val="000000"/>
                </a:solidFill>
              </a:rPr>
              <a:t> sur chaque routeur OSPF.</a:t>
            </a:r>
          </a:p>
          <a:p>
            <a:pPr marL="415985" lvl="1" indent="-342900" rtl="0">
              <a:buFont typeface="Arial" panose="020B0604020202020204" pitchFamily="34" charset="0"/>
              <a:buChar char="•"/>
            </a:pPr>
            <a:r>
              <a:rPr lang="fr-FR">
                <a:solidFill>
                  <a:srgbClr val="000000"/>
                </a:solidFill>
              </a:rPr>
              <a:t>Définissez manuellement la valeur de coût OSPF avec la commande </a:t>
            </a:r>
            <a:r>
              <a:rPr lang="fr-FR" b="1" err="1">
                <a:solidFill>
                  <a:srgbClr val="000000"/>
                </a:solidFill>
              </a:rPr>
              <a:t>ip</a:t>
            </a:r>
            <a:r>
              <a:rPr lang="fr-FR" b="1">
                <a:solidFill>
                  <a:srgbClr val="000000"/>
                </a:solidFill>
              </a:rPr>
              <a:t> </a:t>
            </a:r>
            <a:r>
              <a:rPr lang="fr-FR" b="1" err="1">
                <a:solidFill>
                  <a:srgbClr val="000000"/>
                </a:solidFill>
              </a:rPr>
              <a:t>ospf</a:t>
            </a:r>
            <a:r>
              <a:rPr lang="fr-FR" b="1">
                <a:solidFill>
                  <a:srgbClr val="000000"/>
                </a:solidFill>
              </a:rPr>
              <a:t> </a:t>
            </a:r>
            <a:r>
              <a:rPr lang="fr-FR" b="1" err="1">
                <a:solidFill>
                  <a:srgbClr val="000000"/>
                </a:solidFill>
              </a:rPr>
              <a:t>cost</a:t>
            </a:r>
            <a:r>
              <a:rPr lang="fr-FR">
                <a:solidFill>
                  <a:srgbClr val="000000"/>
                </a:solidFill>
              </a:rPr>
              <a:t> sur les interfaces nécessaires.</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l'OSPFv2 à zone unique</a:t>
            </a:r>
            <a:br>
              <a:rPr lang="en-US"/>
            </a:br>
            <a:r>
              <a:rPr lang="fr-FR" sz="2400"/>
              <a:t>Mesure de coût Cisco OSPF (Suite)</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rtl="0"/>
            <a:r>
              <a:rPr lang="fr-FR" sz="1600">
                <a:solidFill>
                  <a:srgbClr val="000000"/>
                </a:solidFill>
              </a:rPr>
              <a:t>Reportez-vous à la table de la figure pour une décomposition du calcul de coût.</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5677" y="103367"/>
            <a:ext cx="8345488" cy="731837"/>
          </a:xfrm>
        </p:spPr>
        <p:txBody>
          <a:bodyPr/>
          <a:lstStyle/>
          <a:p>
            <a:pPr rtl="0">
              <a:lnSpc>
                <a:spcPct val="100000"/>
              </a:lnSpc>
            </a:pPr>
            <a:r>
              <a:rPr lang="fr-FR" sz="1600"/>
              <a:t>ID de routeur OSPF</a:t>
            </a:r>
            <a:br>
              <a:rPr lang="en-US"/>
            </a:br>
            <a:r>
              <a:rPr lang="fr-FR" sz="2400"/>
              <a:t>Topologie de référence OSPF</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246491" y="914716"/>
            <a:ext cx="4015541" cy="3689897"/>
          </a:xfrm>
        </p:spPr>
        <p:txBody>
          <a:bodyPr/>
          <a:lstStyle/>
          <a:p>
            <a:pPr marL="0" indent="0" algn="l" rtl="0"/>
            <a:r>
              <a:rPr lang="fr-FR" sz="1600">
                <a:solidFill>
                  <a:srgbClr val="000000"/>
                </a:solidFill>
              </a:rPr>
              <a:t>La figure montre la topologie utilisée pour configurer le protocole OSPFv2 dans ce module. Les routeurs de la topologie disposent d'une configuration initiale, qui inclut les adresses d'interface. Aucun routage statique ou dynamique n'est actuellement configuré sur l'un des routeurs. Toutes les interfaces sur R1, R2 et R3 (sauf le bouclage 1 sur R2) se trouvent dans la zone fédératrice OSPF. Le routeur du fournisseur d'accès à Internet est utilisé comme passerelle du domaine de routage pour accéder à Internet.</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580518" y="1394184"/>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Réglage de la bande passante de référence</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La valeur de coût doit être un entier. Si un élément inférieur à un entier est calculé, OSPF arrondit à l'entier le plus proche. Par conséquent, le coût OSPF affecté à une interface Gigabit Ethernet avec la bande passante de référence par défaut de 100,000,000 bit/s serait égal à 1, car l'entier le plus proche pour 0,1 est 0 au lieu de 1.</a:t>
            </a:r>
          </a:p>
          <a:p>
            <a:pPr marL="0" indent="0" algn="l" rtl="0"/>
            <a:r>
              <a:rPr lang="fr-FR" sz="1600" b="1">
                <a:solidFill>
                  <a:srgbClr val="000000"/>
                </a:solidFill>
              </a:rPr>
              <a:t>			Coût = 100000000 bps /1000000000 = 1</a:t>
            </a:r>
          </a:p>
          <a:p>
            <a:pPr marL="342900" indent="-342900" algn="l" rtl="0">
              <a:buFont typeface="Arial" panose="020B0604020202020204" pitchFamily="34" charset="0"/>
              <a:buChar char="•"/>
            </a:pPr>
            <a:r>
              <a:rPr lang="fr-FR" sz="1600">
                <a:solidFill>
                  <a:srgbClr val="000000"/>
                </a:solidFill>
              </a:rPr>
              <a:t>Pour cette raison, toutes les interfaces plus rapides que Fast Ethernet auront la même valeur de coût de 1 qu'une interface Fast Ethernet. </a:t>
            </a:r>
          </a:p>
          <a:p>
            <a:pPr marL="342900" indent="-342900" algn="l" rtl="0">
              <a:buFont typeface="Arial" panose="020B0604020202020204" pitchFamily="34" charset="0"/>
              <a:buChar char="•"/>
            </a:pPr>
            <a:r>
              <a:rPr lang="fr-FR" sz="1600">
                <a:solidFill>
                  <a:srgbClr val="000000"/>
                </a:solidFill>
              </a:rPr>
              <a:t>Pour aider le protocole OSPF à déterminer le chemin exact, la bande passante de référence doit être remplacée par une valeur supérieure pour prendre en compte les réseaux disposant de liens plus rapides que 100 Mbit/s.</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Réglage de la bande passante de référence (Suite)</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fr-FR" sz="1600">
                <a:solidFill>
                  <a:srgbClr val="000000"/>
                </a:solidFill>
              </a:rPr>
              <a:t>La modification de la bande passante de référence n'affecte pas réellement la capacité de la bande passante sur le lien; en revanche, cela affecte simplement le calcul utilisé pour déterminer la métrique. </a:t>
            </a:r>
          </a:p>
          <a:p>
            <a:pPr marL="285750" indent="-285750" algn="l" rtl="0">
              <a:buFont typeface="Arial" panose="020B0604020202020204" pitchFamily="34" charset="0"/>
              <a:buChar char="•"/>
            </a:pPr>
            <a:r>
              <a:rPr lang="fr-FR" sz="1600">
                <a:solidFill>
                  <a:srgbClr val="000000"/>
                </a:solidFill>
              </a:rPr>
              <a:t>Pour ajuster la bande passante de référence, utilisez la command </a:t>
            </a:r>
            <a:r>
              <a:rPr lang="fr-FR" sz="1600" b="1">
                <a:solidFill>
                  <a:srgbClr val="000000"/>
                </a:solidFill>
              </a:rPr>
              <a:t>auto-cost reference-bandwidth</a:t>
            </a:r>
            <a:r>
              <a:rPr lang="fr-FR" sz="1600">
                <a:solidFill>
                  <a:srgbClr val="000000"/>
                </a:solidFill>
              </a:rPr>
              <a:t> </a:t>
            </a:r>
            <a:r>
              <a:rPr lang="fr-FR" sz="1600" i="1">
                <a:solidFill>
                  <a:srgbClr val="000000"/>
                </a:solidFill>
              </a:rPr>
              <a:t>Mbps</a:t>
            </a:r>
            <a:r>
              <a:rPr lang="fr-FR" sz="1600">
                <a:solidFill>
                  <a:srgbClr val="000000"/>
                </a:solidFill>
              </a:rPr>
              <a:t> en mode de configuration de routeur.</a:t>
            </a:r>
          </a:p>
          <a:p>
            <a:pPr marL="358835" lvl="1" indent="-285750" rtl="0">
              <a:buFont typeface="Arial" panose="020B0604020202020204" pitchFamily="34" charset="0"/>
              <a:buChar char="•"/>
            </a:pPr>
            <a:r>
              <a:rPr lang="fr-FR">
                <a:solidFill>
                  <a:srgbClr val="000000"/>
                </a:solidFill>
              </a:rPr>
              <a:t>Cette commande doit être configurée sur chaque routeur du domaine OSPF. </a:t>
            </a:r>
          </a:p>
          <a:p>
            <a:pPr marL="358835" lvl="1" indent="-285750" rtl="0">
              <a:buFont typeface="Arial" panose="020B0604020202020204" pitchFamily="34" charset="0"/>
              <a:buChar char="•"/>
            </a:pPr>
            <a:r>
              <a:rPr lang="fr-FR">
                <a:solidFill>
                  <a:srgbClr val="000000"/>
                </a:solidFill>
              </a:rPr>
              <a:t>Notez dans la commande que la valeur est exprimée en Mbps; par conséquent, pour ajuster les coûts pour Gigabit Ethernet, utilisez la commande </a:t>
            </a:r>
            <a:r>
              <a:rPr lang="fr-FR" b="1">
                <a:solidFill>
                  <a:srgbClr val="000000"/>
                </a:solidFill>
              </a:rPr>
              <a:t>auto-cost reference-bandwidth 1000.</a:t>
            </a:r>
            <a:r>
              <a:rPr lang="fr-FR">
                <a:solidFill>
                  <a:srgbClr val="000000"/>
                </a:solidFill>
              </a:rPr>
              <a:t> Pour 10 Gigabit Ethernet, utilisez la commande </a:t>
            </a:r>
            <a:r>
              <a:rPr lang="fr-FR" b="1">
                <a:solidFill>
                  <a:srgbClr val="000000"/>
                </a:solidFill>
              </a:rPr>
              <a:t>auto-cost reference-bandwidth 10000.</a:t>
            </a:r>
          </a:p>
          <a:p>
            <a:pPr marL="358835" lvl="1" indent="-285750" rtl="0">
              <a:buFont typeface="Arial" panose="020B0604020202020204" pitchFamily="34" charset="0"/>
              <a:buChar char="•"/>
            </a:pPr>
            <a:r>
              <a:rPr lang="fr-FR">
                <a:solidFill>
                  <a:srgbClr val="000000"/>
                </a:solidFill>
              </a:rPr>
              <a:t>Pour revenir à la bande passante de référence par défaut, utilisez la commande </a:t>
            </a:r>
            <a:r>
              <a:rPr lang="fr-FR" b="1">
                <a:solidFill>
                  <a:srgbClr val="000000"/>
                </a:solidFill>
              </a:rPr>
              <a:t>auto-cost reference-bandwidth 100</a:t>
            </a:r>
            <a:r>
              <a:rPr lang="fr-FR">
                <a:solidFill>
                  <a:srgbClr val="000000"/>
                </a:solidFill>
              </a:rPr>
              <a:t> .</a:t>
            </a:r>
          </a:p>
          <a:p>
            <a:pPr marL="285750" indent="-285750" algn="l" rtl="0">
              <a:buFont typeface="Arial" panose="020B0604020202020204" pitchFamily="34" charset="0"/>
              <a:buChar char="•"/>
            </a:pPr>
            <a:r>
              <a:rPr lang="fr-FR" sz="1600">
                <a:solidFill>
                  <a:srgbClr val="000000"/>
                </a:solidFill>
              </a:rPr>
              <a:t>Une autre option consiste à modifier le coût sur une interface spécifique à l'aide de la commande </a:t>
            </a:r>
            <a:r>
              <a:rPr lang="fr-FR" sz="1600" b="1">
                <a:solidFill>
                  <a:srgbClr val="000000"/>
                </a:solidFill>
              </a:rPr>
              <a:t>ip ospf cost </a:t>
            </a:r>
            <a:r>
              <a:rPr lang="fr-FR" sz="1600" i="1">
                <a:solidFill>
                  <a:srgbClr val="000000"/>
                </a:solidFill>
              </a:rPr>
              <a:t>cost</a:t>
            </a:r>
            <a:r>
              <a:rPr lang="fr-FR" sz="1600">
                <a:solidFill>
                  <a:srgbClr val="000000"/>
                </a:solidFill>
              </a:rPr>
              <a:t> .</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Réglage de la bande passante de référence (Suite)</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rtl="0">
              <a:buFont typeface="Arial" panose="020B0604020202020204" pitchFamily="34" charset="0"/>
              <a:buChar char="•"/>
            </a:pPr>
            <a:r>
              <a:rPr lang="fr-FR" sz="1600">
                <a:solidFill>
                  <a:srgbClr val="000000"/>
                </a:solidFill>
              </a:rPr>
              <a:t>Quelle que soit la méthode utilisée, il est important d'appliquer la configuration à tous les routeurs du domaine de routage OSPF. </a:t>
            </a:r>
          </a:p>
          <a:p>
            <a:pPr marL="285750" indent="-285750" algn="l" rtl="0">
              <a:buFont typeface="Arial" panose="020B0604020202020204" pitchFamily="34" charset="0"/>
              <a:buChar char="•"/>
            </a:pPr>
            <a:r>
              <a:rPr lang="fr-FR" sz="1600">
                <a:solidFill>
                  <a:srgbClr val="000000"/>
                </a:solidFill>
              </a:rPr>
              <a:t>Le tableau indique le coût OSPF si la bande passante de référence est modifiée pour prendre en compte les liens 10 GigabitEthernet. La largeur de bande de référence doit être ajustée chaque fois qu'il existe des liens plus rapides que FastEthernet (100 Mbps).</a:t>
            </a:r>
          </a:p>
          <a:p>
            <a:pPr marL="285750" indent="-285750" algn="l" rtl="0">
              <a:buFont typeface="Arial" panose="020B0604020202020204" pitchFamily="34" charset="0"/>
              <a:buChar char="•"/>
            </a:pPr>
            <a:r>
              <a:rPr lang="fr-FR" sz="1600">
                <a:solidFill>
                  <a:srgbClr val="000000"/>
                </a:solidFill>
              </a:rPr>
              <a:t>Utilisez la commande </a:t>
            </a:r>
            <a:r>
              <a:rPr lang="fr-FR" sz="1600" b="1">
                <a:solidFill>
                  <a:srgbClr val="000000"/>
                </a:solidFill>
              </a:rPr>
              <a:t>show ip ospf interface </a:t>
            </a:r>
            <a:r>
              <a:rPr lang="fr-FR" sz="1600">
                <a:solidFill>
                  <a:srgbClr val="000000"/>
                </a:solidFill>
              </a:rPr>
              <a:t>pour vérifier le coût OSPFv2 assigné à l'interface 0/0/0 de R1.</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73880" y="2849696"/>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9513"/>
            <a:ext cx="8345488" cy="731837"/>
          </a:xfrm>
        </p:spPr>
        <p:txBody>
          <a:bodyPr/>
          <a:lstStyle/>
          <a:p>
            <a:pPr rtl="0">
              <a:lnSpc>
                <a:spcPct val="100000"/>
              </a:lnSpc>
            </a:pPr>
            <a:r>
              <a:rPr lang="fr-FR" sz="1600"/>
              <a:t>Modifier le protocole OSPFv2 à zone unique</a:t>
            </a:r>
            <a:br>
              <a:rPr lang="en-US"/>
            </a:br>
            <a:r>
              <a:rPr lang="fr-FR" sz="2400"/>
              <a:t>OSPF accumule le coût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166978" y="731837"/>
            <a:ext cx="3490622" cy="3689897"/>
          </a:xfrm>
        </p:spPr>
        <p:txBody>
          <a:bodyPr/>
          <a:lstStyle/>
          <a:p>
            <a:pPr marL="285750" indent="-285750" algn="l" rtl="0">
              <a:buFont typeface="Arial" panose="020B0604020202020204" pitchFamily="34" charset="0"/>
              <a:buChar char="•"/>
            </a:pPr>
            <a:r>
              <a:rPr lang="fr-FR" sz="1600">
                <a:solidFill>
                  <a:srgbClr val="000000"/>
                </a:solidFill>
              </a:rPr>
              <a:t>Le coût d'une route OSPF est la valeur cumulée depuis un routeur jusqu'au réseau de destination. </a:t>
            </a:r>
          </a:p>
          <a:p>
            <a:pPr marL="285750" indent="-285750" algn="l" rtl="0">
              <a:buFont typeface="Arial" panose="020B0604020202020204" pitchFamily="34" charset="0"/>
              <a:buChar char="•"/>
            </a:pPr>
            <a:r>
              <a:rPr lang="fr-FR" sz="1600">
                <a:solidFill>
                  <a:srgbClr val="000000"/>
                </a:solidFill>
              </a:rPr>
              <a:t>En supposant que la commande </a:t>
            </a:r>
            <a:r>
              <a:rPr lang="fr-FR" sz="1600" b="1">
                <a:solidFill>
                  <a:srgbClr val="000000"/>
                </a:solidFill>
              </a:rPr>
              <a:t>auto-</a:t>
            </a:r>
            <a:r>
              <a:rPr lang="fr-FR" sz="1600" b="1" err="1">
                <a:solidFill>
                  <a:srgbClr val="000000"/>
                </a:solidFill>
              </a:rPr>
              <a:t>cost</a:t>
            </a:r>
            <a:r>
              <a:rPr lang="fr-FR" sz="1600" b="1">
                <a:solidFill>
                  <a:srgbClr val="000000"/>
                </a:solidFill>
              </a:rPr>
              <a:t> </a:t>
            </a:r>
            <a:r>
              <a:rPr lang="fr-FR" sz="1600" b="1" err="1">
                <a:solidFill>
                  <a:srgbClr val="000000"/>
                </a:solidFill>
              </a:rPr>
              <a:t>reference-bandwidth</a:t>
            </a:r>
            <a:r>
              <a:rPr lang="fr-FR" sz="1600" b="1">
                <a:solidFill>
                  <a:srgbClr val="000000"/>
                </a:solidFill>
              </a:rPr>
              <a:t> 10000</a:t>
            </a:r>
            <a:r>
              <a:rPr lang="fr-FR" sz="1600">
                <a:solidFill>
                  <a:srgbClr val="000000"/>
                </a:solidFill>
              </a:rPr>
              <a:t> ait été configurée sur les trois routeurs, le coût des liaisons entre chaque routeur est maintenant de 10. Les interfaces de bouclage ont un coût par défaut de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4000500"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OSPF accumule le coût (Suite)</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246490" y="938571"/>
            <a:ext cx="3411109" cy="3689897"/>
          </a:xfrm>
        </p:spPr>
        <p:txBody>
          <a:bodyPr/>
          <a:lstStyle/>
          <a:p>
            <a:pPr marL="285750" indent="-285750" algn="l" rtl="0">
              <a:buFont typeface="Arial" panose="020B0604020202020204" pitchFamily="34" charset="0"/>
              <a:buChar char="•"/>
            </a:pPr>
            <a:r>
              <a:rPr lang="fr-FR" sz="1600">
                <a:solidFill>
                  <a:srgbClr val="000000"/>
                </a:solidFill>
              </a:rPr>
              <a:t>Vous pouvez calculer le coût pour chaque routeur pour atteindre chaque réseau. </a:t>
            </a:r>
          </a:p>
          <a:p>
            <a:pPr marL="285750" indent="-285750" algn="l" rtl="0">
              <a:buFont typeface="Arial" panose="020B0604020202020204" pitchFamily="34" charset="0"/>
              <a:buChar char="•"/>
            </a:pPr>
            <a:r>
              <a:rPr lang="fr-FR" sz="1600">
                <a:solidFill>
                  <a:srgbClr val="000000"/>
                </a:solidFill>
              </a:rPr>
              <a:t>Par exemple, le coût total pour R1 pour atteindre le réseau 10.10.2.0/24 est de 11. En effet, le lien vers le coût R2 = 10 et le coût par défaut de bouclage = 1. 10 + 1 = 11.</a:t>
            </a:r>
          </a:p>
          <a:p>
            <a:pPr marL="285750" indent="-285750" algn="l" rtl="0">
              <a:buFont typeface="Arial" panose="020B0604020202020204" pitchFamily="34" charset="0"/>
              <a:buChar char="•"/>
            </a:pPr>
            <a:r>
              <a:rPr lang="fr-FR" sz="1600">
                <a:solidFill>
                  <a:srgbClr val="000000"/>
                </a:solidFill>
              </a:rPr>
              <a:t>Vous pouvez vérifier cela à l'aide de la commande </a:t>
            </a:r>
            <a:r>
              <a:rPr lang="fr-FR" sz="1600" b="1">
                <a:solidFill>
                  <a:srgbClr val="000000"/>
                </a:solidFill>
              </a:rPr>
              <a:t>show </a:t>
            </a:r>
            <a:r>
              <a:rPr lang="fr-FR" sz="1600" b="1" err="1">
                <a:solidFill>
                  <a:srgbClr val="000000"/>
                </a:solidFill>
              </a:rPr>
              <a:t>ip</a:t>
            </a:r>
            <a:r>
              <a:rPr lang="fr-FR" sz="1600" b="1">
                <a:solidFill>
                  <a:srgbClr val="000000"/>
                </a:solidFill>
              </a:rPr>
              <a:t> route </a:t>
            </a:r>
            <a:r>
              <a:rPr lang="fr-FR" sz="1600">
                <a:solidFill>
                  <a:srgbClr val="000000"/>
                </a:solidFill>
              </a:rPr>
              <a:t>.</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921619" y="1012393"/>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OSPF accumule le coût (Suite)</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rtl="0"/>
            <a:r>
              <a:rPr lang="fr-FR" sz="1600">
                <a:solidFill>
                  <a:srgbClr val="000000"/>
                </a:solidFill>
              </a:rPr>
              <a:t>Vérification du coût cumulé pour le chemin d'accès au réseau 10.10.2.0/24:</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631245"/>
            <a:ext cx="8345488" cy="1938992"/>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a:t>
            </a:r>
            <a:r>
              <a:rPr lang="fr-FR" sz="1200" b="1" err="1">
                <a:solidFill>
                  <a:schemeClr val="bg1"/>
                </a:solidFill>
                <a:latin typeface="Courier New" panose="02070309020205020404" pitchFamily="49" charset="0"/>
                <a:cs typeface="Courier New" panose="02070309020205020404" pitchFamily="49" charset="0"/>
              </a:rPr>
              <a:t>ip</a:t>
            </a:r>
            <a:r>
              <a:rPr lang="fr-FR" sz="1200" b="1">
                <a:solidFill>
                  <a:schemeClr val="bg1"/>
                </a:solidFill>
                <a:latin typeface="Courier New" panose="02070309020205020404" pitchFamily="49" charset="0"/>
                <a:cs typeface="Courier New" panose="02070309020205020404" pitchFamily="49" charset="0"/>
              </a:rPr>
              <a:t> route | </a:t>
            </a:r>
            <a:r>
              <a:rPr lang="fr-FR" sz="1200" b="1" err="1">
                <a:solidFill>
                  <a:schemeClr val="bg1"/>
                </a:solidFill>
                <a:latin typeface="Courier New" panose="02070309020205020404" pitchFamily="49" charset="0"/>
                <a:cs typeface="Courier New" panose="02070309020205020404" pitchFamily="49" charset="0"/>
              </a:rPr>
              <a:t>include</a:t>
            </a:r>
            <a:r>
              <a:rPr lang="fr-FR" sz="1200" b="1">
                <a:solidFill>
                  <a:schemeClr val="bg1"/>
                </a:solidFill>
                <a:latin typeface="Courier New" panose="02070309020205020404" pitchFamily="49" charset="0"/>
                <a:cs typeface="Courier New" panose="02070309020205020404" pitchFamily="49" charset="0"/>
              </a:rPr>
              <a:t> 10.10.2.0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O 10.10.2.0/24 [110/</a:t>
            </a:r>
            <a:r>
              <a:rPr lang="fr-FR" sz="1200">
                <a:solidFill>
                  <a:schemeClr val="accent6">
                    <a:lumMod val="60000"/>
                    <a:lumOff val="40000"/>
                  </a:schemeClr>
                </a:solidFill>
                <a:latin typeface="Courier New" panose="02070309020205020404" pitchFamily="49" charset="0"/>
                <a:cs typeface="Courier New" panose="02070309020205020404" pitchFamily="49" charset="0"/>
              </a:rPr>
              <a:t>11</a:t>
            </a:r>
            <a:r>
              <a:rPr lang="fr-FR" sz="1200">
                <a:solidFill>
                  <a:schemeClr val="bg1"/>
                </a:solidFill>
                <a:latin typeface="Courier New" panose="02070309020205020404" pitchFamily="49" charset="0"/>
                <a:cs typeface="Courier New" panose="02070309020205020404" pitchFamily="49" charset="0"/>
              </a:rPr>
              <a:t>] via 10.1.1.6, 01:05:02, GigabiteThernet0/0/0 </a:t>
            </a:r>
          </a:p>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a:t>
            </a:r>
            <a:r>
              <a:rPr lang="fr-FR" sz="1200" b="1" err="1">
                <a:solidFill>
                  <a:schemeClr val="bg1"/>
                </a:solidFill>
                <a:latin typeface="Courier New" panose="02070309020205020404" pitchFamily="49" charset="0"/>
                <a:cs typeface="Courier New" panose="02070309020205020404" pitchFamily="49" charset="0"/>
              </a:rPr>
              <a:t>ip</a:t>
            </a:r>
            <a:r>
              <a:rPr lang="fr-FR" sz="1200" b="1">
                <a:solidFill>
                  <a:schemeClr val="bg1"/>
                </a:solidFill>
                <a:latin typeface="Courier New" panose="02070309020205020404" pitchFamily="49" charset="0"/>
                <a:cs typeface="Courier New" panose="02070309020205020404" pitchFamily="49" charset="0"/>
              </a:rPr>
              <a:t> route 10.10.2.0</a:t>
            </a:r>
            <a:r>
              <a:rPr lang="fr-FR" sz="1200">
                <a:solidFill>
                  <a:schemeClr val="bg1"/>
                </a:solidFill>
                <a:latin typeface="Courier New" panose="02070309020205020404" pitchFamily="49" charset="0"/>
                <a:cs typeface="Courier New" panose="02070309020205020404" pitchFamily="49" charset="0"/>
              </a:rPr>
              <a:t> </a:t>
            </a:r>
          </a:p>
          <a:p>
            <a:pPr rtl="0"/>
            <a:r>
              <a:rPr lang="fr-FR" sz="1200" err="1">
                <a:solidFill>
                  <a:schemeClr val="bg1"/>
                </a:solidFill>
                <a:latin typeface="Courier New" panose="02070309020205020404" pitchFamily="49" charset="0"/>
                <a:cs typeface="Courier New" panose="02070309020205020404" pitchFamily="49" charset="0"/>
              </a:rPr>
              <a:t>Routing</a:t>
            </a:r>
            <a:r>
              <a:rPr lang="fr-FR" sz="1200">
                <a:solidFill>
                  <a:schemeClr val="bg1"/>
                </a:solidFill>
                <a:latin typeface="Courier New" panose="02070309020205020404" pitchFamily="49" charset="0"/>
                <a:cs typeface="Courier New" panose="02070309020205020404" pitchFamily="49" charset="0"/>
              </a:rPr>
              <a:t> entry for 10.10.2.0/24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Known</a:t>
            </a:r>
            <a:r>
              <a:rPr lang="fr-FR" sz="1200">
                <a:solidFill>
                  <a:schemeClr val="bg1"/>
                </a:solidFill>
                <a:latin typeface="Courier New" panose="02070309020205020404" pitchFamily="49" charset="0"/>
                <a:cs typeface="Courier New" panose="02070309020205020404" pitchFamily="49" charset="0"/>
              </a:rPr>
              <a:t> via "</a:t>
            </a:r>
            <a:r>
              <a:rPr lang="fr-FR" sz="1200" err="1">
                <a:solidFill>
                  <a:schemeClr val="bg1"/>
                </a:solidFill>
                <a:latin typeface="Courier New" panose="02070309020205020404" pitchFamily="49" charset="0"/>
                <a:cs typeface="Courier New" panose="02070309020205020404" pitchFamily="49" charset="0"/>
              </a:rPr>
              <a:t>ospf</a:t>
            </a:r>
            <a:r>
              <a:rPr lang="fr-FR" sz="1200">
                <a:solidFill>
                  <a:schemeClr val="bg1"/>
                </a:solidFill>
                <a:latin typeface="Courier New" panose="02070309020205020404" pitchFamily="49" charset="0"/>
                <a:cs typeface="Courier New" panose="02070309020205020404" pitchFamily="49" charset="0"/>
              </a:rPr>
              <a:t> 10", distance 110,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metric</a:t>
            </a:r>
            <a:r>
              <a:rPr lang="fr-FR" sz="1200">
                <a:solidFill>
                  <a:schemeClr val="accent6">
                    <a:lumMod val="60000"/>
                    <a:lumOff val="40000"/>
                  </a:schemeClr>
                </a:solidFill>
                <a:latin typeface="Courier New" panose="02070309020205020404" pitchFamily="49" charset="0"/>
                <a:cs typeface="Courier New" panose="02070309020205020404" pitchFamily="49" charset="0"/>
              </a:rPr>
              <a:t> 11</a:t>
            </a:r>
            <a:r>
              <a:rPr lang="fr-FR" sz="1200">
                <a:solidFill>
                  <a:schemeClr val="bg1"/>
                </a:solidFill>
                <a:latin typeface="Courier New" panose="02070309020205020404" pitchFamily="49" charset="0"/>
                <a:cs typeface="Courier New" panose="02070309020205020404" pitchFamily="49" charset="0"/>
              </a:rPr>
              <a:t>, type intra area </a:t>
            </a:r>
          </a:p>
          <a:p>
            <a:pPr rtl="0"/>
            <a:r>
              <a:rPr lang="fr-FR" sz="1200">
                <a:solidFill>
                  <a:schemeClr val="bg1"/>
                </a:solidFill>
                <a:latin typeface="Courier New" panose="02070309020205020404" pitchFamily="49" charset="0"/>
                <a:cs typeface="Courier New" panose="02070309020205020404" pitchFamily="49" charset="0"/>
              </a:rPr>
              <a:t>  Last update </a:t>
            </a:r>
            <a:r>
              <a:rPr lang="fr-FR" sz="1200" err="1">
                <a:solidFill>
                  <a:schemeClr val="bg1"/>
                </a:solidFill>
                <a:latin typeface="Courier New" panose="02070309020205020404" pitchFamily="49" charset="0"/>
                <a:cs typeface="Courier New" panose="02070309020205020404" pitchFamily="49" charset="0"/>
              </a:rPr>
              <a:t>from</a:t>
            </a:r>
            <a:r>
              <a:rPr lang="fr-FR" sz="1200">
                <a:solidFill>
                  <a:schemeClr val="bg1"/>
                </a:solidFill>
                <a:latin typeface="Courier New" panose="02070309020205020404" pitchFamily="49" charset="0"/>
                <a:cs typeface="Courier New" panose="02070309020205020404" pitchFamily="49" charset="0"/>
              </a:rPr>
              <a:t> 10.1.1.6 on GigabitEthernet0/0/0, 01:05:13 </a:t>
            </a:r>
            <a:r>
              <a:rPr lang="fr-FR" sz="1200" err="1">
                <a:solidFill>
                  <a:schemeClr val="bg1"/>
                </a:solidFill>
                <a:latin typeface="Courier New" panose="02070309020205020404" pitchFamily="49" charset="0"/>
                <a:cs typeface="Courier New" panose="02070309020205020404" pitchFamily="49" charset="0"/>
              </a:rPr>
              <a:t>ago</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Routing</a:t>
            </a:r>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Descriptor</a:t>
            </a:r>
            <a:r>
              <a:rPr lang="fr-FR" sz="1200">
                <a:solidFill>
                  <a:schemeClr val="bg1"/>
                </a:solidFill>
                <a:latin typeface="Courier New" panose="02070309020205020404" pitchFamily="49" charset="0"/>
                <a:cs typeface="Courier New" panose="02070309020205020404" pitchFamily="49" charset="0"/>
              </a:rPr>
              <a:t> Blocks: </a:t>
            </a:r>
          </a:p>
          <a:p>
            <a:pPr rtl="0"/>
            <a:r>
              <a:rPr lang="fr-FR" sz="1200">
                <a:solidFill>
                  <a:schemeClr val="bg1"/>
                </a:solidFill>
                <a:latin typeface="Courier New" panose="02070309020205020404" pitchFamily="49" charset="0"/>
                <a:cs typeface="Courier New" panose="02070309020205020404" pitchFamily="49" charset="0"/>
              </a:rPr>
              <a:t>  * 10.1.1.6, de 2.2.2.2, 01:05:13 il y a, via GigabiteThernet0/0/0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Route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metric</a:t>
            </a:r>
            <a:r>
              <a:rPr lang="fr-FR" sz="1200">
                <a:solidFill>
                  <a:schemeClr val="accent6">
                    <a:lumMod val="60000"/>
                    <a:lumOff val="40000"/>
                  </a:schemeClr>
                </a:solidFill>
                <a:latin typeface="Courier New" panose="02070309020205020404" pitchFamily="49" charset="0"/>
                <a:cs typeface="Courier New" panose="02070309020205020404" pitchFamily="49" charset="0"/>
              </a:rPr>
              <a:t>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is</a:t>
            </a:r>
            <a:r>
              <a:rPr lang="fr-FR" sz="1200">
                <a:solidFill>
                  <a:schemeClr val="accent6">
                    <a:lumMod val="60000"/>
                    <a:lumOff val="40000"/>
                  </a:schemeClr>
                </a:solidFill>
                <a:latin typeface="Courier New" panose="02070309020205020404" pitchFamily="49" charset="0"/>
                <a:cs typeface="Courier New" panose="02070309020205020404" pitchFamily="49" charset="0"/>
              </a:rPr>
              <a:t> 11</a:t>
            </a:r>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traffic</a:t>
            </a:r>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share</a:t>
            </a:r>
            <a:r>
              <a:rPr lang="fr-FR" sz="1200">
                <a:solidFill>
                  <a:schemeClr val="bg1"/>
                </a:solidFill>
                <a:latin typeface="Courier New" panose="02070309020205020404" pitchFamily="49" charset="0"/>
                <a:cs typeface="Courier New" panose="02070309020205020404" pitchFamily="49" charset="0"/>
              </a:rPr>
              <a:t> count </a:t>
            </a:r>
            <a:r>
              <a:rPr lang="fr-FR" sz="1200" err="1">
                <a:solidFill>
                  <a:schemeClr val="bg1"/>
                </a:solidFill>
                <a:latin typeface="Courier New" panose="02070309020205020404" pitchFamily="49" charset="0"/>
                <a:cs typeface="Courier New" panose="02070309020205020404" pitchFamily="49" charset="0"/>
              </a:rPr>
              <a:t>is</a:t>
            </a:r>
            <a:r>
              <a:rPr lang="fr-FR" sz="1200">
                <a:solidFill>
                  <a:schemeClr val="bg1"/>
                </a:solidFill>
                <a:latin typeface="Courier New" panose="02070309020205020404" pitchFamily="49" charset="0"/>
                <a:cs typeface="Courier New" panose="02070309020205020404" pitchFamily="49" charset="0"/>
              </a:rPr>
              <a:t> 1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OSPFv2 à zone unique</a:t>
            </a:r>
            <a:br>
              <a:rPr lang="en-US"/>
            </a:br>
            <a:r>
              <a:rPr lang="fr-FR" sz="2400"/>
              <a:t>Définir manuellement la valeur de coût OSPF</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rtl="0"/>
            <a:r>
              <a:rPr lang="fr-FR" sz="1600">
                <a:solidFill>
                  <a:srgbClr val="000000"/>
                </a:solidFill>
              </a:rPr>
              <a:t>Les raisons de définir manuellement la valeur de coût sont les suivantes:</a:t>
            </a:r>
          </a:p>
          <a:p>
            <a:pPr marL="415985" lvl="1" indent="-342900" rtl="0">
              <a:buFont typeface="Arial" panose="020B0604020202020204" pitchFamily="34" charset="0"/>
              <a:buChar char="•"/>
            </a:pPr>
            <a:r>
              <a:rPr lang="fr-FR">
                <a:solidFill>
                  <a:srgbClr val="000000"/>
                </a:solidFill>
              </a:rPr>
              <a:t>L'administrateur peut vouloir influencer la sélection des chemins au sein d'OSPF, ce qui entraîne la sélection de chemins différents de ceux normalement attribués aux coûts par défaut et à l'accumulation des coûts.</a:t>
            </a:r>
          </a:p>
          <a:p>
            <a:pPr marL="415985" lvl="1" indent="-342900" rtl="0">
              <a:buFont typeface="Arial" panose="020B0604020202020204" pitchFamily="34" charset="0"/>
              <a:buChar char="•"/>
            </a:pPr>
            <a:r>
              <a:rPr lang="fr-FR">
                <a:solidFill>
                  <a:srgbClr val="000000"/>
                </a:solidFill>
              </a:rPr>
              <a:t>Connexions à l'équipement d'autres fournisseurs qui utilisent une formule différente pour calculer le coût OSPF.</a:t>
            </a:r>
          </a:p>
          <a:p>
            <a:pPr marL="342900" indent="-342900" algn="l">
              <a:buFont typeface="Arial" panose="020B0604020202020204" pitchFamily="34" charset="0"/>
              <a:buChar char="•"/>
            </a:pPr>
            <a:endParaRPr lang="en-US" sz="1600">
              <a:solidFill>
                <a:srgbClr val="000000"/>
              </a:solidFill>
            </a:endParaRPr>
          </a:p>
          <a:p>
            <a:pPr marL="0" indent="0" algn="l" rtl="0"/>
            <a:r>
              <a:rPr lang="fr-FR" sz="1600">
                <a:solidFill>
                  <a:srgbClr val="000000"/>
                </a:solidFill>
              </a:rPr>
              <a:t>Pour modifier la valeur de coût déclarée par le routeur OSPF local à d'autres routeurs OSPF, utilisez la commande de configuration de l'interface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cost</a:t>
            </a:r>
            <a:r>
              <a:rPr lang="fr-FR" sz="1600">
                <a:solidFill>
                  <a:srgbClr val="000000"/>
                </a:solidFill>
              </a:rPr>
              <a:t> </a:t>
            </a:r>
            <a:r>
              <a:rPr lang="fr-FR" sz="1600" i="1">
                <a:solidFill>
                  <a:srgbClr val="000000"/>
                </a:solidFill>
              </a:rPr>
              <a:t>value</a:t>
            </a:r>
            <a:r>
              <a:rPr lang="fr-FR" sz="1600">
                <a:solidFill>
                  <a:srgbClr val="000000"/>
                </a:solidFill>
              </a:rPr>
              <a:t> .</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3257357"/>
            <a:ext cx="4679244" cy="1015663"/>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R1(config)# </a:t>
            </a:r>
            <a:r>
              <a:rPr lang="fr-FR" sz="1200" b="1">
                <a:solidFill>
                  <a:schemeClr val="bg1"/>
                </a:solidFill>
                <a:latin typeface="Courier New" panose="02070309020205020404" pitchFamily="49" charset="0"/>
                <a:cs typeface="Courier New" panose="02070309020205020404" pitchFamily="49" charset="0"/>
              </a:rPr>
              <a:t>interface g0/0/1</a:t>
            </a:r>
            <a:r>
              <a:rPr lang="fr-FR" sz="1200">
                <a:solidFill>
                  <a:schemeClr val="bg1"/>
                </a:solidFill>
                <a:latin typeface="Courier New" panose="02070309020205020404" pitchFamily="49" charset="0"/>
                <a:cs typeface="Courier New" panose="02070309020205020404" pitchFamily="49" charset="0"/>
              </a:rPr>
              <a:t> R1(config-if)# </a:t>
            </a:r>
            <a:r>
              <a:rPr lang="fr-FR" sz="1200" b="1" err="1">
                <a:solidFill>
                  <a:schemeClr val="bg1"/>
                </a:solidFill>
                <a:latin typeface="Courier New" panose="02070309020205020404" pitchFamily="49" charset="0"/>
                <a:cs typeface="Courier New" panose="02070309020205020404" pitchFamily="49" charset="0"/>
              </a:rPr>
              <a:t>ip</a:t>
            </a:r>
            <a:r>
              <a:rPr lang="fr-FR" sz="1200" b="1">
                <a:solidFill>
                  <a:schemeClr val="bg1"/>
                </a:solidFill>
                <a:latin typeface="Courier New" panose="02070309020205020404" pitchFamily="49" charset="0"/>
                <a:cs typeface="Courier New" panose="02070309020205020404" pitchFamily="49" charset="0"/>
              </a:rPr>
              <a:t> </a:t>
            </a:r>
            <a:r>
              <a:rPr lang="fr-FR" sz="1200" b="1" err="1">
                <a:solidFill>
                  <a:schemeClr val="bg1"/>
                </a:solidFill>
                <a:latin typeface="Courier New" panose="02070309020205020404" pitchFamily="49" charset="0"/>
                <a:cs typeface="Courier New" panose="02070309020205020404" pitchFamily="49" charset="0"/>
              </a:rPr>
              <a:t>ospf</a:t>
            </a:r>
            <a:r>
              <a:rPr lang="fr-FR" sz="1200" b="1">
                <a:solidFill>
                  <a:schemeClr val="bg1"/>
                </a:solidFill>
                <a:latin typeface="Courier New" panose="02070309020205020404" pitchFamily="49" charset="0"/>
                <a:cs typeface="Courier New" panose="02070309020205020404" pitchFamily="49" charset="0"/>
              </a:rPr>
              <a:t> </a:t>
            </a:r>
            <a:r>
              <a:rPr lang="fr-FR" sz="1200" b="1" err="1">
                <a:solidFill>
                  <a:schemeClr val="bg1"/>
                </a:solidFill>
                <a:latin typeface="Courier New" panose="02070309020205020404" pitchFamily="49" charset="0"/>
                <a:cs typeface="Courier New" panose="02070309020205020404" pitchFamily="49" charset="0"/>
              </a:rPr>
              <a:t>cost</a:t>
            </a:r>
            <a:r>
              <a:rPr lang="fr-FR" sz="1200" b="1">
                <a:solidFill>
                  <a:schemeClr val="bg1"/>
                </a:solidFill>
                <a:latin typeface="Courier New" panose="02070309020205020404" pitchFamily="49" charset="0"/>
                <a:cs typeface="Courier New" panose="02070309020205020404" pitchFamily="49" charset="0"/>
              </a:rPr>
              <a:t> 30</a:t>
            </a:r>
            <a:r>
              <a:rPr lang="fr-FR" sz="1200">
                <a:solidFill>
                  <a:schemeClr val="bg1"/>
                </a:solidFill>
                <a:latin typeface="Courier New" panose="02070309020205020404" pitchFamily="49" charset="0"/>
                <a:cs typeface="Courier New" panose="02070309020205020404" pitchFamily="49" charset="0"/>
              </a:rPr>
              <a:t> R1(config-if)# </a:t>
            </a:r>
            <a:r>
              <a:rPr lang="fr-FR" sz="1200" b="1">
                <a:solidFill>
                  <a:schemeClr val="bg1"/>
                </a:solidFill>
                <a:latin typeface="Courier New" panose="02070309020205020404" pitchFamily="49" charset="0"/>
                <a:cs typeface="Courier New" panose="02070309020205020404" pitchFamily="49" charset="0"/>
              </a:rPr>
              <a:t>interface lo0</a:t>
            </a:r>
            <a:r>
              <a:rPr lang="fr-FR" sz="1200">
                <a:solidFill>
                  <a:schemeClr val="bg1"/>
                </a:solidFill>
                <a:latin typeface="Courier New" panose="02070309020205020404" pitchFamily="49" charset="0"/>
                <a:cs typeface="Courier New" panose="02070309020205020404" pitchFamily="49" charset="0"/>
              </a:rPr>
              <a:t> R1(config-if)# </a:t>
            </a:r>
            <a:r>
              <a:rPr lang="fr-FR" sz="1200" b="1" err="1">
                <a:solidFill>
                  <a:schemeClr val="bg1"/>
                </a:solidFill>
                <a:latin typeface="Courier New" panose="02070309020205020404" pitchFamily="49" charset="0"/>
                <a:cs typeface="Courier New" panose="02070309020205020404" pitchFamily="49" charset="0"/>
              </a:rPr>
              <a:t>ip</a:t>
            </a:r>
            <a:r>
              <a:rPr lang="fr-FR" sz="1200" b="1">
                <a:solidFill>
                  <a:schemeClr val="bg1"/>
                </a:solidFill>
                <a:latin typeface="Courier New" panose="02070309020205020404" pitchFamily="49" charset="0"/>
                <a:cs typeface="Courier New" panose="02070309020205020404" pitchFamily="49" charset="0"/>
              </a:rPr>
              <a:t> </a:t>
            </a:r>
            <a:r>
              <a:rPr lang="fr-FR" sz="1200" b="1" err="1">
                <a:solidFill>
                  <a:schemeClr val="bg1"/>
                </a:solidFill>
                <a:latin typeface="Courier New" panose="02070309020205020404" pitchFamily="49" charset="0"/>
                <a:cs typeface="Courier New" panose="02070309020205020404" pitchFamily="49" charset="0"/>
              </a:rPr>
              <a:t>ospf</a:t>
            </a:r>
            <a:r>
              <a:rPr lang="fr-FR" sz="1200" b="1">
                <a:solidFill>
                  <a:schemeClr val="bg1"/>
                </a:solidFill>
                <a:latin typeface="Courier New" panose="02070309020205020404" pitchFamily="49" charset="0"/>
                <a:cs typeface="Courier New" panose="02070309020205020404" pitchFamily="49" charset="0"/>
              </a:rPr>
              <a:t> </a:t>
            </a:r>
            <a:r>
              <a:rPr lang="fr-FR" sz="1200" b="1" err="1">
                <a:solidFill>
                  <a:schemeClr val="bg1"/>
                </a:solidFill>
                <a:latin typeface="Courier New" panose="02070309020205020404" pitchFamily="49" charset="0"/>
                <a:cs typeface="Courier New" panose="02070309020205020404" pitchFamily="49" charset="0"/>
              </a:rPr>
              <a:t>cost</a:t>
            </a:r>
            <a:r>
              <a:rPr lang="fr-FR" sz="1200" b="1">
                <a:solidFill>
                  <a:schemeClr val="bg1"/>
                </a:solidFill>
                <a:latin typeface="Courier New" panose="02070309020205020404" pitchFamily="49" charset="0"/>
                <a:cs typeface="Courier New" panose="02070309020205020404" pitchFamily="49" charset="0"/>
              </a:rPr>
              <a:t> 10</a:t>
            </a:r>
            <a:r>
              <a:rPr lang="fr-FR" sz="1200">
                <a:solidFill>
                  <a:schemeClr val="bg1"/>
                </a:solidFill>
                <a:latin typeface="Courier New" panose="02070309020205020404" pitchFamily="49" charset="0"/>
                <a:cs typeface="Courier New" panose="02070309020205020404" pitchFamily="49" charset="0"/>
              </a:rPr>
              <a:t> R1(config-if)# </a:t>
            </a:r>
            <a:r>
              <a:rPr lang="fr-FR" sz="1200" b="1">
                <a:solidFill>
                  <a:schemeClr val="bg1"/>
                </a:solidFill>
                <a:latin typeface="Courier New" panose="02070309020205020404" pitchFamily="49" charset="0"/>
                <a:cs typeface="Courier New" panose="02070309020205020404" pitchFamily="49" charset="0"/>
              </a:rPr>
              <a:t>end</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3610" y="182879"/>
            <a:ext cx="8802094" cy="731837"/>
          </a:xfrm>
        </p:spPr>
        <p:txBody>
          <a:bodyPr/>
          <a:lstStyle/>
          <a:p>
            <a:pPr rtl="0">
              <a:lnSpc>
                <a:spcPct val="100000"/>
              </a:lnSpc>
            </a:pPr>
            <a:r>
              <a:rPr lang="fr-FR" sz="1600"/>
              <a:t>Modifier le protocole OSPFv2 à zone unique</a:t>
            </a:r>
            <a:br>
              <a:rPr lang="en-US"/>
            </a:br>
            <a:r>
              <a:rPr lang="fr-FR" sz="2400"/>
              <a:t>Tester le basculement sur incident vers la route de sauvegarde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1129404"/>
            <a:ext cx="8280057" cy="1137156"/>
          </a:xfrm>
        </p:spPr>
        <p:txBody>
          <a:bodyPr/>
          <a:lstStyle/>
          <a:p>
            <a:pPr marL="0" indent="0" algn="l" rtl="0"/>
            <a:r>
              <a:rPr lang="fr-FR" sz="1600">
                <a:solidFill>
                  <a:srgbClr val="000000"/>
                </a:solidFill>
              </a:rPr>
              <a:t>Que se passe-t-il si le lien entre R1 et R2 tombe en panne? Vous pouvez simuler cela en arrêtant l'interface Gigabit Ethernet 0/0/0 et en vérifiant que la table de routage est mise à jour pour utiliser R3 comme routeur de saut suivant. Notez que R1 peut maintenant atteindre le réseau 10.1.1.4/30 via R3 avec une valeur de coût de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442111"/>
            <a:ext cx="8280057" cy="1384995"/>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route ospf | begin 10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10.0.0.0/8 is variably subnetted, 8 subnets, 3 masks </a:t>
            </a:r>
          </a:p>
          <a:p>
            <a:pPr rtl="0"/>
            <a:r>
              <a:rPr lang="fr-FR" sz="1200">
                <a:solidFill>
                  <a:schemeClr val="bg1"/>
                </a:solidFill>
                <a:latin typeface="Courier New" panose="02070309020205020404" pitchFamily="49" charset="0"/>
                <a:cs typeface="Courier New" panose="02070309020205020404" pitchFamily="49" charset="0"/>
              </a:rPr>
              <a:t>O 10.1.1.4/30 [110/</a:t>
            </a:r>
            <a:r>
              <a:rPr lang="fr-FR" sz="1200">
                <a:solidFill>
                  <a:schemeClr val="accent6">
                    <a:lumMod val="60000"/>
                    <a:lumOff val="40000"/>
                  </a:schemeClr>
                </a:solidFill>
                <a:latin typeface="Courier New" panose="02070309020205020404" pitchFamily="49" charset="0"/>
                <a:cs typeface="Courier New" panose="02070309020205020404" pitchFamily="49" charset="0"/>
              </a:rPr>
              <a:t>50</a:t>
            </a:r>
            <a:r>
              <a:rPr lang="fr-FR" sz="1200">
                <a:solidFill>
                  <a:schemeClr val="bg1"/>
                </a:solidFill>
                <a:latin typeface="Courier New" panose="02070309020205020404" pitchFamily="49" charset="0"/>
                <a:cs typeface="Courier New" panose="02070309020205020404" pitchFamily="49" charset="0"/>
              </a:rPr>
              <a:t>] via 10.1.1.13, 00:00:14, GigabiteThernet0/0/1 </a:t>
            </a:r>
          </a:p>
          <a:p>
            <a:pPr rtl="0"/>
            <a:r>
              <a:rPr lang="fr-FR" sz="1200">
                <a:solidFill>
                  <a:schemeClr val="bg1"/>
                </a:solidFill>
                <a:latin typeface="Courier New" panose="02070309020205020404" pitchFamily="49" charset="0"/>
                <a:cs typeface="Courier New" panose="02070309020205020404" pitchFamily="49" charset="0"/>
              </a:rPr>
              <a:t>O 10.1.1.8/30 [110/</a:t>
            </a:r>
            <a:r>
              <a:rPr lang="fr-FR" sz="1200">
                <a:solidFill>
                  <a:schemeClr val="accent6">
                    <a:lumMod val="60000"/>
                    <a:lumOff val="40000"/>
                  </a:schemeClr>
                </a:solidFill>
                <a:latin typeface="Courier New" panose="02070309020205020404" pitchFamily="49" charset="0"/>
                <a:cs typeface="Courier New" panose="02070309020205020404" pitchFamily="49" charset="0"/>
              </a:rPr>
              <a:t>40</a:t>
            </a:r>
            <a:r>
              <a:rPr lang="fr-FR" sz="1200">
                <a:solidFill>
                  <a:schemeClr val="bg1"/>
                </a:solidFill>
                <a:latin typeface="Courier New" panose="02070309020205020404" pitchFamily="49" charset="0"/>
                <a:cs typeface="Courier New" panose="02070309020205020404" pitchFamily="49" charset="0"/>
              </a:rPr>
              <a:t>] via 10.1.1.13, 00:00:14, GigabiteThernet0/0/1 </a:t>
            </a:r>
          </a:p>
          <a:p>
            <a:pPr rtl="0"/>
            <a:r>
              <a:rPr lang="fr-FR" sz="1200">
                <a:solidFill>
                  <a:schemeClr val="bg1"/>
                </a:solidFill>
                <a:latin typeface="Courier New" panose="02070309020205020404" pitchFamily="49" charset="0"/>
                <a:cs typeface="Courier New" panose="02070309020205020404" pitchFamily="49" charset="0"/>
              </a:rPr>
              <a:t>O 10.10.2.0/24 [110/</a:t>
            </a:r>
            <a:r>
              <a:rPr lang="fr-FR" sz="1200">
                <a:solidFill>
                  <a:schemeClr val="accent6">
                    <a:lumMod val="60000"/>
                    <a:lumOff val="40000"/>
                  </a:schemeClr>
                </a:solidFill>
                <a:latin typeface="Courier New" panose="02070309020205020404" pitchFamily="49" charset="0"/>
                <a:cs typeface="Courier New" panose="02070309020205020404" pitchFamily="49" charset="0"/>
              </a:rPr>
              <a:t>50</a:t>
            </a:r>
            <a:r>
              <a:rPr lang="fr-FR" sz="1200">
                <a:solidFill>
                  <a:schemeClr val="bg1"/>
                </a:solidFill>
                <a:latin typeface="Courier New" panose="02070309020205020404" pitchFamily="49" charset="0"/>
                <a:cs typeface="Courier New" panose="02070309020205020404" pitchFamily="49" charset="0"/>
              </a:rPr>
              <a:t>] via 10.1.1.13, 00:00:14, GigabiteThernet0/0/1 </a:t>
            </a:r>
          </a:p>
          <a:p>
            <a:pPr rtl="0"/>
            <a:r>
              <a:rPr lang="fr-FR" sz="1200">
                <a:solidFill>
                  <a:schemeClr val="bg1"/>
                </a:solidFill>
                <a:latin typeface="Courier New" panose="02070309020205020404" pitchFamily="49" charset="0"/>
                <a:cs typeface="Courier New" panose="02070309020205020404" pitchFamily="49" charset="0"/>
              </a:rPr>
              <a:t>O 10.10.3.0/24 [110/</a:t>
            </a:r>
            <a:r>
              <a:rPr lang="fr-FR" sz="1200">
                <a:solidFill>
                  <a:schemeClr val="accent6">
                    <a:lumMod val="60000"/>
                    <a:lumOff val="40000"/>
                  </a:schemeClr>
                </a:solidFill>
                <a:latin typeface="Courier New" panose="02070309020205020404" pitchFamily="49" charset="0"/>
                <a:cs typeface="Courier New" panose="02070309020205020404" pitchFamily="49" charset="0"/>
              </a:rPr>
              <a:t>40</a:t>
            </a:r>
            <a:r>
              <a:rPr lang="fr-FR" sz="1200">
                <a:solidFill>
                  <a:schemeClr val="bg1"/>
                </a:solidFill>
                <a:latin typeface="Courier New" panose="02070309020205020404" pitchFamily="49" charset="0"/>
                <a:cs typeface="Courier New" panose="02070309020205020404" pitchFamily="49" charset="0"/>
              </a:rPr>
              <a:t>] via 10.1.1.13, 00:00:14, GigabiteThernet0/0/1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Intervalles des paquets Hello</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26954" y="851107"/>
            <a:ext cx="8280057" cy="3689897"/>
          </a:xfrm>
        </p:spPr>
        <p:txBody>
          <a:bodyPr/>
          <a:lstStyle/>
          <a:p>
            <a:pPr marL="342900" indent="-342900" algn="l" rtl="0">
              <a:buFont typeface="Arial" panose="020B0604020202020204" pitchFamily="34" charset="0"/>
              <a:buChar char="•"/>
            </a:pPr>
            <a:r>
              <a:rPr lang="fr-FR" sz="1600">
                <a:solidFill>
                  <a:srgbClr val="000000"/>
                </a:solidFill>
              </a:rPr>
              <a:t>Les paquets OSPFv2 Hello sont transmis à l'adresse de multidiffusion 224.0.0.5 (tous les routeurs OSPF) toutes les 10 secondes. Il s'agit de la valeur du minuteur par défaut sur les réseaux à accès multiple et point à point.</a:t>
            </a:r>
          </a:p>
          <a:p>
            <a:pPr marL="73085" lvl="1" indent="0" rtl="0">
              <a:buNone/>
            </a:pPr>
            <a:r>
              <a:rPr lang="fr-FR" b="1">
                <a:solidFill>
                  <a:srgbClr val="000000"/>
                </a:solidFill>
              </a:rPr>
              <a:t>Remarque</a:t>
            </a:r>
            <a:r>
              <a:rPr lang="fr-FR">
                <a:solidFill>
                  <a:srgbClr val="000000"/>
                </a:solidFill>
              </a:rPr>
              <a:t>: Les paquets Hello ne sont pas envoyés sur les interfaces définies sur passive par la commande </a:t>
            </a:r>
            <a:r>
              <a:rPr lang="fr-FR" b="1">
                <a:solidFill>
                  <a:srgbClr val="000000"/>
                </a:solidFill>
              </a:rPr>
              <a:t>passive-interface</a:t>
            </a:r>
            <a:r>
              <a:rPr lang="fr-FR">
                <a:solidFill>
                  <a:srgbClr val="000000"/>
                </a:solidFill>
              </a:rPr>
              <a:t> .</a:t>
            </a:r>
          </a:p>
          <a:p>
            <a:pPr marL="342900" indent="-342900" algn="l" rtl="0">
              <a:buFont typeface="Arial" panose="020B0604020202020204" pitchFamily="34" charset="0"/>
              <a:buChar char="•"/>
            </a:pPr>
            <a:r>
              <a:rPr lang="fr-FR" sz="1600">
                <a:solidFill>
                  <a:srgbClr val="000000"/>
                </a:solidFill>
              </a:rPr>
              <a:t>L'intervalle Dead correspond au laps de temps pendant lequel le routeur attend de recevoir un paquet Hello avant de déclarer le voisin hors service. Si l'intervalle Dead expire avant que les routeurs ne reçoivent un paquet Hello, le protocole OSPF supprime le voisin de sa LSDB. Le routeur diffuse vers la LSDB les informations concernant le voisin hors service vers toutes les interfaces compatibles OSPF. Cisco utilise par défaut le quadruple de l'intervalle Hello: Ce délai est de 40 secondes sur les réseaux multi-accès et point à point.</a:t>
            </a:r>
          </a:p>
          <a:p>
            <a:pPr marL="0" indent="0" algn="l"/>
            <a:endParaRPr lang="en-US" sz="160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err="1"/>
              <a:t>Verifier</a:t>
            </a:r>
            <a:r>
              <a:rPr lang="fr-FR" sz="2400"/>
              <a:t> les intervalles Hello et Dead</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rtl="0">
              <a:buFont typeface="Arial" panose="020B0604020202020204" pitchFamily="34" charset="0"/>
              <a:buChar char="•"/>
            </a:pPr>
            <a:r>
              <a:rPr lang="fr-FR" sz="1600">
                <a:solidFill>
                  <a:srgbClr val="000000"/>
                </a:solidFill>
              </a:rPr>
              <a:t>Les intervalles Hello et Dead OSPF sont configurables par interface. </a:t>
            </a:r>
          </a:p>
          <a:p>
            <a:pPr marL="285750" indent="-285750" algn="l" rtl="0">
              <a:buFont typeface="Arial" panose="020B0604020202020204" pitchFamily="34" charset="0"/>
              <a:buChar char="•"/>
            </a:pPr>
            <a:r>
              <a:rPr lang="fr-FR" sz="1600">
                <a:solidFill>
                  <a:srgbClr val="000000"/>
                </a:solidFill>
              </a:rPr>
              <a:t>Si les intervalles OSPF ne correspondent pas, la contiguïté de voisinage ne peut pas s'établir. </a:t>
            </a:r>
          </a:p>
          <a:p>
            <a:pPr marL="285750" indent="-285750" algn="l" rtl="0">
              <a:buFont typeface="Arial" panose="020B0604020202020204" pitchFamily="34" charset="0"/>
              <a:buChar char="•"/>
            </a:pPr>
            <a:r>
              <a:rPr lang="fr-FR" sz="1600">
                <a:solidFill>
                  <a:srgbClr val="000000"/>
                </a:solidFill>
              </a:rPr>
              <a:t>Pour vérifier les intervalles de l'interface OSPFv2 qui ont été configurés, 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interface</a:t>
            </a:r>
            <a:r>
              <a:rPr lang="fr-FR" sz="1600">
                <a:solidFill>
                  <a:srgbClr val="000000"/>
                </a:solidFill>
              </a:rPr>
              <a:t> . Les intervalles Hello et Dead 0/0/0 Gigabit Ethernet sont réglés par défaut à 10 secondes et 40 secondes respectivement.</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472636"/>
            <a:ext cx="8093606" cy="2123658"/>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interface g0/0/0</a:t>
            </a:r>
          </a:p>
          <a:p>
            <a:pPr rtl="0"/>
            <a:r>
              <a:rPr lang="fr-FR" sz="1200">
                <a:solidFill>
                  <a:schemeClr val="bg1"/>
                </a:solidFill>
                <a:latin typeface="Courier New" panose="02070309020205020404" pitchFamily="49" charset="0"/>
                <a:cs typeface="Courier New" panose="02070309020205020404" pitchFamily="49" charset="0"/>
              </a:rPr>
              <a:t>GigabitEthernet0/0/0 is up, line protocol is up </a:t>
            </a:r>
          </a:p>
          <a:p>
            <a:pPr rtl="0"/>
            <a:r>
              <a:rPr lang="fr-FR" sz="1200">
                <a:solidFill>
                  <a:schemeClr val="bg1"/>
                </a:solidFill>
                <a:latin typeface="Courier New" panose="02070309020205020404" pitchFamily="49" charset="0"/>
                <a:cs typeface="Courier New" panose="02070309020205020404" pitchFamily="49" charset="0"/>
              </a:rPr>
              <a:t>  Internet Address 10.1.1.5/30, Area 0, Attached via Interface Enable</a:t>
            </a:r>
          </a:p>
          <a:p>
            <a:pPr rtl="0"/>
            <a:r>
              <a:rPr lang="fr-FR" sz="1200">
                <a:solidFill>
                  <a:schemeClr val="bg1"/>
                </a:solidFill>
                <a:latin typeface="Courier New" panose="02070309020205020404" pitchFamily="49" charset="0"/>
                <a:cs typeface="Courier New" panose="02070309020205020404" pitchFamily="49" charset="0"/>
              </a:rPr>
              <a:t>  Process ID 10, Router ID 1.1.1.1, Network Type POINT_TO_POINT, Cost: 10</a:t>
            </a:r>
          </a:p>
          <a:p>
            <a:pPr rtl="0"/>
            <a:r>
              <a:rPr lang="fr-FR" sz="1200">
                <a:solidFill>
                  <a:schemeClr val="bg1"/>
                </a:solidFill>
                <a:latin typeface="Courier New" panose="02070309020205020404" pitchFamily="49" charset="0"/>
                <a:cs typeface="Courier New" panose="02070309020205020404" pitchFamily="49" charset="0"/>
              </a:rPr>
              <a:t>  Topology-MTID Cost Disabled Shutdown Topology Name </a:t>
            </a:r>
          </a:p>
          <a:p>
            <a:pPr rtl="0"/>
            <a:r>
              <a:rPr lang="fr-FR" sz="1200">
                <a:solidFill>
                  <a:schemeClr val="bg1"/>
                </a:solidFill>
                <a:latin typeface="Courier New" panose="02070309020205020404" pitchFamily="49" charset="0"/>
                <a:cs typeface="Courier New" panose="02070309020205020404" pitchFamily="49" charset="0"/>
              </a:rPr>
              <a:t>  	    0 10 no no Base </a:t>
            </a:r>
          </a:p>
          <a:p>
            <a:pPr rtl="0"/>
            <a:r>
              <a:rPr lang="fr-FR" sz="1200">
                <a:solidFill>
                  <a:schemeClr val="bg1"/>
                </a:solidFill>
                <a:latin typeface="Courier New" panose="02070309020205020404" pitchFamily="49" charset="0"/>
                <a:cs typeface="Courier New" panose="02070309020205020404" pitchFamily="49" charset="0"/>
              </a:rPr>
              <a:t>  Enabled by interface config, including secondary ip addresses </a:t>
            </a:r>
          </a:p>
          <a:p>
            <a:pPr rtl="0"/>
            <a:r>
              <a:rPr lang="fr-FR" sz="1200">
                <a:solidFill>
                  <a:schemeClr val="bg1"/>
                </a:solidFill>
                <a:latin typeface="Courier New" panose="02070309020205020404" pitchFamily="49" charset="0"/>
                <a:cs typeface="Courier New" panose="02070309020205020404" pitchFamily="49" charset="0"/>
              </a:rPr>
              <a:t>  Transmit Delay is 1 sec, State POINT_TO_POINT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fr-FR" sz="1200">
                <a:solidFill>
                  <a:schemeClr val="bg1"/>
                </a:solidFill>
                <a:latin typeface="Courier New" panose="02070309020205020404" pitchFamily="49" charset="0"/>
                <a:cs typeface="Courier New" panose="02070309020205020404" pitchFamily="49" charset="0"/>
              </a:rPr>
              <a:t>, Wait 40, Retransmit 5</a:t>
            </a:r>
          </a:p>
          <a:p>
            <a:pPr rtl="0"/>
            <a:r>
              <a:rPr lang="fr-FR" sz="1200">
                <a:solidFill>
                  <a:schemeClr val="bg1"/>
                </a:solidFill>
                <a:latin typeface="Courier New" panose="02070309020205020404" pitchFamily="49" charset="0"/>
                <a:cs typeface="Courier New" panose="02070309020205020404" pitchFamily="49" charset="0"/>
              </a:rPr>
              <a:t>    oob-resync timeout 40</a:t>
            </a:r>
          </a:p>
          <a:p>
            <a:pPr rtl="0"/>
            <a:r>
              <a:rPr lang="fr-FR" sz="120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Mode de configuration du routeur pour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rtl="0"/>
            <a:r>
              <a:rPr lang="fr-FR" sz="1600">
                <a:solidFill>
                  <a:srgbClr val="000000"/>
                </a:solidFill>
              </a:rPr>
              <a:t>Vous pouvez activer OSPFv2 à l'aide de la commande </a:t>
            </a:r>
            <a:r>
              <a:rPr lang="fr-FR" sz="1600" b="1">
                <a:solidFill>
                  <a:srgbClr val="000000"/>
                </a:solidFill>
              </a:rPr>
              <a:t>router ospf</a:t>
            </a:r>
            <a:r>
              <a:rPr lang="fr-FR" sz="1600">
                <a:solidFill>
                  <a:srgbClr val="000000"/>
                </a:solidFill>
              </a:rPr>
              <a:t> </a:t>
            </a:r>
            <a:r>
              <a:rPr lang="fr-FR" sz="1600" i="1">
                <a:solidFill>
                  <a:srgbClr val="000000"/>
                </a:solidFill>
              </a:rPr>
              <a:t>process-id</a:t>
            </a:r>
            <a:r>
              <a:rPr lang="fr-FR" sz="1600">
                <a:solidFill>
                  <a:srgbClr val="000000"/>
                </a:solidFill>
              </a:rPr>
              <a:t> en mode de configuration globale. La valeur </a:t>
            </a:r>
            <a:r>
              <a:rPr lang="fr-FR" sz="1600" i="1">
                <a:solidFill>
                  <a:srgbClr val="000000"/>
                </a:solidFill>
              </a:rPr>
              <a:t>process-id</a:t>
            </a:r>
            <a:r>
              <a:rPr lang="fr-FR" sz="1600">
                <a:solidFill>
                  <a:srgbClr val="000000"/>
                </a:solidFill>
              </a:rPr>
              <a:t> représente un nombre compris entre 1 et 65535 et est sélectionnée par l'administrateur du réseau. La valeur </a:t>
            </a:r>
            <a:r>
              <a:rPr lang="fr-FR" sz="1600" i="1">
                <a:solidFill>
                  <a:srgbClr val="000000"/>
                </a:solidFill>
              </a:rPr>
              <a:t>process-id</a:t>
            </a:r>
            <a:r>
              <a:rPr lang="fr-FR" sz="1600">
                <a:solidFill>
                  <a:srgbClr val="000000"/>
                </a:solidFill>
              </a:rPr>
              <a:t> est localement significative. Il est recommandé d'utiliser le même </a:t>
            </a:r>
            <a:r>
              <a:rPr lang="fr-FR" sz="1600" i="1">
                <a:solidFill>
                  <a:srgbClr val="000000"/>
                </a:solidFill>
              </a:rPr>
              <a:t>process-id</a:t>
            </a:r>
            <a:r>
              <a:rPr lang="fr-FR" sz="1600">
                <a:solidFill>
                  <a:srgbClr val="000000"/>
                </a:solidFill>
              </a:rPr>
              <a:t> sur tous les routeurs OSPF.</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2059509"/>
            <a:ext cx="8195733" cy="2631490"/>
          </a:xfrm>
          <a:prstGeom prst="rect">
            <a:avLst/>
          </a:prstGeom>
          <a:solidFill>
            <a:srgbClr val="000000"/>
          </a:solidFill>
        </p:spPr>
        <p:txBody>
          <a:bodyPr wrap="square">
            <a:spAutoFit/>
          </a:bodyPr>
          <a:lstStyle/>
          <a:p>
            <a:pPr rtl="0"/>
            <a:r>
              <a:rPr lang="fr-FR" sz="1100">
                <a:solidFill>
                  <a:srgbClr val="DFDFDF"/>
                </a:solidFill>
                <a:latin typeface="Courier New" panose="02070309020205020404" pitchFamily="49" charset="0"/>
              </a:rPr>
              <a:t>R1(config)# </a:t>
            </a:r>
            <a:r>
              <a:rPr lang="fr-FR" sz="1100" b="1">
                <a:solidFill>
                  <a:srgbClr val="FFFFFF"/>
                </a:solidFill>
                <a:latin typeface="Courier New" panose="02070309020205020404" pitchFamily="49" charset="0"/>
              </a:rPr>
              <a:t>router </a:t>
            </a:r>
            <a:r>
              <a:rPr lang="fr-FR" sz="1100" b="1" err="1">
                <a:solidFill>
                  <a:srgbClr val="FFFFFF"/>
                </a:solidFill>
                <a:latin typeface="Courier New" panose="02070309020205020404" pitchFamily="49" charset="0"/>
              </a:rPr>
              <a:t>ospf</a:t>
            </a:r>
            <a:r>
              <a:rPr lang="fr-FR" sz="1100" b="1">
                <a:solidFill>
                  <a:srgbClr val="FFFFFF"/>
                </a:solidFill>
                <a:latin typeface="Courier New" panose="02070309020205020404" pitchFamily="49" charset="0"/>
              </a:rPr>
              <a:t> 10</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 (config-router) # </a:t>
            </a:r>
            <a:r>
              <a:rPr lang="fr-FR" sz="1100" b="1">
                <a:solidFill>
                  <a:srgbClr val="FFFFFF"/>
                </a:solidFill>
                <a:latin typeface="Courier New" panose="02070309020205020404" pitchFamily="49" charset="0"/>
              </a:rPr>
              <a:t> ? </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area OSPF area </a:t>
            </a:r>
            <a:r>
              <a:rPr lang="fr-FR" sz="1100" err="1">
                <a:solidFill>
                  <a:srgbClr val="DFDFDF"/>
                </a:solidFill>
                <a:latin typeface="Courier New" panose="02070309020205020404" pitchFamily="49" charset="0"/>
              </a:rPr>
              <a:t>parameters</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auto-</a:t>
            </a:r>
            <a:r>
              <a:rPr lang="fr-FR" sz="1100" err="1">
                <a:solidFill>
                  <a:srgbClr val="DFDFDF"/>
                </a:solidFill>
                <a:latin typeface="Courier New" panose="02070309020205020404" pitchFamily="49" charset="0"/>
              </a:rPr>
              <a:t>cost</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Calculate</a:t>
            </a:r>
            <a:r>
              <a:rPr lang="fr-FR" sz="1100">
                <a:solidFill>
                  <a:srgbClr val="DFDFDF"/>
                </a:solidFill>
                <a:latin typeface="Courier New" panose="02070309020205020404" pitchFamily="49" charset="0"/>
              </a:rPr>
              <a:t> OSPF interface </a:t>
            </a:r>
            <a:r>
              <a:rPr lang="fr-FR" sz="1100" err="1">
                <a:solidFill>
                  <a:srgbClr val="DFDFDF"/>
                </a:solidFill>
                <a:latin typeface="Courier New" panose="02070309020205020404" pitchFamily="49" charset="0"/>
              </a:rPr>
              <a:t>cost</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according</a:t>
            </a:r>
            <a:r>
              <a:rPr lang="fr-FR" sz="1100">
                <a:solidFill>
                  <a:srgbClr val="DFDFDF"/>
                </a:solidFill>
                <a:latin typeface="Courier New" panose="02070309020205020404" pitchFamily="49" charset="0"/>
              </a:rPr>
              <a:t> to </a:t>
            </a:r>
            <a:r>
              <a:rPr lang="fr-FR" sz="1100" err="1">
                <a:solidFill>
                  <a:srgbClr val="DFDFDF"/>
                </a:solidFill>
                <a:latin typeface="Courier New" panose="02070309020205020404" pitchFamily="49" charset="0"/>
              </a:rPr>
              <a:t>bandwidth</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default-information Control distribution of default information </a:t>
            </a:r>
          </a:p>
          <a:p>
            <a:pPr rtl="0"/>
            <a:r>
              <a:rPr lang="fr-FR" sz="1100">
                <a:solidFill>
                  <a:srgbClr val="DFDFDF"/>
                </a:solidFill>
                <a:latin typeface="Courier New" panose="02070309020205020404" pitchFamily="49" charset="0"/>
              </a:rPr>
              <a:t>  distance </a:t>
            </a:r>
            <a:r>
              <a:rPr lang="fr-FR" sz="1100" err="1">
                <a:solidFill>
                  <a:srgbClr val="DFDFDF"/>
                </a:solidFill>
                <a:latin typeface="Courier New" panose="02070309020205020404" pitchFamily="49" charset="0"/>
              </a:rPr>
              <a:t>Define</a:t>
            </a:r>
            <a:r>
              <a:rPr lang="fr-FR" sz="1100">
                <a:solidFill>
                  <a:srgbClr val="DFDFDF"/>
                </a:solidFill>
                <a:latin typeface="Courier New" panose="02070309020205020404" pitchFamily="49" charset="0"/>
              </a:rPr>
              <a:t> an administrative distance </a:t>
            </a:r>
          </a:p>
          <a:p>
            <a:pPr rtl="0"/>
            <a:r>
              <a:rPr lang="fr-FR" sz="1100">
                <a:solidFill>
                  <a:srgbClr val="DFDFDF"/>
                </a:solidFill>
                <a:latin typeface="Courier New" panose="02070309020205020404" pitchFamily="49" charset="0"/>
              </a:rPr>
              <a:t>  exit </a:t>
            </a:r>
            <a:r>
              <a:rPr lang="fr-FR" sz="1100" err="1">
                <a:solidFill>
                  <a:srgbClr val="DFDFDF"/>
                </a:solidFill>
                <a:latin typeface="Courier New" panose="02070309020205020404" pitchFamily="49" charset="0"/>
              </a:rPr>
              <a:t>Exit</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from</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routing</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protocol</a:t>
            </a:r>
            <a:r>
              <a:rPr lang="fr-FR" sz="1100">
                <a:solidFill>
                  <a:srgbClr val="DFDFDF"/>
                </a:solidFill>
                <a:latin typeface="Courier New" panose="02070309020205020404" pitchFamily="49" charset="0"/>
              </a:rPr>
              <a:t> configuration mode </a:t>
            </a:r>
          </a:p>
          <a:p>
            <a:pPr rtl="0"/>
            <a:r>
              <a:rPr lang="fr-FR" sz="1100">
                <a:solidFill>
                  <a:srgbClr val="DFDFDF"/>
                </a:solidFill>
                <a:latin typeface="Courier New" panose="02070309020205020404" pitchFamily="49" charset="0"/>
              </a:rPr>
              <a:t>  log-</a:t>
            </a:r>
            <a:r>
              <a:rPr lang="fr-FR" sz="1100" err="1">
                <a:solidFill>
                  <a:srgbClr val="DFDFDF"/>
                </a:solidFill>
                <a:latin typeface="Courier New" panose="02070309020205020404" pitchFamily="49" charset="0"/>
              </a:rPr>
              <a:t>adjacency</a:t>
            </a:r>
            <a:r>
              <a:rPr lang="fr-FR" sz="1100">
                <a:solidFill>
                  <a:srgbClr val="DFDFDF"/>
                </a:solidFill>
                <a:latin typeface="Courier New" panose="02070309020205020404" pitchFamily="49" charset="0"/>
              </a:rPr>
              <a:t>-changes Log changes in </a:t>
            </a:r>
            <a:r>
              <a:rPr lang="fr-FR" sz="1100" err="1">
                <a:solidFill>
                  <a:srgbClr val="DFDFDF"/>
                </a:solidFill>
                <a:latin typeface="Courier New" panose="02070309020205020404" pitchFamily="49" charset="0"/>
              </a:rPr>
              <a:t>adjacency</a:t>
            </a:r>
            <a:r>
              <a:rPr lang="fr-FR" sz="1100">
                <a:solidFill>
                  <a:srgbClr val="DFDFDF"/>
                </a:solidFill>
                <a:latin typeface="Courier New" panose="02070309020205020404" pitchFamily="49" charset="0"/>
              </a:rPr>
              <a:t> state </a:t>
            </a:r>
          </a:p>
          <a:p>
            <a:pPr rtl="0"/>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neighbor</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Specify</a:t>
            </a:r>
            <a:r>
              <a:rPr lang="fr-FR" sz="1100">
                <a:solidFill>
                  <a:srgbClr val="DFDFDF"/>
                </a:solidFill>
                <a:latin typeface="Courier New" panose="02070309020205020404" pitchFamily="49" charset="0"/>
              </a:rPr>
              <a:t> a </a:t>
            </a:r>
            <a:r>
              <a:rPr lang="fr-FR" sz="1100" err="1">
                <a:solidFill>
                  <a:srgbClr val="DFDFDF"/>
                </a:solidFill>
                <a:latin typeface="Courier New" panose="02070309020205020404" pitchFamily="49" charset="0"/>
              </a:rPr>
              <a:t>neighbor</a:t>
            </a:r>
            <a:r>
              <a:rPr lang="fr-FR" sz="1100">
                <a:solidFill>
                  <a:srgbClr val="DFDFDF"/>
                </a:solidFill>
                <a:latin typeface="Courier New" panose="02070309020205020404" pitchFamily="49" charset="0"/>
              </a:rPr>
              <a:t> router </a:t>
            </a:r>
          </a:p>
          <a:p>
            <a:pPr rtl="0"/>
            <a:r>
              <a:rPr lang="fr-FR" sz="1100">
                <a:solidFill>
                  <a:srgbClr val="DFDFDF"/>
                </a:solidFill>
                <a:latin typeface="Courier New" panose="02070309020205020404" pitchFamily="49" charset="0"/>
              </a:rPr>
              <a:t>  network </a:t>
            </a:r>
            <a:r>
              <a:rPr lang="fr-FR" sz="1100" err="1">
                <a:solidFill>
                  <a:srgbClr val="DFDFDF"/>
                </a:solidFill>
                <a:latin typeface="Courier New" panose="02070309020205020404" pitchFamily="49" charset="0"/>
              </a:rPr>
              <a:t>Enable</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routing</a:t>
            </a:r>
            <a:r>
              <a:rPr lang="fr-FR" sz="1100">
                <a:solidFill>
                  <a:srgbClr val="DFDFDF"/>
                </a:solidFill>
                <a:latin typeface="Courier New" panose="02070309020205020404" pitchFamily="49" charset="0"/>
              </a:rPr>
              <a:t> on an IP network </a:t>
            </a:r>
          </a:p>
          <a:p>
            <a:pPr rtl="0"/>
            <a:r>
              <a:rPr lang="fr-FR" sz="1100">
                <a:solidFill>
                  <a:srgbClr val="DFDFDF"/>
                </a:solidFill>
                <a:latin typeface="Courier New" panose="02070309020205020404" pitchFamily="49" charset="0"/>
              </a:rPr>
              <a:t>  no </a:t>
            </a:r>
            <a:r>
              <a:rPr lang="fr-FR" sz="1100" err="1">
                <a:solidFill>
                  <a:srgbClr val="DFDFDF"/>
                </a:solidFill>
                <a:latin typeface="Courier New" panose="02070309020205020404" pitchFamily="49" charset="0"/>
              </a:rPr>
              <a:t>Negate</a:t>
            </a:r>
            <a:r>
              <a:rPr lang="fr-FR" sz="1100">
                <a:solidFill>
                  <a:srgbClr val="DFDFDF"/>
                </a:solidFill>
                <a:latin typeface="Courier New" panose="02070309020205020404" pitchFamily="49" charset="0"/>
              </a:rPr>
              <a:t> a command or set </a:t>
            </a:r>
            <a:r>
              <a:rPr lang="fr-FR" sz="1100" err="1">
                <a:solidFill>
                  <a:srgbClr val="DFDFDF"/>
                </a:solidFill>
                <a:latin typeface="Courier New" panose="02070309020205020404" pitchFamily="49" charset="0"/>
              </a:rPr>
              <a:t>its</a:t>
            </a:r>
            <a:r>
              <a:rPr lang="fr-FR" sz="1100">
                <a:solidFill>
                  <a:srgbClr val="DFDFDF"/>
                </a:solidFill>
                <a:latin typeface="Courier New" panose="02070309020205020404" pitchFamily="49" charset="0"/>
              </a:rPr>
              <a:t> defaults </a:t>
            </a:r>
          </a:p>
          <a:p>
            <a:pPr rtl="0"/>
            <a:r>
              <a:rPr lang="fr-FR" sz="1100">
                <a:solidFill>
                  <a:srgbClr val="DFDFDF"/>
                </a:solidFill>
                <a:latin typeface="Courier New" panose="02070309020205020404" pitchFamily="49" charset="0"/>
              </a:rPr>
              <a:t>  passive-interface </a:t>
            </a:r>
            <a:r>
              <a:rPr lang="fr-FR" sz="1100" err="1">
                <a:solidFill>
                  <a:srgbClr val="DFDFDF"/>
                </a:solidFill>
                <a:latin typeface="Courier New" panose="02070309020205020404" pitchFamily="49" charset="0"/>
              </a:rPr>
              <a:t>Suppress</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routing</a:t>
            </a:r>
            <a:r>
              <a:rPr lang="fr-FR" sz="1100">
                <a:solidFill>
                  <a:srgbClr val="DFDFDF"/>
                </a:solidFill>
                <a:latin typeface="Courier New" panose="02070309020205020404" pitchFamily="49" charset="0"/>
              </a:rPr>
              <a:t> updates on an interface </a:t>
            </a:r>
          </a:p>
          <a:p>
            <a:pPr rtl="0"/>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redistribute</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Redistribute</a:t>
            </a:r>
            <a:r>
              <a:rPr lang="fr-FR" sz="1100">
                <a:solidFill>
                  <a:srgbClr val="DFDFDF"/>
                </a:solidFill>
                <a:latin typeface="Courier New" panose="02070309020205020404" pitchFamily="49" charset="0"/>
              </a:rPr>
              <a:t> information </a:t>
            </a:r>
            <a:r>
              <a:rPr lang="fr-FR" sz="1100" err="1">
                <a:solidFill>
                  <a:srgbClr val="DFDFDF"/>
                </a:solidFill>
                <a:latin typeface="Courier New" panose="02070309020205020404" pitchFamily="49" charset="0"/>
              </a:rPr>
              <a:t>from</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another</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routing</a:t>
            </a:r>
            <a:r>
              <a:rPr lang="fr-FR" sz="1100">
                <a:solidFill>
                  <a:srgbClr val="DFDFDF"/>
                </a:solidFill>
                <a:latin typeface="Courier New" panose="02070309020205020404" pitchFamily="49" charset="0"/>
              </a:rPr>
              <a:t> </a:t>
            </a:r>
            <a:r>
              <a:rPr lang="fr-FR" sz="1100" err="1">
                <a:solidFill>
                  <a:srgbClr val="DFDFDF"/>
                </a:solidFill>
                <a:latin typeface="Courier New" panose="02070309020205020404" pitchFamily="49" charset="0"/>
              </a:rPr>
              <a:t>protocol</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  router-id </a:t>
            </a:r>
            <a:r>
              <a:rPr lang="fr-FR" sz="1100" err="1">
                <a:solidFill>
                  <a:srgbClr val="DFDFDF"/>
                </a:solidFill>
                <a:latin typeface="Courier New" panose="02070309020205020404" pitchFamily="49" charset="0"/>
              </a:rPr>
              <a:t>router-id</a:t>
            </a:r>
            <a:r>
              <a:rPr lang="fr-FR" sz="1100">
                <a:solidFill>
                  <a:srgbClr val="DFDFDF"/>
                </a:solidFill>
                <a:latin typeface="Courier New" panose="02070309020205020404" pitchFamily="49" charset="0"/>
              </a:rPr>
              <a:t> for </a:t>
            </a:r>
            <a:r>
              <a:rPr lang="fr-FR" sz="1100" err="1">
                <a:solidFill>
                  <a:srgbClr val="DFDFDF"/>
                </a:solidFill>
                <a:latin typeface="Courier New" panose="02070309020205020404" pitchFamily="49" charset="0"/>
              </a:rPr>
              <a:t>this</a:t>
            </a:r>
            <a:r>
              <a:rPr lang="fr-FR" sz="1100">
                <a:solidFill>
                  <a:srgbClr val="DFDFDF"/>
                </a:solidFill>
                <a:latin typeface="Courier New" panose="02070309020205020404" pitchFamily="49" charset="0"/>
              </a:rPr>
              <a:t> OSPF </a:t>
            </a:r>
            <a:r>
              <a:rPr lang="fr-FR" sz="1100" err="1">
                <a:solidFill>
                  <a:srgbClr val="DFDFDF"/>
                </a:solidFill>
                <a:latin typeface="Courier New" panose="02070309020205020404" pitchFamily="49" charset="0"/>
              </a:rPr>
              <a:t>process</a:t>
            </a:r>
            <a:r>
              <a:rPr lang="fr-FR" sz="1100">
                <a:solidFill>
                  <a:srgbClr val="DFDFDF"/>
                </a:solidFill>
                <a:latin typeface="Courier New" panose="02070309020205020404" pitchFamily="49" charset="0"/>
              </a:rPr>
              <a:t> </a:t>
            </a:r>
          </a:p>
          <a:p>
            <a:pPr rtl="0"/>
            <a:r>
              <a:rPr lang="fr-FR" sz="11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5659"/>
            <a:ext cx="8345488" cy="731837"/>
          </a:xfrm>
        </p:spPr>
        <p:txBody>
          <a:bodyPr/>
          <a:lstStyle/>
          <a:p>
            <a:pPr rtl="0">
              <a:lnSpc>
                <a:spcPct val="100000"/>
              </a:lnSpc>
            </a:pPr>
            <a:r>
              <a:rPr lang="fr-FR" sz="1600"/>
              <a:t>Modifier le protocole OSPFv2 à zone unique</a:t>
            </a:r>
            <a:br>
              <a:rPr lang="en-US"/>
            </a:br>
            <a:r>
              <a:rPr lang="fr-FR" sz="2400"/>
              <a:t>Vérifier les intervalles Hello et Dead (Suite)</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514418" y="882912"/>
            <a:ext cx="8280057" cy="946238"/>
          </a:xfrm>
        </p:spPr>
        <p:txBody>
          <a:bodyPr/>
          <a:lstStyle/>
          <a:p>
            <a:pPr marL="0" indent="0" algn="l" rtl="0"/>
            <a:r>
              <a:rPr lang="fr-FR" sz="1600">
                <a:solidFill>
                  <a:srgbClr val="000000"/>
                </a:solidFill>
              </a:rPr>
              <a:t>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neighbor</a:t>
            </a:r>
            <a:r>
              <a:rPr lang="fr-FR" sz="1600">
                <a:solidFill>
                  <a:srgbClr val="000000"/>
                </a:solidFill>
              </a:rPr>
              <a:t> pour voir le délai Dead amorce un compte à rebours de 40 secondes. Par défaut, cette valeur est réactualisée toutes les 10 secondes lorsque R1 reçoit un Hello de son voisin.</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neighbor </a:t>
            </a:r>
          </a:p>
          <a:p>
            <a:pPr rtl="0"/>
            <a:r>
              <a:rPr lang="fr-FR" sz="1200">
                <a:solidFill>
                  <a:schemeClr val="bg1"/>
                </a:solidFill>
                <a:latin typeface="Courier New" panose="02070309020205020404" pitchFamily="49" charset="0"/>
                <a:cs typeface="Courier New" panose="02070309020205020404" pitchFamily="49" charset="0"/>
              </a:rPr>
              <a:t>Neighbor ID Pri State </a:t>
            </a:r>
            <a:r>
              <a:rPr lang="fr-FR" sz="1200">
                <a:solidFill>
                  <a:schemeClr val="accent6">
                    <a:lumMod val="60000"/>
                    <a:lumOff val="40000"/>
                  </a:schemeClr>
                </a:solidFill>
                <a:latin typeface="Courier New" panose="02070309020205020404" pitchFamily="49" charset="0"/>
                <a:cs typeface="Courier New" panose="02070309020205020404" pitchFamily="49" charset="0"/>
              </a:rPr>
              <a:t>Dead Time </a:t>
            </a:r>
            <a:r>
              <a:rPr lang="fr-FR" sz="1200">
                <a:solidFill>
                  <a:schemeClr val="bg1"/>
                </a:solidFill>
                <a:latin typeface="Courier New" panose="02070309020205020404" pitchFamily="49" charset="0"/>
                <a:cs typeface="Courier New" panose="02070309020205020404" pitchFamily="49" charset="0"/>
              </a:rPr>
              <a:t> Address Interface </a:t>
            </a:r>
          </a:p>
          <a:p>
            <a:pPr rtl="0"/>
            <a:r>
              <a:rPr lang="fr-FR" sz="1200">
                <a:solidFill>
                  <a:schemeClr val="bg1"/>
                </a:solidFill>
                <a:latin typeface="Courier New" panose="02070309020205020404" pitchFamily="49" charset="0"/>
                <a:cs typeface="Courier New" panose="02070309020205020404" pitchFamily="49" charset="0"/>
              </a:rPr>
              <a:t>3.3.3.3 0 FULL/ - </a:t>
            </a:r>
            <a:r>
              <a:rPr lang="fr-FR" sz="1200">
                <a:solidFill>
                  <a:schemeClr val="accent6">
                    <a:lumMod val="60000"/>
                    <a:lumOff val="40000"/>
                  </a:schemeClr>
                </a:solidFill>
                <a:latin typeface="Courier New" panose="02070309020205020404" pitchFamily="49" charset="0"/>
                <a:cs typeface="Courier New" panose="02070309020205020404" pitchFamily="49" charset="0"/>
              </a:rPr>
              <a:t>00:00:35</a:t>
            </a:r>
            <a:r>
              <a:rPr lang="fr-FR" sz="1200">
                <a:solidFill>
                  <a:schemeClr val="bg1"/>
                </a:solidFill>
                <a:latin typeface="Courier New" panose="02070309020205020404" pitchFamily="49" charset="0"/>
                <a:cs typeface="Courier New" panose="02070309020205020404" pitchFamily="49" charset="0"/>
              </a:rPr>
              <a:t> 10.1.1.13 GigabiteThernet0/0/1</a:t>
            </a:r>
          </a:p>
          <a:p>
            <a:pPr rtl="0"/>
            <a:r>
              <a:rPr lang="fr-FR" sz="1200">
                <a:solidFill>
                  <a:schemeClr val="bg1"/>
                </a:solidFill>
                <a:latin typeface="Courier New" panose="02070309020205020404" pitchFamily="49" charset="0"/>
                <a:cs typeface="Courier New" panose="02070309020205020404" pitchFamily="49" charset="0"/>
              </a:rPr>
              <a:t>2.2.2.2 0 FULL/ - </a:t>
            </a:r>
            <a:r>
              <a:rPr lang="fr-FR" sz="1200">
                <a:solidFill>
                  <a:schemeClr val="accent6">
                    <a:lumMod val="60000"/>
                    <a:lumOff val="40000"/>
                  </a:schemeClr>
                </a:solidFill>
                <a:latin typeface="Courier New" panose="02070309020205020404" pitchFamily="49" charset="0"/>
                <a:cs typeface="Courier New" panose="02070309020205020404" pitchFamily="49" charset="0"/>
              </a:rPr>
              <a:t>00:00:31</a:t>
            </a:r>
            <a:r>
              <a:rPr lang="fr-FR" sz="1200">
                <a:solidFill>
                  <a:schemeClr val="bg1"/>
                </a:solidFill>
                <a:latin typeface="Courier New" panose="02070309020205020404" pitchFamily="49" charset="0"/>
                <a:cs typeface="Courier New" panose="02070309020205020404" pitchFamily="49" charset="0"/>
              </a:rPr>
              <a:t> 10.1.1.6 GigabitEthernet0/0/0</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Modifier les intervalles OSPFv2</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182880" y="731837"/>
            <a:ext cx="8817997" cy="1839913"/>
          </a:xfrm>
        </p:spPr>
        <p:txBody>
          <a:bodyPr/>
          <a:lstStyle/>
          <a:p>
            <a:pPr marL="342900" indent="-342900" algn="l" rtl="0">
              <a:buFont typeface="Arial" panose="020B0604020202020204" pitchFamily="34" charset="0"/>
              <a:buChar char="•"/>
            </a:pPr>
            <a:r>
              <a:rPr lang="fr-FR" sz="1600">
                <a:solidFill>
                  <a:srgbClr val="000000"/>
                </a:solidFill>
              </a:rPr>
              <a:t>Il peut être souhaitable de modifier les minuteurs OSPF afin que les routeurs détectent plus rapidement les défaillances du réseau. Cela augmente le trafic, mais le besoin d'une convergence rapide est parfois plus important que les inconvénients du trafic supplémentaire produit.</a:t>
            </a:r>
          </a:p>
          <a:p>
            <a:pPr marL="73085" lvl="1" indent="0" rtl="0">
              <a:buNone/>
            </a:pPr>
            <a:r>
              <a:rPr lang="fr-FR" b="1">
                <a:solidFill>
                  <a:srgbClr val="000000"/>
                </a:solidFill>
              </a:rPr>
              <a:t>Remarque</a:t>
            </a:r>
            <a:r>
              <a:rPr lang="fr-FR">
                <a:solidFill>
                  <a:srgbClr val="000000"/>
                </a:solidFill>
              </a:rPr>
              <a:t>: Les valeurs par défaut des intervalles des paquets Hello et Dead sont basées sur les meilleures pratiques et doivent être modifiées uniquement dans de rares circonstances.</a:t>
            </a:r>
          </a:p>
          <a:p>
            <a:pPr marL="342900" indent="-342900" algn="l" rtl="0">
              <a:buFont typeface="Arial" panose="020B0604020202020204" pitchFamily="34" charset="0"/>
              <a:buChar char="•"/>
            </a:pPr>
            <a:r>
              <a:rPr lang="fr-FR" sz="1600">
                <a:solidFill>
                  <a:srgbClr val="000000"/>
                </a:solidFill>
              </a:rPr>
              <a:t>Les intervalles Hello et Dead OSPFv2 peuvent être modifiés manuellement au moyen des commandes suivantes de mode de configuration d'interface :</a:t>
            </a:r>
          </a:p>
          <a:p>
            <a:pPr marL="342900" indent="-342900" algn="l">
              <a:buFont typeface="Arial" panose="020B0604020202020204" pitchFamily="34" charset="0"/>
              <a:buChar char="•"/>
            </a:pPr>
            <a:endParaRPr lang="en-US" sz="160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822315"/>
            <a:ext cx="6942666" cy="584775"/>
          </a:xfrm>
          <a:prstGeom prst="rect">
            <a:avLst/>
          </a:prstGeom>
          <a:solidFill>
            <a:srgbClr val="000000"/>
          </a:solidFill>
        </p:spPr>
        <p:txBody>
          <a:bodyPr wrap="square">
            <a:spAutoFit/>
          </a:bodyPr>
          <a:lstStyle/>
          <a:p>
            <a:pPr rtl="0"/>
            <a:r>
              <a:rPr lang="fr-FR" sz="1600">
                <a:solidFill>
                  <a:schemeClr val="bg1"/>
                </a:solidFill>
                <a:latin typeface="Courier New" panose="02070309020205020404" pitchFamily="49" charset="0"/>
                <a:cs typeface="Courier New" panose="02070309020205020404" pitchFamily="49" charset="0"/>
              </a:rPr>
              <a:t>Router(config-if)# </a:t>
            </a:r>
            <a:r>
              <a:rPr lang="fr-FR" sz="1600" b="1">
                <a:solidFill>
                  <a:schemeClr val="bg1"/>
                </a:solidFill>
                <a:latin typeface="Courier New" panose="02070309020205020404" pitchFamily="49" charset="0"/>
                <a:cs typeface="Courier New" panose="02070309020205020404" pitchFamily="49" charset="0"/>
              </a:rPr>
              <a:t>ip ospf hello-interval</a:t>
            </a:r>
            <a:r>
              <a:rPr lang="fr-FR" sz="1600">
                <a:solidFill>
                  <a:schemeClr val="bg1"/>
                </a:solidFill>
                <a:latin typeface="Courier New" panose="02070309020205020404" pitchFamily="49" charset="0"/>
                <a:cs typeface="Courier New" panose="02070309020205020404" pitchFamily="49" charset="0"/>
              </a:rPr>
              <a:t> </a:t>
            </a:r>
            <a:r>
              <a:rPr lang="fr-FR" sz="1600" i="1">
                <a:solidFill>
                  <a:schemeClr val="bg1"/>
                </a:solidFill>
                <a:latin typeface="Courier New" panose="02070309020205020404" pitchFamily="49" charset="0"/>
                <a:cs typeface="Courier New" panose="02070309020205020404" pitchFamily="49" charset="0"/>
              </a:rPr>
              <a:t>seconds</a:t>
            </a:r>
          </a:p>
          <a:p>
            <a:pPr rtl="0"/>
            <a:r>
              <a:rPr lang="fr-FR" sz="1600">
                <a:solidFill>
                  <a:schemeClr val="bg1"/>
                </a:solidFill>
                <a:latin typeface="Courier New" panose="02070309020205020404" pitchFamily="49" charset="0"/>
                <a:cs typeface="Courier New" panose="02070309020205020404" pitchFamily="49" charset="0"/>
              </a:rPr>
              <a:t>Router(config-if)# </a:t>
            </a:r>
            <a:r>
              <a:rPr lang="fr-FR" sz="1600" b="1">
                <a:solidFill>
                  <a:schemeClr val="bg1"/>
                </a:solidFill>
                <a:latin typeface="Courier New" panose="02070309020205020404" pitchFamily="49" charset="0"/>
                <a:cs typeface="Courier New" panose="02070309020205020404" pitchFamily="49" charset="0"/>
              </a:rPr>
              <a:t>ip ospf dead-interval</a:t>
            </a:r>
            <a:r>
              <a:rPr lang="fr-FR" sz="1600">
                <a:solidFill>
                  <a:schemeClr val="bg1"/>
                </a:solidFill>
                <a:latin typeface="Courier New" panose="02070309020205020404" pitchFamily="49" charset="0"/>
                <a:cs typeface="Courier New" panose="02070309020205020404" pitchFamily="49" charset="0"/>
              </a:rPr>
              <a:t> </a:t>
            </a:r>
            <a:r>
              <a:rPr lang="fr-FR" sz="1600" i="1">
                <a:solidFill>
                  <a:schemeClr val="bg1"/>
                </a:solidFill>
                <a:latin typeface="Courier New" panose="02070309020205020404" pitchFamily="49" charset="0"/>
                <a:cs typeface="Courier New" panose="02070309020205020404" pitchFamily="49" charset="0"/>
              </a:rPr>
              <a:t>seconds</a:t>
            </a:r>
          </a:p>
        </p:txBody>
      </p:sp>
      <p:sp>
        <p:nvSpPr>
          <p:cNvPr id="8" name="Rectangle 7">
            <a:extLst>
              <a:ext uri="{FF2B5EF4-FFF2-40B4-BE49-F238E27FC236}">
                <a16:creationId xmlns:a16="http://schemas.microsoft.com/office/drawing/2014/main" id="{E8787F22-DD41-B34D-AC5B-2B4EFFA6874B}"/>
              </a:ext>
            </a:extLst>
          </p:cNvPr>
          <p:cNvSpPr/>
          <p:nvPr/>
        </p:nvSpPr>
        <p:spPr>
          <a:xfrm>
            <a:off x="174928" y="3540551"/>
            <a:ext cx="8690775" cy="584775"/>
          </a:xfrm>
          <a:prstGeom prst="rect">
            <a:avLst/>
          </a:prstGeom>
        </p:spPr>
        <p:txBody>
          <a:bodyPr wrap="square">
            <a:spAutoFit/>
          </a:bodyPr>
          <a:lstStyle/>
          <a:p>
            <a:pPr marL="285750" indent="-285750" rtl="0">
              <a:buFont typeface="Arial" panose="020B0604020202020204" pitchFamily="34" charset="0"/>
              <a:buChar char="•"/>
            </a:pPr>
            <a:r>
              <a:rPr lang="fr-FR" sz="1600">
                <a:solidFill>
                  <a:srgbClr val="000000"/>
                </a:solidFill>
                <a:latin typeface="+mn-lt"/>
              </a:rPr>
              <a:t>utilisez les commandes </a:t>
            </a:r>
            <a:r>
              <a:rPr lang="fr-FR" sz="1600" b="1">
                <a:solidFill>
                  <a:srgbClr val="000000"/>
                </a:solidFill>
                <a:latin typeface="+mn-lt"/>
              </a:rPr>
              <a:t>no </a:t>
            </a:r>
            <a:r>
              <a:rPr lang="fr-FR" sz="1600" b="1" err="1">
                <a:solidFill>
                  <a:srgbClr val="000000"/>
                </a:solidFill>
                <a:latin typeface="+mn-lt"/>
              </a:rPr>
              <a:t>ip</a:t>
            </a:r>
            <a:r>
              <a:rPr lang="fr-FR" sz="1600" b="1">
                <a:solidFill>
                  <a:srgbClr val="000000"/>
                </a:solidFill>
                <a:latin typeface="+mn-lt"/>
              </a:rPr>
              <a:t> </a:t>
            </a:r>
            <a:r>
              <a:rPr lang="fr-FR" sz="1600" b="1" err="1">
                <a:solidFill>
                  <a:srgbClr val="000000"/>
                </a:solidFill>
                <a:latin typeface="+mn-lt"/>
              </a:rPr>
              <a:t>ospf</a:t>
            </a:r>
            <a:r>
              <a:rPr lang="fr-FR" sz="1600" b="1">
                <a:solidFill>
                  <a:srgbClr val="000000"/>
                </a:solidFill>
                <a:latin typeface="+mn-lt"/>
              </a:rPr>
              <a:t> hello-</a:t>
            </a:r>
            <a:r>
              <a:rPr lang="fr-FR" sz="1600" b="1" err="1">
                <a:solidFill>
                  <a:srgbClr val="000000"/>
                </a:solidFill>
                <a:latin typeface="+mn-lt"/>
              </a:rPr>
              <a:t>interval</a:t>
            </a:r>
            <a:r>
              <a:rPr lang="fr-FR" sz="1600">
                <a:solidFill>
                  <a:srgbClr val="000000"/>
                </a:solidFill>
                <a:latin typeface="+mn-lt"/>
              </a:rPr>
              <a:t> et </a:t>
            </a:r>
            <a:r>
              <a:rPr lang="fr-FR" sz="1600" b="1">
                <a:solidFill>
                  <a:srgbClr val="000000"/>
                </a:solidFill>
                <a:latin typeface="+mn-lt"/>
              </a:rPr>
              <a:t>no </a:t>
            </a:r>
            <a:r>
              <a:rPr lang="fr-FR" sz="1600" b="1" err="1">
                <a:solidFill>
                  <a:srgbClr val="000000"/>
                </a:solidFill>
                <a:latin typeface="+mn-lt"/>
              </a:rPr>
              <a:t>ip</a:t>
            </a:r>
            <a:r>
              <a:rPr lang="fr-FR" sz="1600" b="1">
                <a:solidFill>
                  <a:srgbClr val="000000"/>
                </a:solidFill>
                <a:latin typeface="+mn-lt"/>
              </a:rPr>
              <a:t> </a:t>
            </a:r>
            <a:r>
              <a:rPr lang="fr-FR" sz="1600" b="1" err="1">
                <a:solidFill>
                  <a:srgbClr val="000000"/>
                </a:solidFill>
                <a:latin typeface="+mn-lt"/>
              </a:rPr>
              <a:t>ospf</a:t>
            </a:r>
            <a:r>
              <a:rPr lang="fr-FR" sz="1600" b="1">
                <a:solidFill>
                  <a:srgbClr val="000000"/>
                </a:solidFill>
                <a:latin typeface="+mn-lt"/>
              </a:rPr>
              <a:t> </a:t>
            </a:r>
            <a:r>
              <a:rPr lang="fr-FR" sz="1600" b="1" err="1">
                <a:solidFill>
                  <a:srgbClr val="000000"/>
                </a:solidFill>
                <a:latin typeface="+mn-lt"/>
              </a:rPr>
              <a:t>dead-interval</a:t>
            </a:r>
            <a:r>
              <a:rPr lang="fr-FR" sz="1600">
                <a:solidFill>
                  <a:srgbClr val="000000"/>
                </a:solidFill>
                <a:latin typeface="+mn-lt"/>
              </a:rPr>
              <a:t> pour rétablir les valeurs par défaut des intervalles</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Modifier les intervalles OSPFv2 (Suite)</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rtl="0">
              <a:buFont typeface="Arial" panose="020B0604020202020204" pitchFamily="34" charset="0"/>
              <a:buChar char="•"/>
            </a:pPr>
            <a:r>
              <a:rPr lang="fr-FR" sz="1600">
                <a:solidFill>
                  <a:srgbClr val="000000"/>
                </a:solidFill>
              </a:rPr>
              <a:t>Dans l'exemple, l'intervalle Hello pour la liaison entre R1 et R2 est modifié à 5 secondes. Le Cisco IOS modifie automatiquement l'intervalle Dead pour le porter à 4 fois la valeur de l'intervalle Hello. Cependant, vous pouvez documenter le nouvel intervalle Dead dans la configuration en le réglant manuellement à 20 secondes, comme indiqué.</a:t>
            </a:r>
          </a:p>
          <a:p>
            <a:pPr marL="342900" indent="-342900" algn="l" rtl="0">
              <a:buFont typeface="Arial" panose="020B0604020202020204" pitchFamily="34" charset="0"/>
              <a:buChar char="•"/>
            </a:pPr>
            <a:r>
              <a:rPr lang="fr-FR" sz="1600">
                <a:solidFill>
                  <a:srgbClr val="000000"/>
                </a:solidFill>
              </a:rPr>
              <a:t>Lorsque le Minuteur Dead sur R1 expire, R1 et R2 perdent la contiguïté. R1 et R2 doivent être configurés avec le même intervalle Hello. 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neighbor</a:t>
            </a:r>
            <a:r>
              <a:rPr lang="fr-FR" sz="1600">
                <a:solidFill>
                  <a:srgbClr val="000000"/>
                </a:solidFill>
              </a:rPr>
              <a:t> sur R1 pour vérifier les contiguïtés de voisin.</a:t>
            </a:r>
          </a:p>
          <a:p>
            <a:pPr marL="342900" indent="-342900" algn="l">
              <a:buFont typeface="Arial" panose="020B0604020202020204" pitchFamily="34" charset="0"/>
              <a:buChar char="•"/>
            </a:pPr>
            <a:endParaRPr lang="en-US" sz="160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850044"/>
            <a:ext cx="8194676" cy="2123658"/>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(config) # </a:t>
            </a:r>
            <a:r>
              <a:rPr lang="fr-FR" sz="1200" b="1">
                <a:solidFill>
                  <a:schemeClr val="bg1"/>
                </a:solidFill>
                <a:latin typeface="Courier New" panose="02070309020205020404" pitchFamily="49" charset="0"/>
                <a:cs typeface="Courier New" panose="02070309020205020404" pitchFamily="49" charset="0"/>
              </a:rPr>
              <a:t>interface g0/0/1</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R1(config-if)# </a:t>
            </a:r>
            <a:r>
              <a:rPr lang="fr-FR" sz="1200" b="1">
                <a:solidFill>
                  <a:schemeClr val="bg1"/>
                </a:solidFill>
                <a:latin typeface="Courier New" panose="02070309020205020404" pitchFamily="49" charset="0"/>
                <a:cs typeface="Courier New" panose="02070309020205020404" pitchFamily="49" charset="0"/>
              </a:rPr>
              <a:t>ip ospf hello-interval 5</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R1(config-if)# </a:t>
            </a:r>
            <a:r>
              <a:rPr lang="fr-FR" sz="1200" b="1">
                <a:solidFill>
                  <a:schemeClr val="bg1"/>
                </a:solidFill>
                <a:latin typeface="Courier New" panose="02070309020205020404" pitchFamily="49" charset="0"/>
                <a:cs typeface="Courier New" panose="02070309020205020404" pitchFamily="49" charset="0"/>
              </a:rPr>
              <a:t>ip ospf dead-interval 20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R1(config-if)#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Nbr 2.2.2.2 on GigabitEthernet0/0/0 from FULL to DOWN, Neighbor Down: Dead timer expired</a:t>
            </a:r>
          </a:p>
          <a:p>
            <a:pPr rtl="0"/>
            <a:r>
              <a:rPr lang="fr-FR" sz="1200">
                <a:solidFill>
                  <a:schemeClr val="bg1"/>
                </a:solidFill>
                <a:latin typeface="Courier New" panose="02070309020205020404" pitchFamily="49" charset="0"/>
                <a:cs typeface="Courier New" panose="02070309020205020404" pitchFamily="49" charset="0"/>
              </a:rPr>
              <a:t>R1(config-if)# </a:t>
            </a:r>
            <a:r>
              <a:rPr lang="fr-FR" sz="1200" b="1">
                <a:solidFill>
                  <a:schemeClr val="bg1"/>
                </a:solidFill>
                <a:latin typeface="Courier New" panose="02070309020205020404" pitchFamily="49" charset="0"/>
                <a:cs typeface="Courier New" panose="02070309020205020404" pitchFamily="49" charset="0"/>
              </a:rPr>
              <a:t>end</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neighbor</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Neighbor ID Pri State Dead Time Address Interface </a:t>
            </a:r>
          </a:p>
          <a:p>
            <a:pPr rtl="0"/>
            <a:r>
              <a:rPr lang="fr-FR" sz="1200">
                <a:solidFill>
                  <a:schemeClr val="bg1"/>
                </a:solidFill>
                <a:latin typeface="Courier New" panose="02070309020205020404" pitchFamily="49" charset="0"/>
                <a:cs typeface="Courier New" panose="02070309020205020404" pitchFamily="49" charset="0"/>
              </a:rPr>
              <a:t>3.3.3.3 0 COMPLE/ - 00:00:37 10.1.1.13 GigabiteThernet0/0/1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Modifier le protocole OSPFv2 à zone unique</a:t>
            </a:r>
            <a:br>
              <a:rPr lang="en-US"/>
            </a:br>
            <a:r>
              <a:rPr lang="fr-FR" sz="2400"/>
              <a:t>Modifier OSPFv2 à zone unique</a:t>
            </a:r>
          </a:p>
        </p:txBody>
      </p:sp>
      <p:sp>
        <p:nvSpPr>
          <p:cNvPr id="6" name="Content Placeholder 5">
            <a:extLst>
              <a:ext uri="{FF2B5EF4-FFF2-40B4-BE49-F238E27FC236}">
                <a16:creationId xmlns:a16="http://schemas.microsoft.com/office/drawing/2014/main" id="{BC7F41A4-0A7A-0441-8845-F8689E935C43}"/>
              </a:ext>
            </a:extLst>
          </p:cNvPr>
          <p:cNvSpPr>
            <a:spLocks noGrp="1"/>
          </p:cNvSpPr>
          <p:nvPr>
            <p:ph idx="1"/>
          </p:nvPr>
        </p:nvSpPr>
        <p:spPr>
          <a:xfrm>
            <a:off x="530321" y="906766"/>
            <a:ext cx="8280057" cy="3689897"/>
          </a:xfrm>
        </p:spPr>
        <p:txBody>
          <a:bodyPr/>
          <a:lstStyle/>
          <a:p>
            <a:pPr marL="0" indent="0" algn="l" rtl="0"/>
            <a:r>
              <a:rPr lang="fr-FR" sz="1600">
                <a:solidFill>
                  <a:srgbClr val="000000"/>
                </a:solidFill>
              </a:rPr>
              <a:t>Dans cette activité </a:t>
            </a:r>
            <a:r>
              <a:rPr lang="fr-FR" sz="1600" err="1">
                <a:solidFill>
                  <a:srgbClr val="000000"/>
                </a:solidFill>
              </a:rPr>
              <a:t>Packet</a:t>
            </a:r>
            <a:r>
              <a:rPr lang="fr-FR" sz="1600">
                <a:solidFill>
                  <a:srgbClr val="000000"/>
                </a:solidFill>
              </a:rPr>
              <a:t> Tracer, vous remplirez les objectifs suivants:</a:t>
            </a:r>
          </a:p>
          <a:p>
            <a:pPr marL="0" indent="0" algn="l"/>
            <a:endParaRPr lang="en-US" sz="1600">
              <a:solidFill>
                <a:srgbClr val="000000"/>
              </a:solidFill>
            </a:endParaRPr>
          </a:p>
          <a:p>
            <a:pPr marL="342900" indent="-342900" algn="l" rtl="0">
              <a:buFont typeface="Arial" panose="020B0604020202020204" pitchFamily="34" charset="0"/>
              <a:buChar char="•"/>
            </a:pPr>
            <a:r>
              <a:rPr lang="fr-FR" sz="1600">
                <a:solidFill>
                  <a:srgbClr val="000000"/>
                </a:solidFill>
              </a:rPr>
              <a:t>Régler la bande passante de référence pour tenir compte des vitesses gigabit et plus rapides</a:t>
            </a:r>
          </a:p>
          <a:p>
            <a:pPr marL="342900" indent="-342900" algn="l" rtl="0">
              <a:buFont typeface="Arial" panose="020B0604020202020204" pitchFamily="34" charset="0"/>
              <a:buChar char="•"/>
            </a:pPr>
            <a:r>
              <a:rPr lang="fr-FR" sz="1600">
                <a:solidFill>
                  <a:srgbClr val="000000"/>
                </a:solidFill>
              </a:rPr>
              <a:t>Modifier la valeur de coût OSPF</a:t>
            </a:r>
          </a:p>
          <a:p>
            <a:pPr marL="342900" indent="-342900" algn="l" rtl="0">
              <a:buFont typeface="Arial" panose="020B0604020202020204" pitchFamily="34" charset="0"/>
              <a:buChar char="•"/>
            </a:pPr>
            <a:r>
              <a:rPr lang="fr-FR" sz="1600">
                <a:solidFill>
                  <a:srgbClr val="000000"/>
                </a:solidFill>
              </a:rPr>
              <a:t>Modifier les minuteries OSPF Hello</a:t>
            </a:r>
          </a:p>
          <a:p>
            <a:pPr marL="342900" indent="-342900" algn="l" rtl="0">
              <a:buFont typeface="Arial" panose="020B0604020202020204" pitchFamily="34" charset="0"/>
              <a:buChar char="•"/>
            </a:pPr>
            <a:r>
              <a:rPr lang="fr-FR" sz="1600">
                <a:solidFill>
                  <a:srgbClr val="000000"/>
                </a:solidFill>
              </a:rPr>
              <a:t>Vérifier que les modifications sont correctement reflétées dans les routeurs.</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3831741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2.5 Propagation d'une route par défaut</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Propagation d'une route par défaut</a:t>
            </a:r>
            <a:br>
              <a:rPr lang="en-US" sz="1600"/>
            </a:br>
            <a:r>
              <a:rPr lang="fr-FR" sz="2400"/>
              <a:t>Propager une route statique par défaut dans OSPFv2</a:t>
            </a:r>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rtl="0"/>
            <a:r>
              <a:rPr lang="fr-FR" sz="1600">
                <a:solidFill>
                  <a:srgbClr val="000000"/>
                </a:solidFill>
              </a:rPr>
              <a:t>Pour propager une route par défaut, le routeur périphérie doit être configuré avec:</a:t>
            </a:r>
          </a:p>
          <a:p>
            <a:pPr marL="285750" indent="-285750" algn="l" rtl="0">
              <a:buFont typeface="Arial" panose="020B0604020202020204" pitchFamily="34" charset="0"/>
              <a:buChar char="•"/>
            </a:pPr>
            <a:r>
              <a:rPr lang="fr-FR" sz="1400">
                <a:solidFill>
                  <a:srgbClr val="000000"/>
                </a:solidFill>
              </a:rPr>
              <a:t>Une route statique par défaut en utilisant la commande </a:t>
            </a:r>
            <a:r>
              <a:rPr lang="fr-FR" sz="1400" b="1" err="1">
                <a:solidFill>
                  <a:srgbClr val="000000"/>
                </a:solidFill>
              </a:rPr>
              <a:t>ip</a:t>
            </a:r>
            <a:r>
              <a:rPr lang="fr-FR" sz="1400" b="1">
                <a:solidFill>
                  <a:srgbClr val="000000"/>
                </a:solidFill>
              </a:rPr>
              <a:t> route 0.0.0.0 0.0.0.0</a:t>
            </a:r>
            <a:r>
              <a:rPr lang="fr-FR" sz="1400">
                <a:solidFill>
                  <a:srgbClr val="000000"/>
                </a:solidFill>
              </a:rPr>
              <a:t> [</a:t>
            </a:r>
            <a:r>
              <a:rPr lang="fr-FR" sz="1400" i="1" err="1">
                <a:solidFill>
                  <a:srgbClr val="000000"/>
                </a:solidFill>
              </a:rPr>
              <a:t>next</a:t>
            </a:r>
            <a:r>
              <a:rPr lang="fr-FR" sz="1400" i="1">
                <a:solidFill>
                  <a:srgbClr val="000000"/>
                </a:solidFill>
              </a:rPr>
              <a:t>-hop-</a:t>
            </a:r>
            <a:r>
              <a:rPr lang="fr-FR" sz="1400" i="1" err="1">
                <a:solidFill>
                  <a:srgbClr val="000000"/>
                </a:solidFill>
              </a:rPr>
              <a:t>address</a:t>
            </a:r>
            <a:r>
              <a:rPr lang="fr-FR" sz="1400">
                <a:solidFill>
                  <a:srgbClr val="000000"/>
                </a:solidFill>
              </a:rPr>
              <a:t> | </a:t>
            </a:r>
            <a:r>
              <a:rPr lang="fr-FR" sz="1400" i="1">
                <a:solidFill>
                  <a:srgbClr val="000000"/>
                </a:solidFill>
              </a:rPr>
              <a:t>exit-</a:t>
            </a:r>
            <a:r>
              <a:rPr lang="fr-FR" sz="1400" i="1" err="1">
                <a:solidFill>
                  <a:srgbClr val="000000"/>
                </a:solidFill>
              </a:rPr>
              <a:t>intf</a:t>
            </a:r>
            <a:r>
              <a:rPr lang="fr-FR" sz="1400">
                <a:solidFill>
                  <a:srgbClr val="000000"/>
                </a:solidFill>
              </a:rPr>
              <a:t>] .</a:t>
            </a:r>
          </a:p>
          <a:p>
            <a:pPr marL="285750" indent="-285750" algn="l" rtl="0">
              <a:buFont typeface="Arial" panose="020B0604020202020204" pitchFamily="34" charset="0"/>
              <a:buChar char="•"/>
            </a:pPr>
            <a:r>
              <a:rPr lang="fr-FR" sz="1400">
                <a:solidFill>
                  <a:srgbClr val="000000"/>
                </a:solidFill>
              </a:rPr>
              <a:t>La commande de configuration de routeur </a:t>
            </a:r>
            <a:r>
              <a:rPr lang="fr-FR" sz="1400" b="1">
                <a:solidFill>
                  <a:srgbClr val="000000"/>
                </a:solidFill>
              </a:rPr>
              <a:t>default-information </a:t>
            </a:r>
            <a:r>
              <a:rPr lang="fr-FR" sz="1400" b="1" err="1">
                <a:solidFill>
                  <a:srgbClr val="000000"/>
                </a:solidFill>
              </a:rPr>
              <a:t>originate</a:t>
            </a:r>
            <a:r>
              <a:rPr lang="fr-FR" sz="1400">
                <a:solidFill>
                  <a:srgbClr val="000000"/>
                </a:solidFill>
              </a:rPr>
              <a:t> . R2 devient donc la source des informations de la route par défaut et la route statique par défaut est propagée dans les mises à jour OSPF.</a:t>
            </a:r>
          </a:p>
          <a:p>
            <a:pPr marL="0" indent="0" algn="l" rtl="0"/>
            <a:r>
              <a:rPr lang="fr-FR" sz="1600">
                <a:solidFill>
                  <a:srgbClr val="000000"/>
                </a:solidFill>
              </a:rPr>
              <a:t>Dans l'exemple, R2 est configuré avec un bouclage pour simuler une connexion à l'internet. Une route par défaut est configurée et propagée à tous les autres routeurs OSPF du domaine de routage.</a:t>
            </a:r>
          </a:p>
          <a:p>
            <a:pPr marL="73085" lvl="1" indent="0" rtl="0">
              <a:buNone/>
            </a:pPr>
            <a:r>
              <a:rPr lang="fr-FR" sz="1200" b="1">
                <a:solidFill>
                  <a:srgbClr val="000000"/>
                </a:solidFill>
              </a:rPr>
              <a:t>Remarque</a:t>
            </a:r>
            <a:r>
              <a:rPr lang="fr-FR" sz="1200">
                <a:solidFill>
                  <a:srgbClr val="000000"/>
                </a:solidFill>
              </a:rPr>
              <a:t>: Lors de la configuration des routes statiques, la meilleure pratique consiste à utiliser l'adresse IP du saut suivant. Cependant, lors de la simulation d'une connexion à Internet, il n'y a pas d'adresse IP de saut suivant. Par conséquent, nous utilisons l'argument </a:t>
            </a:r>
            <a:r>
              <a:rPr lang="fr-FR" sz="1200" i="1">
                <a:solidFill>
                  <a:srgbClr val="000000"/>
                </a:solidFill>
              </a:rPr>
              <a:t>exit-</a:t>
            </a:r>
            <a:r>
              <a:rPr lang="fr-FR" sz="1200" i="1" err="1">
                <a:solidFill>
                  <a:srgbClr val="000000"/>
                </a:solidFill>
              </a:rPr>
              <a:t>intf</a:t>
            </a:r>
            <a:r>
              <a:rPr lang="fr-FR" sz="1200">
                <a:solidFill>
                  <a:srgbClr val="000000"/>
                </a:solidFill>
              </a:rPr>
              <a:t> .</a:t>
            </a:r>
          </a:p>
          <a:p>
            <a:pPr marL="342900" indent="-342900" algn="l">
              <a:buFont typeface="Arial" panose="020B0604020202020204" pitchFamily="34" charset="0"/>
              <a:buChar char="•"/>
            </a:pPr>
            <a:endParaRPr lang="en-US" sz="160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pPr rtl="0"/>
            <a:r>
              <a:rPr lang="fr-FR" sz="1100">
                <a:solidFill>
                  <a:schemeClr val="bg1"/>
                </a:solidFill>
                <a:latin typeface="Courier New" panose="02070309020205020404" pitchFamily="49" charset="0"/>
                <a:cs typeface="Courier New" panose="02070309020205020404" pitchFamily="49" charset="0"/>
              </a:rPr>
              <a:t>R2 (config) # </a:t>
            </a:r>
            <a:r>
              <a:rPr lang="fr-FR" sz="1100" b="1">
                <a:solidFill>
                  <a:schemeClr val="bg1"/>
                </a:solidFill>
                <a:latin typeface="Courier New" panose="02070309020205020404" pitchFamily="49" charset="0"/>
                <a:cs typeface="Courier New" panose="02070309020205020404" pitchFamily="49" charset="0"/>
              </a:rPr>
              <a:t>interface lo1</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 (config-if) # </a:t>
            </a:r>
            <a:r>
              <a:rPr lang="fr-FR" sz="1100" b="1">
                <a:solidFill>
                  <a:schemeClr val="bg1"/>
                </a:solidFill>
                <a:latin typeface="Courier New" panose="02070309020205020404" pitchFamily="49" charset="0"/>
                <a:cs typeface="Courier New" panose="02070309020205020404" pitchFamily="49" charset="0"/>
              </a:rPr>
              <a:t>ip address 64.100.0.1 255.255.255.252</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R2(config-if)# </a:t>
            </a:r>
            <a:r>
              <a:rPr lang="fr-FR" sz="1100" b="1">
                <a:solidFill>
                  <a:schemeClr val="bg1"/>
                </a:solidFill>
                <a:latin typeface="Courier New" panose="02070309020205020404" pitchFamily="49" charset="0"/>
                <a:cs typeface="Courier New" panose="02070309020205020404" pitchFamily="49" charset="0"/>
              </a:rPr>
              <a:t>exit</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R2(config)# </a:t>
            </a:r>
            <a:r>
              <a:rPr lang="fr-FR" sz="1100" b="1">
                <a:solidFill>
                  <a:schemeClr val="bg1"/>
                </a:solidFill>
                <a:latin typeface="Courier New" panose="02070309020205020404" pitchFamily="49" charset="0"/>
                <a:cs typeface="Courier New" panose="02070309020205020404" pitchFamily="49" charset="0"/>
              </a:rPr>
              <a:t>ip route 0.0.0.0 0.0.0.0 loopback 1</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pPr rtl="0"/>
            <a:r>
              <a:rPr lang="fr-FR" sz="1100">
                <a:solidFill>
                  <a:schemeClr val="bg1"/>
                </a:solidFill>
                <a:latin typeface="Courier New" panose="02070309020205020404" pitchFamily="49" charset="0"/>
                <a:cs typeface="Courier New" panose="02070309020205020404" pitchFamily="49" charset="0"/>
              </a:rPr>
              <a:t>R2(config)# </a:t>
            </a:r>
            <a:r>
              <a:rPr lang="fr-FR" sz="1100" b="1">
                <a:solidFill>
                  <a:schemeClr val="bg1"/>
                </a:solidFill>
                <a:latin typeface="Courier New" panose="02070309020205020404" pitchFamily="49" charset="0"/>
                <a:cs typeface="Courier New" panose="02070309020205020404" pitchFamily="49" charset="0"/>
              </a:rPr>
              <a:t>router ospf 10</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R2(config-router)# </a:t>
            </a:r>
            <a:r>
              <a:rPr lang="fr-FR" sz="1100" b="1">
                <a:solidFill>
                  <a:schemeClr val="bg1"/>
                </a:solidFill>
                <a:latin typeface="Courier New" panose="02070309020205020404" pitchFamily="49" charset="0"/>
                <a:cs typeface="Courier New" panose="02070309020205020404" pitchFamily="49" charset="0"/>
              </a:rPr>
              <a:t>default-information originate</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R2(config-router)# </a:t>
            </a:r>
            <a:r>
              <a:rPr lang="fr-FR" sz="1100" b="1">
                <a:solidFill>
                  <a:schemeClr val="bg1"/>
                </a:solidFill>
                <a:latin typeface="Courier New" panose="02070309020205020404" pitchFamily="49" charset="0"/>
                <a:cs typeface="Courier New" panose="02070309020205020404" pitchFamily="49" charset="0"/>
              </a:rPr>
              <a:t>end</a:t>
            </a:r>
            <a:r>
              <a:rPr lang="fr-FR" sz="1100">
                <a:solidFill>
                  <a:schemeClr val="bg1"/>
                </a:solidFill>
                <a:latin typeface="Courier New" panose="02070309020205020404" pitchFamily="49" charset="0"/>
                <a:cs typeface="Courier New" panose="02070309020205020404" pitchFamily="49" charset="0"/>
              </a:rPr>
              <a:t> </a:t>
            </a:r>
          </a:p>
          <a:p>
            <a:pPr rtl="0"/>
            <a:r>
              <a:rPr lang="fr-FR" sz="110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Propagation d'une route par défaut</a:t>
            </a:r>
            <a:br>
              <a:rPr lang="en-US" sz="1600"/>
            </a:br>
            <a:r>
              <a:rPr lang="fr-FR" sz="2400"/>
              <a:t>Vérifier la route par défaut propagée</a:t>
            </a:r>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rtl="0">
              <a:buFont typeface="Arial" panose="020B0604020202020204" pitchFamily="34" charset="0"/>
              <a:buChar char="•"/>
            </a:pPr>
            <a:r>
              <a:rPr lang="fr-FR" sz="1600">
                <a:solidFill>
                  <a:srgbClr val="000000"/>
                </a:solidFill>
              </a:rPr>
              <a:t>Vous pouvez vérifier les paramètres de route par défaut sur R2 en utilisant la commande </a:t>
            </a:r>
            <a:r>
              <a:rPr lang="fr-FR" sz="1600" b="1">
                <a:solidFill>
                  <a:srgbClr val="000000"/>
                </a:solidFill>
              </a:rPr>
              <a:t>show </a:t>
            </a:r>
            <a:r>
              <a:rPr lang="fr-FR" sz="1600" b="1" err="1">
                <a:solidFill>
                  <a:srgbClr val="000000"/>
                </a:solidFill>
              </a:rPr>
              <a:t>ip</a:t>
            </a:r>
            <a:r>
              <a:rPr lang="fr-FR" sz="1600" b="1">
                <a:solidFill>
                  <a:srgbClr val="000000"/>
                </a:solidFill>
              </a:rPr>
              <a:t> route</a:t>
            </a:r>
            <a:r>
              <a:rPr lang="fr-FR" sz="1600">
                <a:solidFill>
                  <a:srgbClr val="000000"/>
                </a:solidFill>
              </a:rPr>
              <a:t> . Vous pouvez également vérifier que R1 et R3 ont reçu une route par défaut.</a:t>
            </a:r>
          </a:p>
          <a:p>
            <a:pPr marL="342900" indent="-342900" algn="l" rtl="0">
              <a:buFont typeface="Arial" panose="020B0604020202020204" pitchFamily="34" charset="0"/>
              <a:buChar char="•"/>
            </a:pPr>
            <a:r>
              <a:rPr lang="fr-FR" sz="1600">
                <a:solidFill>
                  <a:srgbClr val="000000"/>
                </a:solidFill>
              </a:rPr>
              <a:t>Notez que l'origine de la route sur R1 est </a:t>
            </a:r>
            <a:r>
              <a:rPr lang="fr-FR" sz="1600" b="1">
                <a:solidFill>
                  <a:srgbClr val="000000"/>
                </a:solidFill>
              </a:rPr>
              <a:t>O*E2</a:t>
            </a:r>
            <a:r>
              <a:rPr lang="fr-FR" sz="1600">
                <a:solidFill>
                  <a:srgbClr val="000000"/>
                </a:solidFill>
              </a:rPr>
              <a:t>, ce qui signifie qu'elle a été apprise en utilisant OSPFv2. L'astérisque identifie cette route comme une bonne candidate pour la route par défaut. La désignation E2 indique qu'il s'agit d'une route externe. La signification de E1 et E2 dépasse le champ d'application de ce module.</a:t>
            </a:r>
          </a:p>
          <a:p>
            <a:pPr marL="342900" indent="-342900" algn="l">
              <a:buFont typeface="Arial" panose="020B0604020202020204" pitchFamily="34" charset="0"/>
              <a:buChar char="•"/>
            </a:pPr>
            <a:endParaRPr lang="en-US" sz="160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705200"/>
            <a:ext cx="6417733" cy="1015663"/>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R2# </a:t>
            </a:r>
            <a:r>
              <a:rPr lang="fr-FR" sz="1200" b="1">
                <a:solidFill>
                  <a:schemeClr val="bg1"/>
                </a:solidFill>
                <a:latin typeface="Courier New" panose="02070309020205020404" pitchFamily="49" charset="0"/>
                <a:cs typeface="Courier New" panose="02070309020205020404" pitchFamily="49" charset="0"/>
              </a:rPr>
              <a:t>show ip route | begin Gateway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pPr rtl="0"/>
            <a:r>
              <a:rPr lang="fr-FR" sz="1200">
                <a:solidFill>
                  <a:schemeClr val="bg1"/>
                </a:solidFill>
                <a:latin typeface="Courier New" panose="02070309020205020404" pitchFamily="49" charset="0"/>
                <a:cs typeface="Courier New" panose="02070309020205020404" pitchFamily="49" charset="0"/>
              </a:rPr>
              <a:t>      10.0.0.0/8 is variably subnetted, 9 subnets, 3 masks</a:t>
            </a:r>
          </a:p>
          <a:p>
            <a:pPr rtl="0"/>
            <a:r>
              <a:rPr lang="fr-FR" sz="120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827791"/>
            <a:ext cx="7563556" cy="1015663"/>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route | begin Gateway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pPr rtl="0"/>
            <a:r>
              <a:rPr lang="fr-FR" sz="1200">
                <a:solidFill>
                  <a:schemeClr val="bg1"/>
                </a:solidFill>
                <a:latin typeface="Courier New" panose="02070309020205020404" pitchFamily="49" charset="0"/>
                <a:cs typeface="Courier New" panose="02070309020205020404" pitchFamily="49" charset="0"/>
              </a:rPr>
              <a:t>      10.0.0.0/8 is variably subnetted, 9 subnets, 3 masks</a:t>
            </a:r>
          </a:p>
          <a:p>
            <a:pPr rtl="0"/>
            <a:r>
              <a:rPr lang="fr-FR" sz="120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562"/>
            <a:ext cx="8929315" cy="731837"/>
          </a:xfrm>
        </p:spPr>
        <p:txBody>
          <a:bodyPr/>
          <a:lstStyle/>
          <a:p>
            <a:pPr rtl="0">
              <a:lnSpc>
                <a:spcPct val="100000"/>
              </a:lnSpc>
            </a:pPr>
            <a:r>
              <a:rPr lang="fr-FR" sz="1600"/>
              <a:t>Propagation d'une route par défaut</a:t>
            </a:r>
            <a:br>
              <a:rPr lang="en-US" sz="1600"/>
            </a:br>
            <a:r>
              <a:rPr lang="fr-FR" sz="2400" err="1"/>
              <a:t>Packet</a:t>
            </a:r>
            <a:r>
              <a:rPr lang="fr-FR" sz="2400"/>
              <a:t> Tracer - Propager une route par défaut dans OSPFv2</a:t>
            </a:r>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530321" y="1057841"/>
            <a:ext cx="8280057" cy="3689897"/>
          </a:xfrm>
        </p:spPr>
        <p:txBody>
          <a:bodyPr/>
          <a:lstStyle/>
          <a:p>
            <a:pPr marL="0" indent="0" algn="l" rtl="0"/>
            <a:r>
              <a:rPr lang="fr-FR" sz="1600">
                <a:solidFill>
                  <a:srgbClr val="000000"/>
                </a:solidFill>
              </a:rPr>
              <a:t>Dans ce </a:t>
            </a:r>
            <a:r>
              <a:rPr lang="fr-FR" sz="1600" err="1">
                <a:solidFill>
                  <a:srgbClr val="000000"/>
                </a:solidFill>
              </a:rPr>
              <a:t>Packet</a:t>
            </a:r>
            <a:r>
              <a:rPr lang="fr-FR" sz="1600">
                <a:solidFill>
                  <a:srgbClr val="000000"/>
                </a:solidFill>
              </a:rPr>
              <a:t> Tracer, vous remplirez les objectifs suivants:</a:t>
            </a:r>
          </a:p>
          <a:p>
            <a:pPr marL="285750" indent="-285750" algn="l">
              <a:buFont typeface="Arial" panose="020B0604020202020204" pitchFamily="34" charset="0"/>
              <a:buChar char="•"/>
            </a:pPr>
            <a:endParaRPr lang="en-US" sz="1600">
              <a:solidFill>
                <a:srgbClr val="000000"/>
              </a:solidFill>
            </a:endParaRPr>
          </a:p>
          <a:p>
            <a:pPr marL="285750" indent="-285750" algn="l" rtl="0">
              <a:buFont typeface="Arial" panose="020B0604020202020204" pitchFamily="34" charset="0"/>
              <a:buChar char="•"/>
            </a:pPr>
            <a:r>
              <a:rPr lang="fr-FR" sz="1600">
                <a:solidFill>
                  <a:srgbClr val="000000"/>
                </a:solidFill>
              </a:rPr>
              <a:t>Partie 1: Propager une route par défaut</a:t>
            </a:r>
          </a:p>
          <a:p>
            <a:pPr marL="285750" indent="-285750" algn="l" rtl="0">
              <a:buFont typeface="Arial" panose="020B0604020202020204" pitchFamily="34" charset="0"/>
              <a:buChar char="•"/>
            </a:pPr>
            <a:r>
              <a:rPr lang="fr-FR" sz="1600">
                <a:solidFill>
                  <a:srgbClr val="000000"/>
                </a:solidFill>
              </a:rPr>
              <a:t>Partie 2: Vérifier la connectivité</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2.6 Vérifier le protocole OSPFv2 à zone unique.</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79513" y="87464"/>
            <a:ext cx="8345488" cy="731837"/>
          </a:xfrm>
        </p:spPr>
        <p:txBody>
          <a:bodyPr/>
          <a:lstStyle/>
          <a:p>
            <a:pPr rtl="0">
              <a:lnSpc>
                <a:spcPct val="100000"/>
              </a:lnSpc>
            </a:pPr>
            <a:r>
              <a:rPr lang="fr-FR" sz="1600"/>
              <a:t>Vérifier le protocole OSPFv2 à zone unique</a:t>
            </a:r>
            <a:br>
              <a:rPr lang="en-US"/>
            </a:br>
            <a:r>
              <a:rPr lang="fr-FR" sz="2400"/>
              <a:t>Vérifier les voisins OSPF</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66710" y="843155"/>
            <a:ext cx="8280057" cy="3689897"/>
          </a:xfrm>
        </p:spPr>
        <p:txBody>
          <a:bodyPr/>
          <a:lstStyle/>
          <a:p>
            <a:pPr marL="0" indent="0" algn="l" rtl="0"/>
            <a:r>
              <a:rPr lang="fr-FR" sz="1600">
                <a:solidFill>
                  <a:srgbClr val="000000"/>
                </a:solidFill>
              </a:rPr>
              <a:t>Après avoir configuré OSPFv2 à zone unique, vous devrez vérifier vos configurations. Les deux commandes suivantes sont particulièrement utiles pour vérifier le routage:</a:t>
            </a:r>
          </a:p>
          <a:p>
            <a:pPr marL="342900" indent="-342900" algn="l" rtl="0">
              <a:buFont typeface="Arial" panose="020B0604020202020204" pitchFamily="34" charset="0"/>
              <a:buChar char="•"/>
            </a:pPr>
            <a:r>
              <a:rPr lang="fr-FR" sz="1400" b="1">
                <a:solidFill>
                  <a:srgbClr val="000000"/>
                </a:solidFill>
              </a:rPr>
              <a:t>show </a:t>
            </a:r>
            <a:r>
              <a:rPr lang="fr-FR" sz="1400" b="1" err="1">
                <a:solidFill>
                  <a:srgbClr val="000000"/>
                </a:solidFill>
              </a:rPr>
              <a:t>ip</a:t>
            </a:r>
            <a:r>
              <a:rPr lang="fr-FR" sz="1400" b="1">
                <a:solidFill>
                  <a:srgbClr val="000000"/>
                </a:solidFill>
              </a:rPr>
              <a:t> interface </a:t>
            </a:r>
            <a:r>
              <a:rPr lang="fr-FR" sz="1400" b="1" err="1">
                <a:solidFill>
                  <a:srgbClr val="000000"/>
                </a:solidFill>
              </a:rPr>
              <a:t>brief</a:t>
            </a:r>
            <a:r>
              <a:rPr lang="fr-FR" sz="1400">
                <a:solidFill>
                  <a:srgbClr val="000000"/>
                </a:solidFill>
              </a:rPr>
              <a:t> - Ceci vérifie que les interfaces souhaitées sont actives avec un adressage IP correct.</a:t>
            </a:r>
          </a:p>
          <a:p>
            <a:pPr marL="342900" indent="-342900" algn="l" rtl="0">
              <a:buFont typeface="Arial" panose="020B0604020202020204" pitchFamily="34" charset="0"/>
              <a:buChar char="•"/>
            </a:pPr>
            <a:r>
              <a:rPr lang="fr-FR" sz="1400" b="1">
                <a:solidFill>
                  <a:srgbClr val="000000"/>
                </a:solidFill>
              </a:rPr>
              <a:t>show </a:t>
            </a:r>
            <a:r>
              <a:rPr lang="fr-FR" sz="1400" b="1" err="1">
                <a:solidFill>
                  <a:srgbClr val="000000"/>
                </a:solidFill>
              </a:rPr>
              <a:t>ip</a:t>
            </a:r>
            <a:r>
              <a:rPr lang="fr-FR" sz="1400" b="1">
                <a:solidFill>
                  <a:srgbClr val="000000"/>
                </a:solidFill>
              </a:rPr>
              <a:t> route</a:t>
            </a:r>
            <a:r>
              <a:rPr lang="fr-FR" sz="1400">
                <a:solidFill>
                  <a:srgbClr val="000000"/>
                </a:solidFill>
              </a:rPr>
              <a:t>- Ceci vérifie que la table de routage contient tous les routes attendus.</a:t>
            </a:r>
          </a:p>
          <a:p>
            <a:pPr marL="0" indent="0" algn="l" rtl="0"/>
            <a:r>
              <a:rPr lang="fr-FR" sz="1600">
                <a:solidFill>
                  <a:srgbClr val="000000"/>
                </a:solidFill>
              </a:rPr>
              <a:t>Les commandes supplémentaires permettant de déterminer si OSPF fonctionne comme prévu sont les suivantes:</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fr-FR" b="1">
                <a:solidFill>
                  <a:srgbClr val="000000"/>
                </a:solidFill>
              </a:rPr>
              <a:t>show </a:t>
            </a:r>
            <a:r>
              <a:rPr lang="fr-FR" b="1" err="1">
                <a:solidFill>
                  <a:srgbClr val="000000"/>
                </a:solidFill>
              </a:rPr>
              <a:t>ip</a:t>
            </a:r>
            <a:r>
              <a:rPr lang="fr-FR" b="1">
                <a:solidFill>
                  <a:srgbClr val="000000"/>
                </a:solidFill>
              </a:rPr>
              <a:t> </a:t>
            </a:r>
            <a:r>
              <a:rPr lang="fr-FR" b="1" err="1">
                <a:solidFill>
                  <a:srgbClr val="000000"/>
                </a:solidFill>
              </a:rPr>
              <a:t>ospf</a:t>
            </a:r>
            <a:r>
              <a:rPr lang="fr-FR" b="1">
                <a:solidFill>
                  <a:srgbClr val="000000"/>
                </a:solidFill>
              </a:rPr>
              <a:t> </a:t>
            </a:r>
            <a:r>
              <a:rPr lang="fr-FR" b="1" err="1">
                <a:solidFill>
                  <a:srgbClr val="000000"/>
                </a:solidFill>
              </a:rPr>
              <a:t>neighbor</a:t>
            </a:r>
            <a:endParaRPr lang="fr-FR" b="1">
              <a:solidFill>
                <a:srgbClr val="00000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fr-FR" b="1">
                <a:solidFill>
                  <a:srgbClr val="000000"/>
                </a:solidFill>
              </a:rPr>
              <a:t>show </a:t>
            </a:r>
            <a:r>
              <a:rPr lang="fr-FR" b="1" err="1">
                <a:solidFill>
                  <a:srgbClr val="000000"/>
                </a:solidFill>
              </a:rPr>
              <a:t>ip</a:t>
            </a:r>
            <a:r>
              <a:rPr lang="fr-FR" b="1">
                <a:solidFill>
                  <a:srgbClr val="000000"/>
                </a:solidFill>
              </a:rPr>
              <a:t> </a:t>
            </a:r>
            <a:r>
              <a:rPr lang="fr-FR" b="1" err="1">
                <a:solidFill>
                  <a:srgbClr val="000000"/>
                </a:solidFill>
              </a:rPr>
              <a:t>protocols</a:t>
            </a:r>
            <a:endParaRPr lang="fr-FR" b="1">
              <a:solidFill>
                <a:srgbClr val="00000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fr-FR" b="1">
                <a:solidFill>
                  <a:srgbClr val="000000"/>
                </a:solidFill>
              </a:rPr>
              <a:t>show </a:t>
            </a:r>
            <a:r>
              <a:rPr lang="fr-FR" b="1" err="1">
                <a:solidFill>
                  <a:srgbClr val="000000"/>
                </a:solidFill>
              </a:rPr>
              <a:t>ip</a:t>
            </a:r>
            <a:r>
              <a:rPr lang="fr-FR" b="1">
                <a:solidFill>
                  <a:srgbClr val="000000"/>
                </a:solidFill>
              </a:rPr>
              <a:t> </a:t>
            </a:r>
            <a:r>
              <a:rPr lang="fr-FR" b="1" err="1">
                <a:solidFill>
                  <a:srgbClr val="000000"/>
                </a:solidFill>
              </a:rPr>
              <a:t>ospf</a:t>
            </a:r>
            <a:endParaRPr lang="fr-FR" b="1">
              <a:solidFill>
                <a:srgbClr val="00000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fr-FR" b="1">
                <a:solidFill>
                  <a:srgbClr val="000000"/>
                </a:solidFill>
              </a:rPr>
              <a:t>show </a:t>
            </a:r>
            <a:r>
              <a:rPr lang="fr-FR" b="1" err="1">
                <a:solidFill>
                  <a:srgbClr val="000000"/>
                </a:solidFill>
              </a:rPr>
              <a:t>ip</a:t>
            </a:r>
            <a:r>
              <a:rPr lang="fr-FR" b="1">
                <a:solidFill>
                  <a:srgbClr val="000000"/>
                </a:solidFill>
              </a:rPr>
              <a:t> </a:t>
            </a:r>
            <a:r>
              <a:rPr lang="fr-FR" b="1" err="1">
                <a:solidFill>
                  <a:srgbClr val="000000"/>
                </a:solidFill>
              </a:rPr>
              <a:t>ospf</a:t>
            </a:r>
            <a:r>
              <a:rPr lang="fr-FR" b="1">
                <a:solidFill>
                  <a:srgbClr val="000000"/>
                </a:solidFill>
              </a:rPr>
              <a:t> interface</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ID de routeur</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Un ID de routeur OSPF est une valeur 32 bits, représentée par une adresse IPv4. Il est utilisé pour identifier de manière unique un routeur OSPF, et tous les paquets OSPF incluent l'ID du routeur d'origine. </a:t>
            </a:r>
          </a:p>
          <a:p>
            <a:pPr marL="342900" indent="-342900" algn="l" rtl="0">
              <a:buFont typeface="Arial" panose="020B0604020202020204" pitchFamily="34" charset="0"/>
              <a:buChar char="•"/>
            </a:pPr>
            <a:r>
              <a:rPr lang="fr-FR" sz="1600">
                <a:solidFill>
                  <a:srgbClr val="000000"/>
                </a:solidFill>
              </a:rPr>
              <a:t>Chaque routeur doit disposer d'un ID de routeur pour pouvoir participer à un domaine OSPF. Il peut être défini par un administrateur ou attribué automatiquement par le routeur. L'ID du routeur est utilisé par un routeur compatible OSPF pour faire ce qui suit :</a:t>
            </a:r>
          </a:p>
          <a:p>
            <a:pPr marL="415985" lvl="1" indent="-342900" rtl="0">
              <a:buFont typeface="Arial" panose="020B0604020202020204" pitchFamily="34" charset="0"/>
              <a:buChar char="•"/>
            </a:pPr>
            <a:r>
              <a:rPr lang="fr-FR" b="1">
                <a:solidFill>
                  <a:srgbClr val="000000"/>
                </a:solidFill>
              </a:rPr>
              <a:t>Participer à la synchronisation des bases de données OSPF</a:t>
            </a:r>
            <a:r>
              <a:rPr lang="fr-FR">
                <a:solidFill>
                  <a:srgbClr val="000000"/>
                </a:solidFill>
              </a:rPr>
              <a:t> - Pendant l'état Exchange, le routeur ayant l'ID de routeur le plus élevé enverra d'abord leurs paquets de descripteur de base de données (DBD). </a:t>
            </a:r>
          </a:p>
          <a:p>
            <a:pPr marL="415985" lvl="1" indent="-342900" rtl="0">
              <a:buFont typeface="Arial" panose="020B0604020202020204" pitchFamily="34" charset="0"/>
              <a:buChar char="•"/>
            </a:pPr>
            <a:r>
              <a:rPr lang="fr-FR" b="1">
                <a:solidFill>
                  <a:srgbClr val="000000"/>
                </a:solidFill>
              </a:rPr>
              <a:t>Participer à l'élection du routeur désigné (DR)</a:t>
            </a:r>
            <a:r>
              <a:rPr lang="fr-FR">
                <a:solidFill>
                  <a:srgbClr val="000000"/>
                </a:solidFill>
              </a:rPr>
              <a:t> - Dans un environnement LAN </a:t>
            </a:r>
            <a:r>
              <a:rPr lang="fr-FR" err="1">
                <a:solidFill>
                  <a:srgbClr val="000000"/>
                </a:solidFill>
              </a:rPr>
              <a:t>multiaccès</a:t>
            </a:r>
            <a:r>
              <a:rPr lang="fr-FR">
                <a:solidFill>
                  <a:srgbClr val="000000"/>
                </a:solidFill>
              </a:rPr>
              <a:t>, le routeur avec l'ID de routeur le plus élevé est élu le DR. Le périphérique de routage dont l'ID est le deuxième plus élevé devient le routeur désigné de secours (BDR).</a:t>
            </a:r>
          </a:p>
          <a:p>
            <a:pPr marL="0" indent="0" algn="l"/>
            <a:endParaRPr lang="en-US" sz="160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Vérifier les voisins OSPFv2 à zone unique</a:t>
            </a:r>
            <a:br>
              <a:rPr lang="en-US"/>
            </a:br>
            <a:r>
              <a:rPr lang="fr-FR" sz="2400"/>
              <a:t>Vérifier les voisins OSPF (Suite)</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rtl="0">
              <a:buFont typeface="Arial" panose="020B0604020202020204" pitchFamily="34" charset="0"/>
              <a:buChar char="•"/>
            </a:pPr>
            <a:r>
              <a:rPr lang="fr-FR" sz="1600">
                <a:solidFill>
                  <a:srgbClr val="000000"/>
                </a:solidFill>
              </a:rPr>
              <a:t>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a:t>
            </a:r>
            <a:r>
              <a:rPr lang="fr-FR" sz="1600" b="1" err="1">
                <a:solidFill>
                  <a:srgbClr val="000000"/>
                </a:solidFill>
              </a:rPr>
              <a:t>neighbor</a:t>
            </a:r>
            <a:r>
              <a:rPr lang="fr-FR" sz="1600">
                <a:solidFill>
                  <a:srgbClr val="000000"/>
                </a:solidFill>
              </a:rPr>
              <a:t> pour vérifier qu'une contiguïté est bien établie entre le routeur et ses routeurs voisins. Si l'ID du routeur voisin ne s'affiche pas ou si l'état du routeur voisin n'est pas FULL, les deux routeurs n'ont pas établi de contiguïté OSPFv2.</a:t>
            </a:r>
          </a:p>
          <a:p>
            <a:pPr marL="73085" lvl="1" indent="0" rtl="0">
              <a:buNone/>
            </a:pPr>
            <a:r>
              <a:rPr lang="fr-FR" b="1">
                <a:solidFill>
                  <a:srgbClr val="000000"/>
                </a:solidFill>
              </a:rPr>
              <a:t>Remarque</a:t>
            </a:r>
            <a:r>
              <a:rPr lang="fr-FR">
                <a:solidFill>
                  <a:srgbClr val="000000"/>
                </a:solidFill>
              </a:rPr>
              <a:t>: Un routeur non-DR ou BDR qui a une relation de voisin avec un autre routeur non-DR ou BDR affiche une contiguïté bidirectionnelle au lieu de pleine.</a:t>
            </a:r>
          </a:p>
          <a:p>
            <a:pPr marL="342900" indent="-342900" algn="l" rtl="0">
              <a:buFont typeface="Arial" panose="020B0604020202020204" pitchFamily="34" charset="0"/>
              <a:buChar char="•"/>
            </a:pPr>
            <a:r>
              <a:rPr lang="fr-FR" sz="1600">
                <a:solidFill>
                  <a:srgbClr val="000000"/>
                </a:solidFill>
              </a:rPr>
              <a:t>La sortie de commande suivante affiche la table voisine de R1.</a:t>
            </a:r>
          </a:p>
          <a:p>
            <a:pPr marL="342900" indent="-342900" algn="l">
              <a:buFont typeface="Arial" panose="020B0604020202020204" pitchFamily="34" charset="0"/>
              <a:buChar char="•"/>
            </a:pPr>
            <a:endParaRPr lang="en-US" sz="160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neighbor </a:t>
            </a:r>
          </a:p>
          <a:p>
            <a:pPr rtl="0"/>
            <a:r>
              <a:rPr lang="fr-FR" sz="1200">
                <a:solidFill>
                  <a:schemeClr val="bg1"/>
                </a:solidFill>
                <a:latin typeface="Courier New" panose="02070309020205020404" pitchFamily="49" charset="0"/>
                <a:cs typeface="Courier New" panose="02070309020205020404" pitchFamily="49" charset="0"/>
              </a:rPr>
              <a:t>Neighbor ID Pri State </a:t>
            </a:r>
            <a:r>
              <a:rPr lang="fr-FR" sz="1200">
                <a:solidFill>
                  <a:schemeClr val="accent6">
                    <a:lumMod val="60000"/>
                    <a:lumOff val="40000"/>
                  </a:schemeClr>
                </a:solidFill>
                <a:latin typeface="Courier New" panose="02070309020205020404" pitchFamily="49" charset="0"/>
                <a:cs typeface="Courier New" panose="02070309020205020404" pitchFamily="49" charset="0"/>
              </a:rPr>
              <a:t>Dead Time </a:t>
            </a:r>
            <a:r>
              <a:rPr lang="fr-FR" sz="1200">
                <a:solidFill>
                  <a:schemeClr val="bg1"/>
                </a:solidFill>
                <a:latin typeface="Courier New" panose="02070309020205020404" pitchFamily="49" charset="0"/>
                <a:cs typeface="Courier New" panose="02070309020205020404" pitchFamily="49" charset="0"/>
              </a:rPr>
              <a:t> Address Interface </a:t>
            </a:r>
          </a:p>
          <a:p>
            <a:pPr rtl="0"/>
            <a:r>
              <a:rPr lang="fr-FR" sz="1200">
                <a:solidFill>
                  <a:schemeClr val="bg1"/>
                </a:solidFill>
                <a:latin typeface="Courier New" panose="02070309020205020404" pitchFamily="49" charset="0"/>
                <a:cs typeface="Courier New" panose="02070309020205020404" pitchFamily="49" charset="0"/>
              </a:rPr>
              <a:t>3.3.3.3 0 FULL/ - </a:t>
            </a:r>
            <a:r>
              <a:rPr lang="fr-FR" sz="1200">
                <a:solidFill>
                  <a:schemeClr val="accent6">
                    <a:lumMod val="60000"/>
                    <a:lumOff val="40000"/>
                  </a:schemeClr>
                </a:solidFill>
                <a:latin typeface="Courier New" panose="02070309020205020404" pitchFamily="49" charset="0"/>
                <a:cs typeface="Courier New" panose="02070309020205020404" pitchFamily="49" charset="0"/>
              </a:rPr>
              <a:t>00:00:35</a:t>
            </a:r>
            <a:r>
              <a:rPr lang="fr-FR" sz="1200">
                <a:solidFill>
                  <a:schemeClr val="bg1"/>
                </a:solidFill>
                <a:latin typeface="Courier New" panose="02070309020205020404" pitchFamily="49" charset="0"/>
                <a:cs typeface="Courier New" panose="02070309020205020404" pitchFamily="49" charset="0"/>
              </a:rPr>
              <a:t> 10.1.1.13 GigabiteThernet0/0/1</a:t>
            </a:r>
          </a:p>
          <a:p>
            <a:pPr rtl="0"/>
            <a:r>
              <a:rPr lang="fr-FR" sz="1200">
                <a:solidFill>
                  <a:schemeClr val="bg1"/>
                </a:solidFill>
                <a:latin typeface="Courier New" panose="02070309020205020404" pitchFamily="49" charset="0"/>
                <a:cs typeface="Courier New" panose="02070309020205020404" pitchFamily="49" charset="0"/>
              </a:rPr>
              <a:t>2.2.2.2 0 FULL/ - </a:t>
            </a:r>
            <a:r>
              <a:rPr lang="fr-FR" sz="1200">
                <a:solidFill>
                  <a:schemeClr val="accent6">
                    <a:lumMod val="60000"/>
                    <a:lumOff val="40000"/>
                  </a:schemeClr>
                </a:solidFill>
                <a:latin typeface="Courier New" panose="02070309020205020404" pitchFamily="49" charset="0"/>
                <a:cs typeface="Courier New" panose="02070309020205020404" pitchFamily="49" charset="0"/>
              </a:rPr>
              <a:t>00:00:31</a:t>
            </a:r>
            <a:r>
              <a:rPr lang="fr-FR" sz="1200">
                <a:solidFill>
                  <a:schemeClr val="bg1"/>
                </a:solidFill>
                <a:latin typeface="Courier New" panose="02070309020205020404" pitchFamily="49" charset="0"/>
                <a:cs typeface="Courier New" panose="02070309020205020404" pitchFamily="49" charset="0"/>
              </a:rPr>
              <a:t> 10.1.1.6 GigabitEthernet0/0/0</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95415" y="95415"/>
            <a:ext cx="8345488" cy="731837"/>
          </a:xfrm>
        </p:spPr>
        <p:txBody>
          <a:bodyPr/>
          <a:lstStyle/>
          <a:p>
            <a:pPr rtl="0">
              <a:lnSpc>
                <a:spcPct val="100000"/>
              </a:lnSpc>
            </a:pPr>
            <a:r>
              <a:rPr lang="fr-FR" sz="1600"/>
              <a:t>Vérifier les voisins OSPFv2 à zone unique</a:t>
            </a:r>
            <a:br>
              <a:rPr lang="en-US"/>
            </a:br>
            <a:r>
              <a:rPr lang="fr-FR" sz="2400"/>
              <a:t>Vérifier les voisins OSPF (Suite)</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82614" y="898814"/>
            <a:ext cx="8280057" cy="3689897"/>
          </a:xfrm>
        </p:spPr>
        <p:txBody>
          <a:bodyPr/>
          <a:lstStyle/>
          <a:p>
            <a:pPr marL="0" indent="0" algn="l" rtl="0"/>
            <a:r>
              <a:rPr lang="fr-FR" sz="1600">
                <a:solidFill>
                  <a:srgbClr val="000000"/>
                </a:solidFill>
              </a:rPr>
              <a:t>Deux routeurs ne peuvent pas établir de contiguïté OSPFv2 si:</a:t>
            </a:r>
          </a:p>
          <a:p>
            <a:pPr marL="342900" indent="-342900" algn="l" rtl="0">
              <a:buFont typeface="Arial" panose="020B0604020202020204" pitchFamily="34" charset="0"/>
              <a:buChar char="•"/>
            </a:pPr>
            <a:r>
              <a:rPr lang="fr-FR" sz="1600">
                <a:solidFill>
                  <a:srgbClr val="000000"/>
                </a:solidFill>
              </a:rPr>
              <a:t>Les masques de sous-réseau ne se correspondent pas, plaçant ainsi les routeurs sur des réseaux séparés.</a:t>
            </a:r>
          </a:p>
          <a:p>
            <a:pPr marL="342900" indent="-342900" algn="l" rtl="0">
              <a:buFont typeface="Arial" panose="020B0604020202020204" pitchFamily="34" charset="0"/>
              <a:buChar char="•"/>
            </a:pPr>
            <a:r>
              <a:rPr lang="fr-FR" sz="1600">
                <a:solidFill>
                  <a:srgbClr val="000000"/>
                </a:solidFill>
              </a:rPr>
              <a:t>Les minuteurs OSPFv2 Hello ou les minuteurs Dead ne correspondent pas.</a:t>
            </a:r>
          </a:p>
          <a:p>
            <a:pPr marL="342900" indent="-342900" algn="l" rtl="0">
              <a:buFont typeface="Arial" panose="020B0604020202020204" pitchFamily="34" charset="0"/>
              <a:buChar char="•"/>
            </a:pPr>
            <a:r>
              <a:rPr lang="fr-FR" sz="1600">
                <a:solidFill>
                  <a:srgbClr val="000000"/>
                </a:solidFill>
              </a:rPr>
              <a:t>Les types de réseau OSPFv2 ne correspondent pas.</a:t>
            </a:r>
          </a:p>
          <a:p>
            <a:pPr marL="342900" indent="-342900" algn="l" rtl="0">
              <a:buFont typeface="Arial" panose="020B0604020202020204" pitchFamily="34" charset="0"/>
              <a:buChar char="•"/>
            </a:pPr>
            <a:r>
              <a:rPr lang="fr-FR" sz="1600">
                <a:solidFill>
                  <a:srgbClr val="000000"/>
                </a:solidFill>
              </a:rPr>
              <a:t>Une commande OSPFv2 network est manquante ou incorrecte.</a:t>
            </a:r>
          </a:p>
          <a:p>
            <a:pPr marL="342900" indent="-342900" algn="l">
              <a:buFont typeface="Arial" panose="020B0604020202020204" pitchFamily="34" charset="0"/>
              <a:buChar char="•"/>
            </a:pPr>
            <a:endParaRPr lang="en-US" sz="160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Vérifier le protocole OSPFv2 à zone unique</a:t>
            </a:r>
            <a:br>
              <a:rPr lang="en-US"/>
            </a:br>
            <a:r>
              <a:rPr lang="fr-FR" sz="2400"/>
              <a:t>Vérifiez les paramètres de protocole OSPF</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rtl="0"/>
            <a:r>
              <a:rPr lang="fr-FR" sz="1600">
                <a:solidFill>
                  <a:srgbClr val="000000"/>
                </a:solidFill>
              </a:rPr>
              <a:t>La commande </a:t>
            </a:r>
            <a:r>
              <a:rPr lang="fr-FR" sz="1600" b="1">
                <a:solidFill>
                  <a:srgbClr val="000000"/>
                </a:solidFill>
              </a:rPr>
              <a:t>show ip protocols</a:t>
            </a:r>
            <a:r>
              <a:rPr lang="fr-FR" sz="1600">
                <a:solidFill>
                  <a:srgbClr val="000000"/>
                </a:solidFill>
              </a:rPr>
              <a:t> est un moyen rapide de vérifier les informations vitales de la configuration OSPF, comme le montre la sortie de la commande. Cela comprend l'ID du processus OSPFv2, l'ID du routeur, les interfaces explicitement configurées pour annoncer les routes OSPF, les voisins dont le routeur reçoit les mises à jour et la distance administrative par défaut, qui est de 110 pour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protocols</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IP Routing is NSF aware *** </a:t>
            </a:r>
          </a:p>
          <a:p>
            <a:pPr rtl="0"/>
            <a:r>
              <a:rPr lang="fr-FR" sz="1200">
                <a:solidFill>
                  <a:schemeClr val="bg1"/>
                </a:solidFill>
                <a:latin typeface="Courier New" panose="02070309020205020404" pitchFamily="49" charset="0"/>
                <a:cs typeface="Courier New" panose="02070309020205020404" pitchFamily="49" charset="0"/>
              </a:rPr>
              <a:t>(output omitted) </a:t>
            </a:r>
          </a:p>
          <a:p>
            <a:pPr rtl="0"/>
            <a:r>
              <a:rPr lang="fr-FR" sz="1200">
                <a:solidFill>
                  <a:schemeClr val="bg1"/>
                </a:solidFill>
                <a:latin typeface="Courier New" panose="02070309020205020404" pitchFamily="49" charset="0"/>
                <a:cs typeface="Courier New" panose="02070309020205020404" pitchFamily="49" charset="0"/>
              </a:rPr>
              <a:t>Routing Protocol is "</a:t>
            </a:r>
            <a:r>
              <a:rPr lang="fr-FR" sz="1200">
                <a:solidFill>
                  <a:schemeClr val="accent6">
                    <a:lumMod val="60000"/>
                    <a:lumOff val="40000"/>
                  </a:schemeClr>
                </a:solidFill>
                <a:latin typeface="Courier New" panose="02070309020205020404" pitchFamily="49" charset="0"/>
                <a:cs typeface="Courier New" panose="02070309020205020404" pitchFamily="49" charset="0"/>
              </a:rPr>
              <a:t>ospf 10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Outgoing update filter list for all interfaces is not set </a:t>
            </a:r>
          </a:p>
          <a:p>
            <a:pPr rtl="0"/>
            <a:r>
              <a:rPr lang="fr-FR" sz="1200">
                <a:solidFill>
                  <a:schemeClr val="bg1"/>
                </a:solidFill>
                <a:latin typeface="Courier New" panose="02070309020205020404" pitchFamily="49" charset="0"/>
                <a:cs typeface="Courier New" panose="02070309020205020404" pitchFamily="49" charset="0"/>
              </a:rPr>
              <a:t>  Incoming update filter list for all interfaces is not set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Router ID 1.1.1.1 </a:t>
            </a:r>
          </a:p>
          <a:p>
            <a:pPr rtl="0"/>
            <a:r>
              <a:rPr lang="fr-FR" sz="1200">
                <a:solidFill>
                  <a:schemeClr val="bg1"/>
                </a:solidFill>
                <a:latin typeface="Courier New" panose="02070309020205020404" pitchFamily="49" charset="0"/>
                <a:cs typeface="Courier New" panose="02070309020205020404" pitchFamily="49" charset="0"/>
              </a:rPr>
              <a:t>  Number of areas in this router is 1. 1 normal 0 stub 0 nssa </a:t>
            </a:r>
          </a:p>
          <a:p>
            <a:pPr rtl="0"/>
            <a:r>
              <a:rPr lang="fr-FR" sz="1200">
                <a:solidFill>
                  <a:schemeClr val="bg1"/>
                </a:solidFill>
                <a:latin typeface="Courier New" panose="02070309020205020404" pitchFamily="49" charset="0"/>
                <a:cs typeface="Courier New" panose="02070309020205020404" pitchFamily="49" charset="0"/>
              </a:rPr>
              <a:t>  Maximum path: 4 </a:t>
            </a:r>
          </a:p>
          <a:p>
            <a:pPr rtl="0"/>
            <a:r>
              <a:rPr lang="fr-FR" sz="1200">
                <a:solidFill>
                  <a:schemeClr val="bg1"/>
                </a:solidFill>
                <a:latin typeface="Courier New" panose="02070309020205020404" pitchFamily="49" charset="0"/>
                <a:cs typeface="Courier New" panose="02070309020205020404" pitchFamily="49" charset="0"/>
              </a:rPr>
              <a:t>  Routing for Networks: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Routage sur les interfaces configurées explicitement (zone 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Loopback0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3.3.3.3 110 00:09:30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2.2.2.2 110 00:09:58 </a:t>
            </a:r>
          </a:p>
          <a:p>
            <a:pPr rtl="0"/>
            <a:r>
              <a:rPr lang="fr-FR" sz="1200">
                <a:solidFill>
                  <a:schemeClr val="bg1"/>
                </a:solidFill>
                <a:latin typeface="Courier New" panose="02070309020205020404" pitchFamily="49" charset="0"/>
                <a:cs typeface="Courier New" panose="02070309020205020404" pitchFamily="49" charset="0"/>
              </a:rPr>
              <a:t>  Distance: (default is </a:t>
            </a:r>
            <a:r>
              <a:rPr lang="fr-FR" sz="1200">
                <a:solidFill>
                  <a:schemeClr val="accent6">
                    <a:lumMod val="60000"/>
                    <a:lumOff val="40000"/>
                  </a:schemeClr>
                </a:solidFill>
                <a:latin typeface="Courier New" panose="02070309020205020404" pitchFamily="49" charset="0"/>
                <a:cs typeface="Courier New" panose="02070309020205020404" pitchFamily="49" charset="0"/>
              </a:rPr>
              <a:t>110</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Vérifier le protocole OSPFv2 à zone unique</a:t>
            </a:r>
            <a:br>
              <a:rPr lang="en-US"/>
            </a:br>
            <a:r>
              <a:rPr lang="fr-FR" sz="2400"/>
              <a:t>Vérifier les informations du processus OSPF</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294198" y="770830"/>
            <a:ext cx="2767053" cy="3689897"/>
          </a:xfrm>
        </p:spPr>
        <p:txBody>
          <a:bodyPr/>
          <a:lstStyle/>
          <a:p>
            <a:pPr marL="0" indent="0" algn="l" rtl="0"/>
            <a:r>
              <a:rPr lang="fr-FR" sz="1600">
                <a:solidFill>
                  <a:srgbClr val="000000"/>
                </a:solidFill>
              </a:rPr>
              <a:t>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a:solidFill>
                  <a:srgbClr val="000000"/>
                </a:solidFill>
              </a:rPr>
              <a:t> peut également être utilisée pour examiner l'ID du processus OSPFv2 et l'ID du routeur, comme indiqué dans la sortie de la commande. Cette commande affiche les informations de zone OSPFv2, ainsi que la dernière fois où l'algorithme SPF a été calculé.</a:t>
            </a:r>
          </a:p>
        </p:txBody>
      </p:sp>
      <p:sp>
        <p:nvSpPr>
          <p:cNvPr id="7" name="Rectangle 6">
            <a:extLst>
              <a:ext uri="{FF2B5EF4-FFF2-40B4-BE49-F238E27FC236}">
                <a16:creationId xmlns:a16="http://schemas.microsoft.com/office/drawing/2014/main" id="{B7899903-EB12-4448-83C2-29D6798379C3}"/>
              </a:ext>
            </a:extLst>
          </p:cNvPr>
          <p:cNvSpPr/>
          <p:nvPr/>
        </p:nvSpPr>
        <p:spPr>
          <a:xfrm>
            <a:off x="2972512" y="999952"/>
            <a:ext cx="5903559" cy="3231654"/>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a:t>
            </a:r>
            <a:r>
              <a:rPr lang="fr-FR" sz="1200" b="1" err="1">
                <a:solidFill>
                  <a:schemeClr val="bg1"/>
                </a:solidFill>
                <a:latin typeface="Courier New" panose="02070309020205020404" pitchFamily="49" charset="0"/>
                <a:cs typeface="Courier New" panose="02070309020205020404" pitchFamily="49" charset="0"/>
              </a:rPr>
              <a:t>ip</a:t>
            </a:r>
            <a:r>
              <a:rPr lang="fr-FR" sz="1200" b="1">
                <a:solidFill>
                  <a:schemeClr val="bg1"/>
                </a:solidFill>
                <a:latin typeface="Courier New" panose="02070309020205020404" pitchFamily="49" charset="0"/>
                <a:cs typeface="Courier New" panose="02070309020205020404" pitchFamily="49" charset="0"/>
              </a:rPr>
              <a:t> </a:t>
            </a:r>
            <a:r>
              <a:rPr lang="fr-FR" sz="1200" b="1" err="1">
                <a:solidFill>
                  <a:schemeClr val="bg1"/>
                </a:solidFill>
                <a:latin typeface="Courier New" panose="02070309020205020404" pitchFamily="49" charset="0"/>
                <a:cs typeface="Courier New" panose="02070309020205020404" pitchFamily="49" charset="0"/>
              </a:rPr>
              <a:t>ospf</a:t>
            </a:r>
            <a:r>
              <a:rPr lang="fr-FR" sz="1200" b="1">
                <a:solidFill>
                  <a:schemeClr val="bg1"/>
                </a:solidFill>
                <a:latin typeface="Courier New" panose="02070309020205020404" pitchFamily="49" charset="0"/>
                <a:cs typeface="Courier New" panose="02070309020205020404" pitchFamily="49" charset="0"/>
              </a:rPr>
              <a:t> </a:t>
            </a:r>
          </a:p>
          <a:p>
            <a:pPr rtl="0"/>
            <a:r>
              <a:rPr lang="fr-FR" sz="1200" err="1">
                <a:solidFill>
                  <a:schemeClr val="accent6">
                    <a:lumMod val="60000"/>
                    <a:lumOff val="40000"/>
                  </a:schemeClr>
                </a:solidFill>
                <a:latin typeface="Courier New" panose="02070309020205020404" pitchFamily="49" charset="0"/>
                <a:cs typeface="Courier New" panose="02070309020205020404" pitchFamily="49" charset="0"/>
              </a:rPr>
              <a:t>Routing</a:t>
            </a:r>
            <a:r>
              <a:rPr lang="fr-FR" sz="1200">
                <a:solidFill>
                  <a:schemeClr val="accent6">
                    <a:lumMod val="60000"/>
                    <a:lumOff val="40000"/>
                  </a:schemeClr>
                </a:solidFill>
                <a:latin typeface="Courier New" panose="02070309020205020404" pitchFamily="49" charset="0"/>
                <a:cs typeface="Courier New" panose="02070309020205020404" pitchFamily="49" charset="0"/>
              </a:rPr>
              <a:t>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Process</a:t>
            </a:r>
            <a:r>
              <a:rPr lang="fr-FR" sz="1200">
                <a:solidFill>
                  <a:schemeClr val="accent6">
                    <a:lumMod val="60000"/>
                    <a:lumOff val="40000"/>
                  </a:schemeClr>
                </a:solidFill>
                <a:latin typeface="Courier New" panose="02070309020205020404" pitchFamily="49" charset="0"/>
                <a:cs typeface="Courier New" panose="02070309020205020404" pitchFamily="49" charset="0"/>
              </a:rPr>
              <a:t>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ospf</a:t>
            </a:r>
            <a:r>
              <a:rPr lang="fr-FR" sz="1200">
                <a:solidFill>
                  <a:schemeClr val="accent6">
                    <a:lumMod val="60000"/>
                    <a:lumOff val="40000"/>
                  </a:schemeClr>
                </a:solidFill>
                <a:latin typeface="Courier New" panose="02070309020205020404" pitchFamily="49" charset="0"/>
                <a:cs typeface="Courier New" panose="02070309020205020404" pitchFamily="49" charset="0"/>
              </a:rPr>
              <a:t> 10"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with</a:t>
            </a:r>
            <a:r>
              <a:rPr lang="fr-FR" sz="1200">
                <a:solidFill>
                  <a:schemeClr val="accent6">
                    <a:lumMod val="60000"/>
                    <a:lumOff val="40000"/>
                  </a:schemeClr>
                </a:solidFill>
                <a:latin typeface="Courier New" panose="02070309020205020404" pitchFamily="49" charset="0"/>
                <a:cs typeface="Courier New" panose="02070309020205020404" pitchFamily="49" charset="0"/>
              </a:rPr>
              <a:t> ID 1.1.1.1 </a:t>
            </a:r>
          </a:p>
          <a:p>
            <a:pPr rtl="0"/>
            <a:r>
              <a:rPr lang="fr-FR" sz="1200">
                <a:solidFill>
                  <a:schemeClr val="bg1"/>
                </a:solidFill>
                <a:latin typeface="Courier New" panose="02070309020205020404" pitchFamily="49" charset="0"/>
                <a:cs typeface="Courier New" panose="02070309020205020404" pitchFamily="49" charset="0"/>
              </a:rPr>
              <a:t>Start time: 00:01:47.390, Time </a:t>
            </a:r>
            <a:r>
              <a:rPr lang="fr-FR" sz="1200" err="1">
                <a:solidFill>
                  <a:schemeClr val="bg1"/>
                </a:solidFill>
                <a:latin typeface="Courier New" panose="02070309020205020404" pitchFamily="49" charset="0"/>
                <a:cs typeface="Courier New" panose="02070309020205020404" pitchFamily="49" charset="0"/>
              </a:rPr>
              <a:t>elapsed</a:t>
            </a:r>
            <a:r>
              <a:rPr lang="fr-FR" sz="1200">
                <a:solidFill>
                  <a:schemeClr val="bg1"/>
                </a:solidFill>
                <a:latin typeface="Courier New" panose="02070309020205020404" pitchFamily="49" charset="0"/>
                <a:cs typeface="Courier New" panose="02070309020205020404" pitchFamily="49" charset="0"/>
              </a:rPr>
              <a:t>: 00:12:32.320</a:t>
            </a:r>
          </a:p>
          <a:p>
            <a:pPr rtl="0"/>
            <a:r>
              <a:rPr lang="fr-FR" sz="1200">
                <a:solidFill>
                  <a:schemeClr val="bg1"/>
                </a:solidFill>
                <a:latin typeface="Courier New" panose="02070309020205020404" pitchFamily="49" charset="0"/>
                <a:cs typeface="Courier New" panose="02070309020205020404" pitchFamily="49" charset="0"/>
              </a:rPr>
              <a:t> (output </a:t>
            </a:r>
            <a:r>
              <a:rPr lang="fr-FR" sz="1200" err="1">
                <a:solidFill>
                  <a:schemeClr val="bg1"/>
                </a:solidFill>
                <a:latin typeface="Courier New" panose="02070309020205020404" pitchFamily="49" charset="0"/>
                <a:cs typeface="Courier New" panose="02070309020205020404" pitchFamily="49" charset="0"/>
              </a:rPr>
              <a:t>omitted</a:t>
            </a:r>
            <a:r>
              <a:rPr lang="fr-FR" sz="1200">
                <a:solidFill>
                  <a:schemeClr val="bg1"/>
                </a:solidFill>
                <a:latin typeface="Courier New" panose="02070309020205020404" pitchFamily="49" charset="0"/>
                <a:cs typeface="Courier New" panose="02070309020205020404" pitchFamily="49" charset="0"/>
              </a:rPr>
              <a:t>)</a:t>
            </a:r>
          </a:p>
          <a:p>
            <a:pPr rtl="0"/>
            <a:r>
              <a:rPr lang="fr-FR" sz="1200">
                <a:solidFill>
                  <a:schemeClr val="bg1"/>
                </a:solidFill>
                <a:latin typeface="Courier New" panose="02070309020205020404" pitchFamily="49" charset="0"/>
                <a:cs typeface="Courier New" panose="02070309020205020404" pitchFamily="49" charset="0"/>
              </a:rPr>
              <a:t>Cisco NSF </a:t>
            </a:r>
            <a:r>
              <a:rPr lang="fr-FR" sz="1200" err="1">
                <a:solidFill>
                  <a:schemeClr val="bg1"/>
                </a:solidFill>
                <a:latin typeface="Courier New" panose="02070309020205020404" pitchFamily="49" charset="0"/>
                <a:cs typeface="Courier New" panose="02070309020205020404" pitchFamily="49" charset="0"/>
              </a:rPr>
              <a:t>helper</a:t>
            </a:r>
            <a:r>
              <a:rPr lang="fr-FR" sz="1200">
                <a:solidFill>
                  <a:schemeClr val="bg1"/>
                </a:solidFill>
                <a:latin typeface="Courier New" panose="02070309020205020404" pitchFamily="49" charset="0"/>
                <a:cs typeface="Courier New" panose="02070309020205020404" pitchFamily="49" charset="0"/>
              </a:rPr>
              <a:t> support </a:t>
            </a:r>
            <a:r>
              <a:rPr lang="fr-FR" sz="1200" err="1">
                <a:solidFill>
                  <a:schemeClr val="bg1"/>
                </a:solidFill>
                <a:latin typeface="Courier New" panose="02070309020205020404" pitchFamily="49" charset="0"/>
                <a:cs typeface="Courier New" panose="02070309020205020404" pitchFamily="49" charset="0"/>
              </a:rPr>
              <a:t>enabled</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Reference </a:t>
            </a:r>
            <a:r>
              <a:rPr lang="fr-FR" sz="1200" err="1">
                <a:solidFill>
                  <a:schemeClr val="bg1"/>
                </a:solidFill>
                <a:latin typeface="Courier New" panose="02070309020205020404" pitchFamily="49" charset="0"/>
                <a:cs typeface="Courier New" panose="02070309020205020404" pitchFamily="49" charset="0"/>
              </a:rPr>
              <a:t>bandwidth</a:t>
            </a:r>
            <a:r>
              <a:rPr lang="fr-FR" sz="1200">
                <a:solidFill>
                  <a:schemeClr val="bg1"/>
                </a:solidFill>
                <a:latin typeface="Courier New" panose="02070309020205020404" pitchFamily="49" charset="0"/>
                <a:cs typeface="Courier New" panose="02070309020205020404" pitchFamily="49" charset="0"/>
              </a:rPr>
              <a:t> unit </a:t>
            </a:r>
            <a:r>
              <a:rPr lang="fr-FR" sz="1200" err="1">
                <a:solidFill>
                  <a:schemeClr val="bg1"/>
                </a:solidFill>
                <a:latin typeface="Courier New" panose="02070309020205020404" pitchFamily="49" charset="0"/>
                <a:cs typeface="Courier New" panose="02070309020205020404" pitchFamily="49" charset="0"/>
              </a:rPr>
              <a:t>is</a:t>
            </a:r>
            <a:r>
              <a:rPr lang="fr-FR" sz="1200">
                <a:solidFill>
                  <a:schemeClr val="bg1"/>
                </a:solidFill>
                <a:latin typeface="Courier New" panose="02070309020205020404" pitchFamily="49" charset="0"/>
                <a:cs typeface="Courier New" panose="02070309020205020404" pitchFamily="49" charset="0"/>
              </a:rPr>
              <a:t> 10000 </a:t>
            </a:r>
            <a:r>
              <a:rPr lang="fr-FR" sz="1200" err="1">
                <a:solidFill>
                  <a:schemeClr val="bg1"/>
                </a:solidFill>
                <a:latin typeface="Courier New" panose="02070309020205020404" pitchFamily="49" charset="0"/>
                <a:cs typeface="Courier New" panose="02070309020205020404" pitchFamily="49" charset="0"/>
              </a:rPr>
              <a:t>mbps</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Area BACKBONE(0)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Number</a:t>
            </a:r>
            <a:r>
              <a:rPr lang="fr-FR" sz="1200">
                <a:solidFill>
                  <a:schemeClr val="bg1"/>
                </a:solidFill>
                <a:latin typeface="Courier New" panose="02070309020205020404" pitchFamily="49" charset="0"/>
                <a:cs typeface="Courier New" panose="02070309020205020404" pitchFamily="49" charset="0"/>
              </a:rPr>
              <a:t> of interfaces in </a:t>
            </a:r>
            <a:r>
              <a:rPr lang="fr-FR" sz="1200" err="1">
                <a:solidFill>
                  <a:schemeClr val="bg1"/>
                </a:solidFill>
                <a:latin typeface="Courier New" panose="02070309020205020404" pitchFamily="49" charset="0"/>
                <a:cs typeface="Courier New" panose="02070309020205020404" pitchFamily="49" charset="0"/>
              </a:rPr>
              <a:t>this</a:t>
            </a:r>
            <a:r>
              <a:rPr lang="fr-FR" sz="1200">
                <a:solidFill>
                  <a:schemeClr val="bg1"/>
                </a:solidFill>
                <a:latin typeface="Courier New" panose="02070309020205020404" pitchFamily="49" charset="0"/>
                <a:cs typeface="Courier New" panose="02070309020205020404" pitchFamily="49" charset="0"/>
              </a:rPr>
              <a:t> area </a:t>
            </a:r>
            <a:r>
              <a:rPr lang="fr-FR" sz="1200" err="1">
                <a:solidFill>
                  <a:schemeClr val="bg1"/>
                </a:solidFill>
                <a:latin typeface="Courier New" panose="02070309020205020404" pitchFamily="49" charset="0"/>
                <a:cs typeface="Courier New" panose="02070309020205020404" pitchFamily="49" charset="0"/>
              </a:rPr>
              <a:t>is</a:t>
            </a:r>
            <a:r>
              <a:rPr lang="fr-FR" sz="1200">
                <a:solidFill>
                  <a:schemeClr val="bg1"/>
                </a:solidFill>
                <a:latin typeface="Courier New" panose="02070309020205020404" pitchFamily="49" charset="0"/>
                <a:cs typeface="Courier New" panose="02070309020205020404" pitchFamily="49" charset="0"/>
              </a:rPr>
              <a:t> 3 </a:t>
            </a:r>
          </a:p>
          <a:p>
            <a:pPr rtl="0"/>
            <a:r>
              <a:rPr lang="fr-FR" sz="1200">
                <a:solidFill>
                  <a:schemeClr val="bg1"/>
                </a:solidFill>
                <a:latin typeface="Courier New" panose="02070309020205020404" pitchFamily="49" charset="0"/>
                <a:cs typeface="Courier New" panose="02070309020205020404" pitchFamily="49" charset="0"/>
              </a:rPr>
              <a:t>		Area has no </a:t>
            </a:r>
            <a:r>
              <a:rPr lang="fr-FR" sz="1200" err="1">
                <a:solidFill>
                  <a:schemeClr val="bg1"/>
                </a:solidFill>
                <a:latin typeface="Courier New" panose="02070309020205020404" pitchFamily="49" charset="0"/>
                <a:cs typeface="Courier New" panose="02070309020205020404" pitchFamily="49" charset="0"/>
              </a:rPr>
              <a:t>authentication</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SPF </a:t>
            </a:r>
            <a:r>
              <a:rPr lang="fr-FR" sz="1200" err="1">
                <a:solidFill>
                  <a:schemeClr val="bg1"/>
                </a:solidFill>
                <a:latin typeface="Courier New" panose="02070309020205020404" pitchFamily="49" charset="0"/>
                <a:cs typeface="Courier New" panose="02070309020205020404" pitchFamily="49" charset="0"/>
              </a:rPr>
              <a:t>algorithm</a:t>
            </a:r>
            <a:r>
              <a:rPr lang="fr-FR" sz="1200">
                <a:solidFill>
                  <a:schemeClr val="bg1"/>
                </a:solidFill>
                <a:latin typeface="Courier New" panose="02070309020205020404" pitchFamily="49" charset="0"/>
                <a:cs typeface="Courier New" panose="02070309020205020404" pitchFamily="49" charset="0"/>
              </a:rPr>
              <a:t> last </a:t>
            </a:r>
            <a:r>
              <a:rPr lang="fr-FR" sz="1200" err="1">
                <a:solidFill>
                  <a:schemeClr val="bg1"/>
                </a:solidFill>
                <a:latin typeface="Courier New" panose="02070309020205020404" pitchFamily="49" charset="0"/>
                <a:cs typeface="Courier New" panose="02070309020205020404" pitchFamily="49" charset="0"/>
              </a:rPr>
              <a:t>executed</a:t>
            </a:r>
            <a:r>
              <a:rPr lang="fr-FR" sz="1200">
                <a:solidFill>
                  <a:schemeClr val="bg1"/>
                </a:solidFill>
                <a:latin typeface="Courier New" panose="02070309020205020404" pitchFamily="49" charset="0"/>
                <a:cs typeface="Courier New" panose="02070309020205020404" pitchFamily="49" charset="0"/>
              </a:rPr>
              <a:t> 00:11:31.231 </a:t>
            </a:r>
            <a:r>
              <a:rPr lang="fr-FR" sz="1200" err="1">
                <a:solidFill>
                  <a:schemeClr val="bg1"/>
                </a:solidFill>
                <a:latin typeface="Courier New" panose="02070309020205020404" pitchFamily="49" charset="0"/>
                <a:cs typeface="Courier New" panose="02070309020205020404" pitchFamily="49" charset="0"/>
              </a:rPr>
              <a:t>ago</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SPF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algorithm</a:t>
            </a:r>
            <a:r>
              <a:rPr lang="fr-FR" sz="1200">
                <a:solidFill>
                  <a:schemeClr val="accent6">
                    <a:lumMod val="60000"/>
                    <a:lumOff val="40000"/>
                  </a:schemeClr>
                </a:solidFill>
                <a:latin typeface="Courier New" panose="02070309020205020404" pitchFamily="49" charset="0"/>
                <a:cs typeface="Courier New" panose="02070309020205020404" pitchFamily="49" charset="0"/>
              </a:rPr>
              <a:t> </a:t>
            </a:r>
            <a:r>
              <a:rPr lang="fr-FR" sz="1200" err="1">
                <a:solidFill>
                  <a:schemeClr val="accent6">
                    <a:lumMod val="60000"/>
                    <a:lumOff val="40000"/>
                  </a:schemeClr>
                </a:solidFill>
                <a:latin typeface="Courier New" panose="02070309020205020404" pitchFamily="49" charset="0"/>
                <a:cs typeface="Courier New" panose="02070309020205020404" pitchFamily="49" charset="0"/>
              </a:rPr>
              <a:t>executed</a:t>
            </a:r>
            <a:r>
              <a:rPr lang="fr-FR" sz="1200">
                <a:solidFill>
                  <a:schemeClr val="accent6">
                    <a:lumMod val="60000"/>
                    <a:lumOff val="40000"/>
                  </a:schemeClr>
                </a:solidFill>
                <a:latin typeface="Courier New" panose="02070309020205020404" pitchFamily="49" charset="0"/>
                <a:cs typeface="Courier New" panose="02070309020205020404" pitchFamily="49" charset="0"/>
              </a:rPr>
              <a:t> 4 times </a:t>
            </a:r>
          </a:p>
          <a:p>
            <a:pPr rtl="0"/>
            <a:r>
              <a:rPr lang="fr-FR" sz="1200">
                <a:solidFill>
                  <a:schemeClr val="bg1"/>
                </a:solidFill>
                <a:latin typeface="Courier New" panose="02070309020205020404" pitchFamily="49" charset="0"/>
                <a:cs typeface="Courier New" panose="02070309020205020404" pitchFamily="49" charset="0"/>
              </a:rPr>
              <a:t>		Area ranges are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Number</a:t>
            </a:r>
            <a:r>
              <a:rPr lang="fr-FR" sz="1200">
                <a:solidFill>
                  <a:schemeClr val="bg1"/>
                </a:solidFill>
                <a:latin typeface="Courier New" panose="02070309020205020404" pitchFamily="49" charset="0"/>
                <a:cs typeface="Courier New" panose="02070309020205020404" pitchFamily="49" charset="0"/>
              </a:rPr>
              <a:t> of LSA 3. Checksum </a:t>
            </a:r>
            <a:r>
              <a:rPr lang="fr-FR" sz="1200" err="1">
                <a:solidFill>
                  <a:schemeClr val="bg1"/>
                </a:solidFill>
                <a:latin typeface="Courier New" panose="02070309020205020404" pitchFamily="49" charset="0"/>
                <a:cs typeface="Courier New" panose="02070309020205020404" pitchFamily="49" charset="0"/>
              </a:rPr>
              <a:t>Sum</a:t>
            </a:r>
            <a:r>
              <a:rPr lang="fr-FR" sz="1200">
                <a:solidFill>
                  <a:schemeClr val="bg1"/>
                </a:solidFill>
                <a:latin typeface="Courier New" panose="02070309020205020404" pitchFamily="49" charset="0"/>
                <a:cs typeface="Courier New" panose="02070309020205020404" pitchFamily="49" charset="0"/>
              </a:rPr>
              <a:t> 0x00E77E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Number</a:t>
            </a:r>
            <a:r>
              <a:rPr lang="fr-FR" sz="1200">
                <a:solidFill>
                  <a:schemeClr val="bg1"/>
                </a:solidFill>
                <a:latin typeface="Courier New" panose="02070309020205020404" pitchFamily="49" charset="0"/>
                <a:cs typeface="Courier New" panose="02070309020205020404" pitchFamily="49" charset="0"/>
              </a:rPr>
              <a:t> of opaque </a:t>
            </a:r>
            <a:r>
              <a:rPr lang="fr-FR" sz="1200" err="1">
                <a:solidFill>
                  <a:schemeClr val="bg1"/>
                </a:solidFill>
                <a:latin typeface="Courier New" panose="02070309020205020404" pitchFamily="49" charset="0"/>
                <a:cs typeface="Courier New" panose="02070309020205020404" pitchFamily="49" charset="0"/>
              </a:rPr>
              <a:t>link</a:t>
            </a:r>
            <a:r>
              <a:rPr lang="fr-FR" sz="1200">
                <a:solidFill>
                  <a:schemeClr val="bg1"/>
                </a:solidFill>
                <a:latin typeface="Courier New" panose="02070309020205020404" pitchFamily="49" charset="0"/>
                <a:cs typeface="Courier New" panose="02070309020205020404" pitchFamily="49" charset="0"/>
              </a:rPr>
              <a:t> LSA 0. Checksum </a:t>
            </a:r>
            <a:r>
              <a:rPr lang="fr-FR" sz="1200" err="1">
                <a:solidFill>
                  <a:schemeClr val="bg1"/>
                </a:solidFill>
                <a:latin typeface="Courier New" panose="02070309020205020404" pitchFamily="49" charset="0"/>
                <a:cs typeface="Courier New" panose="02070309020205020404" pitchFamily="49" charset="0"/>
              </a:rPr>
              <a:t>Sum</a:t>
            </a:r>
            <a:r>
              <a:rPr lang="fr-FR" sz="1200">
                <a:solidFill>
                  <a:schemeClr val="bg1"/>
                </a:solidFill>
                <a:latin typeface="Courier New" panose="02070309020205020404" pitchFamily="49" charset="0"/>
                <a:cs typeface="Courier New" panose="02070309020205020404" pitchFamily="49" charset="0"/>
              </a:rPr>
              <a:t> 0x000000 </a:t>
            </a:r>
          </a:p>
          <a:p>
            <a:pPr rtl="0"/>
            <a:r>
              <a:rPr lang="fr-FR" sz="1200">
                <a:solidFill>
                  <a:schemeClr val="bg1"/>
                </a:solidFill>
                <a:latin typeface="Courier New" panose="02070309020205020404" pitchFamily="49" charset="0"/>
                <a:cs typeface="Courier New" panose="02070309020205020404" pitchFamily="49" charset="0"/>
              </a:rPr>
              <a:t>		Nombre de </a:t>
            </a:r>
            <a:r>
              <a:rPr lang="fr-FR" sz="1200" err="1">
                <a:solidFill>
                  <a:schemeClr val="bg1"/>
                </a:solidFill>
                <a:latin typeface="Courier New" panose="02070309020205020404" pitchFamily="49" charset="0"/>
                <a:cs typeface="Courier New" panose="02070309020205020404" pitchFamily="49" charset="0"/>
              </a:rPr>
              <a:t>DCbitless</a:t>
            </a:r>
            <a:r>
              <a:rPr lang="fr-FR" sz="1200">
                <a:solidFill>
                  <a:schemeClr val="bg1"/>
                </a:solidFill>
                <a:latin typeface="Courier New" panose="02070309020205020404" pitchFamily="49" charset="0"/>
                <a:cs typeface="Courier New" panose="02070309020205020404" pitchFamily="49" charset="0"/>
              </a:rPr>
              <a:t> LSA 0 Nombre d'indication LSA 0 </a:t>
            </a:r>
          </a:p>
          <a:p>
            <a:pPr rtl="0"/>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Number</a:t>
            </a:r>
            <a:r>
              <a:rPr lang="fr-FR" sz="1200">
                <a:solidFill>
                  <a:schemeClr val="bg1"/>
                </a:solidFill>
                <a:latin typeface="Courier New" panose="02070309020205020404" pitchFamily="49" charset="0"/>
                <a:cs typeface="Courier New" panose="02070309020205020404" pitchFamily="49" charset="0"/>
              </a:rPr>
              <a:t> of </a:t>
            </a:r>
            <a:r>
              <a:rPr lang="fr-FR" sz="1200" err="1">
                <a:solidFill>
                  <a:schemeClr val="bg1"/>
                </a:solidFill>
                <a:latin typeface="Courier New" panose="02070309020205020404" pitchFamily="49" charset="0"/>
                <a:cs typeface="Courier New" panose="02070309020205020404" pitchFamily="49" charset="0"/>
              </a:rPr>
              <a:t>DoNotAge</a:t>
            </a:r>
            <a:r>
              <a:rPr lang="fr-FR" sz="1200">
                <a:solidFill>
                  <a:schemeClr val="bg1"/>
                </a:solidFill>
                <a:latin typeface="Courier New" panose="02070309020205020404" pitchFamily="49" charset="0"/>
                <a:cs typeface="Courier New" panose="02070309020205020404" pitchFamily="49" charset="0"/>
              </a:rPr>
              <a:t> LSA 0 Flood </a:t>
            </a:r>
            <a:r>
              <a:rPr lang="fr-FR" sz="1200" err="1">
                <a:solidFill>
                  <a:schemeClr val="bg1"/>
                </a:solidFill>
                <a:latin typeface="Courier New" panose="02070309020205020404" pitchFamily="49" charset="0"/>
                <a:cs typeface="Courier New" panose="02070309020205020404" pitchFamily="49" charset="0"/>
              </a:rPr>
              <a:t>list</a:t>
            </a:r>
            <a:r>
              <a:rPr lang="fr-FR" sz="1200">
                <a:solidFill>
                  <a:schemeClr val="bg1"/>
                </a:solidFill>
                <a:latin typeface="Courier New" panose="02070309020205020404" pitchFamily="49" charset="0"/>
                <a:cs typeface="Courier New" panose="02070309020205020404" pitchFamily="49" charset="0"/>
              </a:rPr>
              <a:t> </a:t>
            </a:r>
            <a:r>
              <a:rPr lang="fr-FR" sz="1200" err="1">
                <a:solidFill>
                  <a:schemeClr val="bg1"/>
                </a:solidFill>
                <a:latin typeface="Courier New" panose="02070309020205020404" pitchFamily="49" charset="0"/>
                <a:cs typeface="Courier New" panose="02070309020205020404" pitchFamily="49" charset="0"/>
              </a:rPr>
              <a:t>length</a:t>
            </a:r>
            <a:r>
              <a:rPr lang="fr-FR" sz="1200">
                <a:solidFill>
                  <a:schemeClr val="bg1"/>
                </a:solidFill>
                <a:latin typeface="Courier New" panose="02070309020205020404" pitchFamily="49" charset="0"/>
                <a:cs typeface="Courier New" panose="02070309020205020404" pitchFamily="49" charset="0"/>
              </a:rPr>
              <a:t> 0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Vérifier le protocole OSPFv2 à zone unique</a:t>
            </a:r>
            <a:br>
              <a:rPr lang="en-US"/>
            </a:br>
            <a:r>
              <a:rPr lang="fr-FR" sz="2400"/>
              <a:t>Vérifier les paramètres d'interface OSPF</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rtl="0"/>
            <a:r>
              <a:rPr lang="fr-FR" sz="1600">
                <a:solidFill>
                  <a:srgbClr val="000000"/>
                </a:solidFill>
              </a:rPr>
              <a:t>La commande </a:t>
            </a:r>
            <a:r>
              <a:rPr lang="fr-FR" sz="1600" b="1">
                <a:solidFill>
                  <a:srgbClr val="000000"/>
                </a:solidFill>
              </a:rPr>
              <a:t>show ip ospf interface</a:t>
            </a:r>
            <a:r>
              <a:rPr lang="fr-FR" sz="1600">
                <a:solidFill>
                  <a:srgbClr val="000000"/>
                </a:solidFill>
              </a:rPr>
              <a:t> fournisse une liste détaillée de chaque interface compatible OSPFv3. Spécifiez une interface pour afficher les paramètres de cette interface. Cette commande affiche l'ID de processus, l'ID du routeur local, le type de réseau, le coût OSPF, les informations DR et BDR sur les liens à accès multiple (non affichés) et les voisins contiguës.</a:t>
            </a:r>
          </a:p>
        </p:txBody>
      </p:sp>
      <p:sp>
        <p:nvSpPr>
          <p:cNvPr id="6" name="Rectangle 5">
            <a:extLst>
              <a:ext uri="{FF2B5EF4-FFF2-40B4-BE49-F238E27FC236}">
                <a16:creationId xmlns:a16="http://schemas.microsoft.com/office/drawing/2014/main" id="{9BB1BF9E-814A-364C-AEF0-67F59DA4DD01}"/>
              </a:ext>
            </a:extLst>
          </p:cNvPr>
          <p:cNvSpPr/>
          <p:nvPr/>
        </p:nvSpPr>
        <p:spPr>
          <a:xfrm>
            <a:off x="1102958" y="2121087"/>
            <a:ext cx="7088893" cy="2123658"/>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interface GigabitEthernet 0/0/0</a:t>
            </a:r>
          </a:p>
          <a:p>
            <a:pPr rtl="0"/>
            <a:r>
              <a:rPr lang="fr-FR" sz="1200">
                <a:solidFill>
                  <a:schemeClr val="bg1"/>
                </a:solidFill>
                <a:latin typeface="Courier New" panose="02070309020205020404" pitchFamily="49" charset="0"/>
                <a:cs typeface="Courier New" panose="02070309020205020404" pitchFamily="49" charset="0"/>
              </a:rPr>
              <a:t>GigabitEthernet0/0/0 is up, line protocol is up</a:t>
            </a:r>
          </a:p>
          <a:p>
            <a:pPr rtl="0"/>
            <a:r>
              <a:rPr lang="fr-FR" sz="1200">
                <a:solidFill>
                  <a:schemeClr val="bg1"/>
                </a:solidFill>
                <a:latin typeface="Courier New" panose="02070309020205020404" pitchFamily="49" charset="0"/>
                <a:cs typeface="Courier New" panose="02070309020205020404" pitchFamily="49" charset="0"/>
              </a:rPr>
              <a:t>  Internet Address 10.1.1.5/30, Area 0, Attached via Interface Enable</a:t>
            </a: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pPr rtl="0"/>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&lt;output omitted&gt;</a:t>
            </a:r>
          </a:p>
          <a:p>
            <a:endParaRPr lang="en-US" sz="1200">
              <a:solidFill>
                <a:schemeClr val="bg1"/>
              </a:solidFill>
              <a:latin typeface="Courier New" panose="02070309020205020404" pitchFamily="49" charset="0"/>
              <a:cs typeface="Courier New" panose="02070309020205020404" pitchFamily="49" charset="0"/>
            </a:endParaRPr>
          </a:p>
          <a:p>
            <a:pPr rtl="0"/>
            <a:r>
              <a:rPr lang="fr-FR" sz="1200">
                <a:solidFill>
                  <a:schemeClr val="bg1"/>
                </a:solidFill>
                <a:latin typeface="Courier New" panose="02070309020205020404" pitchFamily="49" charset="0"/>
                <a:cs typeface="Courier New" panose="02070309020205020404" pitchFamily="49" charset="0"/>
              </a:rPr>
              <a:t>  </a:t>
            </a:r>
            <a:r>
              <a:rPr lang="fr-FR" sz="120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pPr rtl="0"/>
            <a:r>
              <a:rPr lang="fr-FR" sz="120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pPr rtl="0"/>
            <a:r>
              <a:rPr lang="fr-FR" sz="1200">
                <a:solidFill>
                  <a:schemeClr val="bg1"/>
                </a:solidFill>
                <a:latin typeface="Courier New" panose="02070309020205020404" pitchFamily="49" charset="0"/>
                <a:cs typeface="Courier New" panose="02070309020205020404" pitchFamily="49" charset="0"/>
              </a:rPr>
              <a:t>  Suppress hello for 0 neighbor(s)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Vérifier le protocole OSPFv2 à zone unique</a:t>
            </a:r>
            <a:br>
              <a:rPr lang="en-US"/>
            </a:br>
            <a:r>
              <a:rPr lang="fr-FR" sz="2400"/>
              <a:t>Vérifier les paramètres d'interface OSPF (Suite)</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rtl="0"/>
            <a:r>
              <a:rPr lang="fr-FR" sz="1600">
                <a:solidFill>
                  <a:srgbClr val="000000"/>
                </a:solidFill>
              </a:rPr>
              <a:t>Pour obtenir un résumé rapide des interfaces compatibles, utilisez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ospf</a:t>
            </a:r>
            <a:r>
              <a:rPr lang="fr-FR" sz="1600" b="1">
                <a:solidFill>
                  <a:srgbClr val="000000"/>
                </a:solidFill>
              </a:rPr>
              <a:t> interface </a:t>
            </a:r>
            <a:r>
              <a:rPr lang="fr-FR" sz="1600" b="1" err="1">
                <a:solidFill>
                  <a:srgbClr val="000000"/>
                </a:solidFill>
              </a:rPr>
              <a:t>brief</a:t>
            </a:r>
            <a:r>
              <a:rPr lang="fr-FR" sz="1600">
                <a:solidFill>
                  <a:srgbClr val="000000"/>
                </a:solidFill>
              </a:rPr>
              <a:t> comme indiqué dans la sortie de commande suivante. Cette commande est utile pour voir des informations importantes, notamment:</a:t>
            </a:r>
          </a:p>
          <a:p>
            <a:pPr marL="415985" lvl="1" indent="-342900" rtl="0">
              <a:buFont typeface="Arial" panose="020B0604020202020204" pitchFamily="34" charset="0"/>
              <a:buChar char="•"/>
            </a:pPr>
            <a:r>
              <a:rPr lang="fr-FR">
                <a:solidFill>
                  <a:srgbClr val="000000"/>
                </a:solidFill>
              </a:rPr>
              <a:t>Les interfaces participent à OSPF</a:t>
            </a:r>
          </a:p>
          <a:p>
            <a:pPr marL="415985" lvl="1" indent="-342900" rtl="0">
              <a:buFont typeface="Arial" panose="020B0604020202020204" pitchFamily="34" charset="0"/>
              <a:buChar char="•"/>
            </a:pPr>
            <a:r>
              <a:rPr lang="fr-FR">
                <a:solidFill>
                  <a:srgbClr val="000000"/>
                </a:solidFill>
              </a:rPr>
              <a:t>Réseaux qui font l'objet d'une publicité (adresse IP/masque)</a:t>
            </a:r>
          </a:p>
          <a:p>
            <a:pPr marL="415985" lvl="1" indent="-342900" rtl="0">
              <a:buFont typeface="Arial" panose="020B0604020202020204" pitchFamily="34" charset="0"/>
              <a:buChar char="•"/>
            </a:pPr>
            <a:r>
              <a:rPr lang="fr-FR">
                <a:solidFill>
                  <a:srgbClr val="000000"/>
                </a:solidFill>
              </a:rPr>
              <a:t>Coût de chaque lien</a:t>
            </a:r>
          </a:p>
          <a:p>
            <a:pPr marL="415985" lvl="1" indent="-342900" rtl="0">
              <a:buFont typeface="Arial" panose="020B0604020202020204" pitchFamily="34" charset="0"/>
              <a:buChar char="•"/>
            </a:pPr>
            <a:r>
              <a:rPr lang="fr-FR">
                <a:solidFill>
                  <a:srgbClr val="000000"/>
                </a:solidFill>
              </a:rPr>
              <a:t>État du réseau</a:t>
            </a:r>
          </a:p>
          <a:p>
            <a:pPr marL="415985" lvl="1" indent="-342900" rtl="0">
              <a:buFont typeface="Arial" panose="020B0604020202020204" pitchFamily="34" charset="0"/>
              <a:buChar char="•"/>
            </a:pPr>
            <a:r>
              <a:rPr lang="fr-FR">
                <a:solidFill>
                  <a:srgbClr val="000000"/>
                </a:solidFill>
              </a:rPr>
              <a:t>Nombre de voisins sur chaque lien</a:t>
            </a:r>
          </a:p>
          <a:p>
            <a:pPr marL="342900" indent="-342900" algn="l">
              <a:buFont typeface="Arial" panose="020B0604020202020204" pitchFamily="34" charset="0"/>
              <a:buChar char="•"/>
            </a:pPr>
            <a:endParaRPr lang="en-US" sz="160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pPr rtl="0"/>
            <a:r>
              <a:rPr lang="fr-FR" sz="1200">
                <a:solidFill>
                  <a:schemeClr val="bg1"/>
                </a:solidFill>
                <a:latin typeface="Courier New" panose="02070309020205020404" pitchFamily="49" charset="0"/>
                <a:cs typeface="Courier New" panose="02070309020205020404" pitchFamily="49" charset="0"/>
              </a:rPr>
              <a:t>R1# </a:t>
            </a:r>
            <a:r>
              <a:rPr lang="fr-FR" sz="1200" b="1">
                <a:solidFill>
                  <a:schemeClr val="bg1"/>
                </a:solidFill>
                <a:latin typeface="Courier New" panose="02070309020205020404" pitchFamily="49" charset="0"/>
                <a:cs typeface="Courier New" panose="02070309020205020404" pitchFamily="49" charset="0"/>
              </a:rPr>
              <a:t>show ip ospf interface brief</a:t>
            </a:r>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Interface PID Area IP Address/Mask Cost State Nbrs F/C </a:t>
            </a:r>
          </a:p>
          <a:p>
            <a:pPr rtl="0"/>
            <a:r>
              <a:rPr lang="fr-FR" sz="1200">
                <a:solidFill>
                  <a:schemeClr val="bg1"/>
                </a:solidFill>
                <a:latin typeface="Courier New" panose="02070309020205020404" pitchFamily="49" charset="0"/>
                <a:cs typeface="Courier New" panose="02070309020205020404" pitchFamily="49" charset="0"/>
              </a:rPr>
              <a:t>Lo0 10 0 10.10.1.1/24 10 P2P 0/0 </a:t>
            </a:r>
          </a:p>
          <a:p>
            <a:pPr rtl="0"/>
            <a:r>
              <a:rPr lang="fr-FR" sz="1200">
                <a:solidFill>
                  <a:schemeClr val="bg1"/>
                </a:solidFill>
                <a:latin typeface="Courier New" panose="02070309020205020404" pitchFamily="49" charset="0"/>
                <a:cs typeface="Courier New" panose="02070309020205020404" pitchFamily="49" charset="0"/>
              </a:rPr>
              <a:t>Gi0/0/1 10 0 10.1.1.14/30 30 P2P 1/1 </a:t>
            </a:r>
          </a:p>
          <a:p>
            <a:pPr rtl="0"/>
            <a:r>
              <a:rPr lang="fr-FR" sz="1200">
                <a:solidFill>
                  <a:schemeClr val="bg1"/>
                </a:solidFill>
                <a:latin typeface="Courier New" panose="02070309020205020404" pitchFamily="49" charset="0"/>
                <a:cs typeface="Courier New" panose="02070309020205020404" pitchFamily="49" charset="0"/>
              </a:rPr>
              <a:t>Gi0/0/0 10 0 10.1.1.5/30 10 P2P 1/1 </a:t>
            </a:r>
          </a:p>
          <a:p>
            <a:pPr rtl="0"/>
            <a:r>
              <a:rPr lang="fr-FR" sz="120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5172" y="55659"/>
            <a:ext cx="8345488" cy="731837"/>
          </a:xfrm>
        </p:spPr>
        <p:txBody>
          <a:bodyPr/>
          <a:lstStyle/>
          <a:p>
            <a:pPr rtl="0"/>
            <a:r>
              <a:rPr lang="fr-FR" sz="1600"/>
              <a:t>Vérifier le protocole OSPFv2 à zone unique</a:t>
            </a:r>
            <a:br>
              <a:rPr lang="en-US"/>
            </a:br>
            <a:r>
              <a:rPr lang="fr-FR" sz="2400" err="1"/>
              <a:t>Packet</a:t>
            </a:r>
            <a:r>
              <a:rPr lang="fr-FR" sz="2400"/>
              <a:t> Tracer - Vérifier OSPFv2 à zone unique</a:t>
            </a:r>
          </a:p>
        </p:txBody>
      </p:sp>
      <p:sp>
        <p:nvSpPr>
          <p:cNvPr id="5" name="Content Placeholder 4">
            <a:extLst>
              <a:ext uri="{FF2B5EF4-FFF2-40B4-BE49-F238E27FC236}">
                <a16:creationId xmlns:a16="http://schemas.microsoft.com/office/drawing/2014/main" id="{E00330F6-6370-E44A-BD08-908871C8BBBE}"/>
              </a:ext>
            </a:extLst>
          </p:cNvPr>
          <p:cNvSpPr>
            <a:spLocks noGrp="1"/>
          </p:cNvSpPr>
          <p:nvPr>
            <p:ph idx="1"/>
          </p:nvPr>
        </p:nvSpPr>
        <p:spPr>
          <a:xfrm>
            <a:off x="538272" y="922668"/>
            <a:ext cx="8280057" cy="3689897"/>
          </a:xfrm>
        </p:spPr>
        <p:txBody>
          <a:bodyPr/>
          <a:lstStyle/>
          <a:p>
            <a:pPr marL="0" indent="0" algn="l" rtl="0"/>
            <a:r>
              <a:rPr lang="fr-FR" sz="1600">
                <a:solidFill>
                  <a:srgbClr val="000000"/>
                </a:solidFill>
              </a:rPr>
              <a:t>Dans ce </a:t>
            </a:r>
            <a:r>
              <a:rPr lang="fr-FR" sz="1600" err="1">
                <a:solidFill>
                  <a:srgbClr val="000000"/>
                </a:solidFill>
              </a:rPr>
              <a:t>Packet</a:t>
            </a:r>
            <a:r>
              <a:rPr lang="fr-FR" sz="1600">
                <a:solidFill>
                  <a:srgbClr val="000000"/>
                </a:solidFill>
              </a:rPr>
              <a:t> Tracer, vous remplirez les objectifs suivants:</a:t>
            </a:r>
          </a:p>
          <a:p>
            <a:pPr marL="0" indent="0" algn="l"/>
            <a:endParaRPr lang="en-US" sz="1600">
              <a:solidFill>
                <a:srgbClr val="000000"/>
              </a:solidFill>
            </a:endParaRPr>
          </a:p>
          <a:p>
            <a:pPr marL="342900" indent="-342900" algn="l" rtl="0">
              <a:buFont typeface="Arial" panose="020B0604020202020204" pitchFamily="34" charset="0"/>
              <a:buChar char="•"/>
            </a:pPr>
            <a:r>
              <a:rPr lang="fr-FR" sz="1600">
                <a:solidFill>
                  <a:srgbClr val="000000"/>
                </a:solidFill>
              </a:rPr>
              <a:t>Identifier et vérifier l'état des voisins OSPF.</a:t>
            </a:r>
          </a:p>
          <a:p>
            <a:pPr marL="342900" indent="-342900" algn="l" rtl="0">
              <a:buFont typeface="Arial" panose="020B0604020202020204" pitchFamily="34" charset="0"/>
              <a:buChar char="•"/>
            </a:pPr>
            <a:r>
              <a:rPr lang="fr-FR" sz="1600">
                <a:solidFill>
                  <a:srgbClr val="000000"/>
                </a:solidFill>
              </a:rPr>
              <a:t>Déterminer comment les routes sont appris dans le réseau.</a:t>
            </a:r>
          </a:p>
          <a:p>
            <a:pPr marL="342900" indent="-342900" algn="l" rtl="0">
              <a:buFont typeface="Arial" panose="020B0604020202020204" pitchFamily="34" charset="0"/>
              <a:buChar char="•"/>
            </a:pPr>
            <a:r>
              <a:rPr lang="fr-FR" sz="1600">
                <a:solidFill>
                  <a:srgbClr val="000000"/>
                </a:solidFill>
              </a:rPr>
              <a:t>Expliquer comment l'état voisin est déterminé.</a:t>
            </a:r>
          </a:p>
          <a:p>
            <a:pPr marL="342900" indent="-342900" algn="l" rtl="0">
              <a:buFont typeface="Arial" panose="020B0604020202020204" pitchFamily="34" charset="0"/>
              <a:buChar char="•"/>
            </a:pPr>
            <a:r>
              <a:rPr lang="fr-FR" sz="1600">
                <a:solidFill>
                  <a:srgbClr val="000000"/>
                </a:solidFill>
              </a:rPr>
              <a:t>Examiner les paramètres de l'ID de processus OSPF.</a:t>
            </a:r>
          </a:p>
          <a:p>
            <a:pPr marL="342900" indent="-342900" algn="l" rtl="0">
              <a:buFont typeface="Arial" panose="020B0604020202020204" pitchFamily="34" charset="0"/>
              <a:buChar char="•"/>
            </a:pPr>
            <a:r>
              <a:rPr lang="fr-FR" sz="1600">
                <a:solidFill>
                  <a:srgbClr val="000000"/>
                </a:solidFill>
              </a:rPr>
              <a:t>Ajouter un nouveau réseau local dans un réseau OSPF existant et vérifiez la connectivité.</a:t>
            </a:r>
          </a:p>
        </p:txBody>
      </p:sp>
    </p:spTree>
    <p:custDataLst>
      <p:tags r:id="rId1"/>
    </p:custDataLst>
    <p:extLst>
      <p:ext uri="{BB962C8B-B14F-4D97-AF65-F5344CB8AC3E}">
        <p14:creationId xmlns:p14="http://schemas.microsoft.com/office/powerpoint/2010/main" val="1997845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Ordre de priorité de l'ID de routeur</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135172" y="731837"/>
            <a:ext cx="4165895" cy="3689897"/>
          </a:xfrm>
        </p:spPr>
        <p:txBody>
          <a:bodyPr/>
          <a:lstStyle/>
          <a:p>
            <a:pPr marL="0" indent="0" algn="l" rtl="0"/>
            <a:r>
              <a:rPr lang="fr-FR" sz="1600">
                <a:solidFill>
                  <a:srgbClr val="000000"/>
                </a:solidFill>
              </a:rPr>
              <a:t>Les routeurs Cisco dérivent l'ID du routeur sur la base de l'un des trois critères, dans l'ordre préférentiel suivant :</a:t>
            </a:r>
          </a:p>
          <a:p>
            <a:pPr marL="342900" indent="-342900" algn="l" rtl="0">
              <a:buFont typeface="+mj-lt"/>
              <a:buAutoNum type="arabicPeriod"/>
            </a:pPr>
            <a:r>
              <a:rPr lang="fr-FR" sz="1600">
                <a:solidFill>
                  <a:srgbClr val="000000"/>
                </a:solidFill>
              </a:rPr>
              <a:t>L'ID du routeur est explicitement configuré à l'aide de la commande de mode de configuration </a:t>
            </a:r>
            <a:r>
              <a:rPr lang="fr-FR" sz="1600" b="1">
                <a:solidFill>
                  <a:srgbClr val="000000"/>
                </a:solidFill>
              </a:rPr>
              <a:t>router-id</a:t>
            </a:r>
            <a:r>
              <a:rPr lang="fr-FR" sz="1600">
                <a:solidFill>
                  <a:srgbClr val="000000"/>
                </a:solidFill>
              </a:rPr>
              <a:t> </a:t>
            </a:r>
            <a:r>
              <a:rPr lang="fr-FR" sz="1600" i="1" err="1">
                <a:solidFill>
                  <a:srgbClr val="000000"/>
                </a:solidFill>
              </a:rPr>
              <a:t>rid</a:t>
            </a:r>
            <a:r>
              <a:rPr lang="fr-FR" sz="1600">
                <a:solidFill>
                  <a:srgbClr val="000000"/>
                </a:solidFill>
              </a:rPr>
              <a:t> du routeur OSPF. C'est la méthode recommandée pour attribuer un ID de routeur</a:t>
            </a:r>
          </a:p>
          <a:p>
            <a:pPr marL="342900" indent="-342900" algn="l" rtl="0">
              <a:buFont typeface="+mj-lt"/>
              <a:buAutoNum type="arabicPeriod"/>
            </a:pPr>
            <a:r>
              <a:rPr lang="fr-FR" sz="1600">
                <a:solidFill>
                  <a:srgbClr val="000000"/>
                </a:solidFill>
              </a:rPr>
              <a:t>Le routeur sélectionne l'adresse IPv4 la plus élevée parmi les interfaces de bouclage configurées.</a:t>
            </a:r>
          </a:p>
          <a:p>
            <a:pPr marL="342900" indent="-342900" algn="l" rtl="0">
              <a:buFont typeface="+mj-lt"/>
              <a:buAutoNum type="arabicPeriod"/>
            </a:pPr>
            <a:r>
              <a:rPr lang="fr-FR" sz="1600">
                <a:solidFill>
                  <a:srgbClr val="000000"/>
                </a:solidFill>
              </a:rPr>
              <a:t>Le routeur choisit l'adresse IPv4 active la plus élevée parmi ses interfaces physiques</a:t>
            </a:r>
          </a:p>
          <a:p>
            <a:pPr marL="342900" indent="-342900" algn="l">
              <a:buFont typeface="Arial" panose="020B0604020202020204" pitchFamily="34" charset="0"/>
              <a:buChar char="•"/>
            </a:pPr>
            <a:endParaRPr lang="en-US" sz="160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Configurer une interface de bouclage comme ID de routeur</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rtl="0"/>
            <a:r>
              <a:rPr lang="fr-FR" sz="1600">
                <a:solidFill>
                  <a:srgbClr val="000000"/>
                </a:solidFill>
              </a:rPr>
              <a:t>Au lieu de s'appuyer sur l'interface physique, l'ID du routeur peut être affecté à une interface de bouclage. En règle générale, l'adresse IPv4 pour ce type d'interface de bouclage doit être configurée en utilisant un masque de sous-réseau de 32 bits (255.255.255.255.255). Cette méthode permet de créer une route d'hôte de façon efficace. Une route hôte 32 bits ne serait pas annoncée comme une route vers d'autres routeurs OSPF.</a:t>
            </a:r>
          </a:p>
          <a:p>
            <a:pPr marL="0" indent="0" algn="l" rtl="0"/>
            <a:r>
              <a:rPr lang="fr-FR" sz="1600">
                <a:solidFill>
                  <a:srgbClr val="000000"/>
                </a:solidFill>
              </a:rPr>
              <a:t>OSPF n'a pas besoin d'être activé sur une interface pour que cette interface soit choisie comme ID de routeur.</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lnSpc>
                <a:spcPct val="100000"/>
              </a:lnSpc>
            </a:pPr>
            <a:r>
              <a:rPr lang="fr-FR" sz="1600"/>
              <a:t>ID de routeur OSPF</a:t>
            </a:r>
            <a:br>
              <a:rPr lang="en-US"/>
            </a:br>
            <a:r>
              <a:rPr lang="fr-FR" sz="2400"/>
              <a:t>Configurer explicitement un ID de routeur</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rtl="0"/>
            <a:r>
              <a:rPr lang="fr-FR" sz="1600">
                <a:solidFill>
                  <a:srgbClr val="000000"/>
                </a:solidFill>
              </a:rPr>
              <a:t>Dans notre topologie de référence, l'ID de routeur pour chaque routeur est attribué comme suit:</a:t>
            </a:r>
          </a:p>
          <a:p>
            <a:pPr marL="285750" indent="-285750" algn="l" rtl="0">
              <a:buFont typeface="Arial" panose="020B0604020202020204" pitchFamily="34" charset="0"/>
              <a:buChar char="•"/>
            </a:pPr>
            <a:r>
              <a:rPr lang="fr-FR" sz="1600">
                <a:solidFill>
                  <a:srgbClr val="000000"/>
                </a:solidFill>
              </a:rPr>
              <a:t>R1 utilise l'ID de routeur 1.1.1.1.</a:t>
            </a:r>
          </a:p>
          <a:p>
            <a:pPr marL="285750" indent="-285750" algn="l" rtl="0">
              <a:buFont typeface="Arial" panose="020B0604020202020204" pitchFamily="34" charset="0"/>
              <a:buChar char="•"/>
            </a:pPr>
            <a:r>
              <a:rPr lang="fr-FR" sz="1600">
                <a:solidFill>
                  <a:srgbClr val="000000"/>
                </a:solidFill>
              </a:rPr>
              <a:t>R2 utilise l'ID de routeur 2.2.2.2.</a:t>
            </a:r>
          </a:p>
          <a:p>
            <a:pPr marL="285750" indent="-285750" algn="l" rtl="0">
              <a:buFont typeface="Arial" panose="020B0604020202020204" pitchFamily="34" charset="0"/>
              <a:buChar char="•"/>
            </a:pPr>
            <a:r>
              <a:rPr lang="fr-FR" sz="1600">
                <a:solidFill>
                  <a:srgbClr val="000000"/>
                </a:solidFill>
              </a:rPr>
              <a:t>R3 utilise l'ID de routeur 3.3.3.3</a:t>
            </a:r>
          </a:p>
          <a:p>
            <a:pPr marL="0" indent="0" algn="l" rtl="0"/>
            <a:r>
              <a:rPr lang="fr-FR" sz="1600">
                <a:solidFill>
                  <a:srgbClr val="000000"/>
                </a:solidFill>
              </a:rPr>
              <a:t>Utilisez la commande de mode de configuration du routeur </a:t>
            </a:r>
            <a:r>
              <a:rPr lang="fr-FR" sz="1600" b="1">
                <a:solidFill>
                  <a:srgbClr val="000000"/>
                </a:solidFill>
              </a:rPr>
              <a:t>router-id</a:t>
            </a:r>
            <a:r>
              <a:rPr lang="fr-FR" sz="1600">
                <a:solidFill>
                  <a:srgbClr val="000000"/>
                </a:solidFill>
              </a:rPr>
              <a:t> </a:t>
            </a:r>
            <a:r>
              <a:rPr lang="fr-FR" sz="1600" i="1" err="1">
                <a:solidFill>
                  <a:srgbClr val="000000"/>
                </a:solidFill>
              </a:rPr>
              <a:t>rid</a:t>
            </a:r>
            <a:r>
              <a:rPr lang="fr-FR" sz="1600">
                <a:solidFill>
                  <a:srgbClr val="000000"/>
                </a:solidFill>
              </a:rPr>
              <a:t> pour attribuer manuellement un ID de routeur. Dans l'exemple, l'ID de routeur 1.1.1.1 est attribué à R1. Exécutez la commande </a:t>
            </a:r>
            <a:r>
              <a:rPr lang="fr-FR" sz="1600" b="1">
                <a:solidFill>
                  <a:srgbClr val="000000"/>
                </a:solidFill>
              </a:rPr>
              <a:t>show </a:t>
            </a:r>
            <a:r>
              <a:rPr lang="fr-FR" sz="1600" b="1" err="1">
                <a:solidFill>
                  <a:srgbClr val="000000"/>
                </a:solidFill>
              </a:rPr>
              <a:t>ip</a:t>
            </a:r>
            <a:r>
              <a:rPr lang="fr-FR" sz="1600" b="1">
                <a:solidFill>
                  <a:srgbClr val="000000"/>
                </a:solidFill>
              </a:rPr>
              <a:t> </a:t>
            </a:r>
            <a:r>
              <a:rPr lang="fr-FR" sz="1600" b="1" err="1">
                <a:solidFill>
                  <a:srgbClr val="000000"/>
                </a:solidFill>
              </a:rPr>
              <a:t>protocols</a:t>
            </a:r>
            <a:r>
              <a:rPr lang="fr-FR" sz="1600">
                <a:solidFill>
                  <a:srgbClr val="000000"/>
                </a:solidFill>
              </a:rPr>
              <a:t> pour vérifier l'ID de routeur.</a:t>
            </a:r>
            <a:br>
              <a:rPr lang="en-US" sz="1600">
                <a:solidFill>
                  <a:srgbClr val="000000"/>
                </a:solidFill>
              </a:rPr>
            </a:br>
            <a:endParaRPr lang="en-US" sz="160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0" y="3046465"/>
            <a:ext cx="8280057" cy="1384995"/>
          </a:xfrm>
          <a:prstGeom prst="rect">
            <a:avLst/>
          </a:prstGeom>
          <a:solidFill>
            <a:srgbClr val="000000"/>
          </a:solidFill>
        </p:spPr>
        <p:txBody>
          <a:bodyPr wrap="square">
            <a:spAutoFit/>
          </a:bodyPr>
          <a:lstStyle/>
          <a:p>
            <a:pPr rtl="0"/>
            <a:r>
              <a:rPr lang="fr-FR" sz="1200">
                <a:solidFill>
                  <a:srgbClr val="DFDFDF"/>
                </a:solidFill>
                <a:latin typeface="Courier New" panose="02070309020205020404" pitchFamily="49" charset="0"/>
              </a:rPr>
              <a:t>R1(config)# </a:t>
            </a:r>
            <a:r>
              <a:rPr lang="fr-FR" sz="1200" b="1">
                <a:solidFill>
                  <a:srgbClr val="FFFFFF"/>
                </a:solidFill>
                <a:latin typeface="Courier New" panose="02070309020205020404" pitchFamily="49" charset="0"/>
              </a:rPr>
              <a:t>router </a:t>
            </a:r>
            <a:r>
              <a:rPr lang="fr-FR" sz="1200" b="1" err="1">
                <a:solidFill>
                  <a:srgbClr val="FFFFFF"/>
                </a:solidFill>
                <a:latin typeface="Courier New" panose="02070309020205020404" pitchFamily="49" charset="0"/>
              </a:rPr>
              <a:t>ospf</a:t>
            </a:r>
            <a:r>
              <a:rPr lang="fr-FR" sz="1200" b="1">
                <a:solidFill>
                  <a:srgbClr val="FFFFFF"/>
                </a:solidFill>
                <a:latin typeface="Courier New" panose="02070309020205020404" pitchFamily="49" charset="0"/>
              </a:rPr>
              <a:t> 10</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FFFFFF"/>
                </a:solidFill>
                <a:latin typeface="Courier New" panose="02070309020205020404" pitchFamily="49" charset="0"/>
              </a:rPr>
              <a:t>router-id 1.1.1.1</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R1(config-router)# </a:t>
            </a:r>
            <a:r>
              <a:rPr lang="fr-FR" sz="1200" b="1">
                <a:solidFill>
                  <a:srgbClr val="FFFFFF"/>
                </a:solidFill>
                <a:latin typeface="Courier New" panose="02070309020205020404" pitchFamily="49" charset="0"/>
              </a:rPr>
              <a:t>end</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*May 23 19:33:42.689: %SYS-5-CONFIG_I: </a:t>
            </a:r>
            <a:r>
              <a:rPr lang="fr-FR" sz="1200" err="1">
                <a:solidFill>
                  <a:srgbClr val="DFDFDF"/>
                </a:solidFill>
                <a:latin typeface="Courier New" panose="02070309020205020404" pitchFamily="49" charset="0"/>
              </a:rPr>
              <a:t>Configured</a:t>
            </a:r>
            <a:r>
              <a:rPr lang="fr-FR" sz="1200">
                <a:solidFill>
                  <a:srgbClr val="DFDFDF"/>
                </a:solidFill>
                <a:latin typeface="Courier New" panose="02070309020205020404" pitchFamily="49" charset="0"/>
              </a:rPr>
              <a:t> </a:t>
            </a:r>
            <a:r>
              <a:rPr lang="fr-FR" sz="1200" err="1">
                <a:solidFill>
                  <a:srgbClr val="DFDFDF"/>
                </a:solidFill>
                <a:latin typeface="Courier New" panose="02070309020205020404" pitchFamily="49" charset="0"/>
              </a:rPr>
              <a:t>from</a:t>
            </a:r>
            <a:r>
              <a:rPr lang="fr-FR" sz="1200">
                <a:solidFill>
                  <a:srgbClr val="DFDFDF"/>
                </a:solidFill>
                <a:latin typeface="Courier New" panose="02070309020205020404" pitchFamily="49" charset="0"/>
              </a:rPr>
              <a:t> console by console </a:t>
            </a:r>
          </a:p>
          <a:p>
            <a:pPr rtl="0"/>
            <a:r>
              <a:rPr lang="fr-FR" sz="1200">
                <a:solidFill>
                  <a:srgbClr val="DFDFDF"/>
                </a:solidFill>
                <a:latin typeface="Courier New" panose="02070309020205020404" pitchFamily="49" charset="0"/>
              </a:rPr>
              <a:t>R1# </a:t>
            </a:r>
            <a:r>
              <a:rPr lang="fr-FR" sz="1200" b="1">
                <a:solidFill>
                  <a:srgbClr val="FFFFFF"/>
                </a:solidFill>
                <a:latin typeface="Courier New" panose="02070309020205020404" pitchFamily="49" charset="0"/>
              </a:rPr>
              <a:t>show </a:t>
            </a:r>
            <a:r>
              <a:rPr lang="fr-FR" sz="1200" b="1" err="1">
                <a:solidFill>
                  <a:srgbClr val="FFFFFF"/>
                </a:solidFill>
                <a:latin typeface="Courier New" panose="02070309020205020404" pitchFamily="49" charset="0"/>
              </a:rPr>
              <a:t>ip</a:t>
            </a:r>
            <a:r>
              <a:rPr lang="fr-FR" sz="1200" b="1">
                <a:solidFill>
                  <a:srgbClr val="FFFFFF"/>
                </a:solidFill>
                <a:latin typeface="Courier New" panose="02070309020205020404" pitchFamily="49" charset="0"/>
              </a:rPr>
              <a:t> </a:t>
            </a:r>
            <a:r>
              <a:rPr lang="fr-FR" sz="1200" b="1" err="1">
                <a:solidFill>
                  <a:srgbClr val="FFFFFF"/>
                </a:solidFill>
                <a:latin typeface="Courier New" panose="02070309020205020404" pitchFamily="49" charset="0"/>
              </a:rPr>
              <a:t>protocols</a:t>
            </a:r>
            <a:r>
              <a:rPr lang="fr-FR" sz="1200" b="1">
                <a:solidFill>
                  <a:srgbClr val="FFFFFF"/>
                </a:solidFill>
                <a:latin typeface="Courier New" panose="02070309020205020404" pitchFamily="49" charset="0"/>
              </a:rPr>
              <a:t> | </a:t>
            </a:r>
            <a:r>
              <a:rPr lang="fr-FR" sz="1200" b="1" err="1">
                <a:solidFill>
                  <a:srgbClr val="FFFFFF"/>
                </a:solidFill>
                <a:latin typeface="Courier New" panose="02070309020205020404" pitchFamily="49" charset="0"/>
              </a:rPr>
              <a:t>include</a:t>
            </a:r>
            <a:r>
              <a:rPr lang="fr-FR" sz="1200" b="1">
                <a:solidFill>
                  <a:srgbClr val="FFFFFF"/>
                </a:solidFill>
                <a:latin typeface="Courier New" panose="02070309020205020404" pitchFamily="49" charset="0"/>
              </a:rPr>
              <a:t> Router ID</a:t>
            </a:r>
            <a:r>
              <a:rPr lang="fr-FR" sz="1200">
                <a:solidFill>
                  <a:srgbClr val="DFDFDF"/>
                </a:solidFill>
                <a:latin typeface="Courier New" panose="02070309020205020404" pitchFamily="49" charset="0"/>
              </a:rPr>
              <a:t> </a:t>
            </a:r>
          </a:p>
          <a:p>
            <a:pPr rtl="0"/>
            <a:r>
              <a:rPr lang="fr-FR" sz="1200">
                <a:solidFill>
                  <a:srgbClr val="FBAB18"/>
                </a:solidFill>
                <a:latin typeface="Courier New" panose="02070309020205020404" pitchFamily="49" charset="0"/>
              </a:rPr>
              <a:t>  ID de routeur 1.1.1.1</a:t>
            </a:r>
            <a:r>
              <a:rPr lang="fr-FR" sz="1200">
                <a:solidFill>
                  <a:srgbClr val="DFDFDF"/>
                </a:solidFill>
                <a:latin typeface="Courier New" panose="02070309020205020404" pitchFamily="49" charset="0"/>
              </a:rPr>
              <a:t> </a:t>
            </a:r>
          </a:p>
          <a:p>
            <a:pPr rtl="0"/>
            <a:r>
              <a:rPr lang="fr-FR" sz="120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07eeaad-76bd-4e88-acf3-6d41862f5a9a" xsi:nil="true"/>
    <lcf76f155ced4ddcb4097134ff3c332f xmlns="5dca0d0b-dc18-405c-bba5-c5f1b595383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5615B0110A4A43A14E905A3B20EEC1" ma:contentTypeVersion="14" ma:contentTypeDescription="Create a new document." ma:contentTypeScope="" ma:versionID="787f7b4c24264872bd5e34f057fe156b">
  <xsd:schema xmlns:xsd="http://www.w3.org/2001/XMLSchema" xmlns:xs="http://www.w3.org/2001/XMLSchema" xmlns:p="http://schemas.microsoft.com/office/2006/metadata/properties" xmlns:ns2="5dca0d0b-dc18-405c-bba5-c5f1b5953835" xmlns:ns3="f07eeaad-76bd-4e88-acf3-6d41862f5a9a" targetNamespace="http://schemas.microsoft.com/office/2006/metadata/properties" ma:root="true" ma:fieldsID="1472d46b8df5694d5f18e055ab0ee7b5" ns2:_="" ns3:_="">
    <xsd:import namespace="5dca0d0b-dc18-405c-bba5-c5f1b5953835"/>
    <xsd:import namespace="f07eeaad-76bd-4e88-acf3-6d41862f5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a0d0b-dc18-405c-bba5-c5f1b59538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567f5d5-0c03-422f-bbbb-479e45a21372"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7eeaad-76bd-4e88-acf3-6d41862f5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c590027-608a-4929-96c8-68543e500435}" ma:internalName="TaxCatchAll" ma:showField="CatchAllData" ma:web="f07eeaad-76bd-4e88-acf3-6d41862f5a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066CAD-2229-4DCD-93AA-DCCF8EF72AB1}">
  <ds:schemaRefs>
    <ds:schemaRef ds:uri="http://schemas.microsoft.com/sharepoint/v3/contenttype/forms"/>
  </ds:schemaRefs>
</ds:datastoreItem>
</file>

<file path=customXml/itemProps2.xml><?xml version="1.0" encoding="utf-8"?>
<ds:datastoreItem xmlns:ds="http://schemas.openxmlformats.org/officeDocument/2006/customXml" ds:itemID="{0BF27073-C867-4FBE-8A62-2307A845B77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2277E2-07C5-467C-AD16-3D44EFFA78D2}"/>
</file>

<file path=docProps/app.xml><?xml version="1.0" encoding="utf-8"?>
<Properties xmlns="http://schemas.openxmlformats.org/officeDocument/2006/extended-properties" xmlns:vt="http://schemas.openxmlformats.org/officeDocument/2006/docPropsVTypes">
  <Template>Default Theme</Template>
  <Application>Microsoft Office PowerPoint</Application>
  <PresentationFormat>On-screen Show (16:9)</PresentationFormat>
  <Slides>67</Slides>
  <Notes>67</Notes>
  <HiddenSlides>0</HiddenSlide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Default Theme</vt:lpstr>
      <vt:lpstr>Module 2: Configuration OSPFv2 à zone unique</vt:lpstr>
      <vt:lpstr>Objectifs du module</vt:lpstr>
      <vt:lpstr>2.1 ID de routeur OSPF</vt:lpstr>
      <vt:lpstr>ID de routeur OSPF Topologie de référence OSPF</vt:lpstr>
      <vt:lpstr>ID de routeur OSPF Mode de configuration du routeur pour OSPF</vt:lpstr>
      <vt:lpstr>ID de routeur OSPF ID de routeur</vt:lpstr>
      <vt:lpstr>ID de routeur OSPF Ordre de priorité de l'ID de routeur</vt:lpstr>
      <vt:lpstr>ID de routeur OSPF Configurer une interface de bouclage comme ID de routeur</vt:lpstr>
      <vt:lpstr>ID de routeur OSPF Configurer explicitement un ID de routeur</vt:lpstr>
      <vt:lpstr>ID de routeur OSPF Modifier un ID de Routeur</vt:lpstr>
      <vt:lpstr>2.2 Réseaux point à point OSPF</vt:lpstr>
      <vt:lpstr>Réseaux OSPF point à point La syntaxe de commande network</vt:lpstr>
      <vt:lpstr>Réseaux point à point OSPF Le masque générique</vt:lpstr>
      <vt:lpstr>Réseaux OSPF point à point Configurer OSPF à l'aide de la commande network</vt:lpstr>
      <vt:lpstr>Réseaux OSPF point à point Configurer OSPF à l'aide de la commande network (Suite) </vt:lpstr>
      <vt:lpstr>Réseaux OSPF point à point Configurer OSPF à l'aide de la commande ip ospf</vt:lpstr>
      <vt:lpstr>Réseaux point à point OSPF Interface passive</vt:lpstr>
      <vt:lpstr>Réseaux OSPF point à point Configurer les interfaces passives</vt:lpstr>
      <vt:lpstr>Réseaux point à point OSPF Réseaux point à point OSPF</vt:lpstr>
      <vt:lpstr>Réseaux point à point OSPF Réseaux point à point OSPF (Suite) </vt:lpstr>
      <vt:lpstr>Réseaux point à point OSPF Bouclage et réseaux point à point</vt:lpstr>
      <vt:lpstr>Réseaux point à point OSPF Packet Tracer - Configuration OSPFv2 point à point à zone unique</vt:lpstr>
      <vt:lpstr>2.3 Réseaux OSPF à accès multiple</vt:lpstr>
      <vt:lpstr>Réseaux OSPF à accès multiple Types de réseau OSPF</vt:lpstr>
      <vt:lpstr>Réseaux OSPF à accès multiple Routeur désigné OSPF</vt:lpstr>
      <vt:lpstr>Réseaux OSPF à accès multiple Topologie de référence OSPF à accès multiple</vt:lpstr>
      <vt:lpstr>Réseaux OSPF à accès multiple Vérifier les rôles de routeur OSPF</vt:lpstr>
      <vt:lpstr>Réseaux OSPF à accès multiple Vérifier les rôles de routeur OSPF (Suite) </vt:lpstr>
      <vt:lpstr>Réseaux OSPF à accès multiple Vérifier les rôles de routeur OSPF (Suite) </vt:lpstr>
      <vt:lpstr>Réseaux OSPF à accès multiple Vérifier les contiguïtés DR/BDR</vt:lpstr>
      <vt:lpstr>Réseaux OSPF à accès multiple Vérifier les contiguïtés DR/BDR (Suite) </vt:lpstr>
      <vt:lpstr>Réseaux OSPF à accès multiple Processus d'élection DR/BDR par défaut</vt:lpstr>
      <vt:lpstr>Réseaux OSPF à accès multiple Défaillance et récupération du DR</vt:lpstr>
      <vt:lpstr>Réseaux OSPF à accès multiple La commande ip ospf priority</vt:lpstr>
      <vt:lpstr>Réseaux OSPF à accès multiple Configurer la priorité OSPF</vt:lpstr>
      <vt:lpstr>Réseaux OSPF à accès multiple Packet Tracer - Déterminer le DR et le BDR</vt:lpstr>
      <vt:lpstr>2.4 Modifier le protocole OSPFv2 à zone unique</vt:lpstr>
      <vt:lpstr>Modifier l'OSPFv2 à zone unique Mesure de coût Cisco OSPF</vt:lpstr>
      <vt:lpstr>Modifier l'OSPFv2 à zone unique Mesure de coût Cisco OSPF (Suite)</vt:lpstr>
      <vt:lpstr>Modifier le protocole OSPFv2 à zone unique Réglage de la bande passante de référence</vt:lpstr>
      <vt:lpstr>Modifier le protocole OSPFv2 à zone unique Réglage de la bande passante de référence (Suite)</vt:lpstr>
      <vt:lpstr>Modifier le protocole OSPFv2 à zone unique Réglage de la bande passante de référence (Suite)</vt:lpstr>
      <vt:lpstr>Modifier le protocole OSPFv2 à zone unique OSPF accumule le coût</vt:lpstr>
      <vt:lpstr>Modifier le protocole OSPFv2 à zone unique OSPF accumule le coût (Suite)</vt:lpstr>
      <vt:lpstr>Modifier le protocole OSPFv2 à zone unique OSPF accumule le coût (Suite)</vt:lpstr>
      <vt:lpstr>Modifier OSPFv2 à zone unique Définir manuellement la valeur de coût OSPF</vt:lpstr>
      <vt:lpstr>Modifier le protocole OSPFv2 à zone unique Tester le basculement sur incident vers la route de sauvegarde</vt:lpstr>
      <vt:lpstr>Modifier le protocole OSPFv2 à zone unique Intervalles des paquets Hello</vt:lpstr>
      <vt:lpstr>Modifier le protocole OSPFv2 à zone unique Verifier les intervalles Hello et Dead</vt:lpstr>
      <vt:lpstr>Modifier le protocole OSPFv2 à zone unique Vérifier les intervalles Hello et Dead (Suite)</vt:lpstr>
      <vt:lpstr>Modifier le protocole OSPFv2 à zone unique Modifier les intervalles OSPFv2</vt:lpstr>
      <vt:lpstr>Modifier le protocole OSPFv2 à zone unique Modifier les intervalles OSPFv2 (Suite)</vt:lpstr>
      <vt:lpstr>Modifier le protocole OSPFv2 à zone unique Modifier OSPFv2 à zone unique</vt:lpstr>
      <vt:lpstr>2.5 Propagation d'une route par défaut</vt:lpstr>
      <vt:lpstr>Propagation d'une route par défaut Propager une route statique par défaut dans OSPFv2</vt:lpstr>
      <vt:lpstr>Propagation d'une route par défaut Vérifier la route par défaut propagée</vt:lpstr>
      <vt:lpstr>Propagation d'une route par défaut Packet Tracer - Propager une route par défaut dans OSPFv2</vt:lpstr>
      <vt:lpstr>2.6 Vérifier le protocole OSPFv2 à zone unique.</vt:lpstr>
      <vt:lpstr>Vérifier le protocole OSPFv2 à zone unique Vérifier les voisins OSPF</vt:lpstr>
      <vt:lpstr>Vérifier les voisins OSPFv2 à zone unique Vérifier les voisins OSPF (Suite)</vt:lpstr>
      <vt:lpstr>Vérifier les voisins OSPFv2 à zone unique Vérifier les voisins OSPF (Suite)</vt:lpstr>
      <vt:lpstr>Vérifier le protocole OSPFv2 à zone unique Vérifiez les paramètres de protocole OSPF</vt:lpstr>
      <vt:lpstr>Vérifier le protocole OSPFv2 à zone unique Vérifier les informations du processus OSPF</vt:lpstr>
      <vt:lpstr>Vérifier le protocole OSPFv2 à zone unique Vérifier les paramètres d'interface OSPF</vt:lpstr>
      <vt:lpstr>Vérifier le protocole OSPFv2 à zone unique Vérifier les paramètres d'interface OSPF (Suite)</vt:lpstr>
      <vt:lpstr>Vérifier le protocole OSPFv2 à zone unique Packet Tracer - Vérifier OSPFv2 à zone unique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revision>1</cp:revision>
  <dcterms:created xsi:type="dcterms:W3CDTF">2019-10-18T06:21:22Z</dcterms:created>
  <dcterms:modified xsi:type="dcterms:W3CDTF">2022-11-16T14:49:44Z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0x0101004A5615B0110A4A43A14E905A3B20EEC1</vt:lpwstr>
  </property>
</Properties>
</file>