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5.xml" ContentType="application/vnd.openxmlformats-officedocument.presentationml.tags+xml"/>
  <Override PartName="/ppt/tags/tag1.xml" ContentType="application/vnd.openxmlformats-officedocument.presentationml.tags+xml"/>
  <Override PartName="/ppt/tags/tag6.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7"/>
  </p:notesMasterIdLst>
  <p:sldIdLst>
    <p:sldId id="876" r:id="rId2"/>
    <p:sldId id="860" r:id="rId3"/>
    <p:sldId id="759" r:id="rId4"/>
    <p:sldId id="1108" r:id="rId5"/>
    <p:sldId id="1177" r:id="rId6"/>
    <p:sldId id="1178" r:id="rId7"/>
    <p:sldId id="1179" r:id="rId8"/>
    <p:sldId id="1103" r:id="rId9"/>
    <p:sldId id="1172" r:id="rId10"/>
    <p:sldId id="1180" r:id="rId11"/>
    <p:sldId id="1196" r:id="rId12"/>
    <p:sldId id="1181" r:id="rId13"/>
    <p:sldId id="1182" r:id="rId14"/>
    <p:sldId id="1183" r:id="rId15"/>
    <p:sldId id="1184" r:id="rId16"/>
    <p:sldId id="1186" r:id="rId17"/>
    <p:sldId id="1185" r:id="rId18"/>
    <p:sldId id="1187" r:id="rId19"/>
    <p:sldId id="1188" r:id="rId20"/>
    <p:sldId id="1189" r:id="rId21"/>
    <p:sldId id="1171" r:id="rId22"/>
    <p:sldId id="1173" r:id="rId23"/>
    <p:sldId id="1192" r:id="rId24"/>
    <p:sldId id="1193" r:id="rId25"/>
    <p:sldId id="291" r:id="rId26"/>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93" autoAdjust="0"/>
    <p:restoredTop sz="82527" autoAdjust="0"/>
  </p:normalViewPr>
  <p:slideViewPr>
    <p:cSldViewPr snapToGrid="0" showGuides="1">
      <p:cViewPr varScale="1">
        <p:scale>
          <a:sx n="96" d="100"/>
          <a:sy n="96" d="100"/>
        </p:scale>
        <p:origin x="725" y="6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11/17/2022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de l'Académie des Réseaux Cisco</a:t>
            </a:r>
            <a:r>
              <a:rPr lang="en-US" dirty="0"/>
              <a:t/>
            </a:r>
            <a:br>
              <a:rPr lang="en-US" dirty="0"/>
            </a:br>
            <a:r>
              <a:rPr lang="fr-FR"/>
              <a:t>Notions de base sur la commutation, le routage et le sans fil v7.0 (SRWE)</a:t>
            </a:r>
          </a:p>
          <a:p>
            <a:pPr rtl="0"/>
            <a:r>
              <a:rPr lang="fr-FR"/>
              <a:t>Module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7.2.2 — </a:t>
            </a:r>
            <a:r>
              <a:rPr lang="fr-FR" sz="1200"/>
              <a:t>Étapes de configuration d'un serveur Cisco IOS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val="263081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7.2.2 — </a:t>
            </a:r>
            <a:r>
              <a:rPr lang="fr-FR" sz="1200"/>
              <a:t>Étapes de configuration d'un serveur Cisco IOS DHCPv4 (suite) </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val="138895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7.2.3 — Exemple de configuration</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val="400486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7.2.4 — Vérification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val="292080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7.2.5 — Vérifier que DHCPv4 est opérationnel</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val="295514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7.2.5 — Vérifier que DHCPv4 est opérationnel (suite)</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val="14857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7.2.5 — Vérifier que DHCPv4 est opérationnel (suite)</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val="336761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7.2.5 — Vérifier que DHCPv4 est opérationnel (suite)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7.2.6 — Vérificateur de syntaxe — Configurer DHCPv4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val="96727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7.2.7 — Désactiver le serveur Cisco IOS DHCPv4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val="184842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7.2.8 — Relais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val="3191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7.0 – Introduction</a:t>
            </a:r>
          </a:p>
          <a:p>
            <a:pPr rtl="0">
              <a:buFontTx/>
              <a:buNone/>
            </a:pPr>
            <a:r>
              <a:rPr lang="fr-FR"/>
              <a:t>7.0.2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7.2.8 – Relais DHCPv4 (suite)</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val="510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DHCPv4</a:t>
            </a:r>
          </a:p>
          <a:p>
            <a:pPr rtl="0"/>
            <a:r>
              <a:rPr lang="fr-FR"/>
              <a:t>7.3 — Configurer un client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7.3 – Configurer un client DHCPv4</a:t>
            </a:r>
          </a:p>
          <a:p>
            <a:pPr rtl="0"/>
            <a:r>
              <a:rPr lang="fr-FR"/>
              <a:t>7.3.1 - Routeur Cisco en tant que client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7.3 – Configurer un client DHCPv4</a:t>
            </a:r>
          </a:p>
          <a:p>
            <a:pPr rtl="0"/>
            <a:r>
              <a:rPr lang="fr-FR"/>
              <a:t>7.3.2 — Exemple de configuration</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val="1564195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7.3 – Configurer un client DHCPv4</a:t>
            </a:r>
          </a:p>
          <a:p>
            <a:pPr rtl="0"/>
            <a:r>
              <a:rPr lang="fr-FR"/>
              <a:t>7.3.3 — </a:t>
            </a:r>
            <a:r>
              <a:rPr lang="fr-FR" sz="1200"/>
              <a:t>Routeur domestique en tant que client DHCPv4</a:t>
            </a:r>
          </a:p>
          <a:p>
            <a:pPr rtl="0"/>
            <a:r>
              <a:rPr lang="fr-FR" sz="1200"/>
              <a:t>7.3.4 — Vérificateur de syntaxe — Configurer un routeur Cisco IOS en tant que client DHCP</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val="51701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DHCPv4</a:t>
            </a:r>
          </a:p>
          <a:p>
            <a:pPr rtl="0"/>
            <a:r>
              <a:rPr lang="fr-FR"/>
              <a:t>7.1 — Concepts du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7.1 — Concepts du DHCPv4</a:t>
            </a:r>
          </a:p>
          <a:p>
            <a:pPr rtl="0"/>
            <a:r>
              <a:rPr lang="fr-FR"/>
              <a:t>7.1.1 — Serveur et client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7.1 — Concepts du DHCPv4</a:t>
            </a:r>
          </a:p>
          <a:p>
            <a:pPr rtl="0"/>
            <a:r>
              <a:rPr lang="fr-FR"/>
              <a:t>7.1.2 — Fonctionnement du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val="9171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7.1 — Concepts du DHCPv4</a:t>
            </a:r>
          </a:p>
          <a:p>
            <a:pPr rtl="0"/>
            <a:r>
              <a:rPr lang="fr-FR"/>
              <a:t>7.1.3 — Étapes à suivre pour obtenir un bail</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val="289832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7.1 — Concepts du DHCPv4</a:t>
            </a:r>
          </a:p>
          <a:p>
            <a:pPr rtl="0"/>
            <a:r>
              <a:rPr lang="fr-FR"/>
              <a:t>7.1.4 — Étapes à suivre pour renouveler un bail</a:t>
            </a:r>
          </a:p>
          <a:p>
            <a:pPr rtl="0"/>
            <a:r>
              <a:rPr lang="fr-FR"/>
              <a:t>7.1.5 — Vérifiez votre compréhension — Concepts du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val="1985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DHCPv4</a:t>
            </a:r>
          </a:p>
          <a:p>
            <a:pPr rtl="0"/>
            <a:r>
              <a:rPr lang="fr-FR"/>
              <a:t>7.2 — Configurer un serveur Cisco IOS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7 — DHCPv4</a:t>
            </a:r>
          </a:p>
          <a:p>
            <a:pPr rtl="0"/>
            <a:r>
              <a:rPr lang="fr-FR"/>
              <a:t>7.2 – Configurer un serveur Cisco IOS DHCPv4</a:t>
            </a:r>
          </a:p>
          <a:p>
            <a:pPr rtl="0"/>
            <a:r>
              <a:rPr lang="fr-FR"/>
              <a:t>7.2.1 — Serveur Cisco IOS DHCPv4</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dirty="0">
                <a:solidFill>
                  <a:schemeClr val="accent5">
                    <a:lumMod val="40000"/>
                    <a:lumOff val="60000"/>
                  </a:schemeClr>
                </a:solidFill>
              </a:rPr>
              <a:t>Module </a:t>
            </a:r>
            <a:r>
              <a:rPr lang="fr-FR" dirty="0" smtClean="0">
                <a:solidFill>
                  <a:schemeClr val="accent5">
                    <a:lumMod val="40000"/>
                    <a:lumOff val="60000"/>
                  </a:schemeClr>
                </a:solidFill>
              </a:rPr>
              <a:t>6</a:t>
            </a:r>
            <a:r>
              <a:rPr lang="fr-FR" dirty="0">
                <a:solidFill>
                  <a:schemeClr val="accent5">
                    <a:lumMod val="40000"/>
                    <a:lumOff val="60000"/>
                  </a:schemeClr>
                </a:solidFill>
              </a:rPr>
              <a:t> :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Étapes pour configurer un serveur Cisco IOS DHCPv4</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Suivez les étapes suivantes pour configurer un serveur DHCPv4 Cisco IOS :</a:t>
            </a:r>
          </a:p>
          <a:p>
            <a:pPr marL="171450" indent="-171450" algn="l" rtl="0">
              <a:buFont typeface="Arial" panose="020B0604020202020204" pitchFamily="34" charset="0"/>
              <a:buChar char="•"/>
            </a:pPr>
            <a:r>
              <a:rPr lang="fr-FR" sz="1600" b="1">
                <a:solidFill>
                  <a:srgbClr val="000000"/>
                </a:solidFill>
              </a:rPr>
              <a:t>Étape 1</a:t>
            </a:r>
            <a:r>
              <a:rPr lang="fr-FR" sz="1600">
                <a:solidFill>
                  <a:srgbClr val="000000"/>
                </a:solidFill>
              </a:rPr>
              <a:t>. Exclusion d'adresses IPv4 Une seule adresse ou une série d'adresses peut être exclue en spécifiant </a:t>
            </a:r>
            <a:r>
              <a:rPr lang="fr-FR" sz="1600" i="1">
                <a:solidFill>
                  <a:srgbClr val="000000"/>
                </a:solidFill>
              </a:rPr>
              <a:t>l'adresse basse</a:t>
            </a:r>
            <a:r>
              <a:rPr lang="fr-FR" sz="1600">
                <a:solidFill>
                  <a:srgbClr val="000000"/>
                </a:solidFill>
              </a:rPr>
              <a:t> et </a:t>
            </a:r>
            <a:r>
              <a:rPr lang="fr-FR" sz="1600" i="1">
                <a:solidFill>
                  <a:srgbClr val="000000"/>
                </a:solidFill>
              </a:rPr>
              <a:t>l'adresse haute</a:t>
            </a:r>
            <a:r>
              <a:rPr lang="fr-FR" sz="1600">
                <a:solidFill>
                  <a:srgbClr val="000000"/>
                </a:solidFill>
              </a:rPr>
              <a:t> de la série. Les adresses exclues doivent inclure les adresses attribuées aux routeurs, aux serveurs, aux imprimantes et aux autres périphériques qui ont été ou seront configurés manuellement. Vous pouvez également saisir la commande plusieurs fois. La commande est </a:t>
            </a:r>
            <a:r>
              <a:rPr lang="fr-FR" sz="1600" b="1">
                <a:solidFill>
                  <a:srgbClr val="000000"/>
                </a:solidFill>
                <a:cs typeface="Courier New" panose="02070309020205020404" pitchFamily="49" charset="0"/>
              </a:rPr>
              <a:t>ip dhcp excluded-address </a:t>
            </a:r>
            <a:r>
              <a:rPr lang="fr-FR" sz="1600" b="1" i="1">
                <a:solidFill>
                  <a:srgbClr val="000000"/>
                </a:solidFill>
                <a:cs typeface="Courier New" panose="02070309020205020404" pitchFamily="49" charset="0"/>
              </a:rPr>
              <a:t>low-address [high address]</a:t>
            </a:r>
          </a:p>
          <a:p>
            <a:pPr marL="171450" indent="-171450" algn="l" rtl="0">
              <a:buFont typeface="Arial" panose="020B0604020202020204" pitchFamily="34" charset="0"/>
              <a:buChar char="•"/>
            </a:pPr>
            <a:r>
              <a:rPr lang="fr-FR" sz="1600" b="1">
                <a:solidFill>
                  <a:srgbClr val="000000"/>
                </a:solidFill>
              </a:rPr>
              <a:t>Étape 2</a:t>
            </a:r>
            <a:r>
              <a:rPr lang="fr-FR" sz="1600">
                <a:solidFill>
                  <a:srgbClr val="000000"/>
                </a:solidFill>
              </a:rPr>
              <a:t>. Définissez un nom de pool DHCPv4. La commande </a:t>
            </a:r>
            <a:r>
              <a:rPr lang="fr-FR" sz="1600" b="1">
                <a:solidFill>
                  <a:srgbClr val="000000"/>
                </a:solidFill>
              </a:rPr>
              <a:t>ip dhcp pool</a:t>
            </a:r>
            <a:r>
              <a:rPr lang="fr-FR" sz="1600">
                <a:solidFill>
                  <a:srgbClr val="000000"/>
                </a:solidFill>
              </a:rPr>
              <a:t> </a:t>
            </a:r>
            <a:r>
              <a:rPr lang="fr-FR" sz="1600" b="1" i="1">
                <a:solidFill>
                  <a:srgbClr val="000000"/>
                </a:solidFill>
              </a:rPr>
              <a:t>pool-name</a:t>
            </a:r>
            <a:r>
              <a:rPr lang="fr-FR" sz="1600">
                <a:solidFill>
                  <a:srgbClr val="000000"/>
                </a:solidFill>
              </a:rPr>
              <a:t> crée un pool avec le nom spécifié et met le routeur en mode de configuration DHCPv4, qui est identifié par l'invite </a:t>
            </a:r>
            <a:r>
              <a:rPr lang="fr-FR" sz="1600" b="1">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813494" cy="731837"/>
          </a:xfrm>
        </p:spPr>
        <p:txBody>
          <a:bodyPr/>
          <a:lstStyle/>
          <a:p>
            <a:pPr rtl="0"/>
            <a:r>
              <a:rPr lang="fr-FR" sz="1600" dirty="0" smtClean="0"/>
              <a:t/>
            </a:r>
            <a:br>
              <a:rPr lang="fr-FR" sz="1600" dirty="0" smtClean="0"/>
            </a:br>
            <a:r>
              <a:rPr lang="fr-FR" sz="1600" dirty="0" smtClean="0"/>
              <a:t>Configurer </a:t>
            </a:r>
            <a:r>
              <a:rPr lang="fr-FR" sz="1600" dirty="0"/>
              <a:t>un serveur Cisco IOS DHCPv4</a:t>
            </a:r>
            <a:r>
              <a:rPr lang="en-US" dirty="0"/>
              <a:t/>
            </a:r>
            <a:br>
              <a:rPr lang="en-US" dirty="0"/>
            </a:br>
            <a:r>
              <a:rPr lang="fr-FR" sz="2400" dirty="0"/>
              <a:t>Étapes pour configurer un serveur Cisco IOS DHCPv4 (suite.) </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rtl="0">
              <a:buFont typeface="Arial" panose="020B0604020202020204" pitchFamily="34" charset="0"/>
              <a:buChar char="•"/>
            </a:pPr>
            <a:r>
              <a:rPr lang="fr-FR" sz="1600" b="1">
                <a:solidFill>
                  <a:srgbClr val="000000"/>
                </a:solidFill>
              </a:rPr>
              <a:t>Étape 3</a:t>
            </a:r>
            <a:r>
              <a:rPr lang="fr-FR" sz="1600">
                <a:solidFill>
                  <a:srgbClr val="000000"/>
                </a:solidFill>
              </a:rPr>
              <a:t>. Configurez le pool DHCPv4. Le pool d'adresses et le routeur servant de passerelle par défaut doivent être configurés. Utilisez l'instruction </a:t>
            </a:r>
            <a:r>
              <a:rPr lang="fr-FR" sz="1600" b="1">
                <a:solidFill>
                  <a:srgbClr val="000000"/>
                </a:solidFill>
              </a:rPr>
              <a:t>network</a:t>
            </a:r>
            <a:r>
              <a:rPr lang="fr-FR" sz="1600">
                <a:solidFill>
                  <a:srgbClr val="000000"/>
                </a:solidFill>
              </a:rPr>
              <a:t> pour définir la plage d'adresses disponibles. Utilisez la commande </a:t>
            </a:r>
            <a:r>
              <a:rPr lang="fr-FR" sz="1600" b="1">
                <a:solidFill>
                  <a:srgbClr val="000000"/>
                </a:solidFill>
              </a:rPr>
              <a:t>default-router</a:t>
            </a:r>
            <a:r>
              <a:rPr lang="fr-FR" sz="1600">
                <a:solidFill>
                  <a:srgbClr val="000000"/>
                </a:solidFill>
              </a:rPr>
              <a:t> pour définir le routeur servant de passerelle par défaut. Ces commandes et d'autres commandes facultatives sont affichées dans le tableau. </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451692" y="2148292"/>
          <a:ext cx="8207566" cy="2478574"/>
        </p:xfrm>
        <a:graphic>
          <a:graphicData uri="http://schemas.openxmlformats.org/drawingml/2006/table">
            <a:tbl>
              <a:tblPr firstRow="1" bandRow="1">
                <a:tableStyleId>{5C22544A-7EE6-4342-B048-85BDC9FD1C3A}</a:tableStyleId>
              </a:tblPr>
              <a:tblGrid>
                <a:gridCol w="3446682">
                  <a:extLst>
                    <a:ext uri="{9D8B030D-6E8A-4147-A177-3AD203B41FA5}">
                      <a16:colId xmlns:a16="http://schemas.microsoft.com/office/drawing/2014/main" val="3365508779"/>
                    </a:ext>
                  </a:extLst>
                </a:gridCol>
                <a:gridCol w="4760884">
                  <a:extLst>
                    <a:ext uri="{9D8B030D-6E8A-4147-A177-3AD203B41FA5}">
                      <a16:colId xmlns:a16="http://schemas.microsoft.com/office/drawing/2014/main" val="2426411092"/>
                    </a:ext>
                  </a:extLst>
                </a:gridCol>
              </a:tblGrid>
              <a:tr h="354082">
                <a:tc>
                  <a:txBody>
                    <a:bodyPr/>
                    <a:lstStyle/>
                    <a:p>
                      <a:pPr algn="l" rtl="0" fontAlgn="ctr"/>
                      <a:r>
                        <a:rPr lang="fr-FR" sz="1000" b="1" dirty="0">
                          <a:effectLst/>
                        </a:rPr>
                        <a:t>Tâche</a:t>
                      </a:r>
                    </a:p>
                  </a:txBody>
                  <a:tcPr marL="47625" marR="47625" marT="47625" marB="47625" anchor="ctr"/>
                </a:tc>
                <a:tc>
                  <a:txBody>
                    <a:bodyPr/>
                    <a:lstStyle/>
                    <a:p>
                      <a:pPr algn="l" rtl="0" fontAlgn="ctr"/>
                      <a:r>
                        <a:rPr lang="fr-FR" sz="1000" b="1">
                          <a:effectLst/>
                        </a:rPr>
                        <a:t>Commande IOS</a:t>
                      </a:r>
                    </a:p>
                  </a:txBody>
                  <a:tcPr marL="47625" marR="47625" marT="47625" marB="47625" anchor="ctr"/>
                </a:tc>
                <a:extLst>
                  <a:ext uri="{0D108BD9-81ED-4DB2-BD59-A6C34878D82A}">
                    <a16:rowId xmlns:a16="http://schemas.microsoft.com/office/drawing/2014/main" val="592760898"/>
                  </a:ext>
                </a:extLst>
              </a:tr>
              <a:tr h="354082">
                <a:tc>
                  <a:txBody>
                    <a:bodyPr/>
                    <a:lstStyle/>
                    <a:p>
                      <a:pPr rtl="0" fontAlgn="ctr"/>
                      <a:r>
                        <a:rPr lang="fr-FR" sz="1000" b="0">
                          <a:effectLst/>
                        </a:rPr>
                        <a:t>Définir le pool d'adresses</a:t>
                      </a:r>
                    </a:p>
                  </a:txBody>
                  <a:tcPr marL="47625" marR="47625" marT="47625" marB="47625" anchor="ctr"/>
                </a:tc>
                <a:tc>
                  <a:txBody>
                    <a:bodyPr/>
                    <a:lstStyle/>
                    <a:p>
                      <a:pPr rtl="0" fontAlgn="ctr"/>
                      <a:r>
                        <a:rPr lang="fr-FR" sz="1000" b="1">
                          <a:effectLst/>
                        </a:rPr>
                        <a:t>network</a:t>
                      </a:r>
                      <a:r>
                        <a:rPr lang="fr-FR" sz="1000" b="0">
                          <a:effectLst/>
                        </a:rPr>
                        <a:t> </a:t>
                      </a:r>
                      <a:r>
                        <a:rPr lang="fr-FR" sz="1000" b="0" i="1">
                          <a:effectLst/>
                        </a:rPr>
                        <a:t>network-number</a:t>
                      </a:r>
                      <a:r>
                        <a:rPr lang="fr-FR" sz="1000" b="0">
                          <a:effectLst/>
                        </a:rPr>
                        <a:t> [</a:t>
                      </a:r>
                      <a:r>
                        <a:rPr lang="fr-FR" sz="1000" b="0" i="1">
                          <a:effectLst/>
                        </a:rPr>
                        <a:t>mask</a:t>
                      </a:r>
                      <a:r>
                        <a:rPr lang="fr-FR" sz="1000" b="0">
                          <a:effectLst/>
                        </a:rPr>
                        <a:t> | / prefix-length</a:t>
                      </a:r>
                      <a:r>
                        <a:rPr lang="fr-FR" sz="1000" b="0" i="1">
                          <a:effectLst/>
                        </a:rPr>
                        <a:t>]prefix-length</a:t>
                      </a:r>
                      <a:r>
                        <a:rPr lang="fr-FR" sz="1000" b="0">
                          <a:effectLst/>
                        </a:rPr>
                        <a:t>]</a:t>
                      </a:r>
                    </a:p>
                  </a:txBody>
                  <a:tcPr marL="47625" marR="47625" marT="47625" marB="47625" anchor="ctr"/>
                </a:tc>
                <a:extLst>
                  <a:ext uri="{0D108BD9-81ED-4DB2-BD59-A6C34878D82A}">
                    <a16:rowId xmlns:a16="http://schemas.microsoft.com/office/drawing/2014/main" val="3973781449"/>
                  </a:ext>
                </a:extLst>
              </a:tr>
              <a:tr h="354082">
                <a:tc>
                  <a:txBody>
                    <a:bodyPr/>
                    <a:lstStyle/>
                    <a:p>
                      <a:pPr rtl="0" fontAlgn="ctr"/>
                      <a:r>
                        <a:rPr lang="fr-FR" sz="1000" b="0">
                          <a:effectLst/>
                        </a:rPr>
                        <a:t>Définir le routeur ou la passerelle par défaut</a:t>
                      </a:r>
                    </a:p>
                  </a:txBody>
                  <a:tcPr marL="47625" marR="47625" marT="47625" marB="47625" anchor="ctr"/>
                </a:tc>
                <a:tc>
                  <a:txBody>
                    <a:bodyPr/>
                    <a:lstStyle/>
                    <a:p>
                      <a:pPr rtl="0" fontAlgn="ctr"/>
                      <a:r>
                        <a:rPr lang="fr-FR" sz="1000" b="1">
                          <a:effectLst/>
                        </a:rPr>
                        <a:t>default-router</a:t>
                      </a:r>
                      <a:r>
                        <a:rPr lang="fr-FR" sz="1000" b="0">
                          <a:effectLst/>
                        </a:rPr>
                        <a:t> address [ </a:t>
                      </a:r>
                      <a:r>
                        <a:rPr lang="fr-FR" sz="1000" b="0" i="1">
                          <a:effectLst/>
                        </a:rPr>
                        <a:t>address2….address8</a:t>
                      </a:r>
                      <a:r>
                        <a:rPr lang="fr-FR" sz="1000" b="0">
                          <a:effectLst/>
                        </a:rPr>
                        <a:t>]</a:t>
                      </a:r>
                    </a:p>
                  </a:txBody>
                  <a:tcPr marL="47625" marR="47625" marT="47625" marB="47625" anchor="ctr"/>
                </a:tc>
                <a:extLst>
                  <a:ext uri="{0D108BD9-81ED-4DB2-BD59-A6C34878D82A}">
                    <a16:rowId xmlns:a16="http://schemas.microsoft.com/office/drawing/2014/main" val="883745937"/>
                  </a:ext>
                </a:extLst>
              </a:tr>
              <a:tr h="354082">
                <a:tc>
                  <a:txBody>
                    <a:bodyPr/>
                    <a:lstStyle/>
                    <a:p>
                      <a:pPr rtl="0" fontAlgn="ctr"/>
                      <a:r>
                        <a:rPr lang="fr-FR" sz="1000" b="0">
                          <a:effectLst/>
                        </a:rPr>
                        <a:t>Définir un serveur DNS</a:t>
                      </a:r>
                    </a:p>
                  </a:txBody>
                  <a:tcPr marL="47625" marR="47625" marT="47625" marB="47625" anchor="ctr"/>
                </a:tc>
                <a:tc>
                  <a:txBody>
                    <a:bodyPr/>
                    <a:lstStyle/>
                    <a:p>
                      <a:pPr rtl="0" fontAlgn="ctr"/>
                      <a:r>
                        <a:rPr lang="fr-FR" sz="1000" b="1">
                          <a:effectLst/>
                        </a:rPr>
                        <a:t>dns-server</a:t>
                      </a:r>
                      <a:r>
                        <a:rPr lang="fr-FR" sz="1000" b="0">
                          <a:effectLst/>
                        </a:rPr>
                        <a:t> </a:t>
                      </a:r>
                      <a:r>
                        <a:rPr lang="fr-FR" sz="1000" b="0" i="1">
                          <a:effectLst/>
                        </a:rPr>
                        <a:t>address</a:t>
                      </a:r>
                      <a:r>
                        <a:rPr lang="fr-FR" sz="1000" b="0">
                          <a:effectLst/>
                        </a:rPr>
                        <a:t> [ </a:t>
                      </a:r>
                      <a:r>
                        <a:rPr lang="fr-FR" sz="1000" b="0" i="1">
                          <a:effectLst/>
                        </a:rPr>
                        <a:t>address2…address8</a:t>
                      </a:r>
                      <a:r>
                        <a:rPr lang="fr-FR" sz="1000" b="0">
                          <a:effectLst/>
                        </a:rPr>
                        <a:t>]</a:t>
                      </a:r>
                    </a:p>
                  </a:txBody>
                  <a:tcPr marL="47625" marR="47625" marT="47625" marB="47625" anchor="ctr"/>
                </a:tc>
                <a:extLst>
                  <a:ext uri="{0D108BD9-81ED-4DB2-BD59-A6C34878D82A}">
                    <a16:rowId xmlns:a16="http://schemas.microsoft.com/office/drawing/2014/main" val="2884302629"/>
                  </a:ext>
                </a:extLst>
              </a:tr>
              <a:tr h="354082">
                <a:tc>
                  <a:txBody>
                    <a:bodyPr/>
                    <a:lstStyle/>
                    <a:p>
                      <a:pPr rtl="0" fontAlgn="ctr"/>
                      <a:r>
                        <a:rPr lang="fr-FR" sz="1000" b="0" dirty="0">
                          <a:effectLst/>
                        </a:rPr>
                        <a:t>Définir le nom de domaine</a:t>
                      </a:r>
                    </a:p>
                  </a:txBody>
                  <a:tcPr marL="47625" marR="47625" marT="47625" marB="47625" anchor="ctr"/>
                </a:tc>
                <a:tc>
                  <a:txBody>
                    <a:bodyPr/>
                    <a:lstStyle/>
                    <a:p>
                      <a:pPr rtl="0" fontAlgn="ctr"/>
                      <a:r>
                        <a:rPr lang="fr-FR" sz="1000" b="1">
                          <a:effectLst/>
                        </a:rPr>
                        <a:t>domain-name</a:t>
                      </a:r>
                      <a:r>
                        <a:rPr lang="fr-FR" sz="1000" b="0">
                          <a:effectLst/>
                        </a:rPr>
                        <a:t> </a:t>
                      </a:r>
                      <a:r>
                        <a:rPr lang="fr-FR" sz="1000" b="0" i="1">
                          <a:effectLst/>
                        </a:rPr>
                        <a:t>domain</a:t>
                      </a:r>
                    </a:p>
                  </a:txBody>
                  <a:tcPr marL="47625" marR="47625" marT="47625" marB="47625" anchor="ctr"/>
                </a:tc>
                <a:extLst>
                  <a:ext uri="{0D108BD9-81ED-4DB2-BD59-A6C34878D82A}">
                    <a16:rowId xmlns:a16="http://schemas.microsoft.com/office/drawing/2014/main" val="830131601"/>
                  </a:ext>
                </a:extLst>
              </a:tr>
              <a:tr h="354082">
                <a:tc>
                  <a:txBody>
                    <a:bodyPr/>
                    <a:lstStyle/>
                    <a:p>
                      <a:pPr rtl="0" fontAlgn="ctr"/>
                      <a:r>
                        <a:rPr lang="fr-FR" sz="1000" b="0">
                          <a:effectLst/>
                        </a:rPr>
                        <a:t>Définir la durée du bail DHCP</a:t>
                      </a:r>
                    </a:p>
                  </a:txBody>
                  <a:tcPr marL="47625" marR="47625" marT="47625" marB="47625" anchor="ctr"/>
                </a:tc>
                <a:tc>
                  <a:txBody>
                    <a:bodyPr/>
                    <a:lstStyle/>
                    <a:p>
                      <a:pPr rtl="0" fontAlgn="ctr"/>
                      <a:r>
                        <a:rPr lang="fr-FR" sz="1000" b="1">
                          <a:effectLst/>
                        </a:rPr>
                        <a:t>lease</a:t>
                      </a:r>
                      <a:r>
                        <a:rPr lang="fr-FR" sz="1000" b="0">
                          <a:effectLst/>
                        </a:rPr>
                        <a:t> {</a:t>
                      </a:r>
                      <a:r>
                        <a:rPr lang="fr-FR" sz="1000" b="0" i="1">
                          <a:effectLst/>
                        </a:rPr>
                        <a:t>days</a:t>
                      </a:r>
                      <a:r>
                        <a:rPr lang="fr-FR" sz="1000" b="0">
                          <a:effectLst/>
                        </a:rPr>
                        <a:t> [</a:t>
                      </a:r>
                      <a:r>
                        <a:rPr lang="fr-FR" sz="1000" b="0" i="1">
                          <a:effectLst/>
                        </a:rPr>
                        <a:t>hours</a:t>
                      </a:r>
                      <a:r>
                        <a:rPr lang="fr-FR" sz="1000" b="0">
                          <a:effectLst/>
                        </a:rPr>
                        <a:t> [ </a:t>
                      </a:r>
                      <a:r>
                        <a:rPr lang="fr-FR" sz="1000" b="0" i="1">
                          <a:effectLst/>
                        </a:rPr>
                        <a:t>minutes</a:t>
                      </a:r>
                      <a:r>
                        <a:rPr lang="fr-FR" sz="1000" b="0">
                          <a:effectLst/>
                        </a:rPr>
                        <a:t>]] | </a:t>
                      </a:r>
                      <a:r>
                        <a:rPr lang="fr-FR" sz="1000" b="1">
                          <a:effectLst/>
                        </a:rPr>
                        <a:t>infinite</a:t>
                      </a:r>
                      <a:r>
                        <a:rPr lang="fr-FR" sz="1000" b="0">
                          <a:effectLst/>
                        </a:rPr>
                        <a:t>}</a:t>
                      </a:r>
                    </a:p>
                  </a:txBody>
                  <a:tcPr marL="47625" marR="47625" marT="47625" marB="47625" anchor="ctr"/>
                </a:tc>
                <a:extLst>
                  <a:ext uri="{0D108BD9-81ED-4DB2-BD59-A6C34878D82A}">
                    <a16:rowId xmlns:a16="http://schemas.microsoft.com/office/drawing/2014/main" val="633431326"/>
                  </a:ext>
                </a:extLst>
              </a:tr>
              <a:tr h="354082">
                <a:tc>
                  <a:txBody>
                    <a:bodyPr/>
                    <a:lstStyle/>
                    <a:p>
                      <a:pPr rtl="0" fontAlgn="ctr"/>
                      <a:r>
                        <a:rPr lang="fr-FR" sz="1000" b="0">
                          <a:effectLst/>
                        </a:rPr>
                        <a:t>Définir le serveur WINS NetBIOS</a:t>
                      </a:r>
                    </a:p>
                  </a:txBody>
                  <a:tcPr marL="47625" marR="47625" marT="47625" marB="47625" anchor="ctr"/>
                </a:tc>
                <a:tc>
                  <a:txBody>
                    <a:bodyPr/>
                    <a:lstStyle/>
                    <a:p>
                      <a:pPr rtl="0" fontAlgn="ctr"/>
                      <a:r>
                        <a:rPr lang="fr-FR" sz="1000" b="1" dirty="0" err="1">
                          <a:effectLst/>
                        </a:rPr>
                        <a:t>netbios</a:t>
                      </a:r>
                      <a:r>
                        <a:rPr lang="fr-FR" sz="1000" b="1" dirty="0">
                          <a:effectLst/>
                        </a:rPr>
                        <a:t>-</a:t>
                      </a:r>
                      <a:r>
                        <a:rPr lang="fr-FR" sz="1000" b="1" dirty="0" err="1">
                          <a:effectLst/>
                        </a:rPr>
                        <a:t>name</a:t>
                      </a:r>
                      <a:r>
                        <a:rPr lang="fr-FR" sz="1000" b="1" dirty="0">
                          <a:effectLst/>
                        </a:rPr>
                        <a:t>-server</a:t>
                      </a:r>
                      <a:r>
                        <a:rPr lang="fr-FR" sz="1000" b="0" dirty="0">
                          <a:effectLst/>
                        </a:rPr>
                        <a:t> </a:t>
                      </a:r>
                      <a:r>
                        <a:rPr lang="fr-FR" sz="1000" b="0" i="1" dirty="0" err="1">
                          <a:effectLst/>
                        </a:rPr>
                        <a:t>address</a:t>
                      </a:r>
                      <a:r>
                        <a:rPr lang="fr-FR" sz="1000" b="0" dirty="0">
                          <a:effectLst/>
                        </a:rPr>
                        <a:t> [ </a:t>
                      </a:r>
                      <a:r>
                        <a:rPr lang="fr-FR" sz="1000" b="0" i="1" dirty="0">
                          <a:effectLst/>
                        </a:rPr>
                        <a:t>address2…address8</a:t>
                      </a:r>
                      <a:r>
                        <a:rPr lang="fr-FR"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Exemple de configuration</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VérificationDHCPv4</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pPr rtl="0"/>
            <a:r>
              <a:rPr lang="fr-FR" sz="1600">
                <a:solidFill>
                  <a:srgbClr val="58585B"/>
                </a:solidFill>
                <a:latin typeface="+mn-lt"/>
              </a:rPr>
              <a:t>Utilisez les commandes du tableau pour vérifier que le serveur Cisco IOS DHCPv4 est opérationnel</a:t>
            </a:r>
            <a:r>
              <a:rPr lang="fr-FR" sz="1400">
                <a:solidFill>
                  <a:srgbClr val="58585B"/>
                </a:solidFill>
                <a:latin typeface="+mn-lt"/>
              </a:rPr>
              <a:t>. </a:t>
            </a: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rtl="0" fontAlgn="ctr"/>
                      <a:r>
                        <a:rPr lang="fr-FR" sz="1200" b="1">
                          <a:effectLst/>
                        </a:rPr>
                        <a:t>Commande</a:t>
                      </a:r>
                    </a:p>
                  </a:txBody>
                  <a:tcPr marL="47625" marR="47625" marT="47625" marB="47625" anchor="ctr"/>
                </a:tc>
                <a:tc>
                  <a:txBody>
                    <a:bodyPr/>
                    <a:lstStyle/>
                    <a:p>
                      <a:pPr algn="l" rtl="0" fontAlgn="ctr"/>
                      <a:r>
                        <a:rPr lang="fr-FR" sz="1200" b="1">
                          <a:effectLst/>
                        </a:rPr>
                        <a:t>Description</a:t>
                      </a: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fr-FR" sz="1200" b="1">
                          <a:effectLst/>
                        </a:rPr>
                        <a:t>show running-config | section dhcp</a:t>
                      </a:r>
                    </a:p>
                  </a:txBody>
                  <a:tcPr marL="47625" marR="47625" marT="47625" marB="47625" anchor="ctr"/>
                </a:tc>
                <a:tc>
                  <a:txBody>
                    <a:bodyPr/>
                    <a:lstStyle/>
                    <a:p>
                      <a:pPr rtl="0" fontAlgn="ctr"/>
                      <a:r>
                        <a:rPr lang="fr-FR" sz="1200" b="0">
                          <a:effectLst/>
                        </a:rPr>
                        <a:t>Affiche les commandes DHCPv4 configurées sur le routeur.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fr-FR" sz="1200" b="1">
                          <a:effectLst/>
                        </a:rPr>
                        <a:t>show ip dhcp binding</a:t>
                      </a:r>
                    </a:p>
                  </a:txBody>
                  <a:tcPr marL="47625" marR="47625" marT="47625" marB="47625" anchor="ctr"/>
                </a:tc>
                <a:tc>
                  <a:txBody>
                    <a:bodyPr/>
                    <a:lstStyle/>
                    <a:p>
                      <a:pPr rtl="0" fontAlgn="ctr"/>
                      <a:r>
                        <a:rPr lang="fr-FR" sz="1200" b="0">
                          <a:effectLst/>
                        </a:rPr>
                        <a:t>Affiche une liste de toutes les liaisons entre les adresses IPv4 et les adresses MAC fournies par le service DHCPv4.</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fr-FR" sz="1200" b="1">
                          <a:effectLst/>
                        </a:rPr>
                        <a:t>show ip dhcp server statistics</a:t>
                      </a:r>
                    </a:p>
                  </a:txBody>
                  <a:tcPr marL="47625" marR="47625" marT="47625" marB="47625" anchor="ctr"/>
                </a:tc>
                <a:tc>
                  <a:txBody>
                    <a:bodyPr/>
                    <a:lstStyle/>
                    <a:p>
                      <a:pPr rtl="0" fontAlgn="ctr"/>
                      <a:r>
                        <a:rPr lang="fr-FR" sz="1200" b="0">
                          <a:effectLst/>
                        </a:rPr>
                        <a:t>Affiche les informations de comptage concernant le nombre de messages DHCPv4 qui ont été envoyés et reçus</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Vérifiez que DHCPv4 est opérationnel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rtl="0"/>
            <a:r>
              <a:rPr lang="fr-FR" sz="1600" b="1">
                <a:solidFill>
                  <a:srgbClr val="000000"/>
                </a:solidFill>
              </a:rPr>
              <a:t>Vérifiez la configuration DHCPv4 : </a:t>
            </a:r>
            <a:r>
              <a:rPr lang="fr-FR" sz="1600">
                <a:solidFill>
                  <a:srgbClr val="000000"/>
                </a:solidFill>
              </a:rPr>
              <a:t>Comme le montre l'exemple, la sortie de la commande </a:t>
            </a:r>
            <a:r>
              <a:rPr lang="fr-FR" sz="1600" b="1">
                <a:solidFill>
                  <a:srgbClr val="000000"/>
                </a:solidFill>
              </a:rPr>
              <a:t>show running-config | section dhcp</a:t>
            </a:r>
            <a:r>
              <a:rPr lang="fr-FR" sz="1600">
                <a:solidFill>
                  <a:srgbClr val="000000"/>
                </a:solidFill>
              </a:rPr>
              <a:t> affiche les commandes DHCPv4 configurées sur R1. Le paramètre </a:t>
            </a:r>
            <a:r>
              <a:rPr lang="fr-FR" sz="1600" b="1">
                <a:solidFill>
                  <a:srgbClr val="000000"/>
                </a:solidFill>
              </a:rPr>
              <a:t>| section</a:t>
            </a:r>
            <a:r>
              <a:rPr lang="fr-FR" sz="1600">
                <a:solidFill>
                  <a:srgbClr val="000000"/>
                </a:solidFill>
              </a:rPr>
              <a:t> affiche uniquement les commandes liées à la configuration de DHCPv4.</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Vérifiez que DHCPv4 est opérationnel (suite.)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rtl="0"/>
            <a:r>
              <a:rPr lang="fr-FR" sz="1600" b="1">
                <a:solidFill>
                  <a:srgbClr val="000000"/>
                </a:solidFill>
              </a:rPr>
              <a:t>Vérifier les liaisons DHCPv4 : </a:t>
            </a:r>
            <a:r>
              <a:rPr lang="fr-FR" sz="1600">
                <a:solidFill>
                  <a:srgbClr val="000000"/>
                </a:solidFill>
              </a:rPr>
              <a:t>Comme le montre l'exemple, le fonctionnement de DHCPv4 peut être vérifié en utilisant la commande </a:t>
            </a:r>
            <a:r>
              <a:rPr lang="fr-FR" sz="1600" b="1">
                <a:solidFill>
                  <a:srgbClr val="000000"/>
                </a:solidFill>
              </a:rPr>
              <a:t>show ip dhcp binding</a:t>
            </a:r>
            <a:r>
              <a:rPr lang="fr-FR" sz="1600">
                <a:solidFill>
                  <a:srgbClr val="000000"/>
                </a:solidFill>
              </a:rPr>
              <a:t> . Cette commande permet d'afficher la liste de toutes les liaisons entre adresse IPv4 et adresse MAC qui ont été fournies par le service DHCPv4.</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90262" y="1985158"/>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Vérifiez que DHCPv4 est opérationnel (suite.) </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rtl="0"/>
            <a:r>
              <a:rPr lang="fr-FR" sz="1600" b="1">
                <a:solidFill>
                  <a:srgbClr val="000000"/>
                </a:solidFill>
              </a:rPr>
              <a:t>Vérifiez les statistiques du DHCPv4 : </a:t>
            </a:r>
            <a:r>
              <a:rPr lang="fr-FR" sz="1600">
                <a:solidFill>
                  <a:srgbClr val="000000"/>
                </a:solidFill>
              </a:rPr>
              <a:t>La sortie de </a:t>
            </a:r>
            <a:r>
              <a:rPr lang="fr-FR" sz="1600" b="1">
                <a:solidFill>
                  <a:srgbClr val="000000"/>
                </a:solidFill>
              </a:rPr>
              <a:t>show ip dhcp server statistics</a:t>
            </a:r>
            <a:r>
              <a:rPr lang="fr-FR" sz="1600">
                <a:solidFill>
                  <a:srgbClr val="000000"/>
                </a:solidFill>
              </a:rPr>
              <a:t> est utilisée pour vérifier que les messages sont bien reçus ou envoyés par le routeur. Cette commande permet d'afficher le nombre de messages DHCPv4 envoyés et reçus.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Vérifiez que DHCPv4 est opérationnel (suite)</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rtl="0"/>
            <a:r>
              <a:rPr lang="fr-FR" sz="1400" b="1" dirty="0">
                <a:solidFill>
                  <a:srgbClr val="000000"/>
                </a:solidFill>
              </a:rPr>
              <a:t>Vérifier l'adressage IPv4 du client DHCPv4 : </a:t>
            </a:r>
            <a:r>
              <a:rPr lang="fr-FR" sz="1400" dirty="0">
                <a:solidFill>
                  <a:srgbClr val="000000"/>
                </a:solidFill>
              </a:rPr>
              <a:t>la commande </a:t>
            </a:r>
            <a:r>
              <a:rPr lang="fr-FR" sz="1400" b="1" dirty="0" err="1">
                <a:solidFill>
                  <a:srgbClr val="000000"/>
                </a:solidFill>
              </a:rPr>
              <a:t>ipconfig</a:t>
            </a:r>
            <a:r>
              <a:rPr lang="fr-FR" sz="1400" b="1" dirty="0">
                <a:solidFill>
                  <a:srgbClr val="000000"/>
                </a:solidFill>
              </a:rPr>
              <a:t> /all</a:t>
            </a:r>
            <a:r>
              <a:rPr lang="fr-FR" sz="1400" dirty="0">
                <a:solidFill>
                  <a:srgbClr val="000000"/>
                </a:solidFill>
              </a:rPr>
              <a:t> , lorsqu'elle est émise sur PC1, affiche les paramètres TCP/IP, comme indiqué dans l'exemple. Comme PC1 était connecté au segment de réseau 192.168.10.0/24, il a automatiquement reçu un suffixe DNS, une adresse IPv4, un masque de sous-réseau, une passerelle par défaut et une adresse de serveur DNS de ce pool. Aucune configuration d'interface du routeur spécifique DHCP n'est requise. Si un ordinateur est connecté à un segment de réseau ayant un pool DHCPv4 disponible, il peut obtenir automatiquement une adresse IPv4 du pool approprié.</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Désactiver le serveur Cisco IOS DHCPv4</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rtl="0"/>
            <a:r>
              <a:rPr lang="fr-FR" sz="1400" dirty="0">
                <a:solidFill>
                  <a:srgbClr val="000000"/>
                </a:solidFill>
              </a:rPr>
              <a:t>Le service DHCPv4 est activé par défaut. Pour désactiver le service, utilisez la commande </a:t>
            </a:r>
            <a:r>
              <a:rPr lang="fr-FR" sz="1400" b="1" dirty="0">
                <a:solidFill>
                  <a:srgbClr val="000000"/>
                </a:solidFill>
              </a:rPr>
              <a:t>no service </a:t>
            </a:r>
            <a:r>
              <a:rPr lang="fr-FR" sz="1400" b="1" dirty="0" err="1">
                <a:solidFill>
                  <a:srgbClr val="000000"/>
                </a:solidFill>
              </a:rPr>
              <a:t>dhcp</a:t>
            </a:r>
            <a:r>
              <a:rPr lang="fr-FR" sz="1400" dirty="0">
                <a:solidFill>
                  <a:srgbClr val="000000"/>
                </a:solidFill>
              </a:rPr>
              <a:t> du mode de configuration globale. Utilisez la commande </a:t>
            </a:r>
            <a:r>
              <a:rPr lang="fr-FR" sz="1400" b="1" dirty="0">
                <a:solidFill>
                  <a:srgbClr val="000000"/>
                </a:solidFill>
              </a:rPr>
              <a:t>service </a:t>
            </a:r>
            <a:r>
              <a:rPr lang="fr-FR" sz="1400" b="1" dirty="0" err="1">
                <a:solidFill>
                  <a:srgbClr val="000000"/>
                </a:solidFill>
              </a:rPr>
              <a:t>dhcp</a:t>
            </a:r>
            <a:r>
              <a:rPr lang="fr-FR" sz="1400" dirty="0">
                <a:solidFill>
                  <a:srgbClr val="000000"/>
                </a:solidFill>
              </a:rPr>
              <a:t> du mode de configuration global pour réactiver le processus du serveur DHCPv4, comme indiqué dans l'exemple. L'activation du service n'a aucun effet si les paramètres ne sont pas configurés.</a:t>
            </a:r>
          </a:p>
          <a:p>
            <a:pPr marL="0" indent="0" algn="l" rtl="0"/>
            <a:r>
              <a:rPr lang="fr-FR" sz="1400" b="1" dirty="0">
                <a:solidFill>
                  <a:srgbClr val="000000"/>
                </a:solidFill>
              </a:rPr>
              <a:t>Remarque</a:t>
            </a:r>
            <a:r>
              <a:rPr lang="fr-FR" sz="1400" dirty="0">
                <a:solidFill>
                  <a:srgbClr val="000000"/>
                </a:solidFill>
              </a:rPr>
              <a:t>: l'effacement des liaisons DHCP ou l'arrêt et le redémarrage du service DHCP peuvent entraîner l'attribution temporaire d'adresses IP en double sur le réseau.</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Relais DHCPv4</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rtl="0">
              <a:buFont typeface="Arial" panose="020B0604020202020204" pitchFamily="34" charset="0"/>
              <a:buChar char="•"/>
            </a:pPr>
            <a:r>
              <a:rPr lang="fr-FR" sz="1400">
                <a:solidFill>
                  <a:srgbClr val="000000"/>
                </a:solidFill>
              </a:rPr>
              <a:t>Dans un réseau hiérarchique complexe, les serveurs d'entreprise sont généralement situés au niveau central. Ces serveurs peuvent fournir au réseau des services DHCP, DNS, TFTP et FTP. Les clients du réseau ne sont généralement pas sur le même sous-réseau que ces serveurs. Afin de localiser les serveurs et de bénéficier des services, les clients utilisent souvent des messages de diffusion.</a:t>
            </a:r>
          </a:p>
          <a:p>
            <a:pPr marL="342900" indent="-342900" algn="l" rtl="0">
              <a:buFont typeface="Arial" panose="020B0604020202020204" pitchFamily="34" charset="0"/>
              <a:buChar char="•"/>
            </a:pPr>
            <a:r>
              <a:rPr lang="fr-FR" sz="1400">
                <a:solidFill>
                  <a:srgbClr val="000000"/>
                </a:solidFill>
              </a:rPr>
              <a:t>Dans la figure, PC1 tente d'acquérir une adresse IPv4 à partir d'un serveur DHCPv4 en utilisant un message de diffusion. Dans ce scénario, le routeur R1 n'est pas configuré en tant que serveur DHCPv4 et ne transmet pas la diffusion. Étant donné que le serveur DHCPv4 se trouve sur un autre réseau, PC1 ne peut pas recevoir d'adresse IP via DHCP. R1 doit être configuré pour relayer les messages DHCPv4 au serveur DHCPv4.</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809300"/>
            <a:ext cx="5276685" cy="2024101"/>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Objectif du module</a:t>
            </a:r>
            <a:r>
              <a:rPr lang="fr-FR" sz="1400">
                <a:solidFill>
                  <a:schemeClr val="tx1"/>
                </a:solidFill>
                <a:ea typeface="Calibri" panose="020F0502020204030204" pitchFamily="34" charset="0"/>
                <a:cs typeface="Calibri" panose="020F0502020204030204" pitchFamily="34" charset="0"/>
              </a:rPr>
              <a:t>: </a:t>
            </a:r>
            <a:r>
              <a:rPr lang="fr-FR"/>
              <a:t> Mettre en œuvre le DHCPv4 pour opérer sur plusieurs réseaux locaux.</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fr-FR" b="1">
                          <a:solidFill>
                            <a:schemeClr val="bg1"/>
                          </a:solidFill>
                          <a:effectLst/>
                        </a:rPr>
                        <a:t>Concepts du DHCP4</a:t>
                      </a:r>
                    </a:p>
                  </a:txBody>
                  <a:tcPr marL="47625" marR="47625" marT="47625" marB="47625" anchor="ctr">
                    <a:solidFill>
                      <a:schemeClr val="accent1"/>
                    </a:solidFill>
                  </a:tcPr>
                </a:tc>
                <a:tc>
                  <a:txBody>
                    <a:bodyPr/>
                    <a:lstStyle/>
                    <a:p>
                      <a:pPr rtl="0" fontAlgn="ctr"/>
                      <a:r>
                        <a:rPr lang="fr-FR" b="0">
                          <a:effectLst/>
                        </a:rPr>
                        <a:t>Expliquer comment le DHCPv4 fonctionne dans un réseau de petites et moyennes entreprises.</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fr-FR" b="1">
                          <a:solidFill>
                            <a:schemeClr val="bg1"/>
                          </a:solidFill>
                          <a:effectLst/>
                        </a:rPr>
                        <a:t>Configurer un serveur DHCP4 Cisco IOS</a:t>
                      </a:r>
                    </a:p>
                  </a:txBody>
                  <a:tcPr marL="47625" marR="47625" marT="47625" marB="47625" anchor="ctr">
                    <a:solidFill>
                      <a:schemeClr val="accent1"/>
                    </a:solidFill>
                  </a:tcPr>
                </a:tc>
                <a:tc>
                  <a:txBody>
                    <a:bodyPr/>
                    <a:lstStyle/>
                    <a:p>
                      <a:pPr rtl="0" fontAlgn="ctr"/>
                      <a:r>
                        <a:rPr lang="fr-FR" b="0">
                          <a:effectLst/>
                        </a:rPr>
                        <a:t>Configurer un routeur en tant que serveur DHCPv4.</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fr-FR" b="1">
                          <a:solidFill>
                            <a:schemeClr val="bg1"/>
                          </a:solidFill>
                          <a:effectLst/>
                        </a:rPr>
                        <a:t>Configurer un client DHCPv4</a:t>
                      </a:r>
                    </a:p>
                  </a:txBody>
                  <a:tcPr marL="47625" marR="47625" marT="47625" marB="47625" anchor="ctr">
                    <a:solidFill>
                      <a:schemeClr val="accent1"/>
                    </a:solidFill>
                  </a:tcPr>
                </a:tc>
                <a:tc>
                  <a:txBody>
                    <a:bodyPr/>
                    <a:lstStyle/>
                    <a:p>
                      <a:pPr rtl="0" fontAlgn="ctr"/>
                      <a:r>
                        <a:rPr lang="fr-FR" b="0">
                          <a:effectLst/>
                        </a:rPr>
                        <a:t>Configurer un routeur en tant que client DHCPv4.</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Relais DHCPv4</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rtl="0">
              <a:buFont typeface="Arial" panose="020B0604020202020204" pitchFamily="34" charset="0"/>
              <a:buChar char="•"/>
            </a:pPr>
            <a:r>
              <a:rPr lang="fr-FR" sz="1600">
                <a:solidFill>
                  <a:srgbClr val="000000"/>
                </a:solidFill>
              </a:rPr>
              <a:t>Configurez R1 avec la commande de configuration de l'interface </a:t>
            </a:r>
            <a:r>
              <a:rPr lang="fr-FR" sz="1600" b="1">
                <a:solidFill>
                  <a:srgbClr val="000000"/>
                </a:solidFill>
              </a:rPr>
              <a:t>ip helper-address</a:t>
            </a:r>
            <a:r>
              <a:rPr lang="fr-FR" sz="1600">
                <a:solidFill>
                  <a:srgbClr val="000000"/>
                </a:solidFill>
              </a:rPr>
              <a:t> </a:t>
            </a:r>
            <a:r>
              <a:rPr lang="fr-FR" sz="1600" i="1">
                <a:solidFill>
                  <a:srgbClr val="000000"/>
                </a:solidFill>
              </a:rPr>
              <a:t>address</a:t>
            </a:r>
            <a:r>
              <a:rPr lang="fr-FR" sz="1600">
                <a:solidFill>
                  <a:srgbClr val="000000"/>
                </a:solidFill>
              </a:rPr>
              <a:t> . Cela entraînera R1 à relayer les diffusions DHCPv4 vers le serveur DHCPv4. Comme indiqué dans l'exemple, l'interface sur R1 recevant la diffusion à partir de PC1 est configurée pour relayer l'adresse DHCPv4 au serveur DHCPv4 à 192.168.11.6.</a:t>
            </a:r>
          </a:p>
          <a:p>
            <a:pPr marL="342900" indent="-342900" algn="l" rtl="0">
              <a:buFont typeface="Arial" panose="020B0604020202020204" pitchFamily="34" charset="0"/>
              <a:buChar char="•"/>
            </a:pPr>
            <a:r>
              <a:rPr lang="fr-FR" sz="1600">
                <a:solidFill>
                  <a:srgbClr val="000000"/>
                </a:solidFill>
              </a:rPr>
              <a:t>Lorsque R1 a été configuré en tant qu'agent de relais DHCPv4, il accepte les requêtes de diffusion liées au service DHCPv4, puis transmet ces demandes en monodiffusion à l'adresse IPv4 192.168.11.6. L'administrateur réseau peut utiliser la commande </a:t>
            </a:r>
            <a:r>
              <a:rPr lang="fr-FR" sz="1600" b="1">
                <a:solidFill>
                  <a:srgbClr val="000000"/>
                </a:solidFill>
              </a:rPr>
              <a:t>show ip interface</a:t>
            </a:r>
            <a:r>
              <a:rPr lang="fr-FR" sz="1600">
                <a:solidFill>
                  <a:srgbClr val="000000"/>
                </a:solidFill>
              </a:rPr>
              <a:t> pour vérifier la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654709" y="3472814"/>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3084723"/>
            <a:ext cx="3771900" cy="1630679"/>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7.3 Configurer un client DHCPv4</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client DHCPv4</a:t>
            </a:r>
            <a:r>
              <a:rPr lang="en-US" dirty="0"/>
              <a:t/>
            </a:r>
            <a:br>
              <a:rPr lang="en-US" dirty="0"/>
            </a:br>
            <a:r>
              <a:rPr lang="fr-FR" sz="2400"/>
              <a:t>Routeur Cisco comme client DHCPv4</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rtl="0"/>
            <a:r>
              <a:rPr lang="fr-FR" sz="1400">
                <a:solidFill>
                  <a:srgbClr val="000000"/>
                </a:solidFill>
              </a:rPr>
              <a:t>Dans certains cas, vous pourriez avoir accès à un serveur DHCP par l'intermédiaire de votre fournisseur d'accès Internet. Dans ces cas, vous pouvez configurer un routeur Cisco IOS en tant que client DHCPv4. </a:t>
            </a:r>
          </a:p>
          <a:p>
            <a:pPr marL="342900" indent="-342900" algn="l" rtl="0">
              <a:buFont typeface="Arial" panose="020B0604020202020204" pitchFamily="34" charset="0"/>
              <a:buChar char="•"/>
            </a:pPr>
            <a:r>
              <a:rPr lang="fr-FR" sz="1400">
                <a:solidFill>
                  <a:srgbClr val="000000"/>
                </a:solidFill>
              </a:rPr>
              <a:t>Parfois, les routeurs Cisco installés dans des petites structures, des bureaux à domicile (SOHO) et des filiales doivent être configurés en tant que clients DHCPv4 de la même façon que les ordinateurs clients. La méthode utilisée dépend de l'ISP. Cependant, dans le cas de la configuration la plus simple, l'interface Ethernet est utilisée pour établir la connexion à un modem câble ou DSL.</a:t>
            </a:r>
          </a:p>
          <a:p>
            <a:pPr marL="342900" indent="-342900" algn="l" rtl="0">
              <a:buFont typeface="Arial" panose="020B0604020202020204" pitchFamily="34" charset="0"/>
              <a:buChar char="•"/>
            </a:pPr>
            <a:r>
              <a:rPr lang="fr-FR" sz="1400">
                <a:solidFill>
                  <a:srgbClr val="000000"/>
                </a:solidFill>
              </a:rPr>
              <a:t>Pour configurer une interface Ethernet en tant que client DHCP, utilisez la commande de mode de configuration de l'interface </a:t>
            </a:r>
            <a:r>
              <a:rPr lang="fr-FR" sz="1400" b="1">
                <a:solidFill>
                  <a:srgbClr val="000000"/>
                </a:solidFill>
              </a:rPr>
              <a:t>ip address dhcp interface</a:t>
            </a:r>
            <a:r>
              <a:rPr lang="fr-FR" sz="1400">
                <a:solidFill>
                  <a:srgbClr val="000000"/>
                </a:solidFill>
              </a:rPr>
              <a:t> </a:t>
            </a:r>
          </a:p>
          <a:p>
            <a:pPr marL="342900" indent="-342900" algn="l" rtl="0">
              <a:buFont typeface="Arial" panose="020B0604020202020204" pitchFamily="34" charset="0"/>
              <a:buChar char="•"/>
            </a:pPr>
            <a:r>
              <a:rPr lang="fr-FR" sz="1400">
                <a:solidFill>
                  <a:srgbClr val="000000"/>
                </a:solidFill>
              </a:rPr>
              <a:t>Dans la figure, supposons qu'un ISP ait été configuré pour fournir à certains clients des adresses IP de la gamme de réseaux 209.165.201.0/27 après que l'interface G0/0/1 ait été configurée avec la commande </a:t>
            </a:r>
            <a:r>
              <a:rPr lang="fr-FR" sz="1400" b="1">
                <a:solidFill>
                  <a:srgbClr val="000000"/>
                </a:solidFill>
              </a:rPr>
              <a:t>ip addressdhcp</a:t>
            </a:r>
            <a:r>
              <a:rPr lang="fr-FR" sz="1400">
                <a:solidFill>
                  <a:srgbClr val="000000"/>
                </a:solidFill>
              </a:rPr>
              <a:t> .</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30043" y="3772991"/>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client DHCPv4</a:t>
            </a:r>
            <a:r>
              <a:rPr lang="en-US" dirty="0"/>
              <a:t/>
            </a:r>
            <a:br>
              <a:rPr lang="en-US" dirty="0"/>
            </a:br>
            <a:r>
              <a:rPr lang="fr-FR" sz="2400"/>
              <a:t>Exemple de configuration</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rtl="0">
              <a:buFont typeface="Arial" panose="020B0604020202020204" pitchFamily="34" charset="0"/>
              <a:buChar char="•"/>
            </a:pPr>
            <a:r>
              <a:rPr lang="fr-FR" sz="1400">
                <a:solidFill>
                  <a:srgbClr val="000000"/>
                </a:solidFill>
              </a:rPr>
              <a:t>Pour configurer une interface Ethernet en tant que client DHCP, utilisez la commande de mode de configuration de l'interface </a:t>
            </a:r>
            <a:r>
              <a:rPr lang="fr-FR" sz="1400" b="1">
                <a:solidFill>
                  <a:srgbClr val="000000"/>
                </a:solidFill>
              </a:rPr>
              <a:t>ip address dhcp</a:t>
            </a:r>
            <a:r>
              <a:rPr lang="fr-FR" sz="1400">
                <a:solidFill>
                  <a:srgbClr val="000000"/>
                </a:solidFill>
              </a:rPr>
              <a:t> , comme indiqué dans l'exemple. Cette configuration suppose que le fournisseur de services Internet a été configuré pour fournir aux clients sélectionnés des informations d'adressage IPv4.</a:t>
            </a:r>
          </a:p>
          <a:p>
            <a:pPr marL="171450" indent="-171450" algn="l" rtl="0">
              <a:buFont typeface="Arial" panose="020B0604020202020204" pitchFamily="34" charset="0"/>
              <a:buChar char="•"/>
            </a:pPr>
            <a:r>
              <a:rPr lang="fr-FR" sz="1400">
                <a:solidFill>
                  <a:srgbClr val="000000"/>
                </a:solidFill>
              </a:rPr>
              <a:t>La commande </a:t>
            </a:r>
            <a:r>
              <a:rPr lang="fr-FR" sz="1400" b="1">
                <a:solidFill>
                  <a:srgbClr val="000000"/>
                </a:solidFill>
              </a:rPr>
              <a:t>show ip interface g0/1</a:t>
            </a:r>
            <a:r>
              <a:rPr lang="fr-FR" sz="1400">
                <a:solidFill>
                  <a:srgbClr val="000000"/>
                </a:solidFill>
              </a:rPr>
              <a:t> confirme que l'interface est activée et que l'adresse a été allouée par un serveur DHCPv4.</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63467" y="2192356"/>
            <a:ext cx="8020050" cy="1200996"/>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492347"/>
            <a:ext cx="8029575" cy="1277252"/>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client DHCPv4</a:t>
            </a:r>
            <a:r>
              <a:rPr lang="en-US" dirty="0"/>
              <a:t/>
            </a:r>
            <a:br>
              <a:rPr lang="en-US" dirty="0"/>
            </a:br>
            <a:r>
              <a:rPr lang="fr-FR" sz="2400"/>
              <a:t>Routeur domestique comme client DHCPv4</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rtl="0"/>
            <a:r>
              <a:rPr lang="fr-FR" sz="1500">
                <a:solidFill>
                  <a:srgbClr val="000000"/>
                </a:solidFill>
              </a:rPr>
              <a:t>Les routeurs domestiques sont généralement déjà configurés pour recevoir automatiquement les informations d'adressage IPv4 d'ISP. Cela permet aux clients de configurer facilement le routeur et de se connecter à Internet.</a:t>
            </a:r>
          </a:p>
          <a:p>
            <a:pPr algn="l" rtl="0">
              <a:buFont typeface="Arial" panose="020B0604020202020204" pitchFamily="34" charset="0"/>
              <a:buChar char="•"/>
            </a:pPr>
            <a:r>
              <a:rPr lang="fr-FR" sz="1500">
                <a:solidFill>
                  <a:srgbClr val="000000"/>
                </a:solidFill>
              </a:rPr>
              <a:t>Par exemple, la figure montre la page de configuration WAN par défaut pour un routeur sans fil Packet Tracer. Remarquez que le type de connexion Internet est défini sur </a:t>
            </a:r>
            <a:r>
              <a:rPr lang="fr-FR" sz="1500" b="1">
                <a:solidFill>
                  <a:srgbClr val="000000"/>
                </a:solidFill>
              </a:rPr>
              <a:t>Automatic Configuration - DHCP</a:t>
            </a:r>
            <a:r>
              <a:rPr lang="fr-FR" sz="1500">
                <a:solidFill>
                  <a:srgbClr val="000000"/>
                </a:solidFill>
              </a:rPr>
              <a:t> (Configuration automatique - DHCP). Cette sélection est utilisée lorsque le routeur est connecté à un DSL ou à un modem câble et agit en tant que client DHCPv4, demandant une adresse IPv4 auprès de l'ISP.</a:t>
            </a:r>
          </a:p>
          <a:p>
            <a:pPr algn="l" rtl="0">
              <a:buFont typeface="Arial" panose="020B0604020202020204" pitchFamily="34" charset="0"/>
              <a:buChar char="•"/>
            </a:pPr>
            <a:r>
              <a:rPr lang="fr-FR" sz="1500">
                <a:solidFill>
                  <a:srgbClr val="000000"/>
                </a:solidFill>
              </a:rPr>
              <a:t>Divers fabricants de routeurs domestiques auront une configuration similaire.</a:t>
            </a:r>
          </a:p>
          <a:p>
            <a:pPr marL="0" indent="0" algn="l"/>
            <a:r>
              <a:rPr lang="en-US" sz="1200" dirty="0">
                <a:solidFill>
                  <a:srgbClr val="000000"/>
                </a:solidFill>
              </a:rPr>
              <a:t/>
            </a:r>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024569" y="2963537"/>
            <a:ext cx="7381301" cy="1991117"/>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dirty="0">
                <a:solidFill>
                  <a:schemeClr val="accent5">
                    <a:lumMod val="40000"/>
                    <a:lumOff val="60000"/>
                  </a:schemeClr>
                </a:solidFill>
              </a:rPr>
              <a:t>6</a:t>
            </a:r>
            <a:r>
              <a:rPr lang="fr-FR" dirty="0" smtClean="0">
                <a:solidFill>
                  <a:schemeClr val="accent5">
                    <a:lumMod val="40000"/>
                    <a:lumOff val="60000"/>
                  </a:schemeClr>
                </a:solidFill>
              </a:rPr>
              <a:t>.1 </a:t>
            </a:r>
            <a:r>
              <a:rPr lang="fr-FR" dirty="0">
                <a:solidFill>
                  <a:schemeClr val="accent5">
                    <a:lumMod val="40000"/>
                    <a:lumOff val="60000"/>
                  </a:schemeClr>
                </a:solidFill>
              </a:rPr>
              <a:t>Concepts du DHCPv4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Concepts du DHCPv4</a:t>
            </a:r>
            <a:r>
              <a:rPr lang="en-US" dirty="0"/>
              <a:t/>
            </a:r>
            <a:br>
              <a:rPr lang="en-US" dirty="0"/>
            </a:br>
            <a:r>
              <a:rPr lang="fr-FR" sz="2400"/>
              <a:t>Serveur et client DHCPv4</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rtl="0">
              <a:buFont typeface="Arial" panose="020B0604020202020204" pitchFamily="34" charset="0"/>
              <a:buChar char="•"/>
            </a:pPr>
            <a:r>
              <a:rPr lang="fr-FR" sz="1600">
                <a:solidFill>
                  <a:srgbClr val="000000"/>
                </a:solidFill>
              </a:rPr>
              <a:t>Le protocole DHCPv4 (Dynamic Host Configuration Protocol v4) attribue de manière dynamique les adresses IPv4 et d'autres informations de configuration du réseau. Comme les ordinateurs de bureau clients constituent la majorité des nœuds du réseau, le protocole DHCPv4 offre un gain de temps extrêmement précieux aux administrateurs réseau.</a:t>
            </a:r>
          </a:p>
          <a:p>
            <a:pPr marL="342900" indent="-342900" algn="l" rtl="0">
              <a:buFont typeface="Arial" panose="020B0604020202020204" pitchFamily="34" charset="0"/>
              <a:buChar char="•"/>
            </a:pPr>
            <a:r>
              <a:rPr lang="fr-FR" sz="1600">
                <a:solidFill>
                  <a:srgbClr val="000000"/>
                </a:solidFill>
              </a:rPr>
              <a:t>Un serveur DHCPv4 dédié est évolutif et relativement facile à gérer. Cependant, dans le cas d'une petite filiale, d'un petit bureau ou d'un bureau à domicile, un routeur Cisco peut être configuré pour fournir les services DHCPv4, évitant ainsi l'achat d'un serveur dédié. Le logiciel IOS Cisco prend en charge un serveur optionnel DHCPv4 riche en fonctionnalités.</a:t>
            </a:r>
          </a:p>
          <a:p>
            <a:pPr marL="342900" indent="-342900" algn="l" rtl="0">
              <a:buFont typeface="Arial" panose="020B0604020202020204" pitchFamily="34" charset="0"/>
              <a:buChar char="•"/>
            </a:pPr>
            <a:r>
              <a:rPr lang="fr-FR" sz="1600">
                <a:solidFill>
                  <a:srgbClr val="000000"/>
                </a:solidFill>
              </a:rPr>
              <a:t>Le serveur DHCPv4 attribue ou loue dynamiquement une adresse IPv4 à partir d'un pool d'adresses pendant une durée limitée définie par le serveur, ou jusqu'à ce que le client n'en ait plus besoin.</a:t>
            </a:r>
          </a:p>
          <a:p>
            <a:pPr marL="342900" indent="-342900" algn="l" rtl="0">
              <a:buFont typeface="Arial" panose="020B0604020202020204" pitchFamily="34" charset="0"/>
              <a:buChar char="•"/>
            </a:pPr>
            <a:r>
              <a:rPr lang="fr-FR" sz="1600">
                <a:solidFill>
                  <a:srgbClr val="000000"/>
                </a:solidFill>
              </a:rPr>
              <a:t>Les clients louent les informations auprès du serveur pour la période définie par l’administrateur. Les administrateurs configurent les serveurs DHCPv4 pour que les baux dépassent le délai d'attente à différents intervalles. Le bail est généralement de 24 heures à une semaine ou plus. À l'expiration du bail, le client doit demander une autre adresse, même s'il obtient généralement la même.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Concepts du DHCPv4</a:t>
            </a:r>
            <a:r>
              <a:rPr lang="en-US" dirty="0"/>
              <a:t/>
            </a:r>
            <a:br>
              <a:rPr lang="en-US" dirty="0"/>
            </a:br>
            <a:r>
              <a:rPr lang="fr-FR" sz="2400"/>
              <a:t>Fonctionnement DHCPv4</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DHCPv4 fonctionne en mode client/serveur. Lorsqu'un client communique avec un serveur DHCPv4, le serveur attribue ou loue une adresse IPv4 à ce client. </a:t>
            </a:r>
          </a:p>
          <a:p>
            <a:pPr marL="285750" indent="-285750" algn="l" rtl="0">
              <a:buFont typeface="Arial" panose="020B0604020202020204" pitchFamily="34" charset="0"/>
              <a:buChar char="•"/>
            </a:pPr>
            <a:r>
              <a:rPr lang="fr-FR" sz="1600">
                <a:solidFill>
                  <a:srgbClr val="000000"/>
                </a:solidFill>
              </a:rPr>
              <a:t>Le client se connecte au réseau avec cette adresse IPv4 louée jusqu'à l'expiration du bail. Le client doit régulièrement contacter le serveur DHCP pour renouveler le bail. </a:t>
            </a:r>
          </a:p>
          <a:p>
            <a:pPr marL="285750" indent="-285750" algn="l" rtl="0">
              <a:buFont typeface="Arial" panose="020B0604020202020204" pitchFamily="34" charset="0"/>
              <a:buChar char="•"/>
            </a:pPr>
            <a:r>
              <a:rPr lang="fr-FR" sz="1600">
                <a:solidFill>
                  <a:srgbClr val="000000"/>
                </a:solidFill>
              </a:rPr>
              <a:t>Ce mécanisme de bail permet de s'assurer que les clients qui sont déplacés ou qui sont mis hors tension ne conservent pas des adresses dont ils n'ont plus besoin. </a:t>
            </a:r>
          </a:p>
          <a:p>
            <a:pPr marL="285750" indent="-285750" algn="l" rtl="0">
              <a:buFont typeface="Arial" panose="020B0604020202020204" pitchFamily="34" charset="0"/>
              <a:buChar char="•"/>
            </a:pPr>
            <a:r>
              <a:rPr lang="fr-FR" sz="1600">
                <a:solidFill>
                  <a:srgbClr val="000000"/>
                </a:solidFill>
              </a:rPr>
              <a:t>Lorsqu'un bail expire, le serveur DHCP renvoie l'adresse au pool où elle peut être réattribuée selon les besoins.</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Concepts du DHCPv4</a:t>
            </a:r>
            <a:r>
              <a:rPr lang="en-US" dirty="0"/>
              <a:t/>
            </a:r>
            <a:br>
              <a:rPr lang="en-US" dirty="0"/>
            </a:br>
            <a:r>
              <a:rPr lang="fr-FR" sz="2400"/>
              <a:t>Étapes pour obtenir un bail</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pPr rtl="0"/>
            <a:r>
              <a:rPr lang="fr-FR" sz="1600">
                <a:solidFill>
                  <a:srgbClr val="000000"/>
                </a:solidFill>
              </a:rPr>
              <a:t>Lorsque le client démarre (ou souhaite se connecter à un réseau), il lance un processus en quatre étapes visant à obtenir un bail.</a:t>
            </a:r>
          </a:p>
          <a:p>
            <a:pPr marL="228600" indent="-228600" rtl="0">
              <a:buFont typeface="+mj-lt"/>
              <a:buAutoNum type="arabicPeriod"/>
            </a:pPr>
            <a:r>
              <a:rPr lang="fr-FR" sz="1600">
                <a:solidFill>
                  <a:srgbClr val="000000"/>
                </a:solidFill>
              </a:rPr>
              <a:t>Détection DHCP (DHCPDISCOVER)</a:t>
            </a:r>
          </a:p>
          <a:p>
            <a:pPr marL="228600" indent="-228600" rtl="0">
              <a:buFont typeface="+mj-lt"/>
              <a:buAutoNum type="arabicPeriod"/>
            </a:pPr>
            <a:r>
              <a:rPr lang="fr-FR" sz="1600">
                <a:solidFill>
                  <a:srgbClr val="000000"/>
                </a:solidFill>
              </a:rPr>
              <a:t>Offre DHCP (DHCPOFFER)</a:t>
            </a:r>
          </a:p>
          <a:p>
            <a:pPr marL="228600" indent="-228600" rtl="0">
              <a:buFont typeface="+mj-lt"/>
              <a:buAutoNum type="arabicPeriod"/>
            </a:pPr>
            <a:r>
              <a:rPr lang="fr-FR" sz="1600">
                <a:solidFill>
                  <a:srgbClr val="000000"/>
                </a:solidFill>
              </a:rPr>
              <a:t>Requête DHCP (DHCPREQUEST)</a:t>
            </a:r>
          </a:p>
          <a:p>
            <a:pPr marL="228600" indent="-228600" rtl="0">
              <a:buFont typeface="+mj-lt"/>
              <a:buAutoNum type="arabicPeriod"/>
            </a:pPr>
            <a:r>
              <a:rPr lang="fr-FR" sz="1600">
                <a:solidFill>
                  <a:srgbClr val="000000"/>
                </a:solidFill>
              </a:rPr>
              <a:t>Accusé de réception DHCP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Concepts du DHCPv4</a:t>
            </a:r>
            <a:r>
              <a:rPr lang="en-US" dirty="0"/>
              <a:t/>
            </a:r>
            <a:br>
              <a:rPr lang="en-US" dirty="0"/>
            </a:br>
            <a:r>
              <a:rPr lang="fr-FR" sz="2400"/>
              <a:t>Étapes pour obtenir un bail</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pPr rtl="0"/>
            <a:r>
              <a:rPr lang="fr-FR" sz="1400">
                <a:solidFill>
                  <a:srgbClr val="000000"/>
                </a:solidFill>
              </a:rPr>
              <a:t>Avant l'expiration du bail, le client commence un processus en deux étapes pour renouveler le bail avec le serveur DHCPv4, comme illustré dans la figure :</a:t>
            </a:r>
          </a:p>
          <a:p>
            <a:endParaRPr lang="en-US" sz="1400" dirty="0">
              <a:solidFill>
                <a:srgbClr val="000000"/>
              </a:solidFill>
            </a:endParaRPr>
          </a:p>
          <a:p>
            <a:pPr rtl="0"/>
            <a:r>
              <a:rPr lang="fr-FR" sz="1400" b="1">
                <a:solidFill>
                  <a:srgbClr val="000000"/>
                </a:solidFill>
              </a:rPr>
              <a:t>1. Requête DHCP (DHCPREQUEST)</a:t>
            </a:r>
          </a:p>
          <a:p>
            <a:pPr rtl="0"/>
            <a:r>
              <a:rPr lang="fr-FR" sz="1400">
                <a:solidFill>
                  <a:srgbClr val="000000"/>
                </a:solidFill>
              </a:rPr>
              <a:t>Avant l'expiration du bail, le client envoie un message DHCPREQUEST directement au serveur DHCPv4 qui a offert l'adresse IPv4 à l'origine. S'il ne reçoit aucun message DHCPACK dans un certain délai, le client diffuse un autre message DHCPREQUEST afin qu'un des autres serveurs DHCPv4 puisse renouveler le bail.</a:t>
            </a:r>
          </a:p>
          <a:p>
            <a:endParaRPr lang="en-US" sz="1400" dirty="0">
              <a:solidFill>
                <a:srgbClr val="000000"/>
              </a:solidFill>
            </a:endParaRPr>
          </a:p>
          <a:p>
            <a:pPr rtl="0"/>
            <a:r>
              <a:rPr lang="fr-FR" sz="1400" b="1">
                <a:solidFill>
                  <a:srgbClr val="000000"/>
                </a:solidFill>
              </a:rPr>
              <a:t>2. Accusé de réception DHCP (DHCPACK)</a:t>
            </a:r>
          </a:p>
          <a:p>
            <a:pPr rtl="0"/>
            <a:r>
              <a:rPr lang="fr-FR" sz="1400">
                <a:solidFill>
                  <a:srgbClr val="000000"/>
                </a:solidFill>
              </a:rPr>
              <a:t>À la réception du message DHCPREQUEST, le serveur vérifie les informations relatives au bail en renvoyant un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pPr rtl="0"/>
            <a:r>
              <a:rPr lang="fr-FR" sz="1400" b="1">
                <a:solidFill>
                  <a:srgbClr val="000000"/>
                </a:solidFill>
              </a:rPr>
              <a:t>Remarque</a:t>
            </a:r>
            <a:r>
              <a:rPr lang="fr-FR" sz="1400">
                <a:solidFill>
                  <a:srgbClr val="000000"/>
                </a:solidFill>
              </a:rPr>
              <a:t>: ces messages (principalement DHCPOFFER et DHCPACK) peuvent être envoyés sous forme de monodiffusion ou de diffusion conformément à la spécification RFC 2131 de l'IETF.</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7.2 Configurer un serveur Cisco IOS DHCPv4</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serveur Cisco IOS DHCPv4</a:t>
            </a:r>
            <a:r>
              <a:rPr lang="en-US" dirty="0"/>
              <a:t/>
            </a:r>
            <a:br>
              <a:rPr lang="en-US" dirty="0"/>
            </a:br>
            <a:r>
              <a:rPr lang="fr-FR" sz="2400"/>
              <a:t>Serveur Cisco IOS DHCPv4</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rtl="0"/>
            <a:r>
              <a:rPr lang="fr-FR" sz="1600">
                <a:solidFill>
                  <a:srgbClr val="000000"/>
                </a:solidFill>
              </a:rPr>
              <a:t>Maintenant, vous avez une compréhension de base du fonctionnement de DHCPv4 et comment cela peut rendre votre travail un peu plus facile. Le logiciel Cisco IOS du routeur Cisco peut être configuré en tant que serveur DHCPv4. Le serveur DHCPv4 Cisco IOS attribue et gère les adresses IPv4 depuis les pools d'adresses spécifiés dans le routeur jusqu'aux clients DHCPv4.</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615B0110A4A43A14E905A3B20EEC1" ma:contentTypeVersion="14" ma:contentTypeDescription="Create a new document." ma:contentTypeScope="" ma:versionID="787f7b4c24264872bd5e34f057fe156b">
  <xsd:schema xmlns:xsd="http://www.w3.org/2001/XMLSchema" xmlns:xs="http://www.w3.org/2001/XMLSchema" xmlns:p="http://schemas.microsoft.com/office/2006/metadata/properties" xmlns:ns2="5dca0d0b-dc18-405c-bba5-c5f1b5953835" xmlns:ns3="f07eeaad-76bd-4e88-acf3-6d41862f5a9a" targetNamespace="http://schemas.microsoft.com/office/2006/metadata/properties" ma:root="true" ma:fieldsID="1472d46b8df5694d5f18e055ab0ee7b5" ns2:_="" ns3:_="">
    <xsd:import namespace="5dca0d0b-dc18-405c-bba5-c5f1b5953835"/>
    <xsd:import namespace="f07eeaad-76bd-4e88-acf3-6d41862f5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a0d0b-dc18-405c-bba5-c5f1b59538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567f5d5-0c03-422f-bbbb-479e45a2137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7eeaad-76bd-4e88-acf3-6d41862f5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c590027-608a-4929-96c8-68543e500435}" ma:internalName="TaxCatchAll" ma:showField="CatchAllData" ma:web="f07eeaad-76bd-4e88-acf3-6d41862f5a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07eeaad-76bd-4e88-acf3-6d41862f5a9a" xsi:nil="true"/>
    <lcf76f155ced4ddcb4097134ff3c332f xmlns="5dca0d0b-dc18-405c-bba5-c5f1b595383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DBB3F80-AE5C-4954-B563-C2705CC4E13C}"/>
</file>

<file path=customXml/itemProps2.xml><?xml version="1.0" encoding="utf-8"?>
<ds:datastoreItem xmlns:ds="http://schemas.openxmlformats.org/officeDocument/2006/customXml" ds:itemID="{73BF9F5E-A2D7-40E8-8918-0EF5FE4F6C13}"/>
</file>

<file path=customXml/itemProps3.xml><?xml version="1.0" encoding="utf-8"?>
<ds:datastoreItem xmlns:ds="http://schemas.openxmlformats.org/officeDocument/2006/customXml" ds:itemID="{08667C51-1F40-4175-8457-B761EBE45F29}"/>
</file>

<file path=docProps/app.xml><?xml version="1.0" encoding="utf-8"?>
<Properties xmlns="http://schemas.openxmlformats.org/officeDocument/2006/extended-properties" xmlns:vt="http://schemas.openxmlformats.org/officeDocument/2006/docPropsVTypes">
  <Template>Default Theme</Template>
  <TotalTime>5361</TotalTime>
  <Words>1651</Words>
  <Application>Microsoft Office PowerPoint</Application>
  <PresentationFormat>Affichage à l'écran (16:9)</PresentationFormat>
  <Paragraphs>202</Paragraphs>
  <Slides>25</Slides>
  <Notes>25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ＭＳ Ｐゴシック</vt:lpstr>
      <vt:lpstr>Arial</vt:lpstr>
      <vt:lpstr>Calibri</vt:lpstr>
      <vt:lpstr>CiscoSans</vt:lpstr>
      <vt:lpstr>CiscoSans ExtraLight</vt:lpstr>
      <vt:lpstr>CiscoSans Thin</vt:lpstr>
      <vt:lpstr>Courier New</vt:lpstr>
      <vt:lpstr>Wingdings</vt:lpstr>
      <vt:lpstr>Default Theme</vt:lpstr>
      <vt:lpstr>Module 6 : DHCPv4</vt:lpstr>
      <vt:lpstr>Objectifs de ce module</vt:lpstr>
      <vt:lpstr>6.1 Concepts du DHCPv4</vt:lpstr>
      <vt:lpstr>Concepts du DHCPv4 Serveur et client DHCPv4</vt:lpstr>
      <vt:lpstr>Concepts du DHCPv4 Fonctionnement DHCPv4</vt:lpstr>
      <vt:lpstr>Concepts du DHCPv4 Étapes pour obtenir un bail</vt:lpstr>
      <vt:lpstr>Concepts du DHCPv4 Étapes pour obtenir un bail</vt:lpstr>
      <vt:lpstr>7.2 Configurer un serveur Cisco IOS DHCPv4</vt:lpstr>
      <vt:lpstr>Configurer un serveur Cisco IOS DHCPv4 Serveur Cisco IOS DHCPv4</vt:lpstr>
      <vt:lpstr>Configurer un serveur Cisco IOS DHCPv4 Étapes pour configurer un serveur Cisco IOS DHCPv4</vt:lpstr>
      <vt:lpstr> Configurer un serveur Cisco IOS DHCPv4 Étapes pour configurer un serveur Cisco IOS DHCPv4 (suite.) </vt:lpstr>
      <vt:lpstr>Configurer un serveur Cisco IOS DHCPv4 Exemple de configuration</vt:lpstr>
      <vt:lpstr>Configurer un serveur Cisco IOS DHCPv4 VérificationDHCPv4</vt:lpstr>
      <vt:lpstr>Configurer un serveur Cisco IOS DHCPv4 Vérifiez que DHCPv4 est opérationnel</vt:lpstr>
      <vt:lpstr>Configurer un serveur Cisco IOS DHCPv4 Vérifiez que DHCPv4 est opérationnel (suite.) </vt:lpstr>
      <vt:lpstr>Configurer un serveur Cisco IOS DHCPv4 Vérifiez que DHCPv4 est opérationnel (suite.) </vt:lpstr>
      <vt:lpstr>Configurer un serveur Cisco IOS DHCPv4 Vérifiez que DHCPv4 est opérationnel (suite)</vt:lpstr>
      <vt:lpstr>Configurer un serveur Cisco IOS DHCPv4 Désactiver le serveur Cisco IOS DHCPv4</vt:lpstr>
      <vt:lpstr>Configurer un serveur Cisco IOS DHCPv4 Relais DHCPv4</vt:lpstr>
      <vt:lpstr>Configurer un serveur Cisco IOS DHCPv4 Relais DHCPv4</vt:lpstr>
      <vt:lpstr>7.3 Configurer un client DHCPv4</vt:lpstr>
      <vt:lpstr>Configurer un client DHCPv4 Routeur Cisco comme client DHCPv4</vt:lpstr>
      <vt:lpstr>Configurer un client DHCPv4 Exemple de configuration</vt:lpstr>
      <vt:lpstr>Configurer un client DHCPv4 Routeur domestique comme client DHCPv4</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Dell</cp:lastModifiedBy>
  <cp:revision>381</cp:revision>
  <dcterms:created xsi:type="dcterms:W3CDTF">2019-10-18T06:21:22Z</dcterms:created>
  <dcterms:modified xsi:type="dcterms:W3CDTF">2022-11-17T09:12:18Z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0x0101004A5615B0110A4A43A14E905A3B20EEC1</vt:lpwstr>
  </property>
</Properties>
</file>