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fceaf732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fceaf732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eea7f4b9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eea7f4b9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6a8580b7e3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6a8580b7e3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6a8580b7e3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6a8580b7e3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6a8580b7e3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6a8580b7e3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a6e0af1b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8a6e0af1b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lvl1pPr lvl="0" algn="ctr">
              <a:spcBef>
                <a:spcPts val="0"/>
              </a:spcBef>
              <a:spcAft>
                <a:spcPts val="0"/>
              </a:spcAft>
              <a:buClr>
                <a:srgbClr val="000000"/>
              </a:buClr>
              <a:buSzPts val="3000"/>
              <a:buFont typeface="Avenir"/>
              <a:buNone/>
              <a:defRPr b="1" sz="3000">
                <a:solidFill>
                  <a:srgbClr val="000000"/>
                </a:solidFill>
                <a:latin typeface="Avenir"/>
                <a:ea typeface="Avenir"/>
                <a:cs typeface="Avenir"/>
                <a:sym typeface="Aveni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3000"/>
              <a:buNone/>
              <a:defRPr sz="3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23850" lvl="0" marL="457200" algn="ctr">
              <a:spcBef>
                <a:spcPts val="0"/>
              </a:spcBef>
              <a:spcAft>
                <a:spcPts val="0"/>
              </a:spcAft>
              <a:buSzPts val="1500"/>
              <a:buChar char="●"/>
              <a:defRPr/>
            </a:lvl1pPr>
            <a:lvl2pPr indent="-323850" lvl="1" marL="914400" algn="ctr">
              <a:spcBef>
                <a:spcPts val="0"/>
              </a:spcBef>
              <a:spcAft>
                <a:spcPts val="0"/>
              </a:spcAft>
              <a:buSzPts val="1500"/>
              <a:buChar char="○"/>
              <a:defRPr sz="1500"/>
            </a:lvl2pPr>
            <a:lvl3pPr indent="-323850" lvl="2" marL="1371600" algn="ctr">
              <a:spcBef>
                <a:spcPts val="0"/>
              </a:spcBef>
              <a:spcAft>
                <a:spcPts val="0"/>
              </a:spcAft>
              <a:buSzPts val="1500"/>
              <a:buChar char="■"/>
              <a:defRPr sz="1500"/>
            </a:lvl3pPr>
            <a:lvl4pPr indent="-323850" lvl="3" marL="1828800" algn="ctr">
              <a:spcBef>
                <a:spcPts val="0"/>
              </a:spcBef>
              <a:spcAft>
                <a:spcPts val="0"/>
              </a:spcAft>
              <a:buSzPts val="1500"/>
              <a:buChar char="●"/>
              <a:defRPr sz="1500"/>
            </a:lvl4pPr>
            <a:lvl5pPr indent="-323850" lvl="4" marL="2286000" algn="ctr">
              <a:spcBef>
                <a:spcPts val="0"/>
              </a:spcBef>
              <a:spcAft>
                <a:spcPts val="0"/>
              </a:spcAft>
              <a:buSzPts val="1500"/>
              <a:buChar char="○"/>
              <a:defRPr sz="1500"/>
            </a:lvl5pPr>
            <a:lvl6pPr indent="-323850" lvl="5" marL="2743200" algn="ctr">
              <a:spcBef>
                <a:spcPts val="0"/>
              </a:spcBef>
              <a:spcAft>
                <a:spcPts val="0"/>
              </a:spcAft>
              <a:buSzPts val="1500"/>
              <a:buChar char="■"/>
              <a:defRPr sz="1500"/>
            </a:lvl6pPr>
            <a:lvl7pPr indent="-323850" lvl="6" marL="3200400" algn="ctr">
              <a:spcBef>
                <a:spcPts val="0"/>
              </a:spcBef>
              <a:spcAft>
                <a:spcPts val="0"/>
              </a:spcAft>
              <a:buSzPts val="1500"/>
              <a:buChar char="●"/>
              <a:defRPr sz="1500"/>
            </a:lvl7pPr>
            <a:lvl8pPr indent="-323850" lvl="7" marL="3657600" algn="ctr">
              <a:spcBef>
                <a:spcPts val="0"/>
              </a:spcBef>
              <a:spcAft>
                <a:spcPts val="0"/>
              </a:spcAft>
              <a:buSzPts val="1500"/>
              <a:buChar char="○"/>
              <a:defRPr sz="1500"/>
            </a:lvl8pPr>
            <a:lvl9pPr indent="-323850" lvl="8" marL="4114800" algn="ctr">
              <a:spcBef>
                <a:spcPts val="0"/>
              </a:spcBef>
              <a:spcAft>
                <a:spcPts val="0"/>
              </a:spcAft>
              <a:buSzPts val="1500"/>
              <a:buChar char="■"/>
              <a:defRPr sz="1500"/>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es LS" type="obj">
  <p:cSld name="OBJECT">
    <p:bg>
      <p:bgPr>
        <a:blipFill>
          <a:blip r:embed="rId2">
            <a:alphaModFix amt="7000"/>
          </a:blip>
          <a:stretch>
            <a:fillRect/>
          </a:stretch>
        </a:blipFill>
      </p:bgPr>
    </p:bg>
    <p:spTree>
      <p:nvGrpSpPr>
        <p:cNvPr id="51" name="Shape 51"/>
        <p:cNvGrpSpPr/>
        <p:nvPr/>
      </p:nvGrpSpPr>
      <p:grpSpPr>
        <a:xfrm>
          <a:off x="0" y="0"/>
          <a:ext cx="0" cy="0"/>
          <a:chOff x="0" y="0"/>
          <a:chExt cx="0" cy="0"/>
        </a:xfrm>
      </p:grpSpPr>
      <p:pic>
        <p:nvPicPr>
          <p:cNvPr id="52" name="Google Shape;52;p13"/>
          <p:cNvPicPr preferRelativeResize="0"/>
          <p:nvPr/>
        </p:nvPicPr>
        <p:blipFill rotWithShape="1">
          <a:blip r:embed="rId3">
            <a:alphaModFix/>
          </a:blip>
          <a:srcRect b="0" l="0" r="0" t="0"/>
          <a:stretch/>
        </p:blipFill>
        <p:spPr>
          <a:xfrm>
            <a:off x="-461" y="260"/>
            <a:ext cx="9144463" cy="5143243"/>
          </a:xfrm>
          <a:prstGeom prst="rect">
            <a:avLst/>
          </a:prstGeom>
          <a:noFill/>
          <a:ln>
            <a:noFill/>
          </a:ln>
        </p:spPr>
      </p:pic>
      <p:sp>
        <p:nvSpPr>
          <p:cNvPr id="53" name="Google Shape;53;p13"/>
          <p:cNvSpPr txBox="1"/>
          <p:nvPr>
            <p:ph type="title"/>
          </p:nvPr>
        </p:nvSpPr>
        <p:spPr>
          <a:xfrm>
            <a:off x="628650" y="549978"/>
            <a:ext cx="7886700" cy="588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accent3"/>
              </a:buClr>
              <a:buSzPts val="2100"/>
              <a:buFont typeface="Avenir"/>
              <a:buNone/>
              <a:defRPr sz="2100" cap="none"/>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body"/>
          </p:nvPr>
        </p:nvSpPr>
        <p:spPr>
          <a:xfrm>
            <a:off x="628650" y="1240972"/>
            <a:ext cx="7886700" cy="33918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7F7F7F"/>
              </a:buClr>
              <a:buSzPts val="1500"/>
              <a:buNone/>
              <a:defRPr sz="1500"/>
            </a:lvl1pPr>
            <a:lvl2pPr indent="-228600" lvl="1" marL="914400" rtl="0" algn="l">
              <a:lnSpc>
                <a:spcPct val="90000"/>
              </a:lnSpc>
              <a:spcBef>
                <a:spcPts val="1200"/>
              </a:spcBef>
              <a:spcAft>
                <a:spcPts val="0"/>
              </a:spcAft>
              <a:buClr>
                <a:srgbClr val="7F7F7F"/>
              </a:buClr>
              <a:buSzPts val="1500"/>
              <a:buNone/>
              <a:defRPr sz="1500"/>
            </a:lvl2pPr>
            <a:lvl3pPr indent="-228600" lvl="2" marL="1371600" rtl="0" algn="l">
              <a:lnSpc>
                <a:spcPct val="90000"/>
              </a:lnSpc>
              <a:spcBef>
                <a:spcPts val="1200"/>
              </a:spcBef>
              <a:spcAft>
                <a:spcPts val="0"/>
              </a:spcAft>
              <a:buClr>
                <a:srgbClr val="7F7F7F"/>
              </a:buClr>
              <a:buSzPts val="1500"/>
              <a:buNone/>
              <a:defRPr sz="1500"/>
            </a:lvl3pPr>
            <a:lvl4pPr indent="-228600" lvl="3" marL="1828800" rtl="0" algn="l">
              <a:lnSpc>
                <a:spcPct val="90000"/>
              </a:lnSpc>
              <a:spcBef>
                <a:spcPts val="1200"/>
              </a:spcBef>
              <a:spcAft>
                <a:spcPts val="0"/>
              </a:spcAft>
              <a:buClr>
                <a:srgbClr val="7F7F7F"/>
              </a:buClr>
              <a:buSzPts val="1500"/>
              <a:buNone/>
              <a:defRPr sz="1500"/>
            </a:lvl4pPr>
            <a:lvl5pPr indent="-228600" lvl="4" marL="2286000" rtl="0" algn="l">
              <a:lnSpc>
                <a:spcPct val="90000"/>
              </a:lnSpc>
              <a:spcBef>
                <a:spcPts val="1200"/>
              </a:spcBef>
              <a:spcAft>
                <a:spcPts val="0"/>
              </a:spcAft>
              <a:buClr>
                <a:srgbClr val="7F7F7F"/>
              </a:buClr>
              <a:buSzPts val="1500"/>
              <a:buNone/>
              <a:defRPr sz="1500"/>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5" name="Google Shape;55;p13"/>
          <p:cNvSpPr txBox="1"/>
          <p:nvPr/>
        </p:nvSpPr>
        <p:spPr>
          <a:xfrm>
            <a:off x="-460" y="4817789"/>
            <a:ext cx="5940600" cy="315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fr" sz="800" u="none" strike="noStrike">
                <a:solidFill>
                  <a:schemeClr val="dk1"/>
                </a:solidFill>
                <a:latin typeface="Avenir"/>
                <a:ea typeface="Avenir"/>
                <a:cs typeface="Avenir"/>
                <a:sym typeface="Avenir"/>
              </a:rPr>
              <a:t>© LessonSharing 202</a:t>
            </a:r>
            <a:r>
              <a:rPr lang="fr" sz="800">
                <a:solidFill>
                  <a:schemeClr val="dk1"/>
                </a:solidFill>
                <a:latin typeface="Avenir"/>
                <a:ea typeface="Avenir"/>
                <a:cs typeface="Avenir"/>
                <a:sym typeface="Avenir"/>
              </a:rPr>
              <a:t>2</a:t>
            </a:r>
            <a:r>
              <a:rPr b="0" i="0" lang="fr" sz="800" u="none" strike="noStrike">
                <a:solidFill>
                  <a:schemeClr val="dk1"/>
                </a:solidFill>
                <a:latin typeface="Avenir"/>
                <a:ea typeface="Avenir"/>
                <a:cs typeface="Avenir"/>
                <a:sym typeface="Avenir"/>
              </a:rPr>
              <a:t> – All rights reserved</a:t>
            </a:r>
            <a:endParaRPr sz="1100"/>
          </a:p>
          <a:p>
            <a:pPr indent="0" lvl="0" marL="0" marR="0" rtl="0" algn="l">
              <a:spcBef>
                <a:spcPts val="0"/>
              </a:spcBef>
              <a:spcAft>
                <a:spcPts val="0"/>
              </a:spcAft>
              <a:buNone/>
            </a:pPr>
            <a:r>
              <a:rPr lang="fr" sz="800">
                <a:solidFill>
                  <a:schemeClr val="dk1"/>
                </a:solidFill>
                <a:latin typeface="Avenir"/>
                <a:ea typeface="Avenir"/>
                <a:cs typeface="Avenir"/>
                <a:sym typeface="Avenir"/>
              </a:rPr>
              <a:t> </a:t>
            </a:r>
            <a:endParaRPr sz="800">
              <a:solidFill>
                <a:schemeClr val="dk1"/>
              </a:solidFill>
              <a:latin typeface="Avenir"/>
              <a:ea typeface="Avenir"/>
              <a:cs typeface="Avenir"/>
              <a:sym typeface="Avenir"/>
            </a:endParaRPr>
          </a:p>
        </p:txBody>
      </p:sp>
      <p:sp>
        <p:nvSpPr>
          <p:cNvPr id="56" name="Google Shape;56;p13"/>
          <p:cNvSpPr txBox="1"/>
          <p:nvPr/>
        </p:nvSpPr>
        <p:spPr>
          <a:xfrm>
            <a:off x="8762882" y="4865825"/>
            <a:ext cx="354300" cy="2739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lang="fr" sz="900">
                <a:solidFill>
                  <a:schemeClr val="lt1"/>
                </a:solidFill>
                <a:latin typeface="Avenir"/>
                <a:ea typeface="Avenir"/>
                <a:cs typeface="Avenir"/>
                <a:sym typeface="Avenir"/>
              </a:rPr>
              <a:t>‹#›</a:t>
            </a:fld>
            <a:endParaRPr sz="900">
              <a:solidFill>
                <a:schemeClr val="lt1"/>
              </a:solidFill>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5974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311700" y="1228675"/>
            <a:ext cx="8520600" cy="3416400"/>
          </a:xfrm>
          <a:prstGeom prst="rect">
            <a:avLst/>
          </a:prstGeom>
        </p:spPr>
        <p:txBody>
          <a:bodyPr anchorCtr="0" anchor="t" bIns="91425" lIns="91425" spcFirstLastPara="1" rIns="91425" wrap="square" tIns="91425">
            <a:norm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597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2286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84738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665175"/>
            <a:ext cx="8530800" cy="38757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000"/>
              <a:buNone/>
              <a:defRPr sz="3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000"/>
              <a:buNone/>
              <a:defRPr sz="3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sz="1000"/>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000"/>
              <a:buFont typeface="Avenir"/>
              <a:buNone/>
              <a:defRPr b="1" sz="2000">
                <a:solidFill>
                  <a:schemeClr val="dk1"/>
                </a:solidFill>
                <a:latin typeface="Avenir"/>
                <a:ea typeface="Avenir"/>
                <a:cs typeface="Avenir"/>
                <a:sym typeface="Aveni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000075"/>
            <a:ext cx="8520600" cy="3416400"/>
          </a:xfrm>
          <a:prstGeom prst="rect">
            <a:avLst/>
          </a:prstGeom>
          <a:noFill/>
          <a:ln>
            <a:noFill/>
          </a:ln>
        </p:spPr>
        <p:txBody>
          <a:bodyPr anchorCtr="0" anchor="t" bIns="91425" lIns="91425" spcFirstLastPara="1" rIns="91425" wrap="square" tIns="91425">
            <a:normAutofit/>
          </a:bodyPr>
          <a:lstStyle>
            <a:lvl1pPr indent="-323850" lvl="0" marL="457200">
              <a:lnSpc>
                <a:spcPct val="115000"/>
              </a:lnSpc>
              <a:spcBef>
                <a:spcPts val="0"/>
              </a:spcBef>
              <a:spcAft>
                <a:spcPts val="0"/>
              </a:spcAft>
              <a:buSzPts val="1500"/>
              <a:buFont typeface="Avenir"/>
              <a:buChar char="●"/>
              <a:defRPr sz="1500">
                <a:latin typeface="Avenir"/>
                <a:ea typeface="Avenir"/>
                <a:cs typeface="Avenir"/>
                <a:sym typeface="Avenir"/>
              </a:defRPr>
            </a:lvl1pPr>
            <a:lvl2pPr indent="-323850" lvl="1" marL="914400">
              <a:lnSpc>
                <a:spcPct val="115000"/>
              </a:lnSpc>
              <a:spcBef>
                <a:spcPts val="0"/>
              </a:spcBef>
              <a:spcAft>
                <a:spcPts val="0"/>
              </a:spcAft>
              <a:buSzPts val="1500"/>
              <a:buFont typeface="Avenir"/>
              <a:buChar char="○"/>
              <a:defRPr sz="1500">
                <a:latin typeface="Avenir"/>
                <a:ea typeface="Avenir"/>
                <a:cs typeface="Avenir"/>
                <a:sym typeface="Avenir"/>
              </a:defRPr>
            </a:lvl2pPr>
            <a:lvl3pPr indent="-323850" lvl="2" marL="1371600">
              <a:lnSpc>
                <a:spcPct val="115000"/>
              </a:lnSpc>
              <a:spcBef>
                <a:spcPts val="0"/>
              </a:spcBef>
              <a:spcAft>
                <a:spcPts val="0"/>
              </a:spcAft>
              <a:buSzPts val="1500"/>
              <a:buFont typeface="Avenir"/>
              <a:buChar char="■"/>
              <a:defRPr sz="1500">
                <a:latin typeface="Avenir"/>
                <a:ea typeface="Avenir"/>
                <a:cs typeface="Avenir"/>
                <a:sym typeface="Avenir"/>
              </a:defRPr>
            </a:lvl3pPr>
            <a:lvl4pPr indent="-323850" lvl="3" marL="1828800">
              <a:lnSpc>
                <a:spcPct val="115000"/>
              </a:lnSpc>
              <a:spcBef>
                <a:spcPts val="0"/>
              </a:spcBef>
              <a:spcAft>
                <a:spcPts val="0"/>
              </a:spcAft>
              <a:buSzPts val="1500"/>
              <a:buFont typeface="Avenir"/>
              <a:buChar char="●"/>
              <a:defRPr sz="1500">
                <a:latin typeface="Avenir"/>
                <a:ea typeface="Avenir"/>
                <a:cs typeface="Avenir"/>
                <a:sym typeface="Avenir"/>
              </a:defRPr>
            </a:lvl4pPr>
            <a:lvl5pPr indent="-323850" lvl="4" marL="2286000">
              <a:lnSpc>
                <a:spcPct val="115000"/>
              </a:lnSpc>
              <a:spcBef>
                <a:spcPts val="0"/>
              </a:spcBef>
              <a:spcAft>
                <a:spcPts val="0"/>
              </a:spcAft>
              <a:buSzPts val="1500"/>
              <a:buFont typeface="Avenir"/>
              <a:buChar char="○"/>
              <a:defRPr sz="1500">
                <a:latin typeface="Avenir"/>
                <a:ea typeface="Avenir"/>
                <a:cs typeface="Avenir"/>
                <a:sym typeface="Avenir"/>
              </a:defRPr>
            </a:lvl5pPr>
            <a:lvl6pPr indent="-323850" lvl="5" marL="2743200">
              <a:lnSpc>
                <a:spcPct val="115000"/>
              </a:lnSpc>
              <a:spcBef>
                <a:spcPts val="0"/>
              </a:spcBef>
              <a:spcAft>
                <a:spcPts val="0"/>
              </a:spcAft>
              <a:buSzPts val="1500"/>
              <a:buFont typeface="Avenir"/>
              <a:buChar char="■"/>
              <a:defRPr sz="1500">
                <a:latin typeface="Avenir"/>
                <a:ea typeface="Avenir"/>
                <a:cs typeface="Avenir"/>
                <a:sym typeface="Avenir"/>
              </a:defRPr>
            </a:lvl6pPr>
            <a:lvl7pPr indent="-323850" lvl="6" marL="3200400">
              <a:lnSpc>
                <a:spcPct val="115000"/>
              </a:lnSpc>
              <a:spcBef>
                <a:spcPts val="0"/>
              </a:spcBef>
              <a:spcAft>
                <a:spcPts val="0"/>
              </a:spcAft>
              <a:buSzPts val="1500"/>
              <a:buFont typeface="Avenir"/>
              <a:buChar char="●"/>
              <a:defRPr sz="1500">
                <a:latin typeface="Avenir"/>
                <a:ea typeface="Avenir"/>
                <a:cs typeface="Avenir"/>
                <a:sym typeface="Avenir"/>
              </a:defRPr>
            </a:lvl7pPr>
            <a:lvl8pPr indent="-323850" lvl="7" marL="3657600">
              <a:lnSpc>
                <a:spcPct val="115000"/>
              </a:lnSpc>
              <a:spcBef>
                <a:spcPts val="0"/>
              </a:spcBef>
              <a:spcAft>
                <a:spcPts val="0"/>
              </a:spcAft>
              <a:buSzPts val="1500"/>
              <a:buFont typeface="Avenir"/>
              <a:buChar char="○"/>
              <a:defRPr sz="1500">
                <a:latin typeface="Avenir"/>
                <a:ea typeface="Avenir"/>
                <a:cs typeface="Avenir"/>
                <a:sym typeface="Avenir"/>
              </a:defRPr>
            </a:lvl8pPr>
            <a:lvl9pPr indent="-323850" lvl="8" marL="4114800">
              <a:lnSpc>
                <a:spcPct val="115000"/>
              </a:lnSpc>
              <a:spcBef>
                <a:spcPts val="0"/>
              </a:spcBef>
              <a:spcAft>
                <a:spcPts val="0"/>
              </a:spcAft>
              <a:buSzPts val="1500"/>
              <a:buFont typeface="Avenir"/>
              <a:buChar char="■"/>
              <a:defRPr sz="1500">
                <a:latin typeface="Avenir"/>
                <a:ea typeface="Avenir"/>
                <a:cs typeface="Avenir"/>
                <a:sym typeface="Aveni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pic>
        <p:nvPicPr>
          <p:cNvPr id="9" name="Google Shape;9;p1"/>
          <p:cNvPicPr preferRelativeResize="0"/>
          <p:nvPr/>
        </p:nvPicPr>
        <p:blipFill>
          <a:blip r:embed="rId1">
            <a:alphaModFix/>
          </a:blip>
          <a:stretch>
            <a:fillRect/>
          </a:stretch>
        </p:blipFill>
        <p:spPr>
          <a:xfrm>
            <a:off x="8117900" y="103800"/>
            <a:ext cx="903250" cy="341225"/>
          </a:xfrm>
          <a:prstGeom prst="rect">
            <a:avLst/>
          </a:prstGeom>
          <a:noFill/>
          <a:ln>
            <a:noFill/>
          </a:ln>
        </p:spPr>
      </p:pic>
      <p:sp>
        <p:nvSpPr>
          <p:cNvPr id="10" name="Google Shape;10;p1"/>
          <p:cNvSpPr txBox="1"/>
          <p:nvPr/>
        </p:nvSpPr>
        <p:spPr>
          <a:xfrm>
            <a:off x="311700" y="4663225"/>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800">
                <a:solidFill>
                  <a:srgbClr val="757070"/>
                </a:solidFill>
                <a:latin typeface="Avenir"/>
                <a:ea typeface="Avenir"/>
                <a:cs typeface="Avenir"/>
                <a:sym typeface="Avenir"/>
              </a:rPr>
              <a:t>© LessonSharing 2022 – All rights reserved</a:t>
            </a:r>
            <a:endParaRPr sz="1100">
              <a:solidFill>
                <a:schemeClr val="dk1"/>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13541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Exercices</a:t>
            </a:r>
            <a:br>
              <a:rPr lang="fr"/>
            </a:br>
            <a:br>
              <a:rPr lang="fr"/>
            </a:br>
            <a:r>
              <a:rPr lang="fr"/>
              <a:t>POO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97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Informations</a:t>
            </a:r>
            <a:endParaRPr/>
          </a:p>
        </p:txBody>
      </p:sp>
      <p:sp>
        <p:nvSpPr>
          <p:cNvPr id="67" name="Google Shape;67;p15"/>
          <p:cNvSpPr txBox="1"/>
          <p:nvPr>
            <p:ph idx="1" type="body"/>
          </p:nvPr>
        </p:nvSpPr>
        <p:spPr>
          <a:xfrm>
            <a:off x="311700" y="1228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Afin </a:t>
            </a:r>
            <a:r>
              <a:rPr lang="fr"/>
              <a:t>de bien réaliser</a:t>
            </a:r>
            <a:r>
              <a:rPr lang="fr"/>
              <a:t> ces exercices vous devrez </a:t>
            </a:r>
            <a:r>
              <a:rPr lang="fr"/>
              <a:t>utiliser</a:t>
            </a:r>
            <a:r>
              <a:rPr lang="fr"/>
              <a:t> php dans un terminal, pour cela vous n’aurez qu’à faire </a:t>
            </a:r>
            <a:r>
              <a:rPr b="1" i="1" lang="fr" sz="1800"/>
              <a:t>php [nom du fichier]</a:t>
            </a:r>
            <a:r>
              <a:rPr b="1" i="1" lang="fr"/>
              <a:t> </a:t>
            </a:r>
            <a:r>
              <a:rPr lang="fr"/>
              <a:t>c</a:t>
            </a:r>
            <a:r>
              <a:rPr lang="fr"/>
              <a:t>ela </a:t>
            </a:r>
            <a:r>
              <a:rPr lang="fr"/>
              <a:t>exécutera</a:t>
            </a:r>
            <a:r>
              <a:rPr lang="fr"/>
              <a:t> le fichier.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Afin de </a:t>
            </a:r>
            <a:r>
              <a:rPr lang="fr"/>
              <a:t>réaliser à</a:t>
            </a:r>
            <a:r>
              <a:rPr lang="fr"/>
              <a:t> bien les exercices vous devrez aussi chercher par vous </a:t>
            </a:r>
            <a:r>
              <a:rPr lang="fr"/>
              <a:t>même</a:t>
            </a:r>
            <a:r>
              <a:rPr lang="fr"/>
              <a:t> </a:t>
            </a:r>
            <a:r>
              <a:rPr lang="fr"/>
              <a:t>certaines</a:t>
            </a:r>
            <a:r>
              <a:rPr lang="fr"/>
              <a:t> </a:t>
            </a:r>
            <a:r>
              <a:rPr lang="fr"/>
              <a:t>fonctions</a:t>
            </a:r>
            <a:r>
              <a:rPr lang="fr"/>
              <a:t> pour </a:t>
            </a:r>
            <a:r>
              <a:rPr lang="fr"/>
              <a:t>répondre</a:t>
            </a:r>
            <a:r>
              <a:rPr lang="fr"/>
              <a:t> aux besoins des exercices. En </a:t>
            </a:r>
            <a:r>
              <a:rPr lang="fr"/>
              <a:t>d'autres</a:t>
            </a:r>
            <a:r>
              <a:rPr lang="fr"/>
              <a:t> </a:t>
            </a:r>
            <a:r>
              <a:rPr lang="fr"/>
              <a:t>termes,</a:t>
            </a:r>
            <a:r>
              <a:rPr lang="fr"/>
              <a:t> RTFM.</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Néanmoins</a:t>
            </a:r>
            <a:r>
              <a:rPr lang="fr"/>
              <a:t> je reste </a:t>
            </a:r>
            <a:r>
              <a:rPr lang="fr"/>
              <a:t>à votre</a:t>
            </a:r>
            <a:r>
              <a:rPr lang="fr"/>
              <a:t> disposition en cas de besoin.</a:t>
            </a:r>
            <a:endParaRPr/>
          </a:p>
        </p:txBody>
      </p:sp>
      <p:pic>
        <p:nvPicPr>
          <p:cNvPr id="68" name="Google Shape;68;p15"/>
          <p:cNvPicPr preferRelativeResize="0"/>
          <p:nvPr/>
        </p:nvPicPr>
        <p:blipFill>
          <a:blip r:embed="rId3">
            <a:alphaModFix/>
          </a:blip>
          <a:stretch>
            <a:fillRect/>
          </a:stretch>
        </p:blipFill>
        <p:spPr>
          <a:xfrm>
            <a:off x="6472750" y="2786600"/>
            <a:ext cx="1989652" cy="19896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388375" y="1468950"/>
            <a:ext cx="8272800" cy="1212000"/>
          </a:xfrm>
          <a:prstGeom prst="rect">
            <a:avLst/>
          </a:prstGeom>
          <a:noFill/>
          <a:ln>
            <a:noFill/>
          </a:ln>
        </p:spPr>
        <p:txBody>
          <a:bodyPr anchorCtr="0" anchor="t" bIns="91425" lIns="91425" spcFirstLastPara="1" rIns="91425" wrap="square" tIns="91425">
            <a:spAutoFit/>
          </a:bodyPr>
          <a:lstStyle/>
          <a:p>
            <a:pPr indent="0" lvl="0" marL="0" marR="381000" rtl="0" algn="l">
              <a:lnSpc>
                <a:spcPct val="115000"/>
              </a:lnSpc>
              <a:spcBef>
                <a:spcPts val="1200"/>
              </a:spcBef>
              <a:spcAft>
                <a:spcPts val="1200"/>
              </a:spcAft>
              <a:buClr>
                <a:srgbClr val="000000"/>
              </a:buClr>
              <a:buSzPts val="1100"/>
              <a:buFont typeface="Arial"/>
              <a:buNone/>
            </a:pPr>
            <a:r>
              <a:rPr lang="fr" sz="1500">
                <a:solidFill>
                  <a:schemeClr val="dk1"/>
                </a:solidFill>
                <a:latin typeface="Avenir"/>
                <a:ea typeface="Avenir"/>
                <a:cs typeface="Avenir"/>
                <a:sym typeface="Avenir"/>
              </a:rPr>
              <a:t>Écrivez une classe représentant un registre. Elle doit avoir les propriétés nom, prenom age, sexe et département de naissance et une méthode affichant « La personne [nom] [prenom] age de [age] est de sexe [sexe] et est nee dans le [departement]». Créez des objets registre , affectez leurs propriétés, et utilisez la méthode d’affichage. 	</a:t>
            </a:r>
            <a:endParaRPr sz="1500">
              <a:solidFill>
                <a:schemeClr val="dk1"/>
              </a:solidFill>
              <a:latin typeface="Avenir"/>
              <a:ea typeface="Avenir"/>
              <a:cs typeface="Avenir"/>
              <a:sym typeface="Avenir"/>
            </a:endParaRPr>
          </a:p>
        </p:txBody>
      </p:sp>
      <p:sp>
        <p:nvSpPr>
          <p:cNvPr id="74" name="Google Shape;74;p16"/>
          <p:cNvSpPr txBox="1"/>
          <p:nvPr/>
        </p:nvSpPr>
        <p:spPr>
          <a:xfrm>
            <a:off x="388375" y="614925"/>
            <a:ext cx="5244000" cy="784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fr" sz="2800">
                <a:latin typeface="Avenir"/>
                <a:ea typeface="Avenir"/>
                <a:cs typeface="Avenir"/>
                <a:sym typeface="Avenir"/>
              </a:rPr>
              <a:t>Exercice 1</a:t>
            </a:r>
            <a:endParaRPr b="1" sz="2800">
              <a:solidFill>
                <a:srgbClr val="000000"/>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597425"/>
            <a:ext cx="8520600" cy="5727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1100"/>
              <a:buFont typeface="Arial"/>
              <a:buNone/>
            </a:pPr>
            <a:r>
              <a:rPr lang="fr" sz="2800"/>
              <a:t>Exercice 2</a:t>
            </a:r>
            <a:endParaRPr/>
          </a:p>
        </p:txBody>
      </p:sp>
      <p:sp>
        <p:nvSpPr>
          <p:cNvPr id="80" name="Google Shape;80;p17"/>
          <p:cNvSpPr txBox="1"/>
          <p:nvPr>
            <p:ph idx="1" type="body"/>
          </p:nvPr>
        </p:nvSpPr>
        <p:spPr>
          <a:xfrm>
            <a:off x="311700" y="1228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Ajoutez un constructeur a la classe precedente puis realisez les meme operations de creation d’objet et d affichage.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800"/>
              <a:t>Exercice 3</a:t>
            </a:r>
            <a:endParaRPr sz="2800"/>
          </a:p>
        </p:txBody>
      </p:sp>
      <p:sp>
        <p:nvSpPr>
          <p:cNvPr id="86" name="Google Shape;86;p18"/>
          <p:cNvSpPr txBox="1"/>
          <p:nvPr>
            <p:ph idx="1" type="body"/>
          </p:nvPr>
        </p:nvSpPr>
        <p:spPr>
          <a:xfrm>
            <a:off x="311700" y="1228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fr">
                <a:solidFill>
                  <a:schemeClr val="dk1"/>
                </a:solidFill>
              </a:rPr>
              <a:t>Ajouter a la classe l adresse de la personne et realisez une fonction qui permettra de modifier l adresse de la personne en question</a:t>
            </a:r>
            <a:endParaRPr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800"/>
              <a:t>Exercice 4</a:t>
            </a:r>
            <a:endParaRPr sz="2800"/>
          </a:p>
        </p:txBody>
      </p:sp>
      <p:sp>
        <p:nvSpPr>
          <p:cNvPr id="92" name="Google Shape;92;p19"/>
          <p:cNvSpPr txBox="1"/>
          <p:nvPr>
            <p:ph idx="1" type="body"/>
          </p:nvPr>
        </p:nvSpPr>
        <p:spPr>
          <a:xfrm>
            <a:off x="311700" y="1228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1100">
                <a:solidFill>
                  <a:schemeClr val="dk1"/>
                </a:solidFill>
              </a:rPr>
              <a:t>Dans cet exercice, vous allez devoir réaliser 3 classe différentes, la première est la classe recrue, qui contiendra un nom, un prénom, un âge, un insigne et un niveau de privilège. A la création d’une nouvelle recrue, il n’a aucun insigne et son niveau de privilège est au plus bas (0).</a:t>
            </a:r>
            <a:endParaRPr sz="1100">
              <a:solidFill>
                <a:schemeClr val="dk1"/>
              </a:solidFill>
            </a:endParaRPr>
          </a:p>
          <a:p>
            <a:pPr indent="-298450" lvl="0" marL="457200" rtl="0" algn="l">
              <a:spcBef>
                <a:spcPts val="1200"/>
              </a:spcBef>
              <a:spcAft>
                <a:spcPts val="0"/>
              </a:spcAft>
              <a:buClr>
                <a:schemeClr val="dk1"/>
              </a:buClr>
              <a:buSzPts val="1100"/>
              <a:buFont typeface="Avenir"/>
              <a:buAutoNum type="arabicPeriod"/>
            </a:pPr>
            <a:r>
              <a:rPr lang="fr" sz="1100">
                <a:solidFill>
                  <a:schemeClr val="dk1"/>
                </a:solidFill>
              </a:rPr>
              <a:t>Réaliser la classe recrue, écrivez les fonctions permettant d’afficher le nom, prénom, âge, insigne et niveau de privilège.</a:t>
            </a:r>
            <a:endParaRPr sz="1100">
              <a:solidFill>
                <a:schemeClr val="dk1"/>
              </a:solidFill>
            </a:endParaRPr>
          </a:p>
          <a:p>
            <a:pPr indent="-298450" lvl="0" marL="457200" rtl="0" algn="l">
              <a:spcBef>
                <a:spcPts val="0"/>
              </a:spcBef>
              <a:spcAft>
                <a:spcPts val="0"/>
              </a:spcAft>
              <a:buClr>
                <a:schemeClr val="dk1"/>
              </a:buClr>
              <a:buSzPts val="1100"/>
              <a:buFont typeface="Avenir"/>
              <a:buAutoNum type="arabicPeriod"/>
            </a:pPr>
            <a:r>
              <a:rPr lang="fr" sz="1100">
                <a:solidFill>
                  <a:schemeClr val="dk1"/>
                </a:solidFill>
              </a:rPr>
              <a:t>Tester votre nouvelle classe en créant un nouvel objet recru.</a:t>
            </a:r>
            <a:endParaRPr sz="1100">
              <a:solidFill>
                <a:schemeClr val="dk1"/>
              </a:solidFill>
            </a:endParaRPr>
          </a:p>
          <a:p>
            <a:pPr indent="0" lvl="0" marL="0" rtl="0" algn="l">
              <a:spcBef>
                <a:spcPts val="1200"/>
              </a:spcBef>
              <a:spcAft>
                <a:spcPts val="0"/>
              </a:spcAft>
              <a:buClr>
                <a:schemeClr val="dk1"/>
              </a:buClr>
              <a:buSzPts val="1100"/>
              <a:buFont typeface="Arial"/>
              <a:buNone/>
            </a:pPr>
            <a:r>
              <a:rPr lang="fr" sz="1100">
                <a:solidFill>
                  <a:schemeClr val="dk1"/>
                </a:solidFill>
              </a:rPr>
              <a:t>Suite à cette cela, la recrue peut évoluer, il peut devenir militaire ou marin. S’il devient marin, il obtient une arme qui sera une mitraillette. S’il devient marin, il aura également une nouvelle arme, mais qui sera un poisson (celui que vous voulez). Son insigne et son niveau de privilège augmente également : l’insigne devient vert pour le militaire et bleu pour le marin. Le niveau de privilège est devenu 1 que ce soit pour le militaire ou le marin.</a:t>
            </a:r>
            <a:endParaRPr sz="1100">
              <a:solidFill>
                <a:schemeClr val="dk1"/>
              </a:solidFill>
            </a:endParaRPr>
          </a:p>
          <a:p>
            <a:pPr indent="-298450" lvl="0" marL="457200" rtl="0" algn="l">
              <a:spcBef>
                <a:spcPts val="1200"/>
              </a:spcBef>
              <a:spcAft>
                <a:spcPts val="0"/>
              </a:spcAft>
              <a:buClr>
                <a:schemeClr val="dk1"/>
              </a:buClr>
              <a:buSzPts val="1100"/>
              <a:buFont typeface="Arial"/>
              <a:buAutoNum type="arabicPeriod" startAt="3"/>
            </a:pPr>
            <a:r>
              <a:rPr lang="fr" sz="1100">
                <a:solidFill>
                  <a:schemeClr val="dk1"/>
                </a:solidFill>
              </a:rPr>
              <a:t>A l’aide de </a:t>
            </a:r>
            <a:r>
              <a:rPr b="1" lang="fr" sz="1100" u="sng">
                <a:solidFill>
                  <a:schemeClr val="dk1"/>
                </a:solidFill>
              </a:rPr>
              <a:t>l’héritage</a:t>
            </a:r>
            <a:r>
              <a:rPr lang="fr" sz="1100">
                <a:solidFill>
                  <a:schemeClr val="dk1"/>
                </a:solidFill>
              </a:rPr>
              <a:t>, faites en sorte que le militaire et le marin hérite des informations de la classe recrue, et modifie les informations qui ont changé.</a:t>
            </a:r>
            <a:endParaRPr sz="1100">
              <a:solidFill>
                <a:schemeClr val="dk1"/>
              </a:solidFill>
            </a:endParaRPr>
          </a:p>
          <a:p>
            <a:pPr indent="-298450" lvl="0" marL="457200" rtl="0" algn="l">
              <a:spcBef>
                <a:spcPts val="0"/>
              </a:spcBef>
              <a:spcAft>
                <a:spcPts val="0"/>
              </a:spcAft>
              <a:buClr>
                <a:schemeClr val="dk1"/>
              </a:buClr>
              <a:buSzPts val="1100"/>
              <a:buFont typeface="Avenir"/>
              <a:buAutoNum type="arabicPeriod" startAt="3"/>
            </a:pPr>
            <a:r>
              <a:rPr lang="fr" sz="1100">
                <a:solidFill>
                  <a:schemeClr val="dk1"/>
                </a:solidFill>
              </a:rPr>
              <a:t>Tester vos deux nouvelles classes en créant deux nouveaux objets : un militaire et un marin.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800"/>
              <a:t>Exercice 5</a:t>
            </a:r>
            <a:endParaRPr sz="2800"/>
          </a:p>
        </p:txBody>
      </p:sp>
      <p:sp>
        <p:nvSpPr>
          <p:cNvPr id="98" name="Google Shape;98;p20"/>
          <p:cNvSpPr txBox="1"/>
          <p:nvPr>
            <p:ph idx="1" type="body"/>
          </p:nvPr>
        </p:nvSpPr>
        <p:spPr>
          <a:xfrm>
            <a:off x="311700" y="12286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fr" sz="1100">
                <a:solidFill>
                  <a:schemeClr val="dk1"/>
                </a:solidFill>
              </a:rPr>
              <a:t>Vous travaillez pour le domaine géométrique de l’UFM (Université des Fonctions Mathématiques) à Paris et votre mission en tant que simple stagiaire est de facilité le travail des mathématiciens. Pour ce faire vous allez créer un objet triangle rectangle qui contiendra 3 attributs, la longueur, la largeur et l’hypoténuse. On se rappelle tous de nos cours de 4</a:t>
            </a:r>
            <a:r>
              <a:rPr baseline="30000" lang="fr" sz="1800">
                <a:solidFill>
                  <a:schemeClr val="dk1"/>
                </a:solidFill>
              </a:rPr>
              <a:t>ème</a:t>
            </a:r>
            <a:r>
              <a:rPr lang="fr" sz="1100">
                <a:solidFill>
                  <a:schemeClr val="dk1"/>
                </a:solidFill>
              </a:rPr>
              <a:t> qui dit que pour calculer l’hypoténuse d’un triangle rectangle, la formule est la suivante :</a:t>
            </a:r>
            <a:endParaRPr sz="1100">
              <a:solidFill>
                <a:schemeClr val="dk1"/>
              </a:solidFill>
            </a:endParaRPr>
          </a:p>
          <a:p>
            <a:pPr indent="0" lvl="0" marL="0" rtl="0" algn="ctr">
              <a:spcBef>
                <a:spcPts val="800"/>
              </a:spcBef>
              <a:spcAft>
                <a:spcPts val="0"/>
              </a:spcAft>
              <a:buClr>
                <a:schemeClr val="dk1"/>
              </a:buClr>
              <a:buSzPts val="1100"/>
              <a:buFont typeface="Arial"/>
              <a:buNone/>
            </a:pPr>
            <a:r>
              <a:rPr i="1" lang="fr" sz="1100">
                <a:solidFill>
                  <a:schemeClr val="dk1"/>
                </a:solidFill>
              </a:rPr>
              <a:t>Si un triangle ABC est rectangle en C, alors AB² = AC²+BC²</a:t>
            </a:r>
            <a:endParaRPr i="1" sz="1100">
              <a:solidFill>
                <a:schemeClr val="dk1"/>
              </a:solidFill>
            </a:endParaRPr>
          </a:p>
          <a:p>
            <a:pPr indent="0" lvl="0" marL="0" rtl="0" algn="ctr">
              <a:spcBef>
                <a:spcPts val="800"/>
              </a:spcBef>
              <a:spcAft>
                <a:spcPts val="0"/>
              </a:spcAft>
              <a:buClr>
                <a:schemeClr val="dk1"/>
              </a:buClr>
              <a:buSzPts val="1100"/>
              <a:buFont typeface="Arial"/>
              <a:buNone/>
            </a:pPr>
            <a:r>
              <a:rPr i="1" lang="fr" sz="1100">
                <a:solidFill>
                  <a:schemeClr val="dk1"/>
                </a:solidFill>
              </a:rPr>
              <a:t>(&lt;3 désolé de vous rappeler des classiques &lt;3)</a:t>
            </a:r>
            <a:endParaRPr i="1" sz="1100">
              <a:solidFill>
                <a:schemeClr val="dk1"/>
              </a:solidFill>
            </a:endParaRPr>
          </a:p>
          <a:p>
            <a:pPr indent="-298450" lvl="0" marL="457200" rtl="0" algn="l">
              <a:spcBef>
                <a:spcPts val="1200"/>
              </a:spcBef>
              <a:spcAft>
                <a:spcPts val="0"/>
              </a:spcAft>
              <a:buClr>
                <a:schemeClr val="dk1"/>
              </a:buClr>
              <a:buSzPts val="1100"/>
              <a:buFont typeface="Avenir"/>
              <a:buAutoNum type="arabicPeriod"/>
            </a:pPr>
            <a:r>
              <a:rPr lang="fr" sz="1100">
                <a:solidFill>
                  <a:schemeClr val="dk1"/>
                </a:solidFill>
              </a:rPr>
              <a:t>Créer la classe triangle rectangle avec ses attributs et ses fonctions pour afficher la longueur et la largeur.</a:t>
            </a:r>
            <a:endParaRPr sz="1100">
              <a:solidFill>
                <a:schemeClr val="dk1"/>
              </a:solidFill>
            </a:endParaRPr>
          </a:p>
          <a:p>
            <a:pPr indent="-298450" lvl="0" marL="457200" rtl="0" algn="l">
              <a:spcBef>
                <a:spcPts val="0"/>
              </a:spcBef>
              <a:spcAft>
                <a:spcPts val="0"/>
              </a:spcAft>
              <a:buClr>
                <a:schemeClr val="dk1"/>
              </a:buClr>
              <a:buSzPts val="1100"/>
              <a:buFont typeface="Avenir"/>
              <a:buAutoNum type="arabicPeriod"/>
            </a:pPr>
            <a:r>
              <a:rPr lang="fr" sz="1100">
                <a:solidFill>
                  <a:schemeClr val="dk1"/>
                </a:solidFill>
              </a:rPr>
              <a:t>Faites en sorte que le constructeur calcul la valeur de l’hypoténuse en fonction des deux valeurs que l’on peut lui donner en paramètre. Créer également la fonction permettant d’afficher l’hypoténuse (pour l’exemple vous pouvez mettre 6 en longueur et 8 en largeur, devriez tomber sur une hypoténuse égale à 10).</a:t>
            </a:r>
            <a:endParaRPr sz="1100">
              <a:solidFill>
                <a:schemeClr val="dk1"/>
              </a:solidFill>
            </a:endParaRPr>
          </a:p>
          <a:p>
            <a:pPr indent="-298450" lvl="0" marL="457200" rtl="0" algn="l">
              <a:spcBef>
                <a:spcPts val="0"/>
              </a:spcBef>
              <a:spcAft>
                <a:spcPts val="0"/>
              </a:spcAft>
              <a:buClr>
                <a:schemeClr val="dk1"/>
              </a:buClr>
              <a:buSzPts val="1100"/>
              <a:buFont typeface="Avenir"/>
              <a:buAutoNum type="arabicPeriod"/>
            </a:pPr>
            <a:r>
              <a:rPr lang="fr" sz="1100">
                <a:solidFill>
                  <a:schemeClr val="dk1"/>
                </a:solidFill>
              </a:rPr>
              <a:t>Créer les fonctions setLongueur et SetLargeur qui devront modifier la longueur et la largeur de l’objet (Attention, si on modifie la longueur ou la largeur, l’hypoténuse doit changer aussi).</a:t>
            </a:r>
            <a:endParaRPr sz="1100">
              <a:solidFill>
                <a:schemeClr val="dk1"/>
              </a:solidFill>
            </a:endParaRPr>
          </a:p>
          <a:p>
            <a:pPr indent="-298450" lvl="0" marL="457200" rtl="0" algn="l">
              <a:spcBef>
                <a:spcPts val="0"/>
              </a:spcBef>
              <a:spcAft>
                <a:spcPts val="0"/>
              </a:spcAft>
              <a:buClr>
                <a:schemeClr val="dk1"/>
              </a:buClr>
              <a:buSzPts val="1100"/>
              <a:buFont typeface="Avenir"/>
              <a:buAutoNum type="arabicPeriod"/>
            </a:pPr>
            <a:r>
              <a:rPr lang="fr" sz="1100">
                <a:solidFill>
                  <a:schemeClr val="dk1"/>
                </a:solidFill>
              </a:rPr>
              <a:t>Utiliser les fonction setLongueur et SetLargeur pour tester si ces nouvelles fonctions sont opérationnelles (pour l’exemple vous pouvez mettre 3 en longueur et 4 en largeur, devriez tomber sur une hypoténuse égale à 5).</a:t>
            </a:r>
            <a:endParaRPr sz="1100">
              <a:solidFill>
                <a:schemeClr val="dk1"/>
              </a:solidFill>
            </a:endParaRPr>
          </a:p>
          <a:p>
            <a:pPr indent="0" lvl="0" marL="457200" rtl="0" algn="l">
              <a:spcBef>
                <a:spcPts val="1200"/>
              </a:spcBef>
              <a:spcAft>
                <a:spcPts val="1200"/>
              </a:spcAft>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