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sldIdLst>
    <p:sldId id="256" r:id="rId2"/>
    <p:sldId id="257" r:id="rId3"/>
    <p:sldId id="258" r:id="rId4"/>
    <p:sldId id="266" r:id="rId5"/>
    <p:sldId id="259" r:id="rId6"/>
    <p:sldId id="264" r:id="rId7"/>
    <p:sldId id="265" r:id="rId8"/>
    <p:sldId id="260" r:id="rId9"/>
    <p:sldId id="267" r:id="rId10"/>
    <p:sldId id="268" r:id="rId11"/>
    <p:sldId id="270" r:id="rId12"/>
    <p:sldId id="269" r:id="rId13"/>
    <p:sldId id="272" r:id="rId14"/>
    <p:sldId id="261" r:id="rId15"/>
    <p:sldId id="273" r:id="rId16"/>
    <p:sldId id="274" r:id="rId17"/>
    <p:sldId id="275" r:id="rId18"/>
    <p:sldId id="262" r:id="rId19"/>
    <p:sldId id="276" r:id="rId20"/>
    <p:sldId id="277" r:id="rId21"/>
    <p:sldId id="278" r:id="rId22"/>
    <p:sldId id="263" r:id="rId2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159" d="100"/>
          <a:sy n="159" d="100"/>
        </p:scale>
        <p:origin x="306"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pPr/>
              <a:t>2/27/2024</a:t>
            </a:fld>
            <a:endParaRPr lang="en-US" dirty="0"/>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‹N°›</a:t>
            </a:fld>
            <a:endParaRPr lang="en-US"/>
          </a:p>
        </p:txBody>
      </p:sp>
    </p:spTree>
    <p:extLst>
      <p:ext uri="{BB962C8B-B14F-4D97-AF65-F5344CB8AC3E}">
        <p14:creationId xmlns:p14="http://schemas.microsoft.com/office/powerpoint/2010/main" val="232226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2/27/2024</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2115943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2/27/2024</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3527775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2/27/2024</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189804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2/27/2024</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2764681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2/27/2024</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595097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2/27/2024</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3607300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3AB41CFF-90C9-47B3-9DA1-F2BF8D839F7E}" type="datetime1">
              <a:rPr lang="en-US" smtClean="0"/>
              <a:t>2/27/2024</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36496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2/27/2024</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3330746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2/27/2024</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229552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2/27/2024</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3435127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57E0CF6C-748E-4B7A-BC8B-3011EF78ED13}" type="datetime1">
              <a:rPr lang="en-US" smtClean="0"/>
              <a:pPr/>
              <a:t>2/27/2024</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endParaRPr lang="en-US" dirty="0">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‹N°›</a:t>
            </a:fld>
            <a:endParaRPr lang="en-US" dirty="0"/>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2498437923"/>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25" r:id="rId8"/>
    <p:sldLayoutId id="2147483726" r:id="rId9"/>
    <p:sldLayoutId id="2147483727" r:id="rId10"/>
    <p:sldLayoutId id="2147483735" r:id="rId11"/>
  </p:sldLayoutIdLst>
  <p:hf sldNum="0" hdr="0" ft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37FDDF72-DE39-4F99-A3C1-DD9D7815D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4" name="Rectangle 33">
            <a:extLst>
              <a:ext uri="{FF2B5EF4-FFF2-40B4-BE49-F238E27FC236}">
                <a16:creationId xmlns:a16="http://schemas.microsoft.com/office/drawing/2014/main" id="{5E4ECE80-3AD1-450C-B62A-98788F1939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 name="Picture 3" descr="Un concept génétique abstrait">
            <a:extLst>
              <a:ext uri="{FF2B5EF4-FFF2-40B4-BE49-F238E27FC236}">
                <a16:creationId xmlns:a16="http://schemas.microsoft.com/office/drawing/2014/main" id="{B7B64460-C31D-9289-D1F1-7F53300AD6F8}"/>
              </a:ext>
            </a:extLst>
          </p:cNvPr>
          <p:cNvPicPr>
            <a:picLocks noChangeAspect="1"/>
          </p:cNvPicPr>
          <p:nvPr/>
        </p:nvPicPr>
        <p:blipFill rotWithShape="1">
          <a:blip r:embed="rId2">
            <a:alphaModFix amt="60000"/>
          </a:blip>
          <a:srcRect t="24459" r="-1" b="19288"/>
          <a:stretch/>
        </p:blipFill>
        <p:spPr>
          <a:xfrm>
            <a:off x="3048" y="10"/>
            <a:ext cx="12188952" cy="6856614"/>
          </a:xfrm>
          <a:prstGeom prst="rect">
            <a:avLst/>
          </a:prstGeom>
        </p:spPr>
      </p:pic>
      <p:sp>
        <p:nvSpPr>
          <p:cNvPr id="2" name="Titre 1">
            <a:extLst>
              <a:ext uri="{FF2B5EF4-FFF2-40B4-BE49-F238E27FC236}">
                <a16:creationId xmlns:a16="http://schemas.microsoft.com/office/drawing/2014/main" id="{721409C6-0132-807F-61CF-32840B42AB17}"/>
              </a:ext>
            </a:extLst>
          </p:cNvPr>
          <p:cNvSpPr>
            <a:spLocks noGrp="1"/>
          </p:cNvSpPr>
          <p:nvPr>
            <p:ph type="ctrTitle"/>
          </p:nvPr>
        </p:nvSpPr>
        <p:spPr>
          <a:xfrm>
            <a:off x="996275" y="744909"/>
            <a:ext cx="10190071" cy="3145855"/>
          </a:xfrm>
        </p:spPr>
        <p:txBody>
          <a:bodyPr anchor="b">
            <a:normAutofit/>
          </a:bodyPr>
          <a:lstStyle/>
          <a:p>
            <a:r>
              <a:rPr lang="fr-FR" sz="5400" b="1" i="0" dirty="0">
                <a:solidFill>
                  <a:schemeClr val="bg1"/>
                </a:solidFill>
                <a:effectLst/>
                <a:latin typeface="Söhne"/>
              </a:rPr>
              <a:t>Administration d'un Linux Server</a:t>
            </a:r>
            <a:endParaRPr lang="fr-FR" sz="9600" b="1" dirty="0">
              <a:solidFill>
                <a:schemeClr val="bg1"/>
              </a:solidFill>
            </a:endParaRPr>
          </a:p>
        </p:txBody>
      </p:sp>
      <p:sp>
        <p:nvSpPr>
          <p:cNvPr id="3" name="Sous-titre 2">
            <a:extLst>
              <a:ext uri="{FF2B5EF4-FFF2-40B4-BE49-F238E27FC236}">
                <a16:creationId xmlns:a16="http://schemas.microsoft.com/office/drawing/2014/main" id="{1328E829-98E1-DB1A-E4CB-61309895DF41}"/>
              </a:ext>
            </a:extLst>
          </p:cNvPr>
          <p:cNvSpPr>
            <a:spLocks noGrp="1"/>
          </p:cNvSpPr>
          <p:nvPr>
            <p:ph type="subTitle" idx="1"/>
          </p:nvPr>
        </p:nvSpPr>
        <p:spPr>
          <a:xfrm>
            <a:off x="1218708" y="4069780"/>
            <a:ext cx="9781327" cy="2056617"/>
          </a:xfrm>
        </p:spPr>
        <p:txBody>
          <a:bodyPr anchor="t">
            <a:normAutofit/>
          </a:bodyPr>
          <a:lstStyle/>
          <a:p>
            <a:endParaRPr lang="fr-FR" sz="2200">
              <a:solidFill>
                <a:srgbClr val="FFFFFF"/>
              </a:solidFill>
            </a:endParaRPr>
          </a:p>
        </p:txBody>
      </p:sp>
    </p:spTree>
    <p:extLst>
      <p:ext uri="{BB962C8B-B14F-4D97-AF65-F5344CB8AC3E}">
        <p14:creationId xmlns:p14="http://schemas.microsoft.com/office/powerpoint/2010/main" val="844511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4C7102-E21B-BC76-88AD-E38E584456DE}"/>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954A3577-4C7C-DDAE-FAC6-07C030601267}"/>
              </a:ext>
            </a:extLst>
          </p:cNvPr>
          <p:cNvSpPr>
            <a:spLocks noGrp="1"/>
          </p:cNvSpPr>
          <p:nvPr>
            <p:ph type="title"/>
          </p:nvPr>
        </p:nvSpPr>
        <p:spPr/>
        <p:txBody>
          <a:bodyPr/>
          <a:lstStyle/>
          <a:p>
            <a:r>
              <a:rPr lang="fr-FR" dirty="0"/>
              <a:t>Installation de Linux Server:</a:t>
            </a:r>
          </a:p>
        </p:txBody>
      </p:sp>
      <p:sp>
        <p:nvSpPr>
          <p:cNvPr id="3" name="Espace réservé du contenu 2">
            <a:extLst>
              <a:ext uri="{FF2B5EF4-FFF2-40B4-BE49-F238E27FC236}">
                <a16:creationId xmlns:a16="http://schemas.microsoft.com/office/drawing/2014/main" id="{86EC2A20-40F0-CD3B-02BA-A3D20E5CAB5B}"/>
              </a:ext>
            </a:extLst>
          </p:cNvPr>
          <p:cNvSpPr>
            <a:spLocks noGrp="1"/>
          </p:cNvSpPr>
          <p:nvPr>
            <p:ph idx="1"/>
          </p:nvPr>
        </p:nvSpPr>
        <p:spPr/>
        <p:txBody>
          <a:bodyPr>
            <a:normAutofit fontScale="55000" lnSpcReduction="20000"/>
          </a:bodyPr>
          <a:lstStyle/>
          <a:p>
            <a:pPr marL="0" indent="0">
              <a:buNone/>
            </a:pPr>
            <a:r>
              <a:rPr lang="fr-FR" dirty="0"/>
              <a:t>Créer un disque dur virtuel :</a:t>
            </a:r>
          </a:p>
          <a:p>
            <a:pPr marL="0" indent="0">
              <a:buNone/>
            </a:pPr>
            <a:r>
              <a:rPr lang="fr-FR" dirty="0"/>
              <a:t>Sélectionnez "Créer un disque dur virtuel maintenant" et cliquez sur "Suivant".</a:t>
            </a:r>
          </a:p>
          <a:p>
            <a:pPr marL="0" indent="0">
              <a:buNone/>
            </a:pPr>
            <a:r>
              <a:rPr lang="fr-FR" dirty="0"/>
              <a:t>Choisissez le type de fichier de disque dur virtuel (par défaut : VDI) et cliquez sur "Suivant".</a:t>
            </a:r>
          </a:p>
          <a:p>
            <a:pPr marL="0" indent="0">
              <a:buNone/>
            </a:pPr>
            <a:r>
              <a:rPr lang="fr-FR" dirty="0"/>
              <a:t>Sélectionnez "Dynamiquement alloué" pour le type de stockage.</a:t>
            </a:r>
          </a:p>
          <a:p>
            <a:pPr marL="0" indent="0">
              <a:buNone/>
            </a:pPr>
            <a:r>
              <a:rPr lang="fr-FR" dirty="0"/>
              <a:t>Choisissez la taille du disque dur virtuel et cliquez sur "Créer".</a:t>
            </a:r>
          </a:p>
          <a:p>
            <a:pPr marL="0" indent="0">
              <a:buNone/>
            </a:pPr>
            <a:endParaRPr lang="fr-FR" dirty="0"/>
          </a:p>
          <a:p>
            <a:pPr marL="0" indent="0">
              <a:buNone/>
            </a:pPr>
            <a:r>
              <a:rPr lang="fr-FR" dirty="0"/>
              <a:t>Configurer les paramètres de la machine virtuelle :</a:t>
            </a:r>
          </a:p>
          <a:p>
            <a:pPr marL="0" indent="0">
              <a:buNone/>
            </a:pPr>
            <a:r>
              <a:rPr lang="fr-FR" dirty="0"/>
              <a:t>Sélectionnez la machine virtuelle nouvellement créée dans VirtualBox et cliquez sur "Paramètres".</a:t>
            </a:r>
          </a:p>
          <a:p>
            <a:pPr marL="0" indent="0">
              <a:buNone/>
            </a:pPr>
            <a:r>
              <a:rPr lang="fr-FR" dirty="0"/>
              <a:t>Allez dans la section "Stockage" et ajoutez l'image ISO d'Ubuntu Server comme disque optique.</a:t>
            </a:r>
          </a:p>
          <a:p>
            <a:pPr marL="0" indent="0">
              <a:buNone/>
            </a:pPr>
            <a:r>
              <a:rPr lang="fr-FR" dirty="0"/>
              <a:t>Allez dans la section "Système" et assurez-vous que le contrôleur "IDE" est sélectionné en tant que premier démarrage.</a:t>
            </a:r>
          </a:p>
          <a:p>
            <a:pPr marL="0" indent="0">
              <a:buNone/>
            </a:pPr>
            <a:r>
              <a:rPr lang="fr-FR" dirty="0"/>
              <a:t>Cliquez sur "OK" pour enregistrer les paramètres.</a:t>
            </a:r>
          </a:p>
        </p:txBody>
      </p:sp>
    </p:spTree>
    <p:extLst>
      <p:ext uri="{BB962C8B-B14F-4D97-AF65-F5344CB8AC3E}">
        <p14:creationId xmlns:p14="http://schemas.microsoft.com/office/powerpoint/2010/main" val="1493117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19B230-C4F4-958E-BFEB-A536F748226E}"/>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587B63FA-2E06-E01B-8E9F-9AD3FADAC01C}"/>
              </a:ext>
            </a:extLst>
          </p:cNvPr>
          <p:cNvSpPr>
            <a:spLocks noGrp="1"/>
          </p:cNvSpPr>
          <p:nvPr>
            <p:ph type="title"/>
          </p:nvPr>
        </p:nvSpPr>
        <p:spPr/>
        <p:txBody>
          <a:bodyPr/>
          <a:lstStyle/>
          <a:p>
            <a:r>
              <a:rPr lang="fr-FR" dirty="0"/>
              <a:t>Installation de Linux Server:</a:t>
            </a:r>
          </a:p>
        </p:txBody>
      </p:sp>
      <p:sp>
        <p:nvSpPr>
          <p:cNvPr id="3" name="Espace réservé du contenu 2">
            <a:extLst>
              <a:ext uri="{FF2B5EF4-FFF2-40B4-BE49-F238E27FC236}">
                <a16:creationId xmlns:a16="http://schemas.microsoft.com/office/drawing/2014/main" id="{F2B33788-A343-85D5-CFB3-CD993FA92A37}"/>
              </a:ext>
            </a:extLst>
          </p:cNvPr>
          <p:cNvSpPr>
            <a:spLocks noGrp="1"/>
          </p:cNvSpPr>
          <p:nvPr>
            <p:ph idx="1"/>
          </p:nvPr>
        </p:nvSpPr>
        <p:spPr/>
        <p:txBody>
          <a:bodyPr>
            <a:normAutofit fontScale="55000" lnSpcReduction="20000"/>
          </a:bodyPr>
          <a:lstStyle/>
          <a:p>
            <a:pPr marL="0" indent="0">
              <a:buNone/>
            </a:pPr>
            <a:r>
              <a:rPr lang="fr-FR" dirty="0"/>
              <a:t>Créer un disque dur virtuel :</a:t>
            </a:r>
          </a:p>
          <a:p>
            <a:pPr marL="0" indent="0">
              <a:buNone/>
            </a:pPr>
            <a:r>
              <a:rPr lang="fr-FR" dirty="0"/>
              <a:t>Sélectionnez "Créer un disque dur virtuel maintenant" et cliquez sur "Suivant".</a:t>
            </a:r>
          </a:p>
          <a:p>
            <a:pPr marL="0" indent="0">
              <a:buNone/>
            </a:pPr>
            <a:r>
              <a:rPr lang="fr-FR" dirty="0"/>
              <a:t>Choisissez le type de fichier de disque dur virtuel (par défaut : VDI) et cliquez sur "Suivant".</a:t>
            </a:r>
          </a:p>
          <a:p>
            <a:pPr marL="0" indent="0">
              <a:buNone/>
            </a:pPr>
            <a:r>
              <a:rPr lang="fr-FR" dirty="0"/>
              <a:t>Sélectionnez "Dynamiquement alloué" pour le type de stockage.</a:t>
            </a:r>
          </a:p>
          <a:p>
            <a:pPr marL="0" indent="0">
              <a:buNone/>
            </a:pPr>
            <a:r>
              <a:rPr lang="fr-FR" dirty="0"/>
              <a:t>Choisissez la taille du disque dur virtuel et cliquez sur "Créer".</a:t>
            </a:r>
          </a:p>
          <a:p>
            <a:pPr marL="0" indent="0">
              <a:buNone/>
            </a:pPr>
            <a:endParaRPr lang="fr-FR" dirty="0"/>
          </a:p>
          <a:p>
            <a:pPr marL="0" indent="0">
              <a:buNone/>
            </a:pPr>
            <a:r>
              <a:rPr lang="fr-FR" dirty="0"/>
              <a:t>Configurer les paramètres de la machine virtuelle :</a:t>
            </a:r>
          </a:p>
          <a:p>
            <a:pPr marL="0" indent="0">
              <a:buNone/>
            </a:pPr>
            <a:r>
              <a:rPr lang="fr-FR" dirty="0"/>
              <a:t>Sélectionnez la machine virtuelle nouvellement créée dans VirtualBox et cliquez sur "Paramètres".</a:t>
            </a:r>
          </a:p>
          <a:p>
            <a:pPr marL="0" indent="0">
              <a:buNone/>
            </a:pPr>
            <a:r>
              <a:rPr lang="fr-FR" dirty="0"/>
              <a:t>Allez dans la section "Stockage" et ajoutez l'image ISO d'Ubuntu Server comme disque optique.</a:t>
            </a:r>
          </a:p>
          <a:p>
            <a:pPr marL="0" indent="0">
              <a:buNone/>
            </a:pPr>
            <a:r>
              <a:rPr lang="fr-FR" dirty="0"/>
              <a:t>Allez dans la section "Système" et assurez-vous que le contrôleur "IDE" est sélectionné en tant que premier démarrage.</a:t>
            </a:r>
          </a:p>
          <a:p>
            <a:pPr marL="0" indent="0">
              <a:buNone/>
            </a:pPr>
            <a:r>
              <a:rPr lang="fr-FR" dirty="0"/>
              <a:t>Cliquez sur "OK" pour enregistrer les paramètres.</a:t>
            </a:r>
          </a:p>
        </p:txBody>
      </p:sp>
    </p:spTree>
    <p:extLst>
      <p:ext uri="{BB962C8B-B14F-4D97-AF65-F5344CB8AC3E}">
        <p14:creationId xmlns:p14="http://schemas.microsoft.com/office/powerpoint/2010/main" val="2997922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ECC91E-7A75-1E75-0D5A-75B49501D927}"/>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A8FE01BE-D753-493B-F335-1A900F6A9FE8}"/>
              </a:ext>
            </a:extLst>
          </p:cNvPr>
          <p:cNvSpPr>
            <a:spLocks noGrp="1"/>
          </p:cNvSpPr>
          <p:nvPr>
            <p:ph type="title"/>
          </p:nvPr>
        </p:nvSpPr>
        <p:spPr/>
        <p:txBody>
          <a:bodyPr/>
          <a:lstStyle/>
          <a:p>
            <a:r>
              <a:rPr lang="fr-FR" dirty="0"/>
              <a:t>Installation de Linux Server:</a:t>
            </a:r>
          </a:p>
        </p:txBody>
      </p:sp>
      <p:sp>
        <p:nvSpPr>
          <p:cNvPr id="3" name="Espace réservé du contenu 2">
            <a:extLst>
              <a:ext uri="{FF2B5EF4-FFF2-40B4-BE49-F238E27FC236}">
                <a16:creationId xmlns:a16="http://schemas.microsoft.com/office/drawing/2014/main" id="{64EC138C-40E1-6D3F-AF39-382150112B8E}"/>
              </a:ext>
            </a:extLst>
          </p:cNvPr>
          <p:cNvSpPr>
            <a:spLocks noGrp="1"/>
          </p:cNvSpPr>
          <p:nvPr>
            <p:ph idx="1"/>
          </p:nvPr>
        </p:nvSpPr>
        <p:spPr/>
        <p:txBody>
          <a:bodyPr>
            <a:normAutofit fontScale="55000" lnSpcReduction="20000"/>
          </a:bodyPr>
          <a:lstStyle/>
          <a:p>
            <a:pPr marL="0" indent="0">
              <a:buNone/>
            </a:pPr>
            <a:r>
              <a:rPr lang="fr-FR" dirty="0"/>
              <a:t>Installer Ubuntu Server :</a:t>
            </a:r>
          </a:p>
          <a:p>
            <a:pPr marL="0" indent="0">
              <a:buNone/>
            </a:pPr>
            <a:r>
              <a:rPr lang="fr-FR" dirty="0"/>
              <a:t>Démarrez la machine virtuelle en cliquant sur "Démarrer".</a:t>
            </a:r>
          </a:p>
          <a:p>
            <a:pPr marL="0" indent="0">
              <a:buNone/>
            </a:pPr>
            <a:r>
              <a:rPr lang="fr-FR" dirty="0"/>
              <a:t>L'installation d'Ubuntu Server devrait démarrer à partir de l'image ISO que vous avez ajoutée.</a:t>
            </a:r>
          </a:p>
          <a:p>
            <a:pPr marL="0" indent="0">
              <a:buNone/>
            </a:pPr>
            <a:r>
              <a:rPr lang="fr-FR" dirty="0"/>
              <a:t>Suivez les instructions à l'écran pour sélectionner la langue, le fuseau horaire, le clavier, etc.</a:t>
            </a:r>
          </a:p>
          <a:p>
            <a:pPr marL="0" indent="0">
              <a:buNone/>
            </a:pPr>
            <a:r>
              <a:rPr lang="fr-FR" dirty="0"/>
              <a:t>Choisissez "Installer Ubuntu Server" et suivez les étapes d'installation guidée.</a:t>
            </a:r>
          </a:p>
          <a:p>
            <a:pPr marL="0" indent="0">
              <a:buNone/>
            </a:pPr>
            <a:r>
              <a:rPr lang="fr-FR" dirty="0"/>
              <a:t>Lorsque vous êtes invité, créez un utilisateur et définissez un mot de passe pour le compte administrateur (root).</a:t>
            </a:r>
          </a:p>
          <a:p>
            <a:pPr marL="0" indent="0">
              <a:buNone/>
            </a:pPr>
            <a:r>
              <a:rPr lang="fr-FR" dirty="0"/>
              <a:t>À la fin de l'installation, retirez l'image ISO du lecteur optique virtuel et redémarrez la machine virtuelle.</a:t>
            </a:r>
          </a:p>
          <a:p>
            <a:pPr marL="0" indent="0">
              <a:buNone/>
            </a:pPr>
            <a:endParaRPr lang="fr-FR" dirty="0"/>
          </a:p>
          <a:p>
            <a:pPr marL="0" indent="0">
              <a:buNone/>
            </a:pPr>
            <a:r>
              <a:rPr lang="fr-FR" dirty="0"/>
              <a:t>Configuration post-installation :</a:t>
            </a:r>
          </a:p>
          <a:p>
            <a:pPr marL="0" indent="0">
              <a:buNone/>
            </a:pPr>
            <a:r>
              <a:rPr lang="fr-FR" dirty="0"/>
              <a:t>Après le redémarrage, suivez les invites pour vous connecter avec le compte que vous avez créé lors de l'installation.</a:t>
            </a:r>
          </a:p>
          <a:p>
            <a:pPr marL="0" indent="0">
              <a:buNone/>
            </a:pPr>
            <a:r>
              <a:rPr lang="fr-FR" dirty="0"/>
              <a:t>Effectuez les configurations réseau, langue et fuseau horaire selon vos besoins à l'aide des outils en ligne de commande.</a:t>
            </a:r>
          </a:p>
          <a:p>
            <a:pPr marL="0" indent="0">
              <a:buNone/>
            </a:pPr>
            <a:r>
              <a:rPr lang="fr-FR" dirty="0"/>
              <a:t>Vous pouvez également installer les outils additionnels dont vous pourriez avoir besoin pour votre serveur.</a:t>
            </a:r>
          </a:p>
        </p:txBody>
      </p:sp>
    </p:spTree>
    <p:extLst>
      <p:ext uri="{BB962C8B-B14F-4D97-AF65-F5344CB8AC3E}">
        <p14:creationId xmlns:p14="http://schemas.microsoft.com/office/powerpoint/2010/main" val="3541800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2A43A9-7E71-883A-A83C-30E777E1CB6D}"/>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50F26F4D-26F6-157E-5DFE-B923B1CA6ABA}"/>
              </a:ext>
            </a:extLst>
          </p:cNvPr>
          <p:cNvSpPr>
            <a:spLocks noGrp="1"/>
          </p:cNvSpPr>
          <p:nvPr>
            <p:ph type="title"/>
          </p:nvPr>
        </p:nvSpPr>
        <p:spPr/>
        <p:txBody>
          <a:bodyPr/>
          <a:lstStyle/>
          <a:p>
            <a:r>
              <a:rPr lang="fr-FR" dirty="0"/>
              <a:t>Installation de Linux Server:</a:t>
            </a:r>
          </a:p>
        </p:txBody>
      </p:sp>
      <p:sp>
        <p:nvSpPr>
          <p:cNvPr id="3" name="Espace réservé du contenu 2">
            <a:extLst>
              <a:ext uri="{FF2B5EF4-FFF2-40B4-BE49-F238E27FC236}">
                <a16:creationId xmlns:a16="http://schemas.microsoft.com/office/drawing/2014/main" id="{88103ED4-6051-7793-7BDA-FB010FF7F9B4}"/>
              </a:ext>
            </a:extLst>
          </p:cNvPr>
          <p:cNvSpPr>
            <a:spLocks noGrp="1"/>
          </p:cNvSpPr>
          <p:nvPr>
            <p:ph idx="1"/>
          </p:nvPr>
        </p:nvSpPr>
        <p:spPr/>
        <p:txBody>
          <a:bodyPr>
            <a:normAutofit/>
          </a:bodyPr>
          <a:lstStyle/>
          <a:p>
            <a:pPr marL="0" indent="0" algn="ctr">
              <a:buNone/>
            </a:pPr>
            <a:endParaRPr lang="fr-FR" dirty="0"/>
          </a:p>
          <a:p>
            <a:pPr marL="0" indent="0" algn="ctr">
              <a:buNone/>
            </a:pPr>
            <a:endParaRPr lang="fr-FR" dirty="0"/>
          </a:p>
          <a:p>
            <a:pPr marL="0" indent="0" algn="ctr">
              <a:buNone/>
            </a:pPr>
            <a:endParaRPr lang="fr-FR" dirty="0"/>
          </a:p>
          <a:p>
            <a:pPr marL="0" indent="0" algn="ctr">
              <a:buNone/>
            </a:pPr>
            <a:r>
              <a:rPr lang="fr-FR" b="1" dirty="0"/>
              <a:t>TP – CONFIGURATION DU RESEAU </a:t>
            </a:r>
          </a:p>
        </p:txBody>
      </p:sp>
    </p:spTree>
    <p:extLst>
      <p:ext uri="{BB962C8B-B14F-4D97-AF65-F5344CB8AC3E}">
        <p14:creationId xmlns:p14="http://schemas.microsoft.com/office/powerpoint/2010/main" val="3707772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E13141D-CFD0-7ED0-6B25-8FA1A91EF1E1}"/>
              </a:ext>
            </a:extLst>
          </p:cNvPr>
          <p:cNvSpPr>
            <a:spLocks noGrp="1"/>
          </p:cNvSpPr>
          <p:nvPr>
            <p:ph type="title"/>
          </p:nvPr>
        </p:nvSpPr>
        <p:spPr/>
        <p:txBody>
          <a:bodyPr>
            <a:normAutofit/>
          </a:bodyPr>
          <a:lstStyle/>
          <a:p>
            <a:r>
              <a:rPr lang="fr-FR" dirty="0"/>
              <a:t>Gestion des utilisateurs et des groupes:</a:t>
            </a:r>
          </a:p>
        </p:txBody>
      </p:sp>
      <p:sp>
        <p:nvSpPr>
          <p:cNvPr id="3" name="Espace réservé du contenu 2">
            <a:extLst>
              <a:ext uri="{FF2B5EF4-FFF2-40B4-BE49-F238E27FC236}">
                <a16:creationId xmlns:a16="http://schemas.microsoft.com/office/drawing/2014/main" id="{499DDAF8-C77B-4DF0-751B-2CB86570E3B4}"/>
              </a:ext>
            </a:extLst>
          </p:cNvPr>
          <p:cNvSpPr>
            <a:spLocks noGrp="1"/>
          </p:cNvSpPr>
          <p:nvPr>
            <p:ph idx="1"/>
          </p:nvPr>
        </p:nvSpPr>
        <p:spPr/>
        <p:txBody>
          <a:bodyPr/>
          <a:lstStyle/>
          <a:p>
            <a:r>
              <a:rPr lang="fr-FR" dirty="0"/>
              <a:t>Création, modification et suppression d'utilisateurs.</a:t>
            </a:r>
          </a:p>
          <a:p>
            <a:r>
              <a:rPr lang="fr-FR" dirty="0"/>
              <a:t>Attribution de permissions et de privilèges.</a:t>
            </a:r>
          </a:p>
          <a:p>
            <a:r>
              <a:rPr lang="fr-FR" dirty="0"/>
              <a:t>Gestion des groupes d'utilisateurs.</a:t>
            </a:r>
          </a:p>
        </p:txBody>
      </p:sp>
    </p:spTree>
    <p:extLst>
      <p:ext uri="{BB962C8B-B14F-4D97-AF65-F5344CB8AC3E}">
        <p14:creationId xmlns:p14="http://schemas.microsoft.com/office/powerpoint/2010/main" val="16568263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8E683F-1EA8-FE18-4077-0B4956C11E1C}"/>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0BCA7FAA-C33C-FACD-B0D0-5F5140AAF00D}"/>
              </a:ext>
            </a:extLst>
          </p:cNvPr>
          <p:cNvSpPr>
            <a:spLocks noGrp="1"/>
          </p:cNvSpPr>
          <p:nvPr>
            <p:ph type="title"/>
          </p:nvPr>
        </p:nvSpPr>
        <p:spPr/>
        <p:txBody>
          <a:bodyPr>
            <a:normAutofit/>
          </a:bodyPr>
          <a:lstStyle/>
          <a:p>
            <a:r>
              <a:rPr lang="fr-FR" dirty="0"/>
              <a:t>Gestion des utilisateurs et des groupes:</a:t>
            </a:r>
          </a:p>
        </p:txBody>
      </p:sp>
      <p:sp>
        <p:nvSpPr>
          <p:cNvPr id="3" name="Espace réservé du contenu 2">
            <a:extLst>
              <a:ext uri="{FF2B5EF4-FFF2-40B4-BE49-F238E27FC236}">
                <a16:creationId xmlns:a16="http://schemas.microsoft.com/office/drawing/2014/main" id="{7565AE82-E540-CBDF-C9B0-EB65014DAD0D}"/>
              </a:ext>
            </a:extLst>
          </p:cNvPr>
          <p:cNvSpPr>
            <a:spLocks noGrp="1"/>
          </p:cNvSpPr>
          <p:nvPr>
            <p:ph idx="1"/>
          </p:nvPr>
        </p:nvSpPr>
        <p:spPr/>
        <p:txBody>
          <a:bodyPr>
            <a:normAutofit fontScale="47500" lnSpcReduction="20000"/>
          </a:bodyPr>
          <a:lstStyle/>
          <a:p>
            <a:pPr marL="0" indent="0">
              <a:buNone/>
            </a:pPr>
            <a:r>
              <a:rPr lang="fr-FR" b="1" dirty="0"/>
              <a:t>Création, modification et suppression d'utilisateurs :</a:t>
            </a:r>
          </a:p>
          <a:p>
            <a:pPr marL="0" indent="0">
              <a:buNone/>
            </a:pPr>
            <a:r>
              <a:rPr lang="fr-FR" dirty="0"/>
              <a:t>Création d'un utilisateur :</a:t>
            </a:r>
          </a:p>
          <a:p>
            <a:pPr marL="0" indent="0">
              <a:buNone/>
            </a:pPr>
            <a:r>
              <a:rPr lang="fr-FR" i="1" dirty="0" err="1"/>
              <a:t>sudo</a:t>
            </a:r>
            <a:r>
              <a:rPr lang="fr-FR" i="1" dirty="0"/>
              <a:t> </a:t>
            </a:r>
            <a:r>
              <a:rPr lang="fr-FR" i="1" dirty="0" err="1"/>
              <a:t>adduser</a:t>
            </a:r>
            <a:r>
              <a:rPr lang="fr-FR" i="1" dirty="0"/>
              <a:t> </a:t>
            </a:r>
            <a:r>
              <a:rPr lang="fr-FR" i="1" dirty="0" err="1"/>
              <a:t>nom_utilisateur</a:t>
            </a:r>
            <a:endParaRPr lang="fr-FR" i="1" dirty="0"/>
          </a:p>
          <a:p>
            <a:r>
              <a:rPr lang="fr-FR" dirty="0"/>
              <a:t>Remplacez "</a:t>
            </a:r>
            <a:r>
              <a:rPr lang="fr-FR" dirty="0" err="1"/>
              <a:t>nom_utilisateur</a:t>
            </a:r>
            <a:r>
              <a:rPr lang="fr-FR" dirty="0"/>
              <a:t>" par le nom de l'utilisateur que vous souhaitez créer. Suivez les instructions à l'écran pour définir le mot de passe et les informations supplémentaires.</a:t>
            </a:r>
          </a:p>
          <a:p>
            <a:endParaRPr lang="fr-FR" dirty="0"/>
          </a:p>
          <a:p>
            <a:pPr marL="0" indent="0">
              <a:buNone/>
            </a:pPr>
            <a:r>
              <a:rPr lang="fr-FR" dirty="0"/>
              <a:t>Modification d'un utilisateur :</a:t>
            </a:r>
          </a:p>
          <a:p>
            <a:pPr marL="0" indent="0">
              <a:buNone/>
            </a:pPr>
            <a:r>
              <a:rPr lang="fr-FR" i="1" dirty="0" err="1"/>
              <a:t>sudo</a:t>
            </a:r>
            <a:r>
              <a:rPr lang="fr-FR" i="1" dirty="0"/>
              <a:t> </a:t>
            </a:r>
            <a:r>
              <a:rPr lang="fr-FR" i="1" dirty="0" err="1"/>
              <a:t>usermod</a:t>
            </a:r>
            <a:r>
              <a:rPr lang="fr-FR" i="1" dirty="0"/>
              <a:t> -</a:t>
            </a:r>
            <a:r>
              <a:rPr lang="fr-FR" i="1" dirty="0" err="1"/>
              <a:t>aG</a:t>
            </a:r>
            <a:r>
              <a:rPr lang="fr-FR" i="1" dirty="0"/>
              <a:t> </a:t>
            </a:r>
            <a:r>
              <a:rPr lang="fr-FR" i="1" dirty="0" err="1"/>
              <a:t>groupe_utilisateur</a:t>
            </a:r>
            <a:r>
              <a:rPr lang="fr-FR" i="1" dirty="0"/>
              <a:t> </a:t>
            </a:r>
            <a:r>
              <a:rPr lang="fr-FR" i="1" dirty="0" err="1"/>
              <a:t>nom_utilisateur</a:t>
            </a:r>
            <a:endParaRPr lang="fr-FR" i="1" dirty="0"/>
          </a:p>
          <a:p>
            <a:r>
              <a:rPr lang="fr-FR" dirty="0"/>
              <a:t>Cela ajoute l'utilisateur spécifié au groupe spécifié. Assurez-vous de remplacer "</a:t>
            </a:r>
            <a:r>
              <a:rPr lang="fr-FR" dirty="0" err="1"/>
              <a:t>groupe_utilisateur</a:t>
            </a:r>
            <a:r>
              <a:rPr lang="fr-FR" dirty="0"/>
              <a:t>" par le nom du groupe et "</a:t>
            </a:r>
            <a:r>
              <a:rPr lang="fr-FR" dirty="0" err="1"/>
              <a:t>nom_utilisateur</a:t>
            </a:r>
            <a:r>
              <a:rPr lang="fr-FR" dirty="0"/>
              <a:t>" par le nom de l'utilisateur.</a:t>
            </a:r>
          </a:p>
          <a:p>
            <a:endParaRPr lang="fr-FR" dirty="0"/>
          </a:p>
          <a:p>
            <a:pPr marL="0" indent="0">
              <a:buNone/>
            </a:pPr>
            <a:r>
              <a:rPr lang="fr-FR" dirty="0"/>
              <a:t>Suppression d'un utilisateur :</a:t>
            </a:r>
          </a:p>
          <a:p>
            <a:pPr marL="0" indent="0">
              <a:buNone/>
            </a:pPr>
            <a:r>
              <a:rPr lang="fr-FR" i="1" dirty="0" err="1"/>
              <a:t>sudo</a:t>
            </a:r>
            <a:r>
              <a:rPr lang="fr-FR" i="1" dirty="0"/>
              <a:t> </a:t>
            </a:r>
            <a:r>
              <a:rPr lang="fr-FR" i="1" dirty="0" err="1"/>
              <a:t>deluser</a:t>
            </a:r>
            <a:r>
              <a:rPr lang="fr-FR" i="1" dirty="0"/>
              <a:t> </a:t>
            </a:r>
            <a:r>
              <a:rPr lang="fr-FR" i="1" dirty="0" err="1"/>
              <a:t>nom_utilisateur</a:t>
            </a:r>
            <a:endParaRPr lang="fr-FR" i="1" dirty="0"/>
          </a:p>
          <a:p>
            <a:r>
              <a:rPr lang="fr-FR" dirty="0"/>
              <a:t>Cette commande supprime l'utilisateur spécifié. Vous pouvez également choisir de supprimer les fichiers personnels de l'utilisateur en ajoutant l'option "--</a:t>
            </a:r>
            <a:r>
              <a:rPr lang="fr-FR" dirty="0" err="1"/>
              <a:t>remove</a:t>
            </a:r>
            <a:r>
              <a:rPr lang="fr-FR" dirty="0"/>
              <a:t>-home".</a:t>
            </a:r>
          </a:p>
        </p:txBody>
      </p:sp>
    </p:spTree>
    <p:extLst>
      <p:ext uri="{BB962C8B-B14F-4D97-AF65-F5344CB8AC3E}">
        <p14:creationId xmlns:p14="http://schemas.microsoft.com/office/powerpoint/2010/main" val="10641282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142ADD-DD67-5117-AB37-001ED90B5537}"/>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E58955C8-513B-5CD3-80B1-78956A20D50F}"/>
              </a:ext>
            </a:extLst>
          </p:cNvPr>
          <p:cNvSpPr>
            <a:spLocks noGrp="1"/>
          </p:cNvSpPr>
          <p:nvPr>
            <p:ph type="title"/>
          </p:nvPr>
        </p:nvSpPr>
        <p:spPr/>
        <p:txBody>
          <a:bodyPr>
            <a:normAutofit/>
          </a:bodyPr>
          <a:lstStyle/>
          <a:p>
            <a:r>
              <a:rPr lang="fr-FR" dirty="0"/>
              <a:t>Gestion des utilisateurs et des groupes:</a:t>
            </a:r>
          </a:p>
        </p:txBody>
      </p:sp>
      <p:sp>
        <p:nvSpPr>
          <p:cNvPr id="3" name="Espace réservé du contenu 2">
            <a:extLst>
              <a:ext uri="{FF2B5EF4-FFF2-40B4-BE49-F238E27FC236}">
                <a16:creationId xmlns:a16="http://schemas.microsoft.com/office/drawing/2014/main" id="{5DC317D7-EFB0-A76F-1479-C0E1F35A326B}"/>
              </a:ext>
            </a:extLst>
          </p:cNvPr>
          <p:cNvSpPr>
            <a:spLocks noGrp="1"/>
          </p:cNvSpPr>
          <p:nvPr>
            <p:ph idx="1"/>
          </p:nvPr>
        </p:nvSpPr>
        <p:spPr/>
        <p:txBody>
          <a:bodyPr>
            <a:normAutofit fontScale="77500" lnSpcReduction="20000"/>
          </a:bodyPr>
          <a:lstStyle/>
          <a:p>
            <a:pPr marL="0" indent="0">
              <a:buNone/>
            </a:pPr>
            <a:r>
              <a:rPr lang="fr-FR" b="1" dirty="0"/>
              <a:t>Attribution de permissions et de privilèges :</a:t>
            </a:r>
          </a:p>
          <a:p>
            <a:pPr marL="0" indent="0">
              <a:buNone/>
            </a:pPr>
            <a:r>
              <a:rPr lang="fr-FR" dirty="0"/>
              <a:t>Permissions des fichiers :</a:t>
            </a:r>
          </a:p>
          <a:p>
            <a:pPr marL="0" indent="0">
              <a:buNone/>
            </a:pPr>
            <a:r>
              <a:rPr lang="fr-FR" dirty="0"/>
              <a:t>Utilisez la commande chmod pour modifier les permissions des fichiers. Par exemple, pour donner à l'utilisateur le droit de lecture, d'écriture et d'exécution sur un fichier :</a:t>
            </a:r>
          </a:p>
          <a:p>
            <a:pPr marL="0" indent="0">
              <a:buNone/>
            </a:pPr>
            <a:r>
              <a:rPr lang="fr-FR" i="1" dirty="0"/>
              <a:t>chmod </a:t>
            </a:r>
            <a:r>
              <a:rPr lang="fr-FR" i="1" dirty="0" err="1"/>
              <a:t>u+rwx</a:t>
            </a:r>
            <a:r>
              <a:rPr lang="fr-FR" i="1" dirty="0"/>
              <a:t> fichier</a:t>
            </a:r>
          </a:p>
          <a:p>
            <a:pPr marL="0" indent="0">
              <a:buNone/>
            </a:pPr>
            <a:endParaRPr lang="fr-FR" dirty="0"/>
          </a:p>
          <a:p>
            <a:pPr marL="0" indent="0">
              <a:buNone/>
            </a:pPr>
            <a:r>
              <a:rPr lang="fr-FR" dirty="0"/>
              <a:t>Privilèges d'administration :</a:t>
            </a:r>
          </a:p>
          <a:p>
            <a:pPr marL="0" indent="0">
              <a:buNone/>
            </a:pPr>
            <a:r>
              <a:rPr lang="fr-FR" dirty="0"/>
              <a:t>Pour accorder à un utilisateur des privilèges d'administration, ajoutez-le au groupe "</a:t>
            </a:r>
            <a:r>
              <a:rPr lang="fr-FR" dirty="0" err="1"/>
              <a:t>sudo</a:t>
            </a:r>
            <a:r>
              <a:rPr lang="fr-FR" dirty="0"/>
              <a:t>" :</a:t>
            </a:r>
          </a:p>
          <a:p>
            <a:pPr marL="0" indent="0">
              <a:buNone/>
            </a:pPr>
            <a:r>
              <a:rPr lang="fr-FR" i="1" dirty="0" err="1"/>
              <a:t>sudo</a:t>
            </a:r>
            <a:r>
              <a:rPr lang="fr-FR" i="1" dirty="0"/>
              <a:t> </a:t>
            </a:r>
            <a:r>
              <a:rPr lang="fr-FR" i="1" dirty="0" err="1"/>
              <a:t>usermod</a:t>
            </a:r>
            <a:r>
              <a:rPr lang="fr-FR" i="1" dirty="0"/>
              <a:t> -</a:t>
            </a:r>
            <a:r>
              <a:rPr lang="fr-FR" i="1" dirty="0" err="1"/>
              <a:t>aG</a:t>
            </a:r>
            <a:r>
              <a:rPr lang="fr-FR" i="1" dirty="0"/>
              <a:t> </a:t>
            </a:r>
            <a:r>
              <a:rPr lang="fr-FR" i="1" dirty="0" err="1"/>
              <a:t>sudo</a:t>
            </a:r>
            <a:r>
              <a:rPr lang="fr-FR" i="1" dirty="0"/>
              <a:t> </a:t>
            </a:r>
            <a:r>
              <a:rPr lang="fr-FR" i="1" dirty="0" err="1"/>
              <a:t>nom_utilisateur</a:t>
            </a:r>
            <a:endParaRPr lang="fr-FR" i="1" dirty="0"/>
          </a:p>
          <a:p>
            <a:pPr marL="0" indent="0">
              <a:buNone/>
            </a:pPr>
            <a:endParaRPr lang="fr-FR" dirty="0"/>
          </a:p>
        </p:txBody>
      </p:sp>
    </p:spTree>
    <p:extLst>
      <p:ext uri="{BB962C8B-B14F-4D97-AF65-F5344CB8AC3E}">
        <p14:creationId xmlns:p14="http://schemas.microsoft.com/office/powerpoint/2010/main" val="25666088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0EC017-0E08-BD6F-2169-DCDB891DF1C8}"/>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994CDAB0-5072-42FD-9937-7F00DDA891C1}"/>
              </a:ext>
            </a:extLst>
          </p:cNvPr>
          <p:cNvSpPr>
            <a:spLocks noGrp="1"/>
          </p:cNvSpPr>
          <p:nvPr>
            <p:ph type="title"/>
          </p:nvPr>
        </p:nvSpPr>
        <p:spPr/>
        <p:txBody>
          <a:bodyPr>
            <a:normAutofit/>
          </a:bodyPr>
          <a:lstStyle/>
          <a:p>
            <a:r>
              <a:rPr lang="fr-FR" dirty="0"/>
              <a:t>Gestion des utilisateurs et des groupes:</a:t>
            </a:r>
          </a:p>
        </p:txBody>
      </p:sp>
      <p:sp>
        <p:nvSpPr>
          <p:cNvPr id="3" name="Espace réservé du contenu 2">
            <a:extLst>
              <a:ext uri="{FF2B5EF4-FFF2-40B4-BE49-F238E27FC236}">
                <a16:creationId xmlns:a16="http://schemas.microsoft.com/office/drawing/2014/main" id="{EE2FA9F0-DBD1-85BC-0154-323AAB7BBE79}"/>
              </a:ext>
            </a:extLst>
          </p:cNvPr>
          <p:cNvSpPr>
            <a:spLocks noGrp="1"/>
          </p:cNvSpPr>
          <p:nvPr>
            <p:ph idx="1"/>
          </p:nvPr>
        </p:nvSpPr>
        <p:spPr/>
        <p:txBody>
          <a:bodyPr>
            <a:normAutofit fontScale="40000" lnSpcReduction="20000"/>
          </a:bodyPr>
          <a:lstStyle/>
          <a:p>
            <a:pPr marL="0" indent="0">
              <a:buNone/>
            </a:pPr>
            <a:r>
              <a:rPr lang="fr-FR" b="1" dirty="0"/>
              <a:t>Gestion des groupes d'utilisateurs :</a:t>
            </a:r>
            <a:endParaRPr lang="fr-FR" dirty="0"/>
          </a:p>
          <a:p>
            <a:pPr marL="0" indent="0">
              <a:buNone/>
            </a:pPr>
            <a:r>
              <a:rPr lang="fr-FR" dirty="0"/>
              <a:t>Création d'un groupe :</a:t>
            </a:r>
          </a:p>
          <a:p>
            <a:pPr marL="0" indent="0">
              <a:buNone/>
            </a:pPr>
            <a:r>
              <a:rPr lang="fr-FR" i="1" dirty="0" err="1"/>
              <a:t>sudo</a:t>
            </a:r>
            <a:r>
              <a:rPr lang="fr-FR" i="1" dirty="0"/>
              <a:t> </a:t>
            </a:r>
            <a:r>
              <a:rPr lang="fr-FR" i="1" dirty="0" err="1"/>
              <a:t>addgroup</a:t>
            </a:r>
            <a:r>
              <a:rPr lang="fr-FR" i="1" dirty="0"/>
              <a:t> </a:t>
            </a:r>
            <a:r>
              <a:rPr lang="fr-FR" i="1" dirty="0" err="1"/>
              <a:t>nom_groupe</a:t>
            </a:r>
            <a:endParaRPr lang="fr-FR" i="1" dirty="0"/>
          </a:p>
          <a:p>
            <a:pPr marL="0" indent="0">
              <a:buNone/>
            </a:pPr>
            <a:r>
              <a:rPr lang="fr-FR" dirty="0"/>
              <a:t>Remplacez "</a:t>
            </a:r>
            <a:r>
              <a:rPr lang="fr-FR" dirty="0" err="1"/>
              <a:t>nom_groupe</a:t>
            </a:r>
            <a:r>
              <a:rPr lang="fr-FR" dirty="0"/>
              <a:t>" par le nom du groupe que vous souhaitez créer.</a:t>
            </a:r>
          </a:p>
          <a:p>
            <a:pPr marL="0" indent="0">
              <a:buNone/>
            </a:pPr>
            <a:endParaRPr lang="fr-FR" dirty="0"/>
          </a:p>
          <a:p>
            <a:pPr marL="0" indent="0">
              <a:buNone/>
            </a:pPr>
            <a:r>
              <a:rPr lang="fr-FR" dirty="0"/>
              <a:t>Ajout d'utilisateurs à un groupe :</a:t>
            </a:r>
          </a:p>
          <a:p>
            <a:pPr marL="0" indent="0">
              <a:buNone/>
            </a:pPr>
            <a:r>
              <a:rPr lang="fr-FR" i="1" dirty="0" err="1"/>
              <a:t>sudo</a:t>
            </a:r>
            <a:r>
              <a:rPr lang="fr-FR" i="1" dirty="0"/>
              <a:t> </a:t>
            </a:r>
            <a:r>
              <a:rPr lang="fr-FR" i="1" dirty="0" err="1"/>
              <a:t>usermod</a:t>
            </a:r>
            <a:r>
              <a:rPr lang="fr-FR" i="1" dirty="0"/>
              <a:t> -</a:t>
            </a:r>
            <a:r>
              <a:rPr lang="fr-FR" i="1" dirty="0" err="1"/>
              <a:t>aG</a:t>
            </a:r>
            <a:r>
              <a:rPr lang="fr-FR" i="1" dirty="0"/>
              <a:t> </a:t>
            </a:r>
            <a:r>
              <a:rPr lang="fr-FR" i="1" dirty="0" err="1"/>
              <a:t>nom_groupe</a:t>
            </a:r>
            <a:r>
              <a:rPr lang="fr-FR" i="1" dirty="0"/>
              <a:t> </a:t>
            </a:r>
            <a:r>
              <a:rPr lang="fr-FR" i="1" dirty="0" err="1"/>
              <a:t>nom_utilisateur</a:t>
            </a:r>
            <a:endParaRPr lang="fr-FR" i="1" dirty="0"/>
          </a:p>
          <a:p>
            <a:pPr marL="0" indent="0">
              <a:buNone/>
            </a:pPr>
            <a:r>
              <a:rPr lang="fr-FR" dirty="0"/>
              <a:t>Assurez-vous de remplacer "</a:t>
            </a:r>
            <a:r>
              <a:rPr lang="fr-FR" dirty="0" err="1"/>
              <a:t>nom_groupe</a:t>
            </a:r>
            <a:r>
              <a:rPr lang="fr-FR" dirty="0"/>
              <a:t>" par le nom du groupe et "</a:t>
            </a:r>
            <a:r>
              <a:rPr lang="fr-FR" dirty="0" err="1"/>
              <a:t>nom_utilisateur</a:t>
            </a:r>
            <a:r>
              <a:rPr lang="fr-FR" dirty="0"/>
              <a:t>" par le nom de l'utilisateur.</a:t>
            </a:r>
          </a:p>
          <a:p>
            <a:pPr marL="0" indent="0">
              <a:buNone/>
            </a:pPr>
            <a:endParaRPr lang="fr-FR" dirty="0"/>
          </a:p>
          <a:p>
            <a:pPr marL="0" indent="0">
              <a:buNone/>
            </a:pPr>
            <a:r>
              <a:rPr lang="fr-FR" dirty="0"/>
              <a:t>Suppression d'un groupe :</a:t>
            </a:r>
          </a:p>
          <a:p>
            <a:pPr marL="0" indent="0">
              <a:buNone/>
            </a:pPr>
            <a:r>
              <a:rPr lang="fr-FR" i="1" dirty="0" err="1"/>
              <a:t>sudo</a:t>
            </a:r>
            <a:r>
              <a:rPr lang="fr-FR" i="1" dirty="0"/>
              <a:t> </a:t>
            </a:r>
            <a:r>
              <a:rPr lang="fr-FR" i="1" dirty="0" err="1"/>
              <a:t>delgroup</a:t>
            </a:r>
            <a:r>
              <a:rPr lang="fr-FR" i="1" dirty="0"/>
              <a:t> </a:t>
            </a:r>
            <a:r>
              <a:rPr lang="fr-FR" i="1" dirty="0" err="1"/>
              <a:t>nom_groupe</a:t>
            </a:r>
            <a:endParaRPr lang="fr-FR" i="1" dirty="0"/>
          </a:p>
          <a:p>
            <a:pPr marL="0" indent="0">
              <a:buNone/>
            </a:pPr>
            <a:r>
              <a:rPr lang="fr-FR" dirty="0"/>
              <a:t>Cette commande supprime le groupe spécifié. Assurez-vous qu'aucun utilisateur n'est associé au groupe avant de le supprimer.</a:t>
            </a:r>
          </a:p>
          <a:p>
            <a:pPr marL="0" indent="0">
              <a:buNone/>
            </a:pPr>
            <a:endParaRPr lang="fr-FR" dirty="0"/>
          </a:p>
          <a:p>
            <a:pPr marL="0" indent="0">
              <a:buNone/>
            </a:pPr>
            <a:r>
              <a:rPr lang="fr-FR" dirty="0"/>
              <a:t>Ces commandes vous permettent de créer, modifier et supprimer des utilisateurs, d'attribuer des permissions et des privilèges, ainsi que de gérer les groupes d'utilisateurs sur un serveur Ubuntu en ligne de commande. Assurez-vous de vérifier les permissions et les privilèges correctement pour garantir la sécurité et la cohérence de votre système.</a:t>
            </a:r>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endParaRPr lang="fr-FR" dirty="0"/>
          </a:p>
        </p:txBody>
      </p:sp>
    </p:spTree>
    <p:extLst>
      <p:ext uri="{BB962C8B-B14F-4D97-AF65-F5344CB8AC3E}">
        <p14:creationId xmlns:p14="http://schemas.microsoft.com/office/powerpoint/2010/main" val="5627200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8B8276-D892-7EF5-0D0E-48BD8761CAFD}"/>
              </a:ext>
            </a:extLst>
          </p:cNvPr>
          <p:cNvSpPr>
            <a:spLocks noGrp="1"/>
          </p:cNvSpPr>
          <p:nvPr>
            <p:ph type="title"/>
          </p:nvPr>
        </p:nvSpPr>
        <p:spPr/>
        <p:txBody>
          <a:bodyPr/>
          <a:lstStyle/>
          <a:p>
            <a:r>
              <a:rPr lang="fr-FR" dirty="0"/>
              <a:t>Gestion des fichiers et des répertoires:</a:t>
            </a:r>
          </a:p>
        </p:txBody>
      </p:sp>
      <p:sp>
        <p:nvSpPr>
          <p:cNvPr id="3" name="Espace réservé du contenu 2">
            <a:extLst>
              <a:ext uri="{FF2B5EF4-FFF2-40B4-BE49-F238E27FC236}">
                <a16:creationId xmlns:a16="http://schemas.microsoft.com/office/drawing/2014/main" id="{415442C0-D9DB-A0B6-383B-E584BF104E77}"/>
              </a:ext>
            </a:extLst>
          </p:cNvPr>
          <p:cNvSpPr>
            <a:spLocks noGrp="1"/>
          </p:cNvSpPr>
          <p:nvPr>
            <p:ph idx="1"/>
          </p:nvPr>
        </p:nvSpPr>
        <p:spPr/>
        <p:txBody>
          <a:bodyPr/>
          <a:lstStyle/>
          <a:p>
            <a:r>
              <a:rPr lang="fr-FR" dirty="0"/>
              <a:t>Navigation dans le système de fichiers.</a:t>
            </a:r>
          </a:p>
          <a:p>
            <a:r>
              <a:rPr lang="fr-FR" dirty="0"/>
              <a:t>Manipulation des fichiers et des répertoires (création, suppression, déplacement).</a:t>
            </a:r>
          </a:p>
          <a:p>
            <a:r>
              <a:rPr lang="fr-FR" dirty="0"/>
              <a:t>Gestion des permissions et des propriétés des fichiers.</a:t>
            </a:r>
          </a:p>
        </p:txBody>
      </p:sp>
    </p:spTree>
    <p:extLst>
      <p:ext uri="{BB962C8B-B14F-4D97-AF65-F5344CB8AC3E}">
        <p14:creationId xmlns:p14="http://schemas.microsoft.com/office/powerpoint/2010/main" val="10312576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290B92-685F-B300-A565-0DCFD24BE8B5}"/>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95CF971F-0782-8243-1790-AFF9B633DCFB}"/>
              </a:ext>
            </a:extLst>
          </p:cNvPr>
          <p:cNvSpPr>
            <a:spLocks noGrp="1"/>
          </p:cNvSpPr>
          <p:nvPr>
            <p:ph type="title"/>
          </p:nvPr>
        </p:nvSpPr>
        <p:spPr/>
        <p:txBody>
          <a:bodyPr/>
          <a:lstStyle/>
          <a:p>
            <a:r>
              <a:rPr lang="fr-FR" dirty="0"/>
              <a:t>Gestion des fichiers et des répertoires:</a:t>
            </a:r>
          </a:p>
        </p:txBody>
      </p:sp>
      <p:sp>
        <p:nvSpPr>
          <p:cNvPr id="3" name="Espace réservé du contenu 2">
            <a:extLst>
              <a:ext uri="{FF2B5EF4-FFF2-40B4-BE49-F238E27FC236}">
                <a16:creationId xmlns:a16="http://schemas.microsoft.com/office/drawing/2014/main" id="{F0AD73F7-7D92-FF0A-6A05-ECB15FEF012C}"/>
              </a:ext>
            </a:extLst>
          </p:cNvPr>
          <p:cNvSpPr>
            <a:spLocks noGrp="1"/>
          </p:cNvSpPr>
          <p:nvPr>
            <p:ph idx="1"/>
          </p:nvPr>
        </p:nvSpPr>
        <p:spPr/>
        <p:txBody>
          <a:bodyPr>
            <a:normAutofit fontScale="55000" lnSpcReduction="20000"/>
          </a:bodyPr>
          <a:lstStyle/>
          <a:p>
            <a:pPr marL="0" indent="0">
              <a:buNone/>
            </a:pPr>
            <a:r>
              <a:rPr lang="fr-FR" b="1" dirty="0"/>
              <a:t>Navigation dans le système de fichiers :</a:t>
            </a:r>
            <a:endParaRPr lang="fr-FR" dirty="0"/>
          </a:p>
          <a:p>
            <a:pPr marL="0" indent="0">
              <a:buNone/>
            </a:pPr>
            <a:r>
              <a:rPr lang="fr-FR" dirty="0"/>
              <a:t>Lister le contenu d'un répertoire :</a:t>
            </a:r>
          </a:p>
          <a:p>
            <a:pPr marL="0" indent="0">
              <a:buNone/>
            </a:pPr>
            <a:r>
              <a:rPr lang="fr-FR" i="1" dirty="0"/>
              <a:t>ls</a:t>
            </a:r>
          </a:p>
          <a:p>
            <a:r>
              <a:rPr lang="fr-FR" dirty="0"/>
              <a:t>Cette commande affiche les fichiers et les répertoires dans le répertoire actuel.</a:t>
            </a:r>
          </a:p>
          <a:p>
            <a:endParaRPr lang="fr-FR" dirty="0"/>
          </a:p>
          <a:p>
            <a:pPr marL="0" indent="0">
              <a:buNone/>
            </a:pPr>
            <a:r>
              <a:rPr lang="fr-FR" dirty="0"/>
              <a:t>Changer de répertoire :</a:t>
            </a:r>
          </a:p>
          <a:p>
            <a:pPr marL="0" indent="0">
              <a:buNone/>
            </a:pPr>
            <a:r>
              <a:rPr lang="fr-FR" i="1" dirty="0"/>
              <a:t>cd </a:t>
            </a:r>
            <a:r>
              <a:rPr lang="fr-FR" i="1" dirty="0" err="1"/>
              <a:t>chemin_d'accès</a:t>
            </a:r>
            <a:endParaRPr lang="fr-FR" i="1" dirty="0"/>
          </a:p>
          <a:p>
            <a:r>
              <a:rPr lang="fr-FR" dirty="0"/>
              <a:t>Remplacez "</a:t>
            </a:r>
            <a:r>
              <a:rPr lang="fr-FR" dirty="0" err="1"/>
              <a:t>chemin_d'accès</a:t>
            </a:r>
            <a:r>
              <a:rPr lang="fr-FR" dirty="0"/>
              <a:t>" par le chemin du répertoire vers lequel vous souhaitez vous déplacer. Utilisez ".." pour remonter d'un niveau.</a:t>
            </a:r>
          </a:p>
          <a:p>
            <a:endParaRPr lang="fr-FR" dirty="0"/>
          </a:p>
          <a:p>
            <a:pPr marL="0" indent="0">
              <a:buNone/>
            </a:pPr>
            <a:r>
              <a:rPr lang="fr-FR" dirty="0"/>
              <a:t>Afficher le répertoire actuel :</a:t>
            </a:r>
          </a:p>
          <a:p>
            <a:pPr marL="0" indent="0">
              <a:buNone/>
            </a:pPr>
            <a:r>
              <a:rPr lang="fr-FR" i="1" dirty="0" err="1"/>
              <a:t>pwd</a:t>
            </a:r>
            <a:endParaRPr lang="fr-FR" i="1" dirty="0"/>
          </a:p>
          <a:p>
            <a:r>
              <a:rPr lang="fr-FR" dirty="0"/>
              <a:t>Cette commande affiche le chemin absolu du répertoire actuel.</a:t>
            </a:r>
          </a:p>
        </p:txBody>
      </p:sp>
    </p:spTree>
    <p:extLst>
      <p:ext uri="{BB962C8B-B14F-4D97-AF65-F5344CB8AC3E}">
        <p14:creationId xmlns:p14="http://schemas.microsoft.com/office/powerpoint/2010/main" val="703490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76D8BF-3FD5-7A9A-B885-572A8C94029F}"/>
              </a:ext>
            </a:extLst>
          </p:cNvPr>
          <p:cNvSpPr>
            <a:spLocks noGrp="1"/>
          </p:cNvSpPr>
          <p:nvPr>
            <p:ph type="title"/>
          </p:nvPr>
        </p:nvSpPr>
        <p:spPr/>
        <p:txBody>
          <a:bodyPr>
            <a:normAutofit/>
          </a:bodyPr>
          <a:lstStyle/>
          <a:p>
            <a:r>
              <a:rPr lang="fr-FR" dirty="0"/>
              <a:t>Objectifs du jour:</a:t>
            </a:r>
          </a:p>
        </p:txBody>
      </p:sp>
      <p:sp>
        <p:nvSpPr>
          <p:cNvPr id="3" name="Espace réservé du contenu 2">
            <a:extLst>
              <a:ext uri="{FF2B5EF4-FFF2-40B4-BE49-F238E27FC236}">
                <a16:creationId xmlns:a16="http://schemas.microsoft.com/office/drawing/2014/main" id="{4A4F580A-E64D-8E23-1DAD-77EFCBA3E4C5}"/>
              </a:ext>
            </a:extLst>
          </p:cNvPr>
          <p:cNvSpPr>
            <a:spLocks noGrp="1"/>
          </p:cNvSpPr>
          <p:nvPr>
            <p:ph idx="1"/>
          </p:nvPr>
        </p:nvSpPr>
        <p:spPr/>
        <p:txBody>
          <a:bodyPr/>
          <a:lstStyle/>
          <a:p>
            <a:r>
              <a:rPr lang="fr-FR" dirty="0"/>
              <a:t>Comprendre les principes de base de l'administration d'un serveur Linux.</a:t>
            </a:r>
          </a:p>
          <a:p>
            <a:r>
              <a:rPr lang="fr-FR" dirty="0"/>
              <a:t>Apprendre les étapes d'installation et de configuration initiale d'un serveur Linux.</a:t>
            </a:r>
          </a:p>
          <a:p>
            <a:r>
              <a:rPr lang="fr-FR" dirty="0"/>
              <a:t>Examiner la gestion des utilisateurs, des groupes, des fichiers et des répertoires.</a:t>
            </a:r>
          </a:p>
        </p:txBody>
      </p:sp>
    </p:spTree>
    <p:extLst>
      <p:ext uri="{BB962C8B-B14F-4D97-AF65-F5344CB8AC3E}">
        <p14:creationId xmlns:p14="http://schemas.microsoft.com/office/powerpoint/2010/main" val="26155147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EFF8ED-7257-2372-BF02-79E12F775BE4}"/>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87524F87-DC18-4EB4-8F7D-E3DBFD1D2BFF}"/>
              </a:ext>
            </a:extLst>
          </p:cNvPr>
          <p:cNvSpPr>
            <a:spLocks noGrp="1"/>
          </p:cNvSpPr>
          <p:nvPr>
            <p:ph type="title"/>
          </p:nvPr>
        </p:nvSpPr>
        <p:spPr/>
        <p:txBody>
          <a:bodyPr/>
          <a:lstStyle/>
          <a:p>
            <a:r>
              <a:rPr lang="fr-FR" dirty="0"/>
              <a:t>Gestion des fichiers et des répertoires:</a:t>
            </a:r>
          </a:p>
        </p:txBody>
      </p:sp>
      <p:sp>
        <p:nvSpPr>
          <p:cNvPr id="3" name="Espace réservé du contenu 2">
            <a:extLst>
              <a:ext uri="{FF2B5EF4-FFF2-40B4-BE49-F238E27FC236}">
                <a16:creationId xmlns:a16="http://schemas.microsoft.com/office/drawing/2014/main" id="{F4240E69-4F2C-1401-9207-4D8564A5DC0C}"/>
              </a:ext>
            </a:extLst>
          </p:cNvPr>
          <p:cNvSpPr>
            <a:spLocks noGrp="1"/>
          </p:cNvSpPr>
          <p:nvPr>
            <p:ph idx="1"/>
          </p:nvPr>
        </p:nvSpPr>
        <p:spPr/>
        <p:txBody>
          <a:bodyPr>
            <a:normAutofit fontScale="25000" lnSpcReduction="20000"/>
          </a:bodyPr>
          <a:lstStyle/>
          <a:p>
            <a:pPr marL="0" indent="0">
              <a:buNone/>
            </a:pPr>
            <a:r>
              <a:rPr lang="fr-FR" b="1" dirty="0"/>
              <a:t>Manipulation des fichiers et des répertoires :</a:t>
            </a:r>
            <a:endParaRPr lang="fr-FR" dirty="0"/>
          </a:p>
          <a:p>
            <a:pPr marL="0" indent="0">
              <a:buNone/>
            </a:pPr>
            <a:r>
              <a:rPr lang="fr-FR" dirty="0"/>
              <a:t>Créer un répertoire :</a:t>
            </a:r>
          </a:p>
          <a:p>
            <a:pPr marL="0" indent="0">
              <a:buNone/>
            </a:pPr>
            <a:r>
              <a:rPr lang="fr-FR" i="1" dirty="0" err="1"/>
              <a:t>mkdir</a:t>
            </a:r>
            <a:r>
              <a:rPr lang="fr-FR" i="1" dirty="0"/>
              <a:t> </a:t>
            </a:r>
            <a:r>
              <a:rPr lang="fr-FR" i="1" dirty="0" err="1"/>
              <a:t>nom_répertoire</a:t>
            </a:r>
            <a:endParaRPr lang="fr-FR" i="1" dirty="0"/>
          </a:p>
          <a:p>
            <a:r>
              <a:rPr lang="fr-FR" dirty="0"/>
              <a:t>Remplacez "</a:t>
            </a:r>
            <a:r>
              <a:rPr lang="fr-FR" dirty="0" err="1"/>
              <a:t>nom_répertoire</a:t>
            </a:r>
            <a:r>
              <a:rPr lang="fr-FR" dirty="0"/>
              <a:t>" par le nom du répertoire que vous souhaitez créer.</a:t>
            </a:r>
          </a:p>
          <a:p>
            <a:endParaRPr lang="fr-FR" dirty="0"/>
          </a:p>
          <a:p>
            <a:pPr marL="0" indent="0">
              <a:buNone/>
            </a:pPr>
            <a:r>
              <a:rPr lang="fr-FR" dirty="0"/>
              <a:t>Créer un fichier :</a:t>
            </a:r>
          </a:p>
          <a:p>
            <a:pPr marL="0" indent="0">
              <a:buNone/>
            </a:pPr>
            <a:r>
              <a:rPr lang="fr-FR" i="1" dirty="0" err="1"/>
              <a:t>touch</a:t>
            </a:r>
            <a:r>
              <a:rPr lang="fr-FR" i="1" dirty="0"/>
              <a:t> </a:t>
            </a:r>
            <a:r>
              <a:rPr lang="fr-FR" i="1" dirty="0" err="1"/>
              <a:t>nom_fichier</a:t>
            </a:r>
            <a:endParaRPr lang="fr-FR" i="1" dirty="0"/>
          </a:p>
          <a:p>
            <a:r>
              <a:rPr lang="fr-FR" dirty="0"/>
              <a:t>Créez un nouveau fichier vide avec le nom spécifié.</a:t>
            </a:r>
          </a:p>
          <a:p>
            <a:endParaRPr lang="fr-FR" dirty="0"/>
          </a:p>
          <a:p>
            <a:pPr marL="0" indent="0">
              <a:buNone/>
            </a:pPr>
            <a:r>
              <a:rPr lang="fr-FR" dirty="0"/>
              <a:t>Supprimer un fichier ou un répertoire :</a:t>
            </a:r>
          </a:p>
          <a:p>
            <a:pPr marL="0" indent="0">
              <a:buNone/>
            </a:pPr>
            <a:r>
              <a:rPr lang="fr-FR" i="1" dirty="0" err="1"/>
              <a:t>rm</a:t>
            </a:r>
            <a:r>
              <a:rPr lang="fr-FR" i="1" dirty="0"/>
              <a:t> </a:t>
            </a:r>
            <a:r>
              <a:rPr lang="fr-FR" i="1" dirty="0" err="1"/>
              <a:t>nom_fichier</a:t>
            </a:r>
            <a:endParaRPr lang="fr-FR" i="1" dirty="0"/>
          </a:p>
          <a:p>
            <a:r>
              <a:rPr lang="fr-FR" dirty="0"/>
              <a:t>Cette commande supprime le fichier spécifié. Pour supprimer un répertoire et son contenu, utilisez l'option "-r" :</a:t>
            </a:r>
          </a:p>
          <a:p>
            <a:pPr marL="0" indent="0">
              <a:buNone/>
            </a:pPr>
            <a:r>
              <a:rPr lang="fr-FR" i="1" dirty="0" err="1"/>
              <a:t>rm</a:t>
            </a:r>
            <a:r>
              <a:rPr lang="fr-FR" i="1" dirty="0"/>
              <a:t> -r </a:t>
            </a:r>
            <a:r>
              <a:rPr lang="fr-FR" i="1" dirty="0" err="1"/>
              <a:t>nom_répertoire</a:t>
            </a:r>
            <a:endParaRPr lang="fr-FR" i="1" dirty="0"/>
          </a:p>
          <a:p>
            <a:pPr marL="0" indent="0">
              <a:buNone/>
            </a:pPr>
            <a:endParaRPr lang="fr-FR" i="1" dirty="0"/>
          </a:p>
          <a:p>
            <a:pPr marL="0" indent="0">
              <a:buNone/>
            </a:pPr>
            <a:r>
              <a:rPr lang="fr-FR" dirty="0"/>
              <a:t>Déplacer un fichier ou un répertoire :</a:t>
            </a:r>
          </a:p>
          <a:p>
            <a:pPr marL="0" indent="0">
              <a:buNone/>
            </a:pPr>
            <a:r>
              <a:rPr lang="fr-FR" i="1" dirty="0"/>
              <a:t>mv source destination</a:t>
            </a:r>
          </a:p>
          <a:p>
            <a:r>
              <a:rPr lang="fr-FR" dirty="0"/>
              <a:t>Déplacez le fichier ou le répertoire spécifié de "source" vers "destination".</a:t>
            </a:r>
          </a:p>
        </p:txBody>
      </p:sp>
    </p:spTree>
    <p:extLst>
      <p:ext uri="{BB962C8B-B14F-4D97-AF65-F5344CB8AC3E}">
        <p14:creationId xmlns:p14="http://schemas.microsoft.com/office/powerpoint/2010/main" val="30554878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4F8EC0-FFD3-DA17-5CD0-416FBD50D0AD}"/>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49DB34A3-8B7D-E7F7-DE37-D0817E8F9C28}"/>
              </a:ext>
            </a:extLst>
          </p:cNvPr>
          <p:cNvSpPr>
            <a:spLocks noGrp="1"/>
          </p:cNvSpPr>
          <p:nvPr>
            <p:ph type="title"/>
          </p:nvPr>
        </p:nvSpPr>
        <p:spPr/>
        <p:txBody>
          <a:bodyPr/>
          <a:lstStyle/>
          <a:p>
            <a:r>
              <a:rPr lang="fr-FR" dirty="0"/>
              <a:t>Gestion des fichiers et des répertoires:</a:t>
            </a:r>
          </a:p>
        </p:txBody>
      </p:sp>
      <p:sp>
        <p:nvSpPr>
          <p:cNvPr id="3" name="Espace réservé du contenu 2">
            <a:extLst>
              <a:ext uri="{FF2B5EF4-FFF2-40B4-BE49-F238E27FC236}">
                <a16:creationId xmlns:a16="http://schemas.microsoft.com/office/drawing/2014/main" id="{9A67CD82-A5A0-A908-6BC1-B821BE99CA64}"/>
              </a:ext>
            </a:extLst>
          </p:cNvPr>
          <p:cNvSpPr>
            <a:spLocks noGrp="1"/>
          </p:cNvSpPr>
          <p:nvPr>
            <p:ph idx="1"/>
          </p:nvPr>
        </p:nvSpPr>
        <p:spPr/>
        <p:txBody>
          <a:bodyPr>
            <a:normAutofit fontScale="40000" lnSpcReduction="20000"/>
          </a:bodyPr>
          <a:lstStyle/>
          <a:p>
            <a:pPr marL="0" indent="0">
              <a:buNone/>
            </a:pPr>
            <a:r>
              <a:rPr lang="fr-FR" b="1" dirty="0"/>
              <a:t>Gestion des permissions et des propriétés des fichiers :</a:t>
            </a:r>
            <a:endParaRPr lang="fr-FR" dirty="0"/>
          </a:p>
          <a:p>
            <a:pPr marL="0" indent="0">
              <a:buNone/>
            </a:pPr>
            <a:r>
              <a:rPr lang="fr-FR" dirty="0"/>
              <a:t>Changer les permissions d'un fichier ou d'un répertoire :</a:t>
            </a:r>
          </a:p>
          <a:p>
            <a:pPr marL="0" indent="0">
              <a:buNone/>
            </a:pPr>
            <a:r>
              <a:rPr lang="fr-FR" i="1" dirty="0"/>
              <a:t>chmod permissions </a:t>
            </a:r>
            <a:r>
              <a:rPr lang="fr-FR" i="1" dirty="0" err="1"/>
              <a:t>nom_fichier</a:t>
            </a:r>
            <a:endParaRPr lang="fr-FR" i="1" dirty="0"/>
          </a:p>
          <a:p>
            <a:r>
              <a:rPr lang="fr-FR" dirty="0"/>
              <a:t>Remplacez "permissions" par les permissions que vous souhaitez définir (par exemple, "777" pour autoriser tous les droits) et "</a:t>
            </a:r>
            <a:r>
              <a:rPr lang="fr-FR" dirty="0" err="1"/>
              <a:t>nom_fichier</a:t>
            </a:r>
            <a:r>
              <a:rPr lang="fr-FR" dirty="0"/>
              <a:t>" par le nom du fichier ou du répertoire.</a:t>
            </a:r>
          </a:p>
          <a:p>
            <a:endParaRPr lang="fr-FR" dirty="0"/>
          </a:p>
          <a:p>
            <a:pPr marL="0" indent="0">
              <a:buNone/>
            </a:pPr>
            <a:r>
              <a:rPr lang="fr-FR" dirty="0"/>
              <a:t>Changer le propriétaire et le groupe d'un fichier ou d'un répertoire :</a:t>
            </a:r>
          </a:p>
          <a:p>
            <a:pPr marL="0" indent="0">
              <a:buNone/>
            </a:pPr>
            <a:r>
              <a:rPr lang="fr-FR" i="1" dirty="0" err="1"/>
              <a:t>chown</a:t>
            </a:r>
            <a:r>
              <a:rPr lang="fr-FR" i="1" dirty="0"/>
              <a:t> </a:t>
            </a:r>
            <a:r>
              <a:rPr lang="fr-FR" i="1" dirty="0" err="1"/>
              <a:t>propriétaire:groupe</a:t>
            </a:r>
            <a:r>
              <a:rPr lang="fr-FR" i="1" dirty="0"/>
              <a:t> </a:t>
            </a:r>
            <a:r>
              <a:rPr lang="fr-FR" i="1" dirty="0" err="1"/>
              <a:t>nom_fichier</a:t>
            </a:r>
            <a:endParaRPr lang="fr-FR" i="1" dirty="0"/>
          </a:p>
          <a:p>
            <a:r>
              <a:rPr lang="fr-FR" dirty="0"/>
              <a:t>Remplacez "propriétaire" par le nom du nouvel utilisateur propriétaire et "groupe" par le nom du nouveau groupe propriétaire.</a:t>
            </a:r>
          </a:p>
          <a:p>
            <a:endParaRPr lang="fr-FR" dirty="0"/>
          </a:p>
          <a:p>
            <a:pPr marL="0" indent="0">
              <a:buNone/>
            </a:pPr>
            <a:r>
              <a:rPr lang="fr-FR" dirty="0"/>
              <a:t>Afficher les permissions et les propriétés d'un fichier ou d'un répertoire :</a:t>
            </a:r>
          </a:p>
          <a:p>
            <a:pPr marL="0" indent="0">
              <a:buNone/>
            </a:pPr>
            <a:r>
              <a:rPr lang="fr-FR" i="1" dirty="0"/>
              <a:t>ls -l </a:t>
            </a:r>
            <a:r>
              <a:rPr lang="fr-FR" i="1" dirty="0" err="1"/>
              <a:t>nom_fichier</a:t>
            </a:r>
            <a:endParaRPr lang="fr-FR" i="1" dirty="0"/>
          </a:p>
          <a:p>
            <a:r>
              <a:rPr lang="fr-FR" dirty="0"/>
              <a:t>Cette commande affiche les permissions, le propriétaire, le groupe et d'autres informations sur le fichier spécifié.</a:t>
            </a:r>
          </a:p>
          <a:p>
            <a:endParaRPr lang="fr-FR" dirty="0"/>
          </a:p>
          <a:p>
            <a:pPr marL="0" indent="0">
              <a:buNone/>
            </a:pPr>
            <a:r>
              <a:rPr lang="fr-FR" dirty="0"/>
              <a:t>Ces commandes vous permettent de naviguer, manipuler les fichiers et les répertoires, ainsi que gérer les permissions et les propriétés des fichiers sur un serveur Ubuntu en utilisant la ligne de commande. Assurez-vous de comprendre correctement l'impact de vos actions sur la sécurité et l'intégrité du système avant d'exécuter ces commandes.</a:t>
            </a:r>
          </a:p>
          <a:p>
            <a:endParaRPr lang="fr-FR" dirty="0"/>
          </a:p>
          <a:p>
            <a:endParaRPr lang="fr-FR" dirty="0"/>
          </a:p>
          <a:p>
            <a:endParaRPr lang="fr-FR" dirty="0"/>
          </a:p>
          <a:p>
            <a:endParaRPr lang="fr-FR" dirty="0"/>
          </a:p>
          <a:p>
            <a:endParaRPr lang="fr-FR" dirty="0"/>
          </a:p>
          <a:p>
            <a:endParaRPr lang="fr-FR" dirty="0"/>
          </a:p>
        </p:txBody>
      </p:sp>
    </p:spTree>
    <p:extLst>
      <p:ext uri="{BB962C8B-B14F-4D97-AF65-F5344CB8AC3E}">
        <p14:creationId xmlns:p14="http://schemas.microsoft.com/office/powerpoint/2010/main" val="26976085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2D4D02-4E65-83E6-8796-065BDD37FE78}"/>
              </a:ext>
            </a:extLst>
          </p:cNvPr>
          <p:cNvSpPr>
            <a:spLocks noGrp="1"/>
          </p:cNvSpPr>
          <p:nvPr>
            <p:ph type="title"/>
          </p:nvPr>
        </p:nvSpPr>
        <p:spPr/>
        <p:txBody>
          <a:bodyPr>
            <a:normAutofit/>
          </a:bodyPr>
          <a:lstStyle/>
          <a:p>
            <a:r>
              <a:rPr lang="fr-FR" dirty="0"/>
              <a:t>Récapitulatif:</a:t>
            </a:r>
          </a:p>
        </p:txBody>
      </p:sp>
      <p:sp>
        <p:nvSpPr>
          <p:cNvPr id="3" name="Espace réservé du contenu 2">
            <a:extLst>
              <a:ext uri="{FF2B5EF4-FFF2-40B4-BE49-F238E27FC236}">
                <a16:creationId xmlns:a16="http://schemas.microsoft.com/office/drawing/2014/main" id="{3E95202C-A365-4FCA-9090-E87744501737}"/>
              </a:ext>
            </a:extLst>
          </p:cNvPr>
          <p:cNvSpPr>
            <a:spLocks noGrp="1"/>
          </p:cNvSpPr>
          <p:nvPr>
            <p:ph idx="1"/>
          </p:nvPr>
        </p:nvSpPr>
        <p:spPr/>
        <p:txBody>
          <a:bodyPr/>
          <a:lstStyle/>
          <a:p>
            <a:pPr marL="0" indent="0" algn="just">
              <a:buNone/>
            </a:pPr>
            <a:r>
              <a:rPr lang="fr-FR" dirty="0"/>
              <a:t>Aujourd'hui, nous avons abordé les bases de l'administration d'un serveur Linux, y compris l'installation du système d'exploitation, la gestion des utilisateurs et des groupes, ainsi que la manipulation des fichiers et des répertoires. Dans les prochains jours, nous explorerons en profondeur d'autres aspects de l'administration système.</a:t>
            </a:r>
          </a:p>
        </p:txBody>
      </p:sp>
    </p:spTree>
    <p:extLst>
      <p:ext uri="{BB962C8B-B14F-4D97-AF65-F5344CB8AC3E}">
        <p14:creationId xmlns:p14="http://schemas.microsoft.com/office/powerpoint/2010/main" val="1823462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254241-522B-CAC2-CD08-B659A83BA992}"/>
              </a:ext>
            </a:extLst>
          </p:cNvPr>
          <p:cNvSpPr>
            <a:spLocks noGrp="1"/>
          </p:cNvSpPr>
          <p:nvPr>
            <p:ph type="title"/>
          </p:nvPr>
        </p:nvSpPr>
        <p:spPr/>
        <p:txBody>
          <a:bodyPr/>
          <a:lstStyle/>
          <a:p>
            <a:r>
              <a:rPr lang="fr-FR" dirty="0"/>
              <a:t>Qu'est-ce qu'un serveur Linux?</a:t>
            </a:r>
          </a:p>
        </p:txBody>
      </p:sp>
      <p:sp>
        <p:nvSpPr>
          <p:cNvPr id="3" name="Espace réservé du contenu 2">
            <a:extLst>
              <a:ext uri="{FF2B5EF4-FFF2-40B4-BE49-F238E27FC236}">
                <a16:creationId xmlns:a16="http://schemas.microsoft.com/office/drawing/2014/main" id="{CF981BDF-4BF4-C1B4-757B-73A83C570809}"/>
              </a:ext>
            </a:extLst>
          </p:cNvPr>
          <p:cNvSpPr>
            <a:spLocks noGrp="1"/>
          </p:cNvSpPr>
          <p:nvPr>
            <p:ph idx="1"/>
          </p:nvPr>
        </p:nvSpPr>
        <p:spPr/>
        <p:txBody>
          <a:bodyPr>
            <a:normAutofit fontScale="92500" lnSpcReduction="10000"/>
          </a:bodyPr>
          <a:lstStyle/>
          <a:p>
            <a:r>
              <a:rPr lang="fr-FR" dirty="0"/>
              <a:t>Un serveur Linux est un ordinateur exécutant un système d'exploitation Linux conçu pour fournir des services à d'autres ordinateurs ou utilisateurs sur un réseau.</a:t>
            </a:r>
          </a:p>
          <a:p>
            <a:r>
              <a:rPr lang="fr-FR" dirty="0"/>
              <a:t>En tant que serveur, il est souvent installé dans des centres de données ou des environnements professionnels pour répondre aux besoins des utilisateurs finaux, qu'il s'agisse d'entreprises, d'organisations ou même d'utilisateurs individuels. Les serveurs Linux sont appréciés pour leur stabilité, leur flexibilité, leur sécurité et leur capacité à gérer de lourdes charges de travail, ce qui en fait un choix populaire dans de nombreux scénarios d'entreprise.</a:t>
            </a:r>
          </a:p>
        </p:txBody>
      </p:sp>
    </p:spTree>
    <p:extLst>
      <p:ext uri="{BB962C8B-B14F-4D97-AF65-F5344CB8AC3E}">
        <p14:creationId xmlns:p14="http://schemas.microsoft.com/office/powerpoint/2010/main" val="864947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C0F3C5-4969-4922-1552-50B49CE70837}"/>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C2138654-B2DD-1EB2-9F83-59D8AE720D08}"/>
              </a:ext>
            </a:extLst>
          </p:cNvPr>
          <p:cNvSpPr>
            <a:spLocks noGrp="1"/>
          </p:cNvSpPr>
          <p:nvPr>
            <p:ph type="title"/>
          </p:nvPr>
        </p:nvSpPr>
        <p:spPr/>
        <p:txBody>
          <a:bodyPr/>
          <a:lstStyle/>
          <a:p>
            <a:r>
              <a:rPr lang="fr-FR" dirty="0"/>
              <a:t>Rôles de l'administrateur système:</a:t>
            </a:r>
          </a:p>
        </p:txBody>
      </p:sp>
      <p:sp>
        <p:nvSpPr>
          <p:cNvPr id="3" name="Espace réservé du contenu 2">
            <a:extLst>
              <a:ext uri="{FF2B5EF4-FFF2-40B4-BE49-F238E27FC236}">
                <a16:creationId xmlns:a16="http://schemas.microsoft.com/office/drawing/2014/main" id="{CB2AD399-A57E-1A61-F8DD-5E90A76001BF}"/>
              </a:ext>
            </a:extLst>
          </p:cNvPr>
          <p:cNvSpPr>
            <a:spLocks noGrp="1"/>
          </p:cNvSpPr>
          <p:nvPr>
            <p:ph idx="1"/>
          </p:nvPr>
        </p:nvSpPr>
        <p:spPr/>
        <p:txBody>
          <a:bodyPr>
            <a:normAutofit lnSpcReduction="10000"/>
          </a:bodyPr>
          <a:lstStyle/>
          <a:p>
            <a:pPr marL="0" indent="0">
              <a:buNone/>
            </a:pPr>
            <a:r>
              <a:rPr lang="fr-FR" dirty="0"/>
              <a:t>Installation et configuration du système d'exploitation.</a:t>
            </a:r>
          </a:p>
          <a:p>
            <a:r>
              <a:rPr lang="fr-FR" dirty="0"/>
              <a:t>L'administrateur système est responsable de l'installation et de la configuration initiale du système d'exploitation Linux sur le serveur. Cela implique de choisir la distribution Linux appropriée en fonction des besoins et des exigences spécifiques du serveur, puis de procéder à l'installation en suivant les étapes requises. Après l'installation, l'administrateur doit configurer le système en fonction des paramètres réseau, de sécurité et de performances nécessaires.</a:t>
            </a:r>
          </a:p>
        </p:txBody>
      </p:sp>
    </p:spTree>
    <p:extLst>
      <p:ext uri="{BB962C8B-B14F-4D97-AF65-F5344CB8AC3E}">
        <p14:creationId xmlns:p14="http://schemas.microsoft.com/office/powerpoint/2010/main" val="1589276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EB6ECD-41EB-AF67-AE30-E00D463BEE0A}"/>
              </a:ext>
            </a:extLst>
          </p:cNvPr>
          <p:cNvSpPr>
            <a:spLocks noGrp="1"/>
          </p:cNvSpPr>
          <p:nvPr>
            <p:ph type="title"/>
          </p:nvPr>
        </p:nvSpPr>
        <p:spPr/>
        <p:txBody>
          <a:bodyPr/>
          <a:lstStyle/>
          <a:p>
            <a:r>
              <a:rPr lang="fr-FR" dirty="0"/>
              <a:t>Rôles de l'administrateur système:</a:t>
            </a:r>
          </a:p>
        </p:txBody>
      </p:sp>
      <p:sp>
        <p:nvSpPr>
          <p:cNvPr id="3" name="Espace réservé du contenu 2">
            <a:extLst>
              <a:ext uri="{FF2B5EF4-FFF2-40B4-BE49-F238E27FC236}">
                <a16:creationId xmlns:a16="http://schemas.microsoft.com/office/drawing/2014/main" id="{BD669FBA-5B68-2558-035E-F3B5154BD63D}"/>
              </a:ext>
            </a:extLst>
          </p:cNvPr>
          <p:cNvSpPr>
            <a:spLocks noGrp="1"/>
          </p:cNvSpPr>
          <p:nvPr>
            <p:ph idx="1"/>
          </p:nvPr>
        </p:nvSpPr>
        <p:spPr/>
        <p:txBody>
          <a:bodyPr/>
          <a:lstStyle/>
          <a:p>
            <a:pPr marL="0" indent="0">
              <a:buNone/>
            </a:pPr>
            <a:r>
              <a:rPr lang="fr-FR" dirty="0"/>
              <a:t>Gestion des utilisateurs, des permissions et des accès.</a:t>
            </a:r>
          </a:p>
          <a:p>
            <a:r>
              <a:rPr lang="fr-FR" dirty="0"/>
              <a:t>L'administrateur système gère les utilisateurs et les groupes sur le serveur, en créant, modifiant et supprimant des comptes utilisateur selon les besoins. Il attribue également des permissions et des privilèges appropriés aux utilisateurs et aux groupes pour garantir un accès sécurisé aux ressources système. Cela peut inclure la configuration des autorisations de fichiers et de répertoires, ainsi que la gestion des accès aux services et aux applications.</a:t>
            </a:r>
          </a:p>
        </p:txBody>
      </p:sp>
    </p:spTree>
    <p:extLst>
      <p:ext uri="{BB962C8B-B14F-4D97-AF65-F5344CB8AC3E}">
        <p14:creationId xmlns:p14="http://schemas.microsoft.com/office/powerpoint/2010/main" val="4097962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2D025B-1534-A4D0-8D85-D00CE536C04A}"/>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C5CF68BB-3CDB-ECAB-5191-3ED0CB86CBFC}"/>
              </a:ext>
            </a:extLst>
          </p:cNvPr>
          <p:cNvSpPr>
            <a:spLocks noGrp="1"/>
          </p:cNvSpPr>
          <p:nvPr>
            <p:ph type="title"/>
          </p:nvPr>
        </p:nvSpPr>
        <p:spPr/>
        <p:txBody>
          <a:bodyPr/>
          <a:lstStyle/>
          <a:p>
            <a:r>
              <a:rPr lang="fr-FR" dirty="0"/>
              <a:t>Rôles de l'administrateur système:</a:t>
            </a:r>
          </a:p>
        </p:txBody>
      </p:sp>
      <p:sp>
        <p:nvSpPr>
          <p:cNvPr id="3" name="Espace réservé du contenu 2">
            <a:extLst>
              <a:ext uri="{FF2B5EF4-FFF2-40B4-BE49-F238E27FC236}">
                <a16:creationId xmlns:a16="http://schemas.microsoft.com/office/drawing/2014/main" id="{22432530-A9B5-0AB9-ED5E-0679BAE67360}"/>
              </a:ext>
            </a:extLst>
          </p:cNvPr>
          <p:cNvSpPr>
            <a:spLocks noGrp="1"/>
          </p:cNvSpPr>
          <p:nvPr>
            <p:ph idx="1"/>
          </p:nvPr>
        </p:nvSpPr>
        <p:spPr/>
        <p:txBody>
          <a:bodyPr>
            <a:normAutofit fontScale="92500" lnSpcReduction="10000"/>
          </a:bodyPr>
          <a:lstStyle/>
          <a:p>
            <a:pPr marL="0" indent="0">
              <a:buNone/>
            </a:pPr>
            <a:r>
              <a:rPr lang="fr-FR" dirty="0"/>
              <a:t>Surveillance des performances et dépannage des problèmes.</a:t>
            </a:r>
          </a:p>
          <a:p>
            <a:r>
              <a:rPr lang="fr-FR" dirty="0"/>
              <a:t>L'administrateur système surveille régulièrement les performances du serveur pour s'assurer qu'il fonctionne de manière optimale et pour identifier les éventuels goulets d'étranglement ou les problèmes de performance. Cela implique l'utilisation d'outils de surveillance des performances pour surveiller l'utilisation des ressources telles que le processeur, la mémoire, le stockage et le réseau. En cas de problèmes, l'administrateur est chargé de diagnostiquer et de résoudre les problèmes de manière efficace pour minimiser les temps d'arrêt et assurer la disponibilité continue des services.</a:t>
            </a:r>
          </a:p>
        </p:txBody>
      </p:sp>
    </p:spTree>
    <p:extLst>
      <p:ext uri="{BB962C8B-B14F-4D97-AF65-F5344CB8AC3E}">
        <p14:creationId xmlns:p14="http://schemas.microsoft.com/office/powerpoint/2010/main" val="716340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039E87-6C2A-8655-CF89-3AF7E14EAC5D}"/>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F8EAE8E3-E1B8-A451-5436-47792053D5EA}"/>
              </a:ext>
            </a:extLst>
          </p:cNvPr>
          <p:cNvSpPr>
            <a:spLocks noGrp="1"/>
          </p:cNvSpPr>
          <p:nvPr>
            <p:ph type="title"/>
          </p:nvPr>
        </p:nvSpPr>
        <p:spPr/>
        <p:txBody>
          <a:bodyPr/>
          <a:lstStyle/>
          <a:p>
            <a:r>
              <a:rPr lang="fr-FR" dirty="0"/>
              <a:t>Rôles de l'administrateur système:</a:t>
            </a:r>
          </a:p>
        </p:txBody>
      </p:sp>
      <p:sp>
        <p:nvSpPr>
          <p:cNvPr id="3" name="Espace réservé du contenu 2">
            <a:extLst>
              <a:ext uri="{FF2B5EF4-FFF2-40B4-BE49-F238E27FC236}">
                <a16:creationId xmlns:a16="http://schemas.microsoft.com/office/drawing/2014/main" id="{54986B69-7D28-4383-9DA4-047A33D0D8EB}"/>
              </a:ext>
            </a:extLst>
          </p:cNvPr>
          <p:cNvSpPr>
            <a:spLocks noGrp="1"/>
          </p:cNvSpPr>
          <p:nvPr>
            <p:ph idx="1"/>
          </p:nvPr>
        </p:nvSpPr>
        <p:spPr/>
        <p:txBody>
          <a:bodyPr>
            <a:normAutofit fontScale="92500"/>
          </a:bodyPr>
          <a:lstStyle/>
          <a:p>
            <a:pPr marL="0" indent="0">
              <a:buNone/>
            </a:pPr>
            <a:r>
              <a:rPr lang="fr-FR" dirty="0"/>
              <a:t>Sécurisation du système contre les menaces.</a:t>
            </a:r>
          </a:p>
          <a:p>
            <a:r>
              <a:rPr lang="fr-FR" dirty="0"/>
              <a:t>L'administrateur système met en place des mesures de sécurité pour protéger le serveur contre les menaces potentielles telles que les attaques par des logiciels malveillants, les violations de données et les accès non autorisés. Cela implique la configuration de pare-feu, la mise en place de politiques de sécurité, la mise à jour régulière des logiciels pour corriger les vulnérabilités connues, la surveillance des journaux système pour détecter les activités suspectes, et la mise en œuvre d'autres pratiques de sécurité recommandées.</a:t>
            </a:r>
          </a:p>
        </p:txBody>
      </p:sp>
    </p:spTree>
    <p:extLst>
      <p:ext uri="{BB962C8B-B14F-4D97-AF65-F5344CB8AC3E}">
        <p14:creationId xmlns:p14="http://schemas.microsoft.com/office/powerpoint/2010/main" val="3538912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DC3518-EDF8-177C-EB13-515B6A3ADBCB}"/>
              </a:ext>
            </a:extLst>
          </p:cNvPr>
          <p:cNvSpPr>
            <a:spLocks noGrp="1"/>
          </p:cNvSpPr>
          <p:nvPr>
            <p:ph type="title"/>
          </p:nvPr>
        </p:nvSpPr>
        <p:spPr/>
        <p:txBody>
          <a:bodyPr/>
          <a:lstStyle/>
          <a:p>
            <a:r>
              <a:rPr lang="fr-FR" dirty="0"/>
              <a:t>Installation de Linux Server:</a:t>
            </a:r>
          </a:p>
        </p:txBody>
      </p:sp>
      <p:sp>
        <p:nvSpPr>
          <p:cNvPr id="3" name="Espace réservé du contenu 2">
            <a:extLst>
              <a:ext uri="{FF2B5EF4-FFF2-40B4-BE49-F238E27FC236}">
                <a16:creationId xmlns:a16="http://schemas.microsoft.com/office/drawing/2014/main" id="{5A667AC2-4EEF-807E-1C90-F09E3B5A9900}"/>
              </a:ext>
            </a:extLst>
          </p:cNvPr>
          <p:cNvSpPr>
            <a:spLocks noGrp="1"/>
          </p:cNvSpPr>
          <p:nvPr>
            <p:ph idx="1"/>
          </p:nvPr>
        </p:nvSpPr>
        <p:spPr/>
        <p:txBody>
          <a:bodyPr/>
          <a:lstStyle/>
          <a:p>
            <a:r>
              <a:rPr lang="fr-FR" dirty="0"/>
              <a:t>Choix de la distribution Linux (ex: Ubuntu Server, CentOS, Debian).</a:t>
            </a:r>
          </a:p>
          <a:p>
            <a:r>
              <a:rPr lang="fr-FR" dirty="0"/>
              <a:t>Procédure d'installation pas à pas.</a:t>
            </a:r>
          </a:p>
          <a:p>
            <a:r>
              <a:rPr lang="fr-FR" dirty="0"/>
              <a:t>Configuration initiale post-installation (réseau, langue, fuseau horaire).</a:t>
            </a:r>
          </a:p>
        </p:txBody>
      </p:sp>
    </p:spTree>
    <p:extLst>
      <p:ext uri="{BB962C8B-B14F-4D97-AF65-F5344CB8AC3E}">
        <p14:creationId xmlns:p14="http://schemas.microsoft.com/office/powerpoint/2010/main" val="300098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1F91D4-B7C6-E7CC-E6C3-97E64DDD511D}"/>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74D4B29A-593D-0984-CBB1-5701BD834941}"/>
              </a:ext>
            </a:extLst>
          </p:cNvPr>
          <p:cNvSpPr>
            <a:spLocks noGrp="1"/>
          </p:cNvSpPr>
          <p:nvPr>
            <p:ph type="title"/>
          </p:nvPr>
        </p:nvSpPr>
        <p:spPr/>
        <p:txBody>
          <a:bodyPr/>
          <a:lstStyle/>
          <a:p>
            <a:r>
              <a:rPr lang="fr-FR" dirty="0"/>
              <a:t>Installation de Linux Server:</a:t>
            </a:r>
          </a:p>
        </p:txBody>
      </p:sp>
      <p:sp>
        <p:nvSpPr>
          <p:cNvPr id="3" name="Espace réservé du contenu 2">
            <a:extLst>
              <a:ext uri="{FF2B5EF4-FFF2-40B4-BE49-F238E27FC236}">
                <a16:creationId xmlns:a16="http://schemas.microsoft.com/office/drawing/2014/main" id="{39C5E04B-46DF-4BAE-AB0D-5BDE2B6CB282}"/>
              </a:ext>
            </a:extLst>
          </p:cNvPr>
          <p:cNvSpPr>
            <a:spLocks noGrp="1"/>
          </p:cNvSpPr>
          <p:nvPr>
            <p:ph idx="1"/>
          </p:nvPr>
        </p:nvSpPr>
        <p:spPr/>
        <p:txBody>
          <a:bodyPr>
            <a:normAutofit fontScale="77500" lnSpcReduction="20000"/>
          </a:bodyPr>
          <a:lstStyle/>
          <a:p>
            <a:pPr marL="0" indent="0">
              <a:buNone/>
            </a:pPr>
            <a:r>
              <a:rPr lang="fr-FR" dirty="0"/>
              <a:t>Créer une nouvelle machine virtuelle :</a:t>
            </a:r>
          </a:p>
          <a:p>
            <a:pPr marL="0" indent="0">
              <a:buNone/>
            </a:pPr>
            <a:r>
              <a:rPr lang="fr-FR" dirty="0"/>
              <a:t>Ouvrez VirtualBox et cliquez sur "Nouveau" pour créer une nouvelle machine virtuelle.</a:t>
            </a:r>
          </a:p>
          <a:p>
            <a:pPr marL="0" indent="0">
              <a:buNone/>
            </a:pPr>
            <a:r>
              <a:rPr lang="fr-FR" dirty="0"/>
              <a:t>Entrez un nom pour votre machine virtuelle (par exemple, "Ubuntu Server").</a:t>
            </a:r>
          </a:p>
          <a:p>
            <a:pPr marL="0" indent="0">
              <a:buNone/>
            </a:pPr>
            <a:r>
              <a:rPr lang="fr-FR" dirty="0"/>
              <a:t>Sélectionnez le type "Linux" et la version "Ubuntu (64-bit)".</a:t>
            </a:r>
          </a:p>
          <a:p>
            <a:pPr marL="0" indent="0">
              <a:buNone/>
            </a:pPr>
            <a:r>
              <a:rPr lang="fr-FR" dirty="0"/>
              <a:t>Cliquez sur "Suivant".</a:t>
            </a:r>
          </a:p>
          <a:p>
            <a:pPr marL="0" indent="0">
              <a:buNone/>
            </a:pPr>
            <a:endParaRPr lang="fr-FR" dirty="0"/>
          </a:p>
          <a:p>
            <a:pPr marL="0" indent="0">
              <a:buNone/>
            </a:pPr>
            <a:r>
              <a:rPr lang="fr-FR" dirty="0"/>
              <a:t>Configurer la mémoire RAM :</a:t>
            </a:r>
          </a:p>
          <a:p>
            <a:pPr marL="0" indent="0">
              <a:buNone/>
            </a:pPr>
            <a:r>
              <a:rPr lang="fr-FR" dirty="0"/>
              <a:t>Sélectionnez la quantité de mémoire RAM à allouer à la machine virtuelle. Un minimum de 1 Go est recommandé pour Ubuntu Server.</a:t>
            </a:r>
          </a:p>
          <a:p>
            <a:pPr marL="0" indent="0">
              <a:buNone/>
            </a:pPr>
            <a:r>
              <a:rPr lang="fr-FR" dirty="0"/>
              <a:t>Cliquez sur "Suivant".</a:t>
            </a:r>
          </a:p>
        </p:txBody>
      </p:sp>
    </p:spTree>
    <p:extLst>
      <p:ext uri="{BB962C8B-B14F-4D97-AF65-F5344CB8AC3E}">
        <p14:creationId xmlns:p14="http://schemas.microsoft.com/office/powerpoint/2010/main" val="2337171605"/>
      </p:ext>
    </p:extLst>
  </p:cSld>
  <p:clrMapOvr>
    <a:masterClrMapping/>
  </p:clrMapOvr>
</p:sld>
</file>

<file path=ppt/theme/theme1.xml><?xml version="1.0" encoding="utf-8"?>
<a:theme xmlns:a="http://schemas.openxmlformats.org/drawingml/2006/main" name="DappledVTI">
  <a:themeElements>
    <a:clrScheme name="Custom 81">
      <a:dk1>
        <a:sysClr val="windowText" lastClr="000000"/>
      </a:dk1>
      <a:lt1>
        <a:sysClr val="window" lastClr="FFFFFF"/>
      </a:lt1>
      <a:dk2>
        <a:srgbClr val="21363B"/>
      </a:dk2>
      <a:lt2>
        <a:srgbClr val="F4F2F0"/>
      </a:lt2>
      <a:accent1>
        <a:srgbClr val="758468"/>
      </a:accent1>
      <a:accent2>
        <a:srgbClr val="B5A7AC"/>
      </a:accent2>
      <a:accent3>
        <a:srgbClr val="CC9C6F"/>
      </a:accent3>
      <a:accent4>
        <a:srgbClr val="767640"/>
      </a:accent4>
      <a:accent5>
        <a:srgbClr val="A5B295"/>
      </a:accent5>
      <a:accent6>
        <a:srgbClr val="C19DA7"/>
      </a:accent6>
      <a:hlink>
        <a:srgbClr val="D13D6E"/>
      </a:hlink>
      <a:folHlink>
        <a:srgbClr val="6C9D92"/>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docProps/app.xml><?xml version="1.0" encoding="utf-8"?>
<Properties xmlns="http://schemas.openxmlformats.org/officeDocument/2006/extended-properties" xmlns:vt="http://schemas.openxmlformats.org/officeDocument/2006/docPropsVTypes">
  <TotalTime>75</TotalTime>
  <Words>2010</Words>
  <Application>Microsoft Office PowerPoint</Application>
  <PresentationFormat>Grand écran</PresentationFormat>
  <Paragraphs>177</Paragraphs>
  <Slides>22</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22</vt:i4>
      </vt:variant>
    </vt:vector>
  </HeadingPairs>
  <TitlesOfParts>
    <vt:vector size="28" baseType="lpstr">
      <vt:lpstr>Arial</vt:lpstr>
      <vt:lpstr>Avenir Next LT Pro</vt:lpstr>
      <vt:lpstr>AvenirNext LT Pro Medium</vt:lpstr>
      <vt:lpstr>Sabon Next LT</vt:lpstr>
      <vt:lpstr>Söhne</vt:lpstr>
      <vt:lpstr>DappledVTI</vt:lpstr>
      <vt:lpstr>Administration d'un Linux Server</vt:lpstr>
      <vt:lpstr>Objectifs du jour:</vt:lpstr>
      <vt:lpstr>Qu'est-ce qu'un serveur Linux?</vt:lpstr>
      <vt:lpstr>Rôles de l'administrateur système:</vt:lpstr>
      <vt:lpstr>Rôles de l'administrateur système:</vt:lpstr>
      <vt:lpstr>Rôles de l'administrateur système:</vt:lpstr>
      <vt:lpstr>Rôles de l'administrateur système:</vt:lpstr>
      <vt:lpstr>Installation de Linux Server:</vt:lpstr>
      <vt:lpstr>Installation de Linux Server:</vt:lpstr>
      <vt:lpstr>Installation de Linux Server:</vt:lpstr>
      <vt:lpstr>Installation de Linux Server:</vt:lpstr>
      <vt:lpstr>Installation de Linux Server:</vt:lpstr>
      <vt:lpstr>Installation de Linux Server:</vt:lpstr>
      <vt:lpstr>Gestion des utilisateurs et des groupes:</vt:lpstr>
      <vt:lpstr>Gestion des utilisateurs et des groupes:</vt:lpstr>
      <vt:lpstr>Gestion des utilisateurs et des groupes:</vt:lpstr>
      <vt:lpstr>Gestion des utilisateurs et des groupes:</vt:lpstr>
      <vt:lpstr>Gestion des fichiers et des répertoires:</vt:lpstr>
      <vt:lpstr>Gestion des fichiers et des répertoires:</vt:lpstr>
      <vt:lpstr>Gestion des fichiers et des répertoires:</vt:lpstr>
      <vt:lpstr>Gestion des fichiers et des répertoires:</vt:lpstr>
      <vt:lpstr>Récapitulatif:</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Administration d'un Linux Server</dc:title>
  <dc:creator>Julien Dubois</dc:creator>
  <cp:lastModifiedBy>Julien Dubois</cp:lastModifiedBy>
  <cp:revision>2</cp:revision>
  <dcterms:created xsi:type="dcterms:W3CDTF">2024-02-27T17:42:51Z</dcterms:created>
  <dcterms:modified xsi:type="dcterms:W3CDTF">2024-02-27T18:58:23Z</dcterms:modified>
</cp:coreProperties>
</file>