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59" r:id="rId3"/>
    <p:sldId id="270" r:id="rId4"/>
    <p:sldId id="271" r:id="rId5"/>
    <p:sldId id="260" r:id="rId6"/>
    <p:sldId id="272" r:id="rId7"/>
    <p:sldId id="261" r:id="rId8"/>
    <p:sldId id="273" r:id="rId9"/>
    <p:sldId id="274" r:id="rId10"/>
    <p:sldId id="262" r:id="rId11"/>
    <p:sldId id="276" r:id="rId12"/>
    <p:sldId id="275" r:id="rId13"/>
    <p:sldId id="263" r:id="rId14"/>
    <p:sldId id="278" r:id="rId15"/>
    <p:sldId id="277" r:id="rId16"/>
    <p:sldId id="264" r:id="rId17"/>
    <p:sldId id="279" r:id="rId18"/>
    <p:sldId id="280" r:id="rId19"/>
    <p:sldId id="265" r:id="rId20"/>
    <p:sldId id="281" r:id="rId21"/>
    <p:sldId id="282" r:id="rId22"/>
    <p:sldId id="266" r:id="rId23"/>
    <p:sldId id="283" r:id="rId24"/>
    <p:sldId id="284" r:id="rId25"/>
    <p:sldId id="267" r:id="rId26"/>
    <p:sldId id="285" r:id="rId27"/>
    <p:sldId id="286" r:id="rId28"/>
    <p:sldId id="287" r:id="rId29"/>
    <p:sldId id="26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B7B64460-C31D-9289-D1F1-7F53300AD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9" r="-1" b="1928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21409C6-0132-807F-61CF-32840B42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FR" sz="5400" b="1" i="0" dirty="0">
                <a:solidFill>
                  <a:schemeClr val="bg1"/>
                </a:solidFill>
                <a:effectLst/>
                <a:latin typeface="Söhne"/>
              </a:rPr>
              <a:t>Administration d'un Linux Server</a:t>
            </a:r>
            <a:endParaRPr lang="fr-FR" sz="9600" b="1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8E829-98E1-DB1A-E4CB-61309895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1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AD8E2-E3CF-8F5A-B00C-888838404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6BB64-0E3D-9F13-70E8-22D6B1BF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C638C-83ED-7754-0E6D-69D5F60F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des interfaces réseau:</a:t>
            </a:r>
          </a:p>
          <a:p>
            <a:r>
              <a:rPr lang="fr-FR" dirty="0"/>
              <a:t>Utilisation de l'outil </a:t>
            </a:r>
            <a:r>
              <a:rPr lang="fr-FR" dirty="0" err="1"/>
              <a:t>ifconfig</a:t>
            </a:r>
            <a:r>
              <a:rPr lang="fr-FR" dirty="0"/>
              <a:t> et </a:t>
            </a:r>
            <a:r>
              <a:rPr lang="fr-FR" dirty="0" err="1"/>
              <a:t>ip</a:t>
            </a:r>
            <a:r>
              <a:rPr lang="fr-FR" dirty="0"/>
              <a:t>.</a:t>
            </a:r>
          </a:p>
          <a:p>
            <a:r>
              <a:rPr lang="fr-FR" dirty="0"/>
              <a:t>Configuration statique et dynamique des interfaces.</a:t>
            </a:r>
          </a:p>
        </p:txBody>
      </p:sp>
    </p:spTree>
    <p:extLst>
      <p:ext uri="{BB962C8B-B14F-4D97-AF65-F5344CB8AC3E}">
        <p14:creationId xmlns:p14="http://schemas.microsoft.com/office/powerpoint/2010/main" val="30024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BED92-E392-3930-A68E-FB23E485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468F3-80A0-BC81-19C3-609BC046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83921-02F7-A1B1-539E-819A15CB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/>
              <a:t>Utilisation de l'outil </a:t>
            </a:r>
            <a:r>
              <a:rPr lang="fr-FR" b="1" dirty="0" err="1"/>
              <a:t>ifconfig</a:t>
            </a:r>
            <a:r>
              <a:rPr lang="fr-FR" b="1" dirty="0"/>
              <a:t> et </a:t>
            </a:r>
            <a:r>
              <a:rPr lang="fr-FR" b="1" dirty="0" err="1"/>
              <a:t>ip</a:t>
            </a:r>
            <a:r>
              <a:rPr lang="fr-FR" b="1" dirty="0"/>
              <a:t>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ifconfig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Historiquement utilisé pour configurer les interfaces réseau.</a:t>
            </a:r>
          </a:p>
          <a:p>
            <a:pPr marL="0" indent="0">
              <a:buNone/>
            </a:pPr>
            <a:r>
              <a:rPr lang="fr-FR" dirty="0"/>
              <a:t>Affiche et configure les interfaces réseau.</a:t>
            </a:r>
          </a:p>
          <a:p>
            <a:r>
              <a:rPr lang="fr-FR" dirty="0"/>
              <a:t>Exemple: </a:t>
            </a:r>
            <a:r>
              <a:rPr lang="fr-FR" i="1" dirty="0" err="1"/>
              <a:t>ifconfig</a:t>
            </a:r>
            <a:r>
              <a:rPr lang="fr-FR" i="1" dirty="0"/>
              <a:t> eth0 192.168.1.100 </a:t>
            </a:r>
            <a:r>
              <a:rPr lang="fr-FR" i="1" dirty="0" err="1"/>
              <a:t>netmask</a:t>
            </a:r>
            <a:r>
              <a:rPr lang="fr-FR" i="1" dirty="0"/>
              <a:t> 255.255.255.0 up</a:t>
            </a:r>
            <a:r>
              <a:rPr lang="fr-FR" dirty="0"/>
              <a:t> configure l'interface eth0 avec une adresse IP statique.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ip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Commande plus récente, remplaçant </a:t>
            </a:r>
            <a:r>
              <a:rPr lang="fr-FR" dirty="0" err="1"/>
              <a:t>ifconfig</a:t>
            </a:r>
            <a:r>
              <a:rPr lang="fr-FR" dirty="0"/>
              <a:t> dans de nombreuses distributions Linux.</a:t>
            </a:r>
          </a:p>
          <a:p>
            <a:pPr marL="0" indent="0">
              <a:buNone/>
            </a:pPr>
            <a:r>
              <a:rPr lang="fr-FR" dirty="0"/>
              <a:t>Offre plus de fonctionnalités pour la configuration réseau.</a:t>
            </a:r>
          </a:p>
          <a:p>
            <a:r>
              <a:rPr lang="fr-FR" dirty="0"/>
              <a:t>Exemple: </a:t>
            </a:r>
            <a:r>
              <a:rPr lang="fr-FR" i="1" dirty="0" err="1"/>
              <a:t>ip</a:t>
            </a:r>
            <a:r>
              <a:rPr lang="fr-FR" i="1" dirty="0"/>
              <a:t> </a:t>
            </a:r>
            <a:r>
              <a:rPr lang="fr-FR" i="1" dirty="0" err="1"/>
              <a:t>addr</a:t>
            </a:r>
            <a:r>
              <a:rPr lang="fr-FR" i="1" dirty="0"/>
              <a:t> </a:t>
            </a:r>
            <a:r>
              <a:rPr lang="fr-FR" i="1" dirty="0" err="1"/>
              <a:t>add</a:t>
            </a:r>
            <a:r>
              <a:rPr lang="fr-FR" i="1" dirty="0"/>
              <a:t> 192.168.1.100/24 dev eth0 </a:t>
            </a:r>
            <a:r>
              <a:rPr lang="fr-FR" dirty="0"/>
              <a:t>configure l'interface eth0 avec une adresse IP statique.</a:t>
            </a:r>
          </a:p>
        </p:txBody>
      </p:sp>
    </p:spTree>
    <p:extLst>
      <p:ext uri="{BB962C8B-B14F-4D97-AF65-F5344CB8AC3E}">
        <p14:creationId xmlns:p14="http://schemas.microsoft.com/office/powerpoint/2010/main" val="175987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91FE9-3361-EB8C-297D-AA08E449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1A111-0900-18FE-CFFB-01D9735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0882D-838E-6D9D-0EBE-EFEB8B8C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/>
              <a:t>Configuration statique et dynamique des interfaces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Statique</a:t>
            </a:r>
            <a:r>
              <a:rPr lang="fr-FR" dirty="0"/>
              <a:t>:</a:t>
            </a:r>
          </a:p>
          <a:p>
            <a:r>
              <a:rPr lang="fr-FR" dirty="0"/>
              <a:t>Configuration manuelle des paramètres réseau.</a:t>
            </a:r>
          </a:p>
          <a:p>
            <a:r>
              <a:rPr lang="fr-FR" dirty="0"/>
              <a:t>Utilisation d'une adresse IP fixe.</a:t>
            </a:r>
          </a:p>
          <a:p>
            <a:r>
              <a:rPr lang="fr-FR" dirty="0"/>
              <a:t>Défini dans les fichiers de configuration réseau (ex: /</a:t>
            </a:r>
            <a:r>
              <a:rPr lang="fr-FR" dirty="0" err="1"/>
              <a:t>etc</a:t>
            </a:r>
            <a:r>
              <a:rPr lang="fr-FR" dirty="0"/>
              <a:t>/network/interfaces).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Dynamique</a:t>
            </a:r>
            <a:r>
              <a:rPr lang="fr-FR" dirty="0"/>
              <a:t>:</a:t>
            </a:r>
          </a:p>
          <a:p>
            <a:r>
              <a:rPr lang="fr-FR" dirty="0"/>
              <a:t>Configuration automatique des paramètres réseau.</a:t>
            </a:r>
          </a:p>
          <a:p>
            <a:r>
              <a:rPr lang="fr-FR" dirty="0"/>
              <a:t>Utilisation de protocoles comme DHCP pour obtenir une adresse IP.</a:t>
            </a:r>
          </a:p>
          <a:p>
            <a:r>
              <a:rPr lang="fr-FR" dirty="0"/>
              <a:t>Défini dans les fichiers de configuration réseau (ex: /</a:t>
            </a:r>
            <a:r>
              <a:rPr lang="fr-FR" dirty="0" err="1"/>
              <a:t>etc</a:t>
            </a:r>
            <a:r>
              <a:rPr lang="fr-FR" dirty="0"/>
              <a:t>/network/interfaces) ou via des outils de gestion de réseau.</a:t>
            </a:r>
          </a:p>
        </p:txBody>
      </p:sp>
    </p:spTree>
    <p:extLst>
      <p:ext uri="{BB962C8B-B14F-4D97-AF65-F5344CB8AC3E}">
        <p14:creationId xmlns:p14="http://schemas.microsoft.com/office/powerpoint/2010/main" val="259177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BC0C0-4E6B-E680-FB66-1F0A2676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2677B-DFE8-22D8-6F1E-DE6C8E75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759BF-8E3D-7508-6E56-7545CB56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TCP/IP:</a:t>
            </a:r>
          </a:p>
          <a:p>
            <a:r>
              <a:rPr lang="fr-FR" dirty="0"/>
              <a:t>Configuration de l'adresse IP, du masque de sous-réseau, de la passerelle.</a:t>
            </a:r>
          </a:p>
          <a:p>
            <a:r>
              <a:rPr lang="fr-FR" dirty="0"/>
              <a:t>Configuration des serveurs DNS.</a:t>
            </a:r>
          </a:p>
        </p:txBody>
      </p:sp>
    </p:spTree>
    <p:extLst>
      <p:ext uri="{BB962C8B-B14F-4D97-AF65-F5344CB8AC3E}">
        <p14:creationId xmlns:p14="http://schemas.microsoft.com/office/powerpoint/2010/main" val="397573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6381E-38A4-7914-1599-972D08609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D618B-8EC0-FB7D-808F-F75F0F5B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17247-3A13-4A95-74AB-058CD0C6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19101" cy="4195763"/>
          </a:xfrm>
        </p:spPr>
        <p:txBody>
          <a:bodyPr>
            <a:normAutofit fontScale="55000" lnSpcReduction="20000"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b="1" dirty="0"/>
              <a:t>Configuration de l'adresse IP, du masque de sous-réseau, de la passerelle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Adresse IP:</a:t>
            </a:r>
            <a:endParaRPr lang="fr-FR" dirty="0"/>
          </a:p>
          <a:p>
            <a:r>
              <a:rPr lang="fr-FR" dirty="0"/>
              <a:t>Identifie de manière unique un périphérique sur un réseau.</a:t>
            </a:r>
          </a:p>
          <a:p>
            <a:r>
              <a:rPr lang="fr-FR" dirty="0"/>
              <a:t>Format: XXX.XXX.XXX.XXX (IPv4) ou format plus complexe (IPv6).</a:t>
            </a:r>
          </a:p>
          <a:p>
            <a:r>
              <a:rPr lang="fr-FR" dirty="0"/>
              <a:t>Exemple: 192.168.1.100.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Masque de sous-réseau:</a:t>
            </a:r>
            <a:endParaRPr lang="fr-FR" dirty="0"/>
          </a:p>
          <a:p>
            <a:r>
              <a:rPr lang="fr-FR" dirty="0"/>
              <a:t>Définit la portée d'un réseau local.</a:t>
            </a:r>
          </a:p>
          <a:p>
            <a:r>
              <a:rPr lang="fr-FR" dirty="0"/>
              <a:t>Format: XXX.XXX.XXX.XXX.</a:t>
            </a:r>
          </a:p>
          <a:p>
            <a:r>
              <a:rPr lang="fr-FR" dirty="0"/>
              <a:t>Exemple: 255.255.255.0.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AC40EEF-21EF-2AA4-2FDE-D7FA52003153}"/>
              </a:ext>
            </a:extLst>
          </p:cNvPr>
          <p:cNvSpPr txBox="1">
            <a:spLocks/>
          </p:cNvSpPr>
          <p:nvPr/>
        </p:nvSpPr>
        <p:spPr>
          <a:xfrm>
            <a:off x="7657227" y="1028541"/>
            <a:ext cx="4270690" cy="284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CDA3873-7B81-A04B-4ECB-A4E5F8346E34}"/>
              </a:ext>
            </a:extLst>
          </p:cNvPr>
          <p:cNvSpPr txBox="1">
            <a:spLocks/>
          </p:cNvSpPr>
          <p:nvPr/>
        </p:nvSpPr>
        <p:spPr>
          <a:xfrm>
            <a:off x="6819026" y="4538400"/>
            <a:ext cx="4467881" cy="1532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500" b="1" dirty="0"/>
              <a:t>Passerelle (Gateway):</a:t>
            </a:r>
            <a:endParaRPr lang="fr-F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Périphérique reliant deux réseaux distincts.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Permet la communication entre les réseaux.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Exemple: 192.168.1.1.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49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E2C5-C3E4-AFD9-ECDC-84B70382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AD250-D8A0-F516-C824-C527F9C0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F768E-4095-7E0A-5BDB-59882A46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dirty="0"/>
              <a:t>Configuration des serveurs DNS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Serveurs DNS:</a:t>
            </a:r>
            <a:endParaRPr lang="fr-FR" dirty="0"/>
          </a:p>
          <a:p>
            <a:r>
              <a:rPr lang="fr-FR" dirty="0"/>
              <a:t>Convertissent les noms de domaine en adresses IP.</a:t>
            </a:r>
          </a:p>
          <a:p>
            <a:r>
              <a:rPr lang="fr-FR" dirty="0"/>
              <a:t>Facilitent la navigation sur Internet.</a:t>
            </a:r>
          </a:p>
          <a:p>
            <a:r>
              <a:rPr lang="fr-FR" dirty="0"/>
              <a:t>Peuvent être configurés manuellement ou obtenus via DHCP.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Configuration manuelle:</a:t>
            </a:r>
            <a:endParaRPr lang="fr-FR" dirty="0"/>
          </a:p>
          <a:p>
            <a:r>
              <a:rPr lang="fr-FR" dirty="0"/>
              <a:t>Définir les serveurs DNS dans le fichier de configuration réseau (ex: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resolv.conf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Exemple: </a:t>
            </a:r>
            <a:r>
              <a:rPr lang="fr-FR" i="1" dirty="0" err="1"/>
              <a:t>nameserver</a:t>
            </a:r>
            <a:r>
              <a:rPr lang="fr-FR" i="1" dirty="0"/>
              <a:t> 8.8.8.8</a:t>
            </a:r>
            <a:r>
              <a:rPr lang="fr-FR" dirty="0"/>
              <a:t> pour définir le serveur DNS primaire.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Obtention via DHCP:</a:t>
            </a:r>
            <a:endParaRPr lang="fr-FR" dirty="0"/>
          </a:p>
          <a:p>
            <a:r>
              <a:rPr lang="fr-FR" dirty="0"/>
              <a:t>Les serveurs DNS sont fournis automatiquement par le serveur DHCP.</a:t>
            </a:r>
          </a:p>
          <a:p>
            <a:r>
              <a:rPr lang="fr-FR" dirty="0"/>
              <a:t>Configuration dans les paramètres réseau ou via des outils de gestion de réseau.</a:t>
            </a:r>
          </a:p>
        </p:txBody>
      </p:sp>
    </p:spTree>
    <p:extLst>
      <p:ext uri="{BB962C8B-B14F-4D97-AF65-F5344CB8AC3E}">
        <p14:creationId xmlns:p14="http://schemas.microsoft.com/office/powerpoint/2010/main" val="387560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91200-CE5C-BC06-72F7-99612AA1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962BE-7602-D1CC-6228-5B41279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31252-16CD-3861-7AA8-16C34B89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Dépannage des problèmes réseau:</a:t>
            </a:r>
          </a:p>
          <a:p>
            <a:r>
              <a:rPr lang="fr-FR" dirty="0"/>
              <a:t>Utilisation de commandes telles que ping, </a:t>
            </a:r>
            <a:r>
              <a:rPr lang="fr-FR" dirty="0" err="1"/>
              <a:t>traceroute</a:t>
            </a:r>
            <a:r>
              <a:rPr lang="fr-FR" dirty="0"/>
              <a:t>, </a:t>
            </a:r>
            <a:r>
              <a:rPr lang="fr-FR" dirty="0" err="1"/>
              <a:t>netstat</a:t>
            </a:r>
            <a:r>
              <a:rPr lang="fr-FR" dirty="0"/>
              <a:t>.</a:t>
            </a:r>
          </a:p>
          <a:p>
            <a:r>
              <a:rPr lang="fr-FR" dirty="0"/>
              <a:t>Analyse des logs pour identifier les problèmes.</a:t>
            </a:r>
          </a:p>
        </p:txBody>
      </p:sp>
    </p:spTree>
    <p:extLst>
      <p:ext uri="{BB962C8B-B14F-4D97-AF65-F5344CB8AC3E}">
        <p14:creationId xmlns:p14="http://schemas.microsoft.com/office/powerpoint/2010/main" val="275679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5054E-1720-FA0C-8FC4-59DCE6D3D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D628-73D6-4B9B-FEAB-DDB0E6E1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0A5B0-C5C3-615B-D6D8-14FE9F15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/>
              <a:t>Utilisation de commandes pour le dépannage réseau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Ping</a:t>
            </a:r>
            <a:r>
              <a:rPr lang="fr-FR" dirty="0"/>
              <a:t>:</a:t>
            </a:r>
          </a:p>
          <a:p>
            <a:r>
              <a:rPr lang="fr-FR" dirty="0"/>
              <a:t>Vérifie la connectivité réseau avec une adresse IP ou un nom d'hôte.</a:t>
            </a:r>
          </a:p>
          <a:p>
            <a:r>
              <a:rPr lang="fr-FR" dirty="0"/>
              <a:t>Syntaxe: </a:t>
            </a:r>
            <a:r>
              <a:rPr lang="fr-FR" i="1" dirty="0"/>
              <a:t>ping </a:t>
            </a:r>
            <a:r>
              <a:rPr lang="fr-FR" i="1" dirty="0" err="1"/>
              <a:t>adresse_ip</a:t>
            </a:r>
            <a:r>
              <a:rPr lang="fr-FR" i="1" dirty="0"/>
              <a:t> </a:t>
            </a:r>
            <a:r>
              <a:rPr lang="fr-FR" dirty="0"/>
              <a:t>ou </a:t>
            </a:r>
            <a:r>
              <a:rPr lang="fr-FR" i="1" dirty="0"/>
              <a:t>ping </a:t>
            </a:r>
            <a:r>
              <a:rPr lang="fr-FR" i="1" dirty="0" err="1"/>
              <a:t>nom_d'hôte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/>
              <a:t>ping 8.8.8.8 </a:t>
            </a:r>
            <a:r>
              <a:rPr lang="fr-FR" dirty="0"/>
              <a:t>ou </a:t>
            </a:r>
            <a:r>
              <a:rPr lang="fr-FR" i="1" dirty="0"/>
              <a:t>ping google.com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Traceroute</a:t>
            </a:r>
            <a:r>
              <a:rPr lang="fr-FR" b="1" dirty="0"/>
              <a:t> (</a:t>
            </a:r>
            <a:r>
              <a:rPr lang="fr-FR" b="1" dirty="0" err="1"/>
              <a:t>traceroute</a:t>
            </a:r>
            <a:r>
              <a:rPr lang="fr-FR" b="1" dirty="0"/>
              <a:t> / </a:t>
            </a:r>
            <a:r>
              <a:rPr lang="fr-FR" b="1" dirty="0" err="1"/>
              <a:t>tracert</a:t>
            </a:r>
            <a:r>
              <a:rPr lang="fr-FR" b="1" dirty="0"/>
              <a:t>):</a:t>
            </a:r>
            <a:endParaRPr lang="fr-FR" dirty="0"/>
          </a:p>
          <a:p>
            <a:r>
              <a:rPr lang="fr-FR" dirty="0"/>
              <a:t>Trace le chemin pris par les paquets vers une destination.</a:t>
            </a:r>
          </a:p>
          <a:p>
            <a:r>
              <a:rPr lang="fr-FR" dirty="0"/>
              <a:t>Révèle les sauts intermédiaires entre le périphérique source et la destination.</a:t>
            </a:r>
          </a:p>
          <a:p>
            <a:r>
              <a:rPr lang="fr-FR" dirty="0"/>
              <a:t>Syntaxe: </a:t>
            </a:r>
            <a:r>
              <a:rPr lang="fr-FR" i="1" dirty="0" err="1"/>
              <a:t>traceroute</a:t>
            </a:r>
            <a:r>
              <a:rPr lang="fr-FR" i="1" dirty="0"/>
              <a:t> </a:t>
            </a:r>
            <a:r>
              <a:rPr lang="fr-FR" i="1" dirty="0" err="1"/>
              <a:t>adresse_ip</a:t>
            </a:r>
            <a:r>
              <a:rPr lang="fr-FR" i="1" dirty="0"/>
              <a:t> </a:t>
            </a:r>
            <a:r>
              <a:rPr lang="fr-FR" dirty="0"/>
              <a:t>ou </a:t>
            </a:r>
            <a:r>
              <a:rPr lang="fr-FR" i="1" dirty="0" err="1"/>
              <a:t>traceroute</a:t>
            </a:r>
            <a:r>
              <a:rPr lang="fr-FR" i="1" dirty="0"/>
              <a:t> </a:t>
            </a:r>
            <a:r>
              <a:rPr lang="fr-FR" i="1" dirty="0" err="1"/>
              <a:t>nom_d'hôte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traceroute</a:t>
            </a:r>
            <a:r>
              <a:rPr lang="fr-FR" i="1" dirty="0"/>
              <a:t> 8.8.8.8 </a:t>
            </a:r>
            <a:r>
              <a:rPr lang="fr-FR" dirty="0"/>
              <a:t>ou </a:t>
            </a:r>
            <a:r>
              <a:rPr lang="fr-FR" i="1" dirty="0" err="1"/>
              <a:t>traceroute</a:t>
            </a:r>
            <a:r>
              <a:rPr lang="fr-FR" i="1" dirty="0"/>
              <a:t> google.com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6A2A9C0-96F0-3846-1EE0-39D54C232997}"/>
              </a:ext>
            </a:extLst>
          </p:cNvPr>
          <p:cNvSpPr txBox="1">
            <a:spLocks/>
          </p:cNvSpPr>
          <p:nvPr/>
        </p:nvSpPr>
        <p:spPr>
          <a:xfrm>
            <a:off x="7326000" y="2190947"/>
            <a:ext cx="4505358" cy="2476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500" b="1" dirty="0" err="1"/>
              <a:t>Netstat</a:t>
            </a:r>
            <a:r>
              <a:rPr lang="fr-FR" sz="1500" b="1" dirty="0"/>
              <a:t>:</a:t>
            </a:r>
          </a:p>
          <a:p>
            <a:r>
              <a:rPr lang="fr-FR" sz="1500" dirty="0"/>
              <a:t>Affiche les connexions réseau actives, les tables de routage, les statistiques d'interface, etc.</a:t>
            </a:r>
          </a:p>
          <a:p>
            <a:r>
              <a:rPr lang="fr-FR" sz="1500" dirty="0"/>
              <a:t>Utile pour diagnostiquer les connexions réseau en cours.</a:t>
            </a:r>
          </a:p>
          <a:p>
            <a:r>
              <a:rPr lang="fr-FR" sz="1500" dirty="0"/>
              <a:t>Syntaxe: </a:t>
            </a:r>
            <a:r>
              <a:rPr lang="fr-FR" sz="1500" i="1" dirty="0" err="1"/>
              <a:t>netstat</a:t>
            </a:r>
            <a:r>
              <a:rPr lang="fr-FR" sz="1500" i="1" dirty="0"/>
              <a:t> -options</a:t>
            </a:r>
            <a:r>
              <a:rPr lang="fr-FR" sz="1500" dirty="0"/>
              <a:t>.</a:t>
            </a:r>
          </a:p>
          <a:p>
            <a:r>
              <a:rPr lang="fr-FR" sz="1500" dirty="0"/>
              <a:t>Exemple: </a:t>
            </a:r>
            <a:r>
              <a:rPr lang="fr-FR" sz="1500" i="1" dirty="0" err="1"/>
              <a:t>netstat</a:t>
            </a:r>
            <a:r>
              <a:rPr lang="fr-FR" sz="1500" i="1" dirty="0"/>
              <a:t> -</a:t>
            </a:r>
            <a:r>
              <a:rPr lang="fr-FR" sz="1500" i="1" dirty="0" err="1"/>
              <a:t>tuln</a:t>
            </a:r>
            <a:r>
              <a:rPr lang="fr-FR" sz="1500" i="1" dirty="0"/>
              <a:t> </a:t>
            </a:r>
            <a:r>
              <a:rPr lang="fr-FR" sz="1500" dirty="0"/>
              <a:t>pour afficher les ports en écoute.</a:t>
            </a:r>
          </a:p>
        </p:txBody>
      </p:sp>
    </p:spTree>
    <p:extLst>
      <p:ext uri="{BB962C8B-B14F-4D97-AF65-F5344CB8AC3E}">
        <p14:creationId xmlns:p14="http://schemas.microsoft.com/office/powerpoint/2010/main" val="373490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9ECF-C949-BAD8-CBC6-80252677A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4BD5A-2368-3865-1FE6-099675DD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Configuration du réseau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A7814-3DE1-42D1-26CD-F5ADCB90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/>
              <a:t>Analyse des logs pour identifier les problèmes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Logs système:</a:t>
            </a:r>
            <a:endParaRPr lang="fr-FR" dirty="0"/>
          </a:p>
          <a:p>
            <a:r>
              <a:rPr lang="fr-FR" dirty="0"/>
              <a:t>Les journaux système (</a:t>
            </a:r>
            <a:r>
              <a:rPr lang="fr-FR" dirty="0" err="1"/>
              <a:t>syslog</a:t>
            </a:r>
            <a:r>
              <a:rPr lang="fr-FR" dirty="0"/>
              <a:t>) enregistrent les événements système et les erreurs.</a:t>
            </a:r>
          </a:p>
          <a:p>
            <a:r>
              <a:rPr lang="fr-FR" dirty="0"/>
              <a:t>Examinez les fichiers de logs tels que /var/log/</a:t>
            </a:r>
            <a:r>
              <a:rPr lang="fr-FR" dirty="0" err="1"/>
              <a:t>syslog</a:t>
            </a:r>
            <a:r>
              <a:rPr lang="fr-FR" dirty="0"/>
              <a:t>, /var/log/messages.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Logs spécifiques au réseau:</a:t>
            </a:r>
            <a:endParaRPr lang="fr-FR" dirty="0"/>
          </a:p>
          <a:p>
            <a:r>
              <a:rPr lang="fr-FR" dirty="0"/>
              <a:t>Les logs spécifiques au réseau, comme les logs du serveur DHCP ou du serveur DNS, peuvent aider à identifier les problèmes liés au réseau.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Analyse des messages d'erreur:</a:t>
            </a:r>
            <a:endParaRPr lang="fr-FR" dirty="0"/>
          </a:p>
          <a:p>
            <a:r>
              <a:rPr lang="fr-FR" dirty="0"/>
              <a:t>Recherchez des messages d'erreur spécifiques qui pourraient indiquer des problèmes réseau.</a:t>
            </a:r>
          </a:p>
          <a:p>
            <a:r>
              <a:rPr lang="fr-FR" dirty="0"/>
              <a:t>Utilisez des outils de recherche dans les logs pour filtrer les informations pertinentes.</a:t>
            </a:r>
          </a:p>
        </p:txBody>
      </p:sp>
    </p:spTree>
    <p:extLst>
      <p:ext uri="{BB962C8B-B14F-4D97-AF65-F5344CB8AC3E}">
        <p14:creationId xmlns:p14="http://schemas.microsoft.com/office/powerpoint/2010/main" val="38762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FF56-FAEE-CBD2-C561-7154F9DB9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93610-3543-EA24-BED8-145B7D6B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43A46-61FC-BE3B-9ACD-E57BB272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disques et de partitions:</a:t>
            </a:r>
          </a:p>
          <a:p>
            <a:r>
              <a:rPr lang="fr-FR" dirty="0"/>
              <a:t>Partitionnement avec </a:t>
            </a:r>
            <a:r>
              <a:rPr lang="fr-FR" dirty="0" err="1"/>
              <a:t>fdisk</a:t>
            </a:r>
            <a:r>
              <a:rPr lang="fr-FR" dirty="0"/>
              <a:t>, </a:t>
            </a:r>
            <a:r>
              <a:rPr lang="fr-FR" dirty="0" err="1"/>
              <a:t>parted</a:t>
            </a:r>
            <a:r>
              <a:rPr lang="fr-FR" dirty="0"/>
              <a:t>.</a:t>
            </a:r>
          </a:p>
          <a:p>
            <a:r>
              <a:rPr lang="fr-FR" dirty="0"/>
              <a:t>Montage de partitions avec </a:t>
            </a:r>
            <a:r>
              <a:rPr lang="fr-FR" dirty="0" err="1"/>
              <a:t>mount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9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6D8BF-3FD5-7A9A-B885-572A8C94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F580A-E64D-8E23-1DAD-77EFCBA3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Surveillance et contrôle des processus:</a:t>
            </a:r>
          </a:p>
          <a:p>
            <a:r>
              <a:rPr lang="fr-FR" dirty="0"/>
              <a:t>Utilisation des commandes </a:t>
            </a:r>
            <a:r>
              <a:rPr lang="fr-FR" dirty="0" err="1"/>
              <a:t>ps</a:t>
            </a:r>
            <a:r>
              <a:rPr lang="fr-FR" dirty="0"/>
              <a:t>, top.</a:t>
            </a:r>
          </a:p>
          <a:p>
            <a:r>
              <a:rPr lang="fr-FR" dirty="0"/>
              <a:t>Contrôle des processus avec </a:t>
            </a:r>
            <a:r>
              <a:rPr lang="fr-FR" dirty="0" err="1"/>
              <a:t>kill</a:t>
            </a:r>
            <a:r>
              <a:rPr lang="fr-FR" dirty="0"/>
              <a:t>, </a:t>
            </a:r>
            <a:r>
              <a:rPr lang="fr-FR" dirty="0" err="1"/>
              <a:t>killall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51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CE38-50B6-1FF4-078F-E2ECC25FE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EEFE2-64EE-BFA6-6897-350A62A7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549F6C-BC6E-63C8-9C8A-0AA98A5C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dirty="0"/>
              <a:t>Partitionnement avec </a:t>
            </a:r>
            <a:r>
              <a:rPr lang="fr-FR" b="1" dirty="0" err="1"/>
              <a:t>fdisk</a:t>
            </a:r>
            <a:r>
              <a:rPr lang="fr-FR" b="1" dirty="0"/>
              <a:t> et </a:t>
            </a:r>
            <a:r>
              <a:rPr lang="fr-FR" b="1" dirty="0" err="1"/>
              <a:t>parted</a:t>
            </a:r>
            <a:endParaRPr lang="fr-FR" b="1" dirty="0"/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fdisk</a:t>
            </a:r>
            <a:r>
              <a:rPr lang="fr-FR" b="1" dirty="0"/>
              <a:t>:</a:t>
            </a:r>
            <a:endParaRPr lang="fr-FR" dirty="0"/>
          </a:p>
          <a:p>
            <a:r>
              <a:rPr lang="fr-FR" dirty="0"/>
              <a:t>Utilitaire en ligne de commande pour la gestion des partitions.</a:t>
            </a:r>
          </a:p>
          <a:p>
            <a:r>
              <a:rPr lang="fr-FR" dirty="0"/>
              <a:t>Permet de créer, supprimer et modifier des partitions sur un disque.</a:t>
            </a:r>
          </a:p>
          <a:p>
            <a:r>
              <a:rPr lang="fr-FR" dirty="0"/>
              <a:t>Syntaxe: </a:t>
            </a:r>
            <a:r>
              <a:rPr lang="fr-FR" i="1" dirty="0" err="1"/>
              <a:t>fdisk</a:t>
            </a:r>
            <a:r>
              <a:rPr lang="fr-FR" i="1" dirty="0"/>
              <a:t> /dev/</a:t>
            </a:r>
            <a:r>
              <a:rPr lang="fr-FR" i="1" dirty="0" err="1"/>
              <a:t>sdX</a:t>
            </a:r>
            <a:r>
              <a:rPr lang="fr-FR" dirty="0"/>
              <a:t> (où /dev/</a:t>
            </a:r>
            <a:r>
              <a:rPr lang="fr-FR" dirty="0" err="1"/>
              <a:t>sdX</a:t>
            </a:r>
            <a:r>
              <a:rPr lang="fr-FR" dirty="0"/>
              <a:t> est le périphérique de stockage).</a:t>
            </a:r>
          </a:p>
          <a:p>
            <a:r>
              <a:rPr lang="fr-FR" dirty="0"/>
              <a:t>Exemple: </a:t>
            </a:r>
            <a:r>
              <a:rPr lang="fr-FR" i="1" dirty="0" err="1"/>
              <a:t>fdisk</a:t>
            </a:r>
            <a:r>
              <a:rPr lang="fr-FR" i="1" dirty="0"/>
              <a:t> /dev/</a:t>
            </a:r>
            <a:r>
              <a:rPr lang="fr-FR" i="1" dirty="0" err="1"/>
              <a:t>sda</a:t>
            </a:r>
            <a:r>
              <a:rPr lang="fr-FR" i="1" dirty="0"/>
              <a:t> </a:t>
            </a:r>
            <a:r>
              <a:rPr lang="fr-FR" dirty="0"/>
              <a:t>pour gérer les partitions du premier disque SATA.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parted</a:t>
            </a:r>
            <a:r>
              <a:rPr lang="fr-FR" dirty="0"/>
              <a:t>:</a:t>
            </a:r>
          </a:p>
          <a:p>
            <a:r>
              <a:rPr lang="fr-FR" dirty="0"/>
              <a:t>Autre utilitaire de gestion de partitions avec une interface plus conviviale.</a:t>
            </a:r>
          </a:p>
          <a:p>
            <a:r>
              <a:rPr lang="fr-FR" dirty="0"/>
              <a:t>Prend en charge le partitionnement GPT et MBR.</a:t>
            </a:r>
          </a:p>
          <a:p>
            <a:r>
              <a:rPr lang="fr-FR" dirty="0"/>
              <a:t>Syntaxe: </a:t>
            </a:r>
            <a:r>
              <a:rPr lang="fr-FR" i="1" dirty="0" err="1"/>
              <a:t>parted</a:t>
            </a:r>
            <a:r>
              <a:rPr lang="fr-FR" i="1" dirty="0"/>
              <a:t> /dev/</a:t>
            </a:r>
            <a:r>
              <a:rPr lang="fr-FR" i="1" dirty="0" err="1"/>
              <a:t>sdX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parted</a:t>
            </a:r>
            <a:r>
              <a:rPr lang="fr-FR" i="1" dirty="0"/>
              <a:t> /dev/</a:t>
            </a:r>
            <a:r>
              <a:rPr lang="fr-FR" i="1" dirty="0" err="1"/>
              <a:t>sda</a:t>
            </a:r>
            <a:r>
              <a:rPr lang="fr-FR" i="1" dirty="0"/>
              <a:t> </a:t>
            </a:r>
            <a:r>
              <a:rPr lang="fr-FR" dirty="0"/>
              <a:t>pour démarrer l'outil </a:t>
            </a:r>
            <a:r>
              <a:rPr lang="fr-FR" dirty="0" err="1"/>
              <a:t>parted</a:t>
            </a:r>
            <a:r>
              <a:rPr lang="fr-FR" dirty="0"/>
              <a:t> sur le disque </a:t>
            </a:r>
            <a:r>
              <a:rPr lang="fr-FR" dirty="0" err="1"/>
              <a:t>sda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51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15BC-C85E-7A68-0968-DD9DE68DA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A808-844D-FFE5-924D-DA8F48B5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3348A-8482-6F02-BD4F-C3F7B620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/>
              <a:t>Montage de partitions avec </a:t>
            </a:r>
            <a:r>
              <a:rPr lang="fr-FR" b="1" dirty="0" err="1"/>
              <a:t>mount</a:t>
            </a:r>
            <a:endParaRPr lang="fr-FR" b="1" dirty="0"/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Mount</a:t>
            </a:r>
            <a:r>
              <a:rPr lang="fr-FR" dirty="0"/>
              <a:t>:</a:t>
            </a:r>
          </a:p>
          <a:p>
            <a:r>
              <a:rPr lang="fr-FR" dirty="0"/>
              <a:t>Commande utilisée pour attacher un système de fichiers à une arborescence de répertoires existante (point de montage).</a:t>
            </a:r>
          </a:p>
          <a:p>
            <a:r>
              <a:rPr lang="fr-FR" dirty="0"/>
              <a:t>Syntaxe: </a:t>
            </a:r>
            <a:r>
              <a:rPr lang="fr-FR" i="1" dirty="0" err="1"/>
              <a:t>mount</a:t>
            </a:r>
            <a:r>
              <a:rPr lang="fr-FR" i="1" dirty="0"/>
              <a:t> </a:t>
            </a:r>
            <a:r>
              <a:rPr lang="fr-FR" i="1" dirty="0" err="1"/>
              <a:t>chemin_vers_la_partition</a:t>
            </a:r>
            <a:r>
              <a:rPr lang="fr-FR" i="1" dirty="0"/>
              <a:t> </a:t>
            </a:r>
            <a:r>
              <a:rPr lang="fr-FR" i="1" dirty="0" err="1"/>
              <a:t>point_de_montage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mount</a:t>
            </a:r>
            <a:r>
              <a:rPr lang="fr-FR" i="1" dirty="0"/>
              <a:t> /dev/sda1 /mnt </a:t>
            </a:r>
            <a:r>
              <a:rPr lang="fr-FR" dirty="0"/>
              <a:t>pour monter la première partition du disque </a:t>
            </a:r>
            <a:r>
              <a:rPr lang="fr-FR" dirty="0" err="1"/>
              <a:t>sda</a:t>
            </a:r>
            <a:r>
              <a:rPr lang="fr-FR" dirty="0"/>
              <a:t> sur le répertoire /mnt.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Fichier 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fstab</a:t>
            </a:r>
            <a:r>
              <a:rPr lang="fr-FR" b="1" dirty="0"/>
              <a:t>:</a:t>
            </a:r>
          </a:p>
          <a:p>
            <a:r>
              <a:rPr lang="fr-FR" dirty="0"/>
              <a:t>Fichier de configuration utilisé pour spécifier les partitions à monter automatiquement lors du démarrage du système.</a:t>
            </a:r>
          </a:p>
          <a:p>
            <a:r>
              <a:rPr lang="fr-FR" dirty="0"/>
              <a:t>Syntaxe: </a:t>
            </a:r>
            <a:r>
              <a:rPr lang="fr-FR" i="1" dirty="0"/>
              <a:t>&lt;périphérique&gt; &lt;</a:t>
            </a:r>
            <a:r>
              <a:rPr lang="fr-FR" i="1" dirty="0" err="1"/>
              <a:t>point_de_montage</a:t>
            </a:r>
            <a:r>
              <a:rPr lang="fr-FR" i="1" dirty="0"/>
              <a:t>&gt; &lt;</a:t>
            </a:r>
            <a:r>
              <a:rPr lang="fr-FR" i="1" dirty="0" err="1"/>
              <a:t>type_fs</a:t>
            </a:r>
            <a:r>
              <a:rPr lang="fr-FR" i="1" dirty="0"/>
              <a:t>&gt; &lt;options&gt; &lt;dump&gt; &lt;</a:t>
            </a:r>
            <a:r>
              <a:rPr lang="fr-FR" i="1" dirty="0" err="1"/>
              <a:t>fsck</a:t>
            </a:r>
            <a:r>
              <a:rPr lang="fr-FR" i="1" dirty="0"/>
              <a:t>&gt;.</a:t>
            </a:r>
          </a:p>
          <a:p>
            <a:r>
              <a:rPr lang="fr-FR" dirty="0"/>
              <a:t>Exemple: </a:t>
            </a:r>
            <a:r>
              <a:rPr lang="fr-FR" i="1" dirty="0"/>
              <a:t>/dev/sda1 /mnt ext4 defaults 0 2</a:t>
            </a:r>
            <a:r>
              <a:rPr lang="fr-FR" dirty="0"/>
              <a:t> pour monter automatiquement la partition sda1 sur /mnt avec le système de fichiers ext4.</a:t>
            </a:r>
          </a:p>
        </p:txBody>
      </p:sp>
    </p:spTree>
    <p:extLst>
      <p:ext uri="{BB962C8B-B14F-4D97-AF65-F5344CB8AC3E}">
        <p14:creationId xmlns:p14="http://schemas.microsoft.com/office/powerpoint/2010/main" val="392911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571C8-4CF0-CB20-8C5E-FE93EAF4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4BA07-8287-7DF3-907A-5F105796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2BC96-E595-0D03-D2C6-515A37C1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Systèmes de fichiers Linux courants:</a:t>
            </a:r>
          </a:p>
          <a:p>
            <a:r>
              <a:rPr lang="fr-FR" dirty="0"/>
              <a:t>Utilisation de systèmes de fichiers ext4, XFS, </a:t>
            </a:r>
            <a:r>
              <a:rPr lang="fr-FR" dirty="0" err="1"/>
              <a:t>Btrfs</a:t>
            </a:r>
            <a:r>
              <a:rPr lang="fr-FR" dirty="0"/>
              <a:t>.</a:t>
            </a:r>
          </a:p>
          <a:p>
            <a:r>
              <a:rPr lang="fr-FR" dirty="0"/>
              <a:t>Création et maintenance de systèmes de fichiers.</a:t>
            </a:r>
          </a:p>
        </p:txBody>
      </p:sp>
    </p:spTree>
    <p:extLst>
      <p:ext uri="{BB962C8B-B14F-4D97-AF65-F5344CB8AC3E}">
        <p14:creationId xmlns:p14="http://schemas.microsoft.com/office/powerpoint/2010/main" val="4156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33C08-EFDA-20E1-9144-B90E5C96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423C7-1C69-1D32-7E04-EF7D2368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B9CE8-EDFB-B1DF-064B-7AAF9444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Utilisation de systèmes de fichiers ext4, XFS, </a:t>
            </a:r>
            <a:r>
              <a:rPr lang="fr-FR" b="1" dirty="0" err="1"/>
              <a:t>Btrfs</a:t>
            </a:r>
            <a:endParaRPr lang="fr-FR" b="1" dirty="0"/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ext4</a:t>
            </a:r>
            <a:r>
              <a:rPr lang="fr-FR" dirty="0"/>
              <a:t>:</a:t>
            </a:r>
          </a:p>
          <a:p>
            <a:r>
              <a:rPr lang="fr-FR" dirty="0"/>
              <a:t>Le système de fichiers par défaut pour de nombreuses distributions Linux.</a:t>
            </a:r>
          </a:p>
          <a:p>
            <a:r>
              <a:rPr lang="fr-FR" dirty="0"/>
              <a:t>Robuste, stable et éprouvé.</a:t>
            </a:r>
          </a:p>
          <a:p>
            <a:r>
              <a:rPr lang="fr-FR" dirty="0"/>
              <a:t>Prise en charge de grandes tailles de fichiers et de volumes.</a:t>
            </a:r>
          </a:p>
          <a:p>
            <a:r>
              <a:rPr lang="fr-FR" dirty="0"/>
              <a:t>Bien adapté aux systèmes de fichiers de type journalisé.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XFS</a:t>
            </a:r>
            <a:r>
              <a:rPr lang="fr-FR" dirty="0"/>
              <a:t>:</a:t>
            </a:r>
          </a:p>
          <a:p>
            <a:r>
              <a:rPr lang="fr-FR" dirty="0"/>
              <a:t>Conçu pour gérer de grands volumes de données.</a:t>
            </a:r>
          </a:p>
          <a:p>
            <a:r>
              <a:rPr lang="fr-FR" dirty="0"/>
              <a:t>Performant pour les opérations de lecture/écriture sur de gros fichiers.</a:t>
            </a:r>
          </a:p>
          <a:p>
            <a:r>
              <a:rPr lang="fr-FR" dirty="0"/>
              <a:t>Bonne tolérance aux pannes et à la fragmentation.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878D5B5-40A7-E893-42CF-2BAAEABC26FA}"/>
              </a:ext>
            </a:extLst>
          </p:cNvPr>
          <p:cNvSpPr txBox="1">
            <a:spLocks/>
          </p:cNvSpPr>
          <p:nvPr/>
        </p:nvSpPr>
        <p:spPr>
          <a:xfrm>
            <a:off x="6662224" y="4579678"/>
            <a:ext cx="5071082" cy="1744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err="1"/>
              <a:t>Btrfs</a:t>
            </a:r>
            <a:r>
              <a:rPr lang="fr-FR" sz="1300" dirty="0"/>
              <a:t>:</a:t>
            </a:r>
          </a:p>
          <a:p>
            <a:r>
              <a:rPr lang="fr-FR" sz="1300" dirty="0"/>
              <a:t>Système de fichiers avancé avec des fonctionnalités telles que la déduplication, la compression et les instantanés.</a:t>
            </a:r>
          </a:p>
          <a:p>
            <a:r>
              <a:rPr lang="fr-FR" sz="1300" dirty="0"/>
              <a:t>Auto-réparation des données corrompues.</a:t>
            </a:r>
          </a:p>
          <a:p>
            <a:r>
              <a:rPr lang="fr-FR" sz="1300" dirty="0"/>
              <a:t>Conçu pour les environnements de stockage de grande capacité.</a:t>
            </a:r>
          </a:p>
        </p:txBody>
      </p:sp>
    </p:spTree>
    <p:extLst>
      <p:ext uri="{BB962C8B-B14F-4D97-AF65-F5344CB8AC3E}">
        <p14:creationId xmlns:p14="http://schemas.microsoft.com/office/powerpoint/2010/main" val="13834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90BF-377D-471F-5AFA-DF5AFF38E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9C14E-0393-C62E-0B65-07FE9B8A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E056C-C3EC-7CB4-E312-18EB38AA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/>
              <a:t>Création et maintenance de systèmes de fichiers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Création de systèmes de fichiers:</a:t>
            </a:r>
            <a:endParaRPr lang="fr-FR" dirty="0"/>
          </a:p>
          <a:p>
            <a:r>
              <a:rPr lang="fr-FR" dirty="0"/>
              <a:t>Utilisation de la commande </a:t>
            </a:r>
            <a:r>
              <a:rPr lang="fr-FR" dirty="0" err="1"/>
              <a:t>mkfs</a:t>
            </a:r>
            <a:r>
              <a:rPr lang="fr-FR" dirty="0"/>
              <a:t>.</a:t>
            </a:r>
          </a:p>
          <a:p>
            <a:r>
              <a:rPr lang="fr-FR" dirty="0"/>
              <a:t>Syntaxe: </a:t>
            </a:r>
            <a:r>
              <a:rPr lang="fr-FR" i="1" dirty="0" err="1"/>
              <a:t>mkfs</a:t>
            </a:r>
            <a:r>
              <a:rPr lang="fr-FR" i="1" dirty="0"/>
              <a:t> -t </a:t>
            </a:r>
            <a:r>
              <a:rPr lang="fr-FR" i="1" dirty="0" err="1"/>
              <a:t>type_fs</a:t>
            </a:r>
            <a:r>
              <a:rPr lang="fr-FR" i="1" dirty="0"/>
              <a:t> périphérique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mkfs</a:t>
            </a:r>
            <a:r>
              <a:rPr lang="fr-FR" i="1" dirty="0"/>
              <a:t> -t ext4 /dev/sdb1 </a:t>
            </a:r>
            <a:r>
              <a:rPr lang="fr-FR" dirty="0"/>
              <a:t>pour créer un système de fichiers ext4 sur la partition /dev/sdb1.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Maintenance:</a:t>
            </a:r>
            <a:endParaRPr lang="fr-FR" dirty="0"/>
          </a:p>
          <a:p>
            <a:r>
              <a:rPr lang="fr-FR" dirty="0"/>
              <a:t>Vérification et réparation des systèmes de fichiers avec </a:t>
            </a:r>
            <a:r>
              <a:rPr lang="fr-FR" dirty="0" err="1"/>
              <a:t>fsck</a:t>
            </a:r>
            <a:r>
              <a:rPr lang="fr-FR" dirty="0"/>
              <a:t>.</a:t>
            </a:r>
          </a:p>
          <a:p>
            <a:r>
              <a:rPr lang="fr-FR" dirty="0"/>
              <a:t>Syntaxe: </a:t>
            </a:r>
            <a:r>
              <a:rPr lang="fr-FR" i="1" dirty="0" err="1"/>
              <a:t>fsck</a:t>
            </a:r>
            <a:r>
              <a:rPr lang="fr-FR" i="1" dirty="0"/>
              <a:t> périphérique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fsck</a:t>
            </a:r>
            <a:r>
              <a:rPr lang="fr-FR" i="1" dirty="0"/>
              <a:t> /dev/sdb1 </a:t>
            </a:r>
            <a:r>
              <a:rPr lang="fr-FR" dirty="0"/>
              <a:t>pour vérifier et réparer le système de fichiers sur /dev/sdb1.</a:t>
            </a:r>
          </a:p>
        </p:txBody>
      </p:sp>
    </p:spTree>
    <p:extLst>
      <p:ext uri="{BB962C8B-B14F-4D97-AF65-F5344CB8AC3E}">
        <p14:creationId xmlns:p14="http://schemas.microsoft.com/office/powerpoint/2010/main" val="18948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7841F-28DA-0D5C-AE46-9172E2A17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81B36-D6B9-CF73-B0E2-47004AE7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4E46-1CC0-B65B-FE95-5F581558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et gestion de RAID:</a:t>
            </a:r>
          </a:p>
          <a:p>
            <a:r>
              <a:rPr lang="fr-FR" dirty="0"/>
              <a:t>Configuration de RAID logiciel.</a:t>
            </a:r>
          </a:p>
          <a:p>
            <a:r>
              <a:rPr lang="fr-FR" dirty="0"/>
              <a:t>Surveillance et maintenance des volumes RAID.</a:t>
            </a:r>
          </a:p>
        </p:txBody>
      </p:sp>
    </p:spTree>
    <p:extLst>
      <p:ext uri="{BB962C8B-B14F-4D97-AF65-F5344CB8AC3E}">
        <p14:creationId xmlns:p14="http://schemas.microsoft.com/office/powerpoint/2010/main" val="285758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8322F-524C-3252-6803-3FA9094F6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20077-22C1-77EE-0EA2-08603C8F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EF330-2508-6312-7122-C55B540F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b="1" dirty="0"/>
              <a:t>Configuration de RAID logiciel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RAID (</a:t>
            </a:r>
            <a:r>
              <a:rPr lang="fr-FR" b="1" dirty="0" err="1"/>
              <a:t>Redundant</a:t>
            </a:r>
            <a:r>
              <a:rPr lang="fr-FR" b="1" dirty="0"/>
              <a:t> </a:t>
            </a:r>
            <a:r>
              <a:rPr lang="fr-FR" b="1" dirty="0" err="1"/>
              <a:t>Array</a:t>
            </a:r>
            <a:r>
              <a:rPr lang="fr-FR" b="1" dirty="0"/>
              <a:t> of Independent </a:t>
            </a:r>
            <a:r>
              <a:rPr lang="fr-FR" b="1" dirty="0" err="1"/>
              <a:t>Disks</a:t>
            </a:r>
            <a:r>
              <a:rPr lang="fr-FR" b="1" dirty="0"/>
              <a:t>):</a:t>
            </a:r>
            <a:endParaRPr lang="fr-FR" dirty="0"/>
          </a:p>
          <a:p>
            <a:r>
              <a:rPr lang="fr-FR" dirty="0"/>
              <a:t>Une méthode pour combiner plusieurs disques durs physiques en un seul volume logique.</a:t>
            </a:r>
          </a:p>
          <a:p>
            <a:r>
              <a:rPr lang="fr-FR" dirty="0"/>
              <a:t>Offre une redondance des données et/ou une amélioration des performances.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RAID logiciel:</a:t>
            </a:r>
            <a:endParaRPr lang="fr-FR" dirty="0"/>
          </a:p>
          <a:p>
            <a:r>
              <a:rPr lang="fr-FR" dirty="0"/>
              <a:t>Géré par le système d'exploitation.</a:t>
            </a:r>
          </a:p>
          <a:p>
            <a:r>
              <a:rPr lang="fr-FR" dirty="0"/>
              <a:t>Configuré à l'aide d'outils logiciels tels que </a:t>
            </a:r>
            <a:r>
              <a:rPr lang="fr-FR" dirty="0" err="1"/>
              <a:t>mdadm</a:t>
            </a:r>
            <a:r>
              <a:rPr lang="fr-FR" dirty="0"/>
              <a:t> sous Linux.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Étapes de configuration: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Installation de </a:t>
            </a:r>
            <a:r>
              <a:rPr lang="fr-FR" dirty="0" err="1"/>
              <a:t>mdadm</a:t>
            </a:r>
            <a:r>
              <a:rPr lang="fr-FR" dirty="0"/>
              <a:t> si nécessaire.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Création d'un ensemble RAID avec la commande </a:t>
            </a:r>
            <a:r>
              <a:rPr lang="fr-FR" dirty="0" err="1"/>
              <a:t>mdadm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Configuration du type de RAID (RAID 0, RAID 1, RAID 5, etc.).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 des périphériques physiques au volume RAID.</a:t>
            </a:r>
          </a:p>
        </p:txBody>
      </p:sp>
    </p:spTree>
    <p:extLst>
      <p:ext uri="{BB962C8B-B14F-4D97-AF65-F5344CB8AC3E}">
        <p14:creationId xmlns:p14="http://schemas.microsoft.com/office/powerpoint/2010/main" val="906203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C69E-06D7-1DBA-6D4D-541D9352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E8B6-A3A9-442A-9EDB-BD5D832C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D13C4E-3B84-55B3-3A80-E2A9F5AD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7" y="1560353"/>
            <a:ext cx="16192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B0B5617-6786-1546-5824-7C147B2F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25" y="1560353"/>
            <a:ext cx="16192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0FE30F4-61C5-0981-B56B-E9A5E969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1" y="1804990"/>
            <a:ext cx="2706878" cy="20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B1600446-5E71-C6F2-FC17-836768559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75" y="1804990"/>
            <a:ext cx="2707856" cy="20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5043F2E8-3639-73BB-833B-3E123E75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09" y="1951717"/>
            <a:ext cx="3144450" cy="1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EDE8E88C-01A3-922F-3757-93AC1FE6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833" y="3946692"/>
            <a:ext cx="2835649" cy="303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790C02AE-F124-AD88-52BE-5CB2C4E6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54" y="4284706"/>
            <a:ext cx="2573294" cy="25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C8B48BAF-AB4D-3B67-046F-6F58D0F1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43" y="4159202"/>
            <a:ext cx="3652820" cy="26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>
            <a:extLst>
              <a:ext uri="{FF2B5EF4-FFF2-40B4-BE49-F238E27FC236}">
                <a16:creationId xmlns:a16="http://schemas.microsoft.com/office/drawing/2014/main" id="{346EDF8C-699D-2A08-BD15-E38238DD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663" y="4467586"/>
            <a:ext cx="3180346" cy="22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7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C7DEA-4884-5730-D5E0-0EA5178C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E7DFE-D697-AD68-36A1-497C21E7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du stockage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121C6-D7E3-CF6D-0726-572E944F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/>
              <a:t>Surveillance et maintenance des volumes RAID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Surveillance</a:t>
            </a:r>
            <a:r>
              <a:rPr lang="fr-FR" dirty="0"/>
              <a:t>:</a:t>
            </a:r>
          </a:p>
          <a:p>
            <a:r>
              <a:rPr lang="fr-FR" dirty="0"/>
              <a:t>Utilisation de commandes telles que </a:t>
            </a:r>
            <a:r>
              <a:rPr lang="fr-FR" dirty="0" err="1"/>
              <a:t>mdadm</a:t>
            </a:r>
            <a:r>
              <a:rPr lang="fr-FR" dirty="0"/>
              <a:t> --</a:t>
            </a:r>
            <a:r>
              <a:rPr lang="fr-FR" dirty="0" err="1"/>
              <a:t>detail</a:t>
            </a:r>
            <a:r>
              <a:rPr lang="fr-FR" dirty="0"/>
              <a:t> pour surveiller l'état du volume RAID.</a:t>
            </a:r>
          </a:p>
          <a:p>
            <a:r>
              <a:rPr lang="fr-FR" dirty="0"/>
              <a:t>Vérification régulière de l'état des disques et des alertes système.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/>
              <a:t>Maintenance:</a:t>
            </a:r>
            <a:endParaRPr lang="fr-FR" dirty="0"/>
          </a:p>
          <a:p>
            <a:r>
              <a:rPr lang="fr-FR" dirty="0"/>
              <a:t>Remplacement des disques défaillants dès que possible.</a:t>
            </a:r>
          </a:p>
          <a:p>
            <a:r>
              <a:rPr lang="fr-FR" dirty="0"/>
              <a:t>Reconstruction du volume RAID après remplacement d'un disque.</a:t>
            </a:r>
          </a:p>
          <a:p>
            <a:r>
              <a:rPr lang="fr-FR" dirty="0"/>
              <a:t>Planification de sauvegardes régulières pour prévenir la perte de données.</a:t>
            </a:r>
          </a:p>
        </p:txBody>
      </p:sp>
    </p:spTree>
    <p:extLst>
      <p:ext uri="{BB962C8B-B14F-4D97-AF65-F5344CB8AC3E}">
        <p14:creationId xmlns:p14="http://schemas.microsoft.com/office/powerpoint/2010/main" val="2477012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AC0BA-932C-3BDF-9A6F-378A000A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680DF-20B1-A731-4B36-01EE4F58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pratique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EC9DE-98FD-1555-8DAB-2D947F1D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Configurer une nouvelle interface réseau, attribuer une adresse IP statique et tester la connectivité réseau.</a:t>
            </a:r>
          </a:p>
        </p:txBody>
      </p:sp>
    </p:spTree>
    <p:extLst>
      <p:ext uri="{BB962C8B-B14F-4D97-AF65-F5344CB8AC3E}">
        <p14:creationId xmlns:p14="http://schemas.microsoft.com/office/powerpoint/2010/main" val="12749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3EAF8-9EDB-061B-FAD2-7E2A8648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412FC-DD4E-B3FB-338D-05CFA4FE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A01F8-173F-9A4B-91E0-A6D91AF2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/>
              <a:t>Surveillance des processus: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Utilisation de la commande </a:t>
            </a:r>
            <a:r>
              <a:rPr lang="fr-FR" dirty="0" err="1"/>
              <a:t>ps</a:t>
            </a:r>
            <a:r>
              <a:rPr lang="fr-FR" dirty="0"/>
              <a:t>:</a:t>
            </a:r>
          </a:p>
          <a:p>
            <a:r>
              <a:rPr lang="fr-FR" i="1" dirty="0" err="1"/>
              <a:t>ps</a:t>
            </a:r>
            <a:r>
              <a:rPr lang="fr-FR" dirty="0"/>
              <a:t> affiche les processus actuellement en cours d'exécution sur le système.</a:t>
            </a:r>
          </a:p>
          <a:p>
            <a:r>
              <a:rPr lang="fr-FR" dirty="0"/>
              <a:t>Options couramment utilisées:</a:t>
            </a:r>
          </a:p>
          <a:p>
            <a:pPr lvl="1"/>
            <a:r>
              <a:rPr lang="fr-FR" i="1" dirty="0" err="1"/>
              <a:t>ps</a:t>
            </a:r>
            <a:r>
              <a:rPr lang="fr-FR" i="1" dirty="0"/>
              <a:t> aux </a:t>
            </a:r>
            <a:r>
              <a:rPr lang="fr-FR" dirty="0"/>
              <a:t>: Affiche tous les processus de tous les utilisateurs sous forme détaillée.</a:t>
            </a:r>
          </a:p>
          <a:p>
            <a:pPr lvl="1"/>
            <a:r>
              <a:rPr lang="fr-FR" i="1" dirty="0" err="1"/>
              <a:t>ps</a:t>
            </a:r>
            <a:r>
              <a:rPr lang="fr-FR" i="1" dirty="0"/>
              <a:t> -</a:t>
            </a:r>
            <a:r>
              <a:rPr lang="fr-FR" i="1" dirty="0" err="1"/>
              <a:t>ef</a:t>
            </a:r>
            <a:r>
              <a:rPr lang="fr-FR" i="1" dirty="0"/>
              <a:t> </a:t>
            </a:r>
            <a:r>
              <a:rPr lang="fr-FR" dirty="0"/>
              <a:t>: Affiche tous les processus dans un format complet.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Utilisation de la commande top:</a:t>
            </a:r>
          </a:p>
          <a:p>
            <a:r>
              <a:rPr lang="fr-FR" i="1" dirty="0"/>
              <a:t>top</a:t>
            </a:r>
            <a:r>
              <a:rPr lang="fr-FR" dirty="0"/>
              <a:t> fournit une vue en temps réel des processus en cours d'exécution et de leurs ressources utilisées.</a:t>
            </a:r>
          </a:p>
          <a:p>
            <a:r>
              <a:rPr lang="fr-FR" dirty="0"/>
              <a:t>Affiche les processus actifs, la charge système, la mémoire utilisée, etc.</a:t>
            </a:r>
          </a:p>
        </p:txBody>
      </p:sp>
    </p:spTree>
    <p:extLst>
      <p:ext uri="{BB962C8B-B14F-4D97-AF65-F5344CB8AC3E}">
        <p14:creationId xmlns:p14="http://schemas.microsoft.com/office/powerpoint/2010/main" val="256310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F94BA-3500-C6BD-81C3-CA11E03A3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A15F7-BDDC-4F35-84A4-8177222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ADD90-6CD9-6C0C-E375-96FAA044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/>
              <a:t>Contrôle des processus: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Terminaison d'un processus avec </a:t>
            </a:r>
            <a:r>
              <a:rPr lang="fr-FR" i="1" dirty="0" err="1"/>
              <a:t>kill</a:t>
            </a:r>
            <a:r>
              <a:rPr lang="fr-FR" dirty="0"/>
              <a:t>:</a:t>
            </a:r>
          </a:p>
          <a:p>
            <a:r>
              <a:rPr lang="fr-FR" i="1" dirty="0" err="1"/>
              <a:t>kill</a:t>
            </a:r>
            <a:r>
              <a:rPr lang="fr-FR" dirty="0"/>
              <a:t> envoie un signal à un processus pour le terminer.</a:t>
            </a:r>
          </a:p>
          <a:p>
            <a:r>
              <a:rPr lang="fr-FR" dirty="0"/>
              <a:t>Syntaxe: </a:t>
            </a:r>
            <a:r>
              <a:rPr lang="fr-FR" i="1" dirty="0" err="1"/>
              <a:t>kill</a:t>
            </a:r>
            <a:r>
              <a:rPr lang="fr-FR" i="1" dirty="0"/>
              <a:t> PID </a:t>
            </a:r>
            <a:r>
              <a:rPr lang="fr-FR" dirty="0"/>
              <a:t>où PID est l'identifiant du processus.</a:t>
            </a:r>
          </a:p>
          <a:p>
            <a:r>
              <a:rPr lang="fr-FR" dirty="0"/>
              <a:t>Exemple: </a:t>
            </a:r>
            <a:r>
              <a:rPr lang="fr-FR" i="1" dirty="0" err="1"/>
              <a:t>kill</a:t>
            </a:r>
            <a:r>
              <a:rPr lang="fr-FR" i="1" dirty="0"/>
              <a:t> 1234 </a:t>
            </a:r>
            <a:r>
              <a:rPr lang="fr-FR" dirty="0"/>
              <a:t>termine le processus avec l'identifiant 1234.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Terminaison de plusieurs processus avec </a:t>
            </a:r>
            <a:r>
              <a:rPr lang="fr-FR" i="1" dirty="0" err="1"/>
              <a:t>killall</a:t>
            </a:r>
            <a:r>
              <a:rPr lang="fr-FR" dirty="0"/>
              <a:t>:</a:t>
            </a:r>
          </a:p>
          <a:p>
            <a:r>
              <a:rPr lang="fr-FR" i="1" dirty="0" err="1"/>
              <a:t>killall</a:t>
            </a:r>
            <a:r>
              <a:rPr lang="fr-FR" dirty="0"/>
              <a:t> envoie un signal à tous les processus portant un nom spécifique.</a:t>
            </a:r>
          </a:p>
          <a:p>
            <a:r>
              <a:rPr lang="fr-FR" dirty="0"/>
              <a:t>Syntaxe: </a:t>
            </a:r>
            <a:r>
              <a:rPr lang="fr-FR" i="1" dirty="0" err="1"/>
              <a:t>killall</a:t>
            </a:r>
            <a:r>
              <a:rPr lang="fr-FR" i="1" dirty="0"/>
              <a:t> </a:t>
            </a:r>
            <a:r>
              <a:rPr lang="fr-FR" i="1" dirty="0" err="1"/>
              <a:t>nom_processus</a:t>
            </a:r>
            <a:r>
              <a:rPr lang="fr-FR" i="1" dirty="0"/>
              <a:t> </a:t>
            </a:r>
            <a:r>
              <a:rPr lang="fr-FR" dirty="0"/>
              <a:t>où </a:t>
            </a:r>
            <a:r>
              <a:rPr lang="fr-FR" dirty="0" err="1"/>
              <a:t>nom_processus</a:t>
            </a:r>
            <a:r>
              <a:rPr lang="fr-FR" dirty="0"/>
              <a:t> est le nom du processus à terminer.</a:t>
            </a:r>
          </a:p>
          <a:p>
            <a:r>
              <a:rPr lang="fr-FR" dirty="0"/>
              <a:t>Exemple: </a:t>
            </a:r>
            <a:r>
              <a:rPr lang="fr-FR" i="1" dirty="0" err="1"/>
              <a:t>killall</a:t>
            </a:r>
            <a:r>
              <a:rPr lang="fr-FR" i="1" dirty="0"/>
              <a:t> </a:t>
            </a:r>
            <a:r>
              <a:rPr lang="fr-FR" i="1" dirty="0" err="1"/>
              <a:t>firefox</a:t>
            </a:r>
            <a:r>
              <a:rPr lang="fr-FR" i="1" dirty="0"/>
              <a:t> </a:t>
            </a:r>
            <a:r>
              <a:rPr lang="fr-FR" dirty="0"/>
              <a:t>termine tous les processus du navigateur Firefox.</a:t>
            </a:r>
          </a:p>
        </p:txBody>
      </p:sp>
    </p:spTree>
    <p:extLst>
      <p:ext uri="{BB962C8B-B14F-4D97-AF65-F5344CB8AC3E}">
        <p14:creationId xmlns:p14="http://schemas.microsoft.com/office/powerpoint/2010/main" val="96236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52C-7398-BA39-E62E-D4C926F4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A83EC-D2B4-FF15-9BAA-ECA95531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D9572-43A1-6898-9C64-3C727FB7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Priorités des processus:</a:t>
            </a:r>
          </a:p>
          <a:p>
            <a:r>
              <a:rPr lang="fr-FR" dirty="0"/>
              <a:t>Utilisation de </a:t>
            </a:r>
            <a:r>
              <a:rPr lang="fr-FR" dirty="0" err="1"/>
              <a:t>nice</a:t>
            </a:r>
            <a:r>
              <a:rPr lang="fr-FR" dirty="0"/>
              <a:t> et </a:t>
            </a:r>
            <a:r>
              <a:rPr lang="fr-FR" dirty="0" err="1"/>
              <a:t>renice</a:t>
            </a:r>
            <a:r>
              <a:rPr lang="fr-FR" dirty="0"/>
              <a:t> pour modifier les priorités.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i="1" dirty="0" err="1"/>
              <a:t>nice</a:t>
            </a:r>
            <a:r>
              <a:rPr lang="fr-FR" dirty="0"/>
              <a:t> et </a:t>
            </a:r>
            <a:r>
              <a:rPr lang="fr-FR" i="1" dirty="0" err="1"/>
              <a:t>renice</a:t>
            </a:r>
            <a:r>
              <a:rPr lang="fr-FR" dirty="0"/>
              <a:t> sont des commandes permettant de définir et de modifier la priorité d'exécution des processus.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priorité est représentée par un nombre, généralement compris entre -20 (la priorité la plus élevée) et 19 (la priorité la plus basse).</a:t>
            </a:r>
          </a:p>
        </p:txBody>
      </p:sp>
    </p:spTree>
    <p:extLst>
      <p:ext uri="{BB962C8B-B14F-4D97-AF65-F5344CB8AC3E}">
        <p14:creationId xmlns:p14="http://schemas.microsoft.com/office/powerpoint/2010/main" val="296480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42AC-5FEE-71C9-9AE0-170D8210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EF7B9-347B-0DF0-2250-615B0A4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DCDBA-565A-48C9-1B76-25887013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/>
              <a:t>Nice</a:t>
            </a:r>
            <a:r>
              <a:rPr lang="fr-FR" dirty="0"/>
              <a:t>:</a:t>
            </a:r>
          </a:p>
          <a:p>
            <a:r>
              <a:rPr lang="fr-FR" dirty="0"/>
              <a:t>La commande </a:t>
            </a:r>
            <a:r>
              <a:rPr lang="fr-FR" i="1" dirty="0" err="1"/>
              <a:t>nice</a:t>
            </a:r>
            <a:r>
              <a:rPr lang="fr-FR" dirty="0"/>
              <a:t> est utilisée pour démarrer un processus avec une priorité spécifique.</a:t>
            </a:r>
          </a:p>
          <a:p>
            <a:r>
              <a:rPr lang="fr-FR" dirty="0"/>
              <a:t>Syntaxe: </a:t>
            </a:r>
            <a:r>
              <a:rPr lang="fr-FR" i="1" dirty="0" err="1"/>
              <a:t>nice</a:t>
            </a:r>
            <a:r>
              <a:rPr lang="fr-FR" i="1" dirty="0"/>
              <a:t> -n priorité commande</a:t>
            </a:r>
          </a:p>
          <a:p>
            <a:r>
              <a:rPr lang="fr-FR" dirty="0"/>
              <a:t>Exemple: </a:t>
            </a:r>
            <a:r>
              <a:rPr lang="fr-FR" i="1" dirty="0" err="1"/>
              <a:t>nice</a:t>
            </a:r>
            <a:r>
              <a:rPr lang="fr-FR" i="1" dirty="0"/>
              <a:t> -n 10 </a:t>
            </a:r>
            <a:r>
              <a:rPr lang="fr-FR" i="1" dirty="0" err="1"/>
              <a:t>firefox</a:t>
            </a:r>
            <a:r>
              <a:rPr lang="fr-FR" i="1" dirty="0"/>
              <a:t> </a:t>
            </a:r>
            <a:r>
              <a:rPr lang="fr-FR" dirty="0"/>
              <a:t>démarrera le navigateur Firefox avec une priorité de 10.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Renice</a:t>
            </a:r>
            <a:r>
              <a:rPr lang="fr-FR" dirty="0"/>
              <a:t>:</a:t>
            </a:r>
          </a:p>
          <a:p>
            <a:r>
              <a:rPr lang="fr-FR" dirty="0"/>
              <a:t>La commande </a:t>
            </a:r>
            <a:r>
              <a:rPr lang="fr-FR" i="1" dirty="0" err="1"/>
              <a:t>renice</a:t>
            </a:r>
            <a:r>
              <a:rPr lang="fr-FR" dirty="0"/>
              <a:t> est utilisée pour modifier la priorité d'un processus déjà en cours d'exécution.</a:t>
            </a:r>
          </a:p>
          <a:p>
            <a:r>
              <a:rPr lang="fr-FR" dirty="0"/>
              <a:t>Syntaxe: </a:t>
            </a:r>
            <a:r>
              <a:rPr lang="fr-FR" i="1" dirty="0" err="1"/>
              <a:t>renice</a:t>
            </a:r>
            <a:r>
              <a:rPr lang="fr-FR" i="1" dirty="0"/>
              <a:t> priorité -p PID</a:t>
            </a:r>
          </a:p>
          <a:p>
            <a:r>
              <a:rPr lang="fr-FR" dirty="0"/>
              <a:t>Exemple: </a:t>
            </a:r>
            <a:r>
              <a:rPr lang="fr-FR" i="1" dirty="0" err="1"/>
              <a:t>renice</a:t>
            </a:r>
            <a:r>
              <a:rPr lang="fr-FR" i="1" dirty="0"/>
              <a:t> +5 -p 1234 </a:t>
            </a:r>
            <a:r>
              <a:rPr lang="fr-FR" dirty="0"/>
              <a:t>augmentera la priorité du processus avec l'identifiant 1234 de 5.</a:t>
            </a:r>
          </a:p>
        </p:txBody>
      </p:sp>
    </p:spTree>
    <p:extLst>
      <p:ext uri="{BB962C8B-B14F-4D97-AF65-F5344CB8AC3E}">
        <p14:creationId xmlns:p14="http://schemas.microsoft.com/office/powerpoint/2010/main" val="1833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2E70-4DA9-ED5A-63BB-C66AE487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78B97-BA81-1147-BFA3-021B8E4B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4050E-66B5-CE56-E6AE-9A19E26C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services et des démons:</a:t>
            </a:r>
          </a:p>
          <a:p>
            <a:r>
              <a:rPr lang="fr-FR" dirty="0"/>
              <a:t>Démarrage, arrêt et redémarrage de services.</a:t>
            </a:r>
          </a:p>
          <a:p>
            <a:r>
              <a:rPr lang="fr-FR" dirty="0"/>
              <a:t>Configuration des services au démarrage.</a:t>
            </a:r>
          </a:p>
        </p:txBody>
      </p:sp>
    </p:spTree>
    <p:extLst>
      <p:ext uri="{BB962C8B-B14F-4D97-AF65-F5344CB8AC3E}">
        <p14:creationId xmlns:p14="http://schemas.microsoft.com/office/powerpoint/2010/main" val="16704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A21FD-9378-6B8A-C3A7-EB1E5C0E7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260F-F239-BB39-22D9-3DAE5C2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57669-AF33-934B-7777-7A55812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dirty="0"/>
              <a:t>Démarrage, arrêt et redémarrage de services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Démarrage de services:</a:t>
            </a:r>
          </a:p>
          <a:p>
            <a:pPr marL="0" indent="0">
              <a:buNone/>
            </a:pPr>
            <a:r>
              <a:rPr lang="fr-FR" dirty="0"/>
              <a:t>Pour démarrer un service, utilisez la commande </a:t>
            </a:r>
            <a:r>
              <a:rPr lang="fr-FR" i="1" dirty="0" err="1"/>
              <a:t>systemctl</a:t>
            </a:r>
            <a:r>
              <a:rPr lang="fr-FR" i="1" dirty="0"/>
              <a:t> start </a:t>
            </a:r>
            <a:r>
              <a:rPr lang="fr-FR" i="1" dirty="0" err="1"/>
              <a:t>nom_service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systemctl</a:t>
            </a:r>
            <a:r>
              <a:rPr lang="fr-FR" i="1" dirty="0"/>
              <a:t> start apache2</a:t>
            </a:r>
            <a:r>
              <a:rPr lang="fr-FR" dirty="0"/>
              <a:t> démarre le service Apache.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Arrêt de services: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Pour arrêter un service, utilisez la commande </a:t>
            </a:r>
            <a:r>
              <a:rPr lang="fr-FR" i="1" dirty="0" err="1"/>
              <a:t>systemctl</a:t>
            </a:r>
            <a:r>
              <a:rPr lang="fr-FR" i="1" dirty="0"/>
              <a:t> stop </a:t>
            </a:r>
            <a:r>
              <a:rPr lang="fr-FR" i="1" dirty="0" err="1"/>
              <a:t>nom_service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systemctl</a:t>
            </a:r>
            <a:r>
              <a:rPr lang="fr-FR" i="1" dirty="0"/>
              <a:t> stop apache2 </a:t>
            </a:r>
            <a:r>
              <a:rPr lang="fr-FR" dirty="0"/>
              <a:t>arrête le service Apache.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Redémarrage de services:</a:t>
            </a:r>
          </a:p>
          <a:p>
            <a:pPr marL="0" indent="0">
              <a:buNone/>
            </a:pPr>
            <a:r>
              <a:rPr lang="fr-FR" dirty="0"/>
              <a:t>Pour redémarrer un service, utilisez la commande </a:t>
            </a:r>
            <a:r>
              <a:rPr lang="fr-FR" i="1" dirty="0" err="1"/>
              <a:t>systemctl</a:t>
            </a:r>
            <a:r>
              <a:rPr lang="fr-FR" i="1" dirty="0"/>
              <a:t> restart </a:t>
            </a:r>
            <a:r>
              <a:rPr lang="fr-FR" i="1" dirty="0" err="1"/>
              <a:t>nom_service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systemctl</a:t>
            </a:r>
            <a:r>
              <a:rPr lang="fr-FR" i="1" dirty="0"/>
              <a:t> restart apache2 </a:t>
            </a:r>
            <a:r>
              <a:rPr lang="fr-FR" dirty="0"/>
              <a:t>redémarre le service Apache.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1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BBE38-8DE9-A9A1-1A05-D0086DEF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54A72-F17E-69CE-48E9-BAE9266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processus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D2EAB-0F46-BD13-5E8F-24A22460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/>
              <a:t>Configuration des services au démarrage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Activation au démarrage: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Pour activer un service au démarrage, utilisez la commande </a:t>
            </a:r>
            <a:r>
              <a:rPr lang="fr-FR" i="1" dirty="0" err="1"/>
              <a:t>systemctl</a:t>
            </a:r>
            <a:r>
              <a:rPr lang="fr-FR" i="1" dirty="0"/>
              <a:t> enable </a:t>
            </a:r>
            <a:r>
              <a:rPr lang="fr-FR" i="1" dirty="0" err="1"/>
              <a:t>nom_service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systemctl</a:t>
            </a:r>
            <a:r>
              <a:rPr lang="fr-FR" i="1" dirty="0"/>
              <a:t> enable apache2 </a:t>
            </a:r>
            <a:r>
              <a:rPr lang="fr-FR" dirty="0"/>
              <a:t>active le service Apache au démarrage.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Désactivation au démarrage: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Pour désactiver un service au démarrage, utilisez la commande </a:t>
            </a:r>
            <a:r>
              <a:rPr lang="fr-FR" i="1" dirty="0" err="1"/>
              <a:t>systemctl</a:t>
            </a:r>
            <a:r>
              <a:rPr lang="fr-FR" i="1" dirty="0"/>
              <a:t> </a:t>
            </a:r>
            <a:r>
              <a:rPr lang="fr-FR" i="1" dirty="0" err="1"/>
              <a:t>disable</a:t>
            </a:r>
            <a:r>
              <a:rPr lang="fr-FR" i="1" dirty="0"/>
              <a:t> </a:t>
            </a:r>
            <a:r>
              <a:rPr lang="fr-FR" i="1" dirty="0" err="1"/>
              <a:t>nom_service</a:t>
            </a:r>
            <a:r>
              <a:rPr lang="fr-FR" dirty="0"/>
              <a:t>.</a:t>
            </a:r>
          </a:p>
          <a:p>
            <a:r>
              <a:rPr lang="fr-FR" dirty="0"/>
              <a:t>Exemple: </a:t>
            </a:r>
            <a:r>
              <a:rPr lang="fr-FR" i="1" dirty="0" err="1"/>
              <a:t>systemctl</a:t>
            </a:r>
            <a:r>
              <a:rPr lang="fr-FR" i="1" dirty="0"/>
              <a:t> </a:t>
            </a:r>
            <a:r>
              <a:rPr lang="fr-FR" i="1" dirty="0" err="1"/>
              <a:t>disable</a:t>
            </a:r>
            <a:r>
              <a:rPr lang="fr-FR" i="1" dirty="0"/>
              <a:t> apache2 </a:t>
            </a:r>
            <a:r>
              <a:rPr lang="fr-FR" dirty="0"/>
              <a:t>désactive le service Apache au démarrage.</a:t>
            </a:r>
          </a:p>
        </p:txBody>
      </p:sp>
    </p:spTree>
    <p:extLst>
      <p:ext uri="{BB962C8B-B14F-4D97-AF65-F5344CB8AC3E}">
        <p14:creationId xmlns:p14="http://schemas.microsoft.com/office/powerpoint/2010/main" val="20431394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2033</Words>
  <Application>Microsoft Office PowerPoint</Application>
  <PresentationFormat>Grand écran</PresentationFormat>
  <Paragraphs>272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Avenir Next LT Pro</vt:lpstr>
      <vt:lpstr>AvenirNext LT Pro Medium</vt:lpstr>
      <vt:lpstr>Sabon Next LT</vt:lpstr>
      <vt:lpstr>Söhne</vt:lpstr>
      <vt:lpstr>DappledVTI</vt:lpstr>
      <vt:lpstr>Administration d'un Linux Server</vt:lpstr>
      <vt:lpstr>Gestion des processus :</vt:lpstr>
      <vt:lpstr>Gestion des processus :</vt:lpstr>
      <vt:lpstr>Gestion des processus :</vt:lpstr>
      <vt:lpstr>Gestion des processus :</vt:lpstr>
      <vt:lpstr>Gestion des processus :</vt:lpstr>
      <vt:lpstr>Gestion des processus :</vt:lpstr>
      <vt:lpstr>Gestion des processus :</vt:lpstr>
      <vt:lpstr>Gestion des processus :</vt:lpstr>
      <vt:lpstr>Configuration du réseau :</vt:lpstr>
      <vt:lpstr>Configuration du réseau :</vt:lpstr>
      <vt:lpstr>Configuration du réseau :</vt:lpstr>
      <vt:lpstr>Configuration du réseau :</vt:lpstr>
      <vt:lpstr>Configuration du réseau :</vt:lpstr>
      <vt:lpstr>Configuration du réseau :</vt:lpstr>
      <vt:lpstr>Configuration du réseau :</vt:lpstr>
      <vt:lpstr>Configuration du réseau :</vt:lpstr>
      <vt:lpstr>Configuration du réseau :</vt:lpstr>
      <vt:lpstr>Gestion du stockage :</vt:lpstr>
      <vt:lpstr>Gestion du stockage :</vt:lpstr>
      <vt:lpstr>Gestion du stockage :</vt:lpstr>
      <vt:lpstr>Gestion du stockage :</vt:lpstr>
      <vt:lpstr>Gestion du stockage :</vt:lpstr>
      <vt:lpstr>Gestion du stockage :</vt:lpstr>
      <vt:lpstr>Gestion du stockage :</vt:lpstr>
      <vt:lpstr>Gestion du stockage :</vt:lpstr>
      <vt:lpstr>Gestion du stockage :</vt:lpstr>
      <vt:lpstr>Gestion du stockage :</vt:lpstr>
      <vt:lpstr>Exercice pratique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d'un Linux Server</dc:title>
  <dc:creator>Julien Dubois</dc:creator>
  <cp:lastModifiedBy>Julien Dubois</cp:lastModifiedBy>
  <cp:revision>1</cp:revision>
  <dcterms:created xsi:type="dcterms:W3CDTF">2024-02-27T19:04:33Z</dcterms:created>
  <dcterms:modified xsi:type="dcterms:W3CDTF">2024-02-27T20:01:35Z</dcterms:modified>
</cp:coreProperties>
</file>