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7" r:id="rId2"/>
    <p:sldId id="259" r:id="rId3"/>
    <p:sldId id="263" r:id="rId4"/>
    <p:sldId id="264" r:id="rId5"/>
    <p:sldId id="265" r:id="rId6"/>
    <p:sldId id="266" r:id="rId7"/>
    <p:sldId id="267" r:id="rId8"/>
    <p:sldId id="268" r:id="rId9"/>
    <p:sldId id="260" r:id="rId10"/>
    <p:sldId id="261" r:id="rId11"/>
    <p:sldId id="262"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37" d="100"/>
          <a:sy n="137" d="100"/>
        </p:scale>
        <p:origin x="138"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3/12/2024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8980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3/12/2024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32226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3/12/2024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‹N°›</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498437923"/>
      </p:ext>
    </p:extLst>
  </p:cSld>
  <p:clrMap bg1="lt1" tx1="dk1" bg2="lt2" tx2="dk2" accent1="accent1" accent2="accent2" accent3="accent3" accent4="accent4" accent5="accent5" accent6="accent6" hlink="hlink" folHlink="folHlink"/>
  <p:sldLayoutIdLst>
    <p:sldLayoutId id="2147483729" r:id="rId1"/>
    <p:sldLayoutId id="2147483728" r:id="rId2"/>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Un concept génétique abstrait">
            <a:extLst>
              <a:ext uri="{FF2B5EF4-FFF2-40B4-BE49-F238E27FC236}">
                <a16:creationId xmlns:a16="http://schemas.microsoft.com/office/drawing/2014/main" id="{B7B64460-C31D-9289-D1F1-7F53300AD6F8}"/>
              </a:ext>
            </a:extLst>
          </p:cNvPr>
          <p:cNvPicPr>
            <a:picLocks noChangeAspect="1"/>
          </p:cNvPicPr>
          <p:nvPr/>
        </p:nvPicPr>
        <p:blipFill rotWithShape="1">
          <a:blip r:embed="rId2">
            <a:alphaModFix amt="60000"/>
          </a:blip>
          <a:srcRect t="24459" r="-1" b="19288"/>
          <a:stretch/>
        </p:blipFill>
        <p:spPr>
          <a:xfrm>
            <a:off x="3048" y="10"/>
            <a:ext cx="12188952" cy="6856614"/>
          </a:xfrm>
          <a:prstGeom prst="rect">
            <a:avLst/>
          </a:prstGeom>
        </p:spPr>
      </p:pic>
      <p:sp>
        <p:nvSpPr>
          <p:cNvPr id="2" name="Titre 1">
            <a:extLst>
              <a:ext uri="{FF2B5EF4-FFF2-40B4-BE49-F238E27FC236}">
                <a16:creationId xmlns:a16="http://schemas.microsoft.com/office/drawing/2014/main" id="{721409C6-0132-807F-61CF-32840B42AB17}"/>
              </a:ext>
            </a:extLst>
          </p:cNvPr>
          <p:cNvSpPr>
            <a:spLocks noGrp="1"/>
          </p:cNvSpPr>
          <p:nvPr>
            <p:ph type="ctrTitle"/>
          </p:nvPr>
        </p:nvSpPr>
        <p:spPr>
          <a:xfrm>
            <a:off x="996275" y="744909"/>
            <a:ext cx="10190071" cy="3145855"/>
          </a:xfrm>
        </p:spPr>
        <p:txBody>
          <a:bodyPr anchor="b">
            <a:normAutofit/>
          </a:bodyPr>
          <a:lstStyle/>
          <a:p>
            <a:r>
              <a:rPr lang="fr-FR" sz="5400" b="1" i="0" dirty="0">
                <a:solidFill>
                  <a:schemeClr val="bg1"/>
                </a:solidFill>
                <a:effectLst/>
                <a:latin typeface="Söhne"/>
              </a:rPr>
              <a:t>Administration d’un Server Windows</a:t>
            </a:r>
            <a:endParaRPr lang="fr-FR" sz="9600" b="1" dirty="0">
              <a:solidFill>
                <a:schemeClr val="bg1"/>
              </a:solidFill>
            </a:endParaRPr>
          </a:p>
        </p:txBody>
      </p:sp>
      <p:sp>
        <p:nvSpPr>
          <p:cNvPr id="3" name="Sous-titre 2">
            <a:extLst>
              <a:ext uri="{FF2B5EF4-FFF2-40B4-BE49-F238E27FC236}">
                <a16:creationId xmlns:a16="http://schemas.microsoft.com/office/drawing/2014/main" id="{1328E829-98E1-DB1A-E4CB-61309895DF41}"/>
              </a:ext>
            </a:extLst>
          </p:cNvPr>
          <p:cNvSpPr>
            <a:spLocks noGrp="1"/>
          </p:cNvSpPr>
          <p:nvPr>
            <p:ph type="subTitle" idx="1"/>
          </p:nvPr>
        </p:nvSpPr>
        <p:spPr>
          <a:xfrm>
            <a:off x="1218708" y="4069780"/>
            <a:ext cx="9781327" cy="2056617"/>
          </a:xfrm>
        </p:spPr>
        <p:txBody>
          <a:bodyPr anchor="t">
            <a:normAutofit/>
          </a:bodyPr>
          <a:lstStyle/>
          <a:p>
            <a:endParaRPr lang="fr-FR" sz="2200">
              <a:solidFill>
                <a:srgbClr val="FFFFFF"/>
              </a:solidFill>
            </a:endParaRPr>
          </a:p>
        </p:txBody>
      </p:sp>
    </p:spTree>
    <p:extLst>
      <p:ext uri="{BB962C8B-B14F-4D97-AF65-F5344CB8AC3E}">
        <p14:creationId xmlns:p14="http://schemas.microsoft.com/office/powerpoint/2010/main" val="84451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552CF5-EAAC-2D5B-312E-EF91CC9EBFF6}"/>
              </a:ext>
            </a:extLst>
          </p:cNvPr>
          <p:cNvSpPr>
            <a:spLocks noGrp="1"/>
          </p:cNvSpPr>
          <p:nvPr>
            <p:ph type="title"/>
          </p:nvPr>
        </p:nvSpPr>
        <p:spPr/>
        <p:txBody>
          <a:bodyPr/>
          <a:lstStyle/>
          <a:p>
            <a:r>
              <a:rPr lang="fr-FR" dirty="0"/>
              <a:t>Versions de Windows Server :</a:t>
            </a:r>
          </a:p>
        </p:txBody>
      </p:sp>
      <p:sp>
        <p:nvSpPr>
          <p:cNvPr id="3" name="Espace réservé du contenu 2">
            <a:extLst>
              <a:ext uri="{FF2B5EF4-FFF2-40B4-BE49-F238E27FC236}">
                <a16:creationId xmlns:a16="http://schemas.microsoft.com/office/drawing/2014/main" id="{008733C9-0286-6DE5-F6EE-0A22F0F0C7C2}"/>
              </a:ext>
            </a:extLst>
          </p:cNvPr>
          <p:cNvSpPr>
            <a:spLocks noGrp="1"/>
          </p:cNvSpPr>
          <p:nvPr>
            <p:ph idx="1"/>
          </p:nvPr>
        </p:nvSpPr>
        <p:spPr/>
        <p:txBody>
          <a:bodyPr>
            <a:normAutofit fontScale="92500" lnSpcReduction="20000"/>
          </a:bodyPr>
          <a:lstStyle/>
          <a:p>
            <a:pPr marL="0" indent="0">
              <a:buNone/>
            </a:pPr>
            <a:r>
              <a:rPr lang="fr-FR" b="1" dirty="0"/>
              <a:t>Éditions Courantes:</a:t>
            </a:r>
          </a:p>
          <a:p>
            <a:r>
              <a:rPr lang="fr-FR" dirty="0"/>
              <a:t>Windows Server Standard Edition: Conçue pour les petites et moyennes entreprises, cette édition offre des fonctionnalités de base telles que la gestion des utilisateurs, les services de fichiers, l'impression, le DNS et le DHCP.</a:t>
            </a:r>
          </a:p>
          <a:p>
            <a:r>
              <a:rPr lang="fr-FR" dirty="0"/>
              <a:t>Windows Server Datacenter Edition: Adaptée aux environnements d'entreprise de grande taille, cette édition offre des fonctionnalités avancées telles que la virtualisation illimitée, le clustering de basculement, la réplication de stockage, et la protection de machine virtuelle.</a:t>
            </a:r>
          </a:p>
        </p:txBody>
      </p:sp>
    </p:spTree>
    <p:extLst>
      <p:ext uri="{BB962C8B-B14F-4D97-AF65-F5344CB8AC3E}">
        <p14:creationId xmlns:p14="http://schemas.microsoft.com/office/powerpoint/2010/main" val="336446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9E04B2-8445-F384-FF2D-9984D20C2A95}"/>
              </a:ext>
            </a:extLst>
          </p:cNvPr>
          <p:cNvSpPr>
            <a:spLocks noGrp="1"/>
          </p:cNvSpPr>
          <p:nvPr>
            <p:ph type="title"/>
          </p:nvPr>
        </p:nvSpPr>
        <p:spPr/>
        <p:txBody>
          <a:bodyPr/>
          <a:lstStyle/>
          <a:p>
            <a:r>
              <a:rPr lang="fr-FR" dirty="0"/>
              <a:t>Versions de Windows Server :</a:t>
            </a:r>
          </a:p>
        </p:txBody>
      </p:sp>
      <p:sp>
        <p:nvSpPr>
          <p:cNvPr id="3" name="Espace réservé du contenu 2">
            <a:extLst>
              <a:ext uri="{FF2B5EF4-FFF2-40B4-BE49-F238E27FC236}">
                <a16:creationId xmlns:a16="http://schemas.microsoft.com/office/drawing/2014/main" id="{8C7FED01-FF16-918D-BE52-F7F470613CEB}"/>
              </a:ext>
            </a:extLst>
          </p:cNvPr>
          <p:cNvSpPr>
            <a:spLocks noGrp="1"/>
          </p:cNvSpPr>
          <p:nvPr>
            <p:ph idx="1"/>
          </p:nvPr>
        </p:nvSpPr>
        <p:spPr/>
        <p:txBody>
          <a:bodyPr>
            <a:normAutofit fontScale="85000" lnSpcReduction="10000"/>
          </a:bodyPr>
          <a:lstStyle/>
          <a:p>
            <a:pPr marL="0" indent="0">
              <a:buNone/>
            </a:pPr>
            <a:r>
              <a:rPr lang="fr-FR" b="1" dirty="0"/>
              <a:t>Fonctionnalités Spécifiques:</a:t>
            </a:r>
          </a:p>
          <a:p>
            <a:r>
              <a:rPr lang="fr-FR" dirty="0"/>
              <a:t>Hyper-V: Présent dans toutes les éditions, Hyper-V est la plateforme de virtualisation de Microsoft qui permet aux entreprises de créer et de gérer des machines virtuelles.</a:t>
            </a:r>
          </a:p>
          <a:p>
            <a:r>
              <a:rPr lang="fr-FR" dirty="0"/>
              <a:t>Services de Domaine Active Directory (AD DS): Disponible dans toutes les éditions, AD DS fournit des services d'annuaire pour la gestion des identités, des ressources et des stratégies de sécurité.</a:t>
            </a:r>
          </a:p>
          <a:p>
            <a:r>
              <a:rPr lang="fr-FR" dirty="0"/>
              <a:t>Services de sauvegarde et de récupération: Les éditions Datacenter offrent des fonctionnalités avancées de sauvegarde et de récupération, telles que Windows Server Backup et la réplication de machines virtuelles.</a:t>
            </a:r>
          </a:p>
        </p:txBody>
      </p:sp>
    </p:spTree>
    <p:extLst>
      <p:ext uri="{BB962C8B-B14F-4D97-AF65-F5344CB8AC3E}">
        <p14:creationId xmlns:p14="http://schemas.microsoft.com/office/powerpoint/2010/main" val="116956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F2FFB1-8675-0E15-D0D8-A47B0CFFDE10}"/>
              </a:ext>
            </a:extLst>
          </p:cNvPr>
          <p:cNvSpPr>
            <a:spLocks noGrp="1"/>
          </p:cNvSpPr>
          <p:nvPr>
            <p:ph type="title"/>
          </p:nvPr>
        </p:nvSpPr>
        <p:spPr/>
        <p:txBody>
          <a:bodyPr/>
          <a:lstStyle/>
          <a:p>
            <a:r>
              <a:rPr lang="fr-FR" dirty="0"/>
              <a:t>Versions de Windows Server :</a:t>
            </a:r>
          </a:p>
        </p:txBody>
      </p:sp>
      <p:sp>
        <p:nvSpPr>
          <p:cNvPr id="3" name="Espace réservé du contenu 2">
            <a:extLst>
              <a:ext uri="{FF2B5EF4-FFF2-40B4-BE49-F238E27FC236}">
                <a16:creationId xmlns:a16="http://schemas.microsoft.com/office/drawing/2014/main" id="{0B097CD5-521E-8468-C88A-5F87D4BC3E31}"/>
              </a:ext>
            </a:extLst>
          </p:cNvPr>
          <p:cNvSpPr>
            <a:spLocks noGrp="1"/>
          </p:cNvSpPr>
          <p:nvPr>
            <p:ph idx="1"/>
          </p:nvPr>
        </p:nvSpPr>
        <p:spPr/>
        <p:txBody>
          <a:bodyPr>
            <a:normAutofit/>
          </a:bodyPr>
          <a:lstStyle/>
          <a:p>
            <a:pPr marL="0" indent="0">
              <a:buNone/>
            </a:pPr>
            <a:r>
              <a:rPr lang="fr-FR" b="1" dirty="0"/>
              <a:t>Choix de l'Édition:</a:t>
            </a:r>
          </a:p>
          <a:p>
            <a:r>
              <a:rPr lang="fr-FR" dirty="0"/>
              <a:t>Le choix de l'édition dépend des besoins spécifiques de l'entreprise en termes de capacités, de performances, de virtualisation et de gestion.</a:t>
            </a:r>
          </a:p>
          <a:p>
            <a:r>
              <a:rPr lang="fr-FR" dirty="0"/>
              <a:t>Les entreprises doivent évaluer attentivement les fonctionnalités offertes par chaque édition pour déterminer celle qui convient le mieux à leurs besoins et à leur budget.</a:t>
            </a:r>
          </a:p>
        </p:txBody>
      </p:sp>
    </p:spTree>
    <p:extLst>
      <p:ext uri="{BB962C8B-B14F-4D97-AF65-F5344CB8AC3E}">
        <p14:creationId xmlns:p14="http://schemas.microsoft.com/office/powerpoint/2010/main" val="180867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65620B-463E-2E0B-82F5-F45E18D55DE5}"/>
              </a:ext>
            </a:extLst>
          </p:cNvPr>
          <p:cNvSpPr>
            <a:spLocks noGrp="1"/>
          </p:cNvSpPr>
          <p:nvPr>
            <p:ph type="title"/>
          </p:nvPr>
        </p:nvSpPr>
        <p:spPr/>
        <p:txBody>
          <a:bodyPr/>
          <a:lstStyle/>
          <a:p>
            <a:r>
              <a:rPr lang="fr-FR" dirty="0"/>
              <a:t>Installation de Windows Server :</a:t>
            </a:r>
          </a:p>
        </p:txBody>
      </p:sp>
      <p:sp>
        <p:nvSpPr>
          <p:cNvPr id="3" name="Espace réservé du contenu 2">
            <a:extLst>
              <a:ext uri="{FF2B5EF4-FFF2-40B4-BE49-F238E27FC236}">
                <a16:creationId xmlns:a16="http://schemas.microsoft.com/office/drawing/2014/main" id="{F8D21A44-8537-9A66-236E-F4D8019DE86F}"/>
              </a:ext>
            </a:extLst>
          </p:cNvPr>
          <p:cNvSpPr>
            <a:spLocks noGrp="1"/>
          </p:cNvSpPr>
          <p:nvPr>
            <p:ph idx="1"/>
          </p:nvPr>
        </p:nvSpPr>
        <p:spPr/>
        <p:txBody>
          <a:bodyPr>
            <a:normAutofit fontScale="70000" lnSpcReduction="20000"/>
          </a:bodyPr>
          <a:lstStyle/>
          <a:p>
            <a:pPr marL="0" indent="0">
              <a:buNone/>
            </a:pPr>
            <a:r>
              <a:rPr lang="fr-FR" b="1" dirty="0"/>
              <a:t>Configuration Requise:</a:t>
            </a:r>
          </a:p>
          <a:p>
            <a:r>
              <a:rPr lang="fr-FR" dirty="0"/>
              <a:t>Avant de commencer l'installation de Windows Server, assurez-vous que le matériel informatique répond aux exigences minimales, telles que la capacité de stockage, la mémoire RAM et le processeur.</a:t>
            </a:r>
          </a:p>
          <a:p>
            <a:r>
              <a:rPr lang="fr-FR" dirty="0"/>
              <a:t>Vérifiez également la compatibilité matérielle avec la version spécifique de Windows Server que vous souhaitez installer.</a:t>
            </a:r>
          </a:p>
          <a:p>
            <a:endParaRPr lang="fr-FR" dirty="0"/>
          </a:p>
          <a:p>
            <a:pPr marL="0" indent="0">
              <a:buNone/>
            </a:pPr>
            <a:r>
              <a:rPr lang="fr-FR" b="1" dirty="0"/>
              <a:t>Préparation de l'Installation:</a:t>
            </a:r>
          </a:p>
          <a:p>
            <a:r>
              <a:rPr lang="fr-FR" dirty="0"/>
              <a:t>Assurez-vous de disposer d'un support d'installation bootable, tel qu'un DVD ou une clé USB contenant les fichiers d'installation de Windows Server.</a:t>
            </a:r>
          </a:p>
          <a:p>
            <a:r>
              <a:rPr lang="fr-FR" dirty="0"/>
              <a:t>Configurez le BIOS ou l'UEFI de l'ordinateur pour démarrer à partir du support d'installation.</a:t>
            </a:r>
          </a:p>
        </p:txBody>
      </p:sp>
    </p:spTree>
    <p:extLst>
      <p:ext uri="{BB962C8B-B14F-4D97-AF65-F5344CB8AC3E}">
        <p14:creationId xmlns:p14="http://schemas.microsoft.com/office/powerpoint/2010/main" val="301548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FDCAB-0FDA-B273-F1F5-B70960739105}"/>
              </a:ext>
            </a:extLst>
          </p:cNvPr>
          <p:cNvSpPr>
            <a:spLocks noGrp="1"/>
          </p:cNvSpPr>
          <p:nvPr>
            <p:ph type="title"/>
          </p:nvPr>
        </p:nvSpPr>
        <p:spPr/>
        <p:txBody>
          <a:bodyPr/>
          <a:lstStyle/>
          <a:p>
            <a:r>
              <a:rPr lang="fr-FR" dirty="0"/>
              <a:t>Installation de Windows Server :</a:t>
            </a:r>
          </a:p>
        </p:txBody>
      </p:sp>
      <p:sp>
        <p:nvSpPr>
          <p:cNvPr id="3" name="Espace réservé du contenu 2">
            <a:extLst>
              <a:ext uri="{FF2B5EF4-FFF2-40B4-BE49-F238E27FC236}">
                <a16:creationId xmlns:a16="http://schemas.microsoft.com/office/drawing/2014/main" id="{1DE66F69-F522-2D3A-83CD-CC21EA476C27}"/>
              </a:ext>
            </a:extLst>
          </p:cNvPr>
          <p:cNvSpPr>
            <a:spLocks noGrp="1"/>
          </p:cNvSpPr>
          <p:nvPr>
            <p:ph idx="1"/>
          </p:nvPr>
        </p:nvSpPr>
        <p:spPr/>
        <p:txBody>
          <a:bodyPr>
            <a:normAutofit fontScale="77500" lnSpcReduction="20000"/>
          </a:bodyPr>
          <a:lstStyle/>
          <a:p>
            <a:pPr marL="0" indent="0">
              <a:buNone/>
            </a:pPr>
            <a:r>
              <a:rPr lang="fr-FR" b="1" dirty="0"/>
              <a:t>Étapes d'Installation:</a:t>
            </a:r>
          </a:p>
          <a:p>
            <a:r>
              <a:rPr lang="fr-FR" dirty="0"/>
              <a:t>Insérez le support d'installation de Windows Server dans l'ordinateur et démarrez à partir de celui-ci.</a:t>
            </a:r>
          </a:p>
          <a:p>
            <a:r>
              <a:rPr lang="fr-FR" dirty="0"/>
              <a:t>Sélectionnez la langue, le format de l'heure et du clavier appropriés.</a:t>
            </a:r>
          </a:p>
          <a:p>
            <a:r>
              <a:rPr lang="fr-FR" dirty="0"/>
              <a:t>Cliquez sur "Installer maintenant" pour démarrer le processus d'installation.</a:t>
            </a:r>
          </a:p>
          <a:p>
            <a:endParaRPr lang="fr-FR" dirty="0"/>
          </a:p>
          <a:p>
            <a:pPr marL="0" indent="0">
              <a:buNone/>
            </a:pPr>
            <a:r>
              <a:rPr lang="fr-FR" b="1" dirty="0"/>
              <a:t>Sélection de l'Édition et de l'Architecture:</a:t>
            </a:r>
          </a:p>
          <a:p>
            <a:r>
              <a:rPr lang="fr-FR" dirty="0"/>
              <a:t>Choisissez l'édition de Windows Server que vous souhaitez installer (Standard ou Datacenter) ainsi que l'architecture (32 bits ou 64 bits).</a:t>
            </a:r>
          </a:p>
          <a:p>
            <a:r>
              <a:rPr lang="fr-FR" dirty="0"/>
              <a:t>Entrez la clé de produit lorsque demandé.</a:t>
            </a:r>
          </a:p>
        </p:txBody>
      </p:sp>
    </p:spTree>
    <p:extLst>
      <p:ext uri="{BB962C8B-B14F-4D97-AF65-F5344CB8AC3E}">
        <p14:creationId xmlns:p14="http://schemas.microsoft.com/office/powerpoint/2010/main" val="94303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3F47A-8D97-0F40-FD55-E813A5802DDA}"/>
              </a:ext>
            </a:extLst>
          </p:cNvPr>
          <p:cNvSpPr>
            <a:spLocks noGrp="1"/>
          </p:cNvSpPr>
          <p:nvPr>
            <p:ph type="title"/>
          </p:nvPr>
        </p:nvSpPr>
        <p:spPr/>
        <p:txBody>
          <a:bodyPr/>
          <a:lstStyle/>
          <a:p>
            <a:r>
              <a:rPr lang="fr-FR" dirty="0"/>
              <a:t>Installation de Windows Server :</a:t>
            </a:r>
          </a:p>
        </p:txBody>
      </p:sp>
      <p:sp>
        <p:nvSpPr>
          <p:cNvPr id="3" name="Espace réservé du contenu 2">
            <a:extLst>
              <a:ext uri="{FF2B5EF4-FFF2-40B4-BE49-F238E27FC236}">
                <a16:creationId xmlns:a16="http://schemas.microsoft.com/office/drawing/2014/main" id="{A75AF660-38C7-208C-B4B8-DA201E596D48}"/>
              </a:ext>
            </a:extLst>
          </p:cNvPr>
          <p:cNvSpPr>
            <a:spLocks noGrp="1"/>
          </p:cNvSpPr>
          <p:nvPr>
            <p:ph idx="1"/>
          </p:nvPr>
        </p:nvSpPr>
        <p:spPr/>
        <p:txBody>
          <a:bodyPr>
            <a:normAutofit fontScale="77500" lnSpcReduction="20000"/>
          </a:bodyPr>
          <a:lstStyle/>
          <a:p>
            <a:pPr marL="0" indent="0">
              <a:buNone/>
            </a:pPr>
            <a:r>
              <a:rPr lang="fr-FR" b="1" dirty="0"/>
              <a:t>Acceptation des Termes de la Licence:</a:t>
            </a:r>
          </a:p>
          <a:p>
            <a:r>
              <a:rPr lang="fr-FR" dirty="0"/>
              <a:t>Lisez et acceptez les termes du contrat de licence.</a:t>
            </a:r>
          </a:p>
          <a:p>
            <a:endParaRPr lang="fr-FR" dirty="0"/>
          </a:p>
          <a:p>
            <a:pPr marL="0" indent="0">
              <a:buNone/>
            </a:pPr>
            <a:r>
              <a:rPr lang="fr-FR" b="1" dirty="0"/>
              <a:t>Sélection du Type d'Installation:</a:t>
            </a:r>
            <a:endParaRPr lang="fr-FR" dirty="0"/>
          </a:p>
          <a:p>
            <a:r>
              <a:rPr lang="fr-FR" dirty="0"/>
              <a:t>Choisissez entre une installation personnalisée (pour une nouvelle installation) ou une mise à niveau (pour mettre à jour une installation existante).</a:t>
            </a:r>
          </a:p>
          <a:p>
            <a:endParaRPr lang="fr-FR" dirty="0"/>
          </a:p>
          <a:p>
            <a:pPr marL="0" indent="0">
              <a:buNone/>
            </a:pPr>
            <a:r>
              <a:rPr lang="fr-FR" b="1" dirty="0"/>
              <a:t>Sélection du Disque et de la Partition:</a:t>
            </a:r>
          </a:p>
          <a:p>
            <a:r>
              <a:rPr lang="fr-FR" dirty="0"/>
              <a:t>Sélectionnez le disque sur lequel vous souhaitez installer Windows Server et créez une partition si nécessaire.</a:t>
            </a:r>
          </a:p>
        </p:txBody>
      </p:sp>
    </p:spTree>
    <p:extLst>
      <p:ext uri="{BB962C8B-B14F-4D97-AF65-F5344CB8AC3E}">
        <p14:creationId xmlns:p14="http://schemas.microsoft.com/office/powerpoint/2010/main" val="386509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18C481-417A-E2E1-49E6-F911A2398D5F}"/>
              </a:ext>
            </a:extLst>
          </p:cNvPr>
          <p:cNvSpPr>
            <a:spLocks noGrp="1"/>
          </p:cNvSpPr>
          <p:nvPr>
            <p:ph type="title"/>
          </p:nvPr>
        </p:nvSpPr>
        <p:spPr/>
        <p:txBody>
          <a:bodyPr/>
          <a:lstStyle/>
          <a:p>
            <a:r>
              <a:rPr lang="fr-FR" dirty="0"/>
              <a:t>Installation de Windows Server :</a:t>
            </a:r>
          </a:p>
        </p:txBody>
      </p:sp>
      <p:sp>
        <p:nvSpPr>
          <p:cNvPr id="3" name="Espace réservé du contenu 2">
            <a:extLst>
              <a:ext uri="{FF2B5EF4-FFF2-40B4-BE49-F238E27FC236}">
                <a16:creationId xmlns:a16="http://schemas.microsoft.com/office/drawing/2014/main" id="{8F878EF2-7783-5255-3D97-2150ADC2F09E}"/>
              </a:ext>
            </a:extLst>
          </p:cNvPr>
          <p:cNvSpPr>
            <a:spLocks noGrp="1"/>
          </p:cNvSpPr>
          <p:nvPr>
            <p:ph idx="1"/>
          </p:nvPr>
        </p:nvSpPr>
        <p:spPr/>
        <p:txBody>
          <a:bodyPr>
            <a:normAutofit fontScale="92500" lnSpcReduction="20000"/>
          </a:bodyPr>
          <a:lstStyle/>
          <a:p>
            <a:pPr marL="0" indent="0">
              <a:buNone/>
            </a:pPr>
            <a:r>
              <a:rPr lang="fr-FR" b="1" dirty="0"/>
              <a:t>Installation et Configuration Initiale:</a:t>
            </a:r>
          </a:p>
          <a:p>
            <a:r>
              <a:rPr lang="fr-FR" dirty="0"/>
              <a:t>Suivez les instructions à l'écran pour terminer le processus d'installation.</a:t>
            </a:r>
          </a:p>
          <a:p>
            <a:r>
              <a:rPr lang="fr-FR" dirty="0"/>
              <a:t>Après l'installation, configurez les paramètres initiaux tels que le nom d'ordinateur, le mot de passe administrateur, le réseau, etc.</a:t>
            </a:r>
          </a:p>
          <a:p>
            <a:endParaRPr lang="fr-FR" dirty="0"/>
          </a:p>
          <a:p>
            <a:pPr marL="0" indent="0">
              <a:buNone/>
            </a:pPr>
            <a:r>
              <a:rPr lang="fr-FR" b="1" dirty="0"/>
              <a:t>Mises à Jour et Pilotes:</a:t>
            </a:r>
          </a:p>
          <a:p>
            <a:r>
              <a:rPr lang="fr-FR" dirty="0"/>
              <a:t>Une fois l'installation terminée, assurez-vous d'installer toutes les mises à jour disponibles et de mettre à jour les pilotes matériels pour assurer la stabilité et la sécurité du système.</a:t>
            </a:r>
          </a:p>
        </p:txBody>
      </p:sp>
    </p:spTree>
    <p:extLst>
      <p:ext uri="{BB962C8B-B14F-4D97-AF65-F5344CB8AC3E}">
        <p14:creationId xmlns:p14="http://schemas.microsoft.com/office/powerpoint/2010/main" val="32639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9B07FC-B546-777F-F6B9-20E49EA2466B}"/>
              </a:ext>
            </a:extLst>
          </p:cNvPr>
          <p:cNvSpPr>
            <a:spLocks noGrp="1"/>
          </p:cNvSpPr>
          <p:nvPr>
            <p:ph type="title"/>
          </p:nvPr>
        </p:nvSpPr>
        <p:spPr/>
        <p:txBody>
          <a:bodyPr/>
          <a:lstStyle/>
          <a:p>
            <a:r>
              <a:rPr lang="fr-FR" dirty="0"/>
              <a:t>Installation de Windows Server :</a:t>
            </a:r>
          </a:p>
        </p:txBody>
      </p:sp>
      <p:sp>
        <p:nvSpPr>
          <p:cNvPr id="3" name="Espace réservé du contenu 2">
            <a:extLst>
              <a:ext uri="{FF2B5EF4-FFF2-40B4-BE49-F238E27FC236}">
                <a16:creationId xmlns:a16="http://schemas.microsoft.com/office/drawing/2014/main" id="{6E73066C-1746-D888-C94D-46C8A1AB5EAD}"/>
              </a:ext>
            </a:extLst>
          </p:cNvPr>
          <p:cNvSpPr>
            <a:spLocks noGrp="1"/>
          </p:cNvSpPr>
          <p:nvPr>
            <p:ph idx="1"/>
          </p:nvPr>
        </p:nvSpPr>
        <p:spPr/>
        <p:txBody>
          <a:bodyPr>
            <a:normAutofit/>
          </a:bodyPr>
          <a:lstStyle/>
          <a:p>
            <a:pPr marL="0" indent="0">
              <a:buNone/>
            </a:pPr>
            <a:r>
              <a:rPr lang="fr-FR" b="1" dirty="0"/>
              <a:t>Meilleures Pratiques:</a:t>
            </a:r>
          </a:p>
          <a:p>
            <a:r>
              <a:rPr lang="fr-FR" dirty="0"/>
              <a:t>Sauvegardez toujours vos données importantes avant de commencer le processus d'installation.</a:t>
            </a:r>
          </a:p>
          <a:p>
            <a:r>
              <a:rPr lang="fr-FR" dirty="0"/>
              <a:t>Créez une liste de contrôle des tâches d'installation pour vous assurer que toutes les étapes sont suivies correctement.</a:t>
            </a:r>
          </a:p>
          <a:p>
            <a:r>
              <a:rPr lang="fr-FR" dirty="0"/>
              <a:t>Documentez les configurations et les paramètres utilisés pendant l'installation pour référence future.</a:t>
            </a:r>
          </a:p>
        </p:txBody>
      </p:sp>
    </p:spTree>
    <p:extLst>
      <p:ext uri="{BB962C8B-B14F-4D97-AF65-F5344CB8AC3E}">
        <p14:creationId xmlns:p14="http://schemas.microsoft.com/office/powerpoint/2010/main" val="3528869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93B672-5766-2838-9471-2B7829220EC7}"/>
              </a:ext>
            </a:extLst>
          </p:cNvPr>
          <p:cNvSpPr>
            <a:spLocks noGrp="1"/>
          </p:cNvSpPr>
          <p:nvPr>
            <p:ph type="title"/>
          </p:nvPr>
        </p:nvSpPr>
        <p:spPr/>
        <p:txBody>
          <a:bodyPr/>
          <a:lstStyle/>
          <a:p>
            <a:r>
              <a:rPr lang="fr-FR" dirty="0"/>
              <a:t>Configuration Initiale :</a:t>
            </a:r>
          </a:p>
        </p:txBody>
      </p:sp>
      <p:sp>
        <p:nvSpPr>
          <p:cNvPr id="3" name="Espace réservé du contenu 2">
            <a:extLst>
              <a:ext uri="{FF2B5EF4-FFF2-40B4-BE49-F238E27FC236}">
                <a16:creationId xmlns:a16="http://schemas.microsoft.com/office/drawing/2014/main" id="{98B48967-7145-4228-786A-94A3CB2974FC}"/>
              </a:ext>
            </a:extLst>
          </p:cNvPr>
          <p:cNvSpPr>
            <a:spLocks noGrp="1"/>
          </p:cNvSpPr>
          <p:nvPr>
            <p:ph idx="1"/>
          </p:nvPr>
        </p:nvSpPr>
        <p:spPr/>
        <p:txBody>
          <a:bodyPr>
            <a:normAutofit fontScale="77500" lnSpcReduction="20000"/>
          </a:bodyPr>
          <a:lstStyle/>
          <a:p>
            <a:pPr marL="0" indent="0">
              <a:buNone/>
            </a:pPr>
            <a:r>
              <a:rPr lang="fr-FR" b="1" dirty="0"/>
              <a:t>Paramètres de Langue et de Région:</a:t>
            </a:r>
          </a:p>
          <a:p>
            <a:r>
              <a:rPr lang="fr-FR" dirty="0"/>
              <a:t>Après l'installation initiale de Windows Server, configurez les paramètres de langue et de région selon les besoins de votre environnement.</a:t>
            </a:r>
          </a:p>
          <a:p>
            <a:r>
              <a:rPr lang="fr-FR" dirty="0"/>
              <a:t>Choisissez la langue d'affichage préférée ainsi que le format de l'heure, de la date et des nombres.</a:t>
            </a:r>
          </a:p>
          <a:p>
            <a:endParaRPr lang="fr-FR" dirty="0"/>
          </a:p>
          <a:p>
            <a:pPr marL="0" indent="0">
              <a:buNone/>
            </a:pPr>
            <a:r>
              <a:rPr lang="fr-FR" b="1" dirty="0"/>
              <a:t>Fuseau Horaire:</a:t>
            </a:r>
          </a:p>
          <a:p>
            <a:r>
              <a:rPr lang="fr-FR" dirty="0"/>
              <a:t>Sélectionnez le fuseau horaire approprié pour votre emplacement géographique.</a:t>
            </a:r>
          </a:p>
          <a:p>
            <a:r>
              <a:rPr lang="fr-FR" dirty="0"/>
              <a:t>Assurez-vous que l'heure système est correctement configurée pour éviter les problèmes de synchronisation.</a:t>
            </a:r>
          </a:p>
        </p:txBody>
      </p:sp>
    </p:spTree>
    <p:extLst>
      <p:ext uri="{BB962C8B-B14F-4D97-AF65-F5344CB8AC3E}">
        <p14:creationId xmlns:p14="http://schemas.microsoft.com/office/powerpoint/2010/main" val="4292866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E8813D-89D8-922B-1E0C-72E2667C9EC3}"/>
              </a:ext>
            </a:extLst>
          </p:cNvPr>
          <p:cNvSpPr>
            <a:spLocks noGrp="1"/>
          </p:cNvSpPr>
          <p:nvPr>
            <p:ph type="title"/>
          </p:nvPr>
        </p:nvSpPr>
        <p:spPr/>
        <p:txBody>
          <a:bodyPr/>
          <a:lstStyle/>
          <a:p>
            <a:r>
              <a:rPr lang="fr-FR" dirty="0"/>
              <a:t>Configuration Initiale :</a:t>
            </a:r>
          </a:p>
        </p:txBody>
      </p:sp>
      <p:sp>
        <p:nvSpPr>
          <p:cNvPr id="3" name="Espace réservé du contenu 2">
            <a:extLst>
              <a:ext uri="{FF2B5EF4-FFF2-40B4-BE49-F238E27FC236}">
                <a16:creationId xmlns:a16="http://schemas.microsoft.com/office/drawing/2014/main" id="{57B7056A-25DD-3AA7-FDF4-91F75D405349}"/>
              </a:ext>
            </a:extLst>
          </p:cNvPr>
          <p:cNvSpPr>
            <a:spLocks noGrp="1"/>
          </p:cNvSpPr>
          <p:nvPr>
            <p:ph idx="1"/>
          </p:nvPr>
        </p:nvSpPr>
        <p:spPr/>
        <p:txBody>
          <a:bodyPr>
            <a:normAutofit fontScale="77500" lnSpcReduction="20000"/>
          </a:bodyPr>
          <a:lstStyle/>
          <a:p>
            <a:pPr marL="0" indent="0">
              <a:buNone/>
            </a:pPr>
            <a:r>
              <a:rPr lang="fr-FR" b="1" dirty="0"/>
              <a:t>Activation du Système:</a:t>
            </a:r>
          </a:p>
          <a:p>
            <a:r>
              <a:rPr lang="fr-FR" dirty="0"/>
              <a:t>Activez votre copie de Windows Server en utilisant la clé de produit fournie lors de l'installation.</a:t>
            </a:r>
          </a:p>
          <a:p>
            <a:r>
              <a:rPr lang="fr-FR" dirty="0"/>
              <a:t>Assurez-vous que le système est activé pour bénéficier des mises à jour de sécurité et du support continu de Microsoft.</a:t>
            </a:r>
          </a:p>
          <a:p>
            <a:endParaRPr lang="fr-FR" dirty="0"/>
          </a:p>
          <a:p>
            <a:pPr marL="0" indent="0">
              <a:buNone/>
            </a:pPr>
            <a:r>
              <a:rPr lang="fr-FR" b="1" dirty="0"/>
              <a:t>Configuration Réseau:</a:t>
            </a:r>
          </a:p>
          <a:p>
            <a:r>
              <a:rPr lang="fr-FR" dirty="0"/>
              <a:t>Configurez les paramètres réseau, tels que l'adresse IP, le masque de sous-réseau, la passerelle par défaut et les serveurs DNS.</a:t>
            </a:r>
          </a:p>
          <a:p>
            <a:r>
              <a:rPr lang="fr-FR" dirty="0"/>
              <a:t>Vérifiez la connectivité réseau pour vous assurer que le serveur peut accéder à Internet et aux autres ressources réseau.</a:t>
            </a:r>
          </a:p>
        </p:txBody>
      </p:sp>
    </p:spTree>
    <p:extLst>
      <p:ext uri="{BB962C8B-B14F-4D97-AF65-F5344CB8AC3E}">
        <p14:creationId xmlns:p14="http://schemas.microsoft.com/office/powerpoint/2010/main" val="266713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FC7B0D-EE51-CBCC-EF5B-363E2A0E711B}"/>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A16F074C-B687-57CD-696C-36EDC40E505E}"/>
              </a:ext>
            </a:extLst>
          </p:cNvPr>
          <p:cNvSpPr>
            <a:spLocks noGrp="1"/>
          </p:cNvSpPr>
          <p:nvPr>
            <p:ph idx="1"/>
          </p:nvPr>
        </p:nvSpPr>
        <p:spPr/>
        <p:txBody>
          <a:bodyPr/>
          <a:lstStyle/>
          <a:p>
            <a:r>
              <a:rPr lang="fr-FR" dirty="0"/>
              <a:t>Objectifs</a:t>
            </a:r>
          </a:p>
          <a:p>
            <a:r>
              <a:rPr lang="fr-FR" dirty="0"/>
              <a:t>Importance de Windows Server</a:t>
            </a:r>
          </a:p>
          <a:p>
            <a:r>
              <a:rPr lang="fr-FR" dirty="0"/>
              <a:t>Objectifs d’apprentissage</a:t>
            </a:r>
          </a:p>
        </p:txBody>
      </p:sp>
    </p:spTree>
    <p:extLst>
      <p:ext uri="{BB962C8B-B14F-4D97-AF65-F5344CB8AC3E}">
        <p14:creationId xmlns:p14="http://schemas.microsoft.com/office/powerpoint/2010/main" val="4062018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37A7-2085-8F33-FAA7-C0B3BB64821A}"/>
              </a:ext>
            </a:extLst>
          </p:cNvPr>
          <p:cNvSpPr>
            <a:spLocks noGrp="1"/>
          </p:cNvSpPr>
          <p:nvPr>
            <p:ph type="title"/>
          </p:nvPr>
        </p:nvSpPr>
        <p:spPr/>
        <p:txBody>
          <a:bodyPr/>
          <a:lstStyle/>
          <a:p>
            <a:r>
              <a:rPr lang="fr-FR" dirty="0"/>
              <a:t>Configuration Initiale :</a:t>
            </a:r>
          </a:p>
        </p:txBody>
      </p:sp>
      <p:sp>
        <p:nvSpPr>
          <p:cNvPr id="3" name="Espace réservé du contenu 2">
            <a:extLst>
              <a:ext uri="{FF2B5EF4-FFF2-40B4-BE49-F238E27FC236}">
                <a16:creationId xmlns:a16="http://schemas.microsoft.com/office/drawing/2014/main" id="{A5F57303-C3AD-819B-0E57-23A01497AA15}"/>
              </a:ext>
            </a:extLst>
          </p:cNvPr>
          <p:cNvSpPr>
            <a:spLocks noGrp="1"/>
          </p:cNvSpPr>
          <p:nvPr>
            <p:ph idx="1"/>
          </p:nvPr>
        </p:nvSpPr>
        <p:spPr/>
        <p:txBody>
          <a:bodyPr>
            <a:normAutofit fontScale="77500" lnSpcReduction="20000"/>
          </a:bodyPr>
          <a:lstStyle/>
          <a:p>
            <a:pPr marL="0" indent="0">
              <a:buNone/>
            </a:pPr>
            <a:r>
              <a:rPr lang="fr-FR" b="1" dirty="0"/>
              <a:t>Paramètres de Sécurité:</a:t>
            </a:r>
          </a:p>
          <a:p>
            <a:r>
              <a:rPr lang="fr-FR" dirty="0"/>
              <a:t>Configurez les paramètres de sécurité initiaux, tels que les règles de pare-feu, pour protéger le serveur contre les menaces potentielles.</a:t>
            </a:r>
          </a:p>
          <a:p>
            <a:r>
              <a:rPr lang="fr-FR" dirty="0"/>
              <a:t>Activez les mises à jour automatiques pour assurer que le système est toujours à jour avec les derniers correctifs de sécurité.</a:t>
            </a:r>
          </a:p>
          <a:p>
            <a:endParaRPr lang="fr-FR" dirty="0"/>
          </a:p>
          <a:p>
            <a:pPr marL="0" indent="0">
              <a:buNone/>
            </a:pPr>
            <a:r>
              <a:rPr lang="fr-FR" b="1" dirty="0"/>
              <a:t>Identification du Serveur:</a:t>
            </a:r>
          </a:p>
          <a:p>
            <a:r>
              <a:rPr lang="fr-FR" dirty="0"/>
              <a:t>Donnez un nom significatif au serveur pour faciliter son identification dans le réseau.</a:t>
            </a:r>
          </a:p>
          <a:p>
            <a:r>
              <a:rPr lang="fr-FR" dirty="0"/>
              <a:t>Configurez les paramètres d'identification du serveur pour l'intégrer à un domaine Active Directory si nécessaire.</a:t>
            </a:r>
          </a:p>
        </p:txBody>
      </p:sp>
    </p:spTree>
    <p:extLst>
      <p:ext uri="{BB962C8B-B14F-4D97-AF65-F5344CB8AC3E}">
        <p14:creationId xmlns:p14="http://schemas.microsoft.com/office/powerpoint/2010/main" val="2045803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018B8-17D0-089C-F01B-0D1D03020228}"/>
              </a:ext>
            </a:extLst>
          </p:cNvPr>
          <p:cNvSpPr>
            <a:spLocks noGrp="1"/>
          </p:cNvSpPr>
          <p:nvPr>
            <p:ph type="title"/>
          </p:nvPr>
        </p:nvSpPr>
        <p:spPr/>
        <p:txBody>
          <a:bodyPr/>
          <a:lstStyle/>
          <a:p>
            <a:r>
              <a:rPr lang="fr-FR" dirty="0"/>
              <a:t>Configuration Initiale :</a:t>
            </a:r>
          </a:p>
        </p:txBody>
      </p:sp>
      <p:sp>
        <p:nvSpPr>
          <p:cNvPr id="3" name="Espace réservé du contenu 2">
            <a:extLst>
              <a:ext uri="{FF2B5EF4-FFF2-40B4-BE49-F238E27FC236}">
                <a16:creationId xmlns:a16="http://schemas.microsoft.com/office/drawing/2014/main" id="{98362BA9-0990-27ED-38C4-FEBFD94B3B3A}"/>
              </a:ext>
            </a:extLst>
          </p:cNvPr>
          <p:cNvSpPr>
            <a:spLocks noGrp="1"/>
          </p:cNvSpPr>
          <p:nvPr>
            <p:ph idx="1"/>
          </p:nvPr>
        </p:nvSpPr>
        <p:spPr/>
        <p:txBody>
          <a:bodyPr>
            <a:normAutofit fontScale="85000" lnSpcReduction="20000"/>
          </a:bodyPr>
          <a:lstStyle/>
          <a:p>
            <a:pPr marL="0" indent="0">
              <a:buNone/>
            </a:pPr>
            <a:r>
              <a:rPr lang="fr-FR" b="1" dirty="0"/>
              <a:t>Installation de Rôles et de Fonctionnalités Additionnels:</a:t>
            </a:r>
          </a:p>
          <a:p>
            <a:r>
              <a:rPr lang="fr-FR" dirty="0"/>
              <a:t>Selon les besoins de votre infrastructure, installez les rôles et les fonctionnalités supplémentaires nécessaires à votre serveur.</a:t>
            </a:r>
          </a:p>
          <a:p>
            <a:r>
              <a:rPr lang="fr-FR" dirty="0"/>
              <a:t>Utilisez le Gestionnaire de Serveur ou les outils PowerShell pour installer et configurer ces composants.</a:t>
            </a:r>
          </a:p>
          <a:p>
            <a:endParaRPr lang="fr-FR" dirty="0"/>
          </a:p>
          <a:p>
            <a:pPr marL="0" indent="0">
              <a:buNone/>
            </a:pPr>
            <a:r>
              <a:rPr lang="fr-FR" b="1" dirty="0"/>
              <a:t>Sauvegarde des Paramètres:</a:t>
            </a:r>
          </a:p>
          <a:p>
            <a:r>
              <a:rPr lang="fr-FR" dirty="0"/>
              <a:t>Une fois toutes les configurations effectuées, sauvegardez les paramètres de votre serveur pour référence future et pour faciliter la récupération en cas de problème.</a:t>
            </a:r>
          </a:p>
        </p:txBody>
      </p:sp>
    </p:spTree>
    <p:extLst>
      <p:ext uri="{BB962C8B-B14F-4D97-AF65-F5344CB8AC3E}">
        <p14:creationId xmlns:p14="http://schemas.microsoft.com/office/powerpoint/2010/main" val="2514959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5AB30F-0295-6C1F-54DA-E9C36F521744}"/>
              </a:ext>
            </a:extLst>
          </p:cNvPr>
          <p:cNvSpPr>
            <a:spLocks noGrp="1"/>
          </p:cNvSpPr>
          <p:nvPr>
            <p:ph type="title"/>
          </p:nvPr>
        </p:nvSpPr>
        <p:spPr/>
        <p:txBody>
          <a:bodyPr/>
          <a:lstStyle/>
          <a:p>
            <a:r>
              <a:rPr lang="fr-FR" dirty="0"/>
              <a:t>Utilisateurs et Groupes :</a:t>
            </a:r>
          </a:p>
        </p:txBody>
      </p:sp>
      <p:sp>
        <p:nvSpPr>
          <p:cNvPr id="3" name="Espace réservé du contenu 2">
            <a:extLst>
              <a:ext uri="{FF2B5EF4-FFF2-40B4-BE49-F238E27FC236}">
                <a16:creationId xmlns:a16="http://schemas.microsoft.com/office/drawing/2014/main" id="{B1A21DA1-10DC-1D42-9A6A-9ECE0375B590}"/>
              </a:ext>
            </a:extLst>
          </p:cNvPr>
          <p:cNvSpPr>
            <a:spLocks noGrp="1"/>
          </p:cNvSpPr>
          <p:nvPr>
            <p:ph idx="1"/>
          </p:nvPr>
        </p:nvSpPr>
        <p:spPr/>
        <p:txBody>
          <a:bodyPr>
            <a:normAutofit fontScale="70000" lnSpcReduction="20000"/>
          </a:bodyPr>
          <a:lstStyle/>
          <a:p>
            <a:pPr marL="0" indent="0">
              <a:buNone/>
            </a:pPr>
            <a:r>
              <a:rPr lang="fr-FR" b="1" dirty="0"/>
              <a:t>Utilisateurs et Groupes Locaux:</a:t>
            </a:r>
          </a:p>
          <a:p>
            <a:r>
              <a:rPr lang="fr-FR" dirty="0"/>
              <a:t>Sur Windows Server, la gestion des utilisateurs et des groupes locaux est essentielle pour contrôler l'accès aux ressources et pour assurer la sécurité du système.</a:t>
            </a:r>
          </a:p>
          <a:p>
            <a:r>
              <a:rPr lang="fr-FR" dirty="0"/>
              <a:t>Les utilisateurs locaux sont des comptes qui existent uniquement sur le serveur lui-même, par opposition aux comptes d'utilisateurs dans un domaine Active Directory.</a:t>
            </a:r>
          </a:p>
          <a:p>
            <a:endParaRPr lang="fr-FR" dirty="0"/>
          </a:p>
          <a:p>
            <a:pPr marL="0" indent="0">
              <a:buNone/>
            </a:pPr>
            <a:r>
              <a:rPr lang="fr-FR" b="1" dirty="0"/>
              <a:t>Création d'Utilisateurs:</a:t>
            </a:r>
          </a:p>
          <a:p>
            <a:r>
              <a:rPr lang="fr-FR" dirty="0"/>
              <a:t>Pour créer un nouvel utilisateur local, accédez à l'outil de gestion des utilisateurs (par exemple, Panneau de configuration &gt; Comptes d'utilisateurs) et sélectionnez "Ajouter un nouvel utilisateur".</a:t>
            </a:r>
          </a:p>
          <a:p>
            <a:r>
              <a:rPr lang="fr-FR" dirty="0"/>
              <a:t>Entrez les détails de l'utilisateur, tels que le nom d'utilisateur, le mot de passe et les options de sécurité appropriées.</a:t>
            </a:r>
          </a:p>
        </p:txBody>
      </p:sp>
    </p:spTree>
    <p:extLst>
      <p:ext uri="{BB962C8B-B14F-4D97-AF65-F5344CB8AC3E}">
        <p14:creationId xmlns:p14="http://schemas.microsoft.com/office/powerpoint/2010/main" val="2340505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08C70-0A90-38F4-D248-A35CF92C9C0B}"/>
              </a:ext>
            </a:extLst>
          </p:cNvPr>
          <p:cNvSpPr>
            <a:spLocks noGrp="1"/>
          </p:cNvSpPr>
          <p:nvPr>
            <p:ph type="title"/>
          </p:nvPr>
        </p:nvSpPr>
        <p:spPr/>
        <p:txBody>
          <a:bodyPr/>
          <a:lstStyle/>
          <a:p>
            <a:r>
              <a:rPr lang="fr-FR" dirty="0"/>
              <a:t>Utilisateurs et Groupes :</a:t>
            </a:r>
          </a:p>
        </p:txBody>
      </p:sp>
      <p:sp>
        <p:nvSpPr>
          <p:cNvPr id="3" name="Espace réservé du contenu 2">
            <a:extLst>
              <a:ext uri="{FF2B5EF4-FFF2-40B4-BE49-F238E27FC236}">
                <a16:creationId xmlns:a16="http://schemas.microsoft.com/office/drawing/2014/main" id="{120FA4B0-E919-9720-2E4B-BF959764B836}"/>
              </a:ext>
            </a:extLst>
          </p:cNvPr>
          <p:cNvSpPr>
            <a:spLocks noGrp="1"/>
          </p:cNvSpPr>
          <p:nvPr>
            <p:ph idx="1"/>
          </p:nvPr>
        </p:nvSpPr>
        <p:spPr/>
        <p:txBody>
          <a:bodyPr>
            <a:normAutofit fontScale="62500" lnSpcReduction="20000"/>
          </a:bodyPr>
          <a:lstStyle/>
          <a:p>
            <a:pPr marL="0" indent="0">
              <a:buNone/>
            </a:pPr>
            <a:r>
              <a:rPr lang="fr-FR" b="1" dirty="0"/>
              <a:t>Attribution des Autorisations:</a:t>
            </a:r>
          </a:p>
          <a:p>
            <a:r>
              <a:rPr lang="fr-FR" dirty="0"/>
              <a:t>Une fois un utilisateur créé, vous pouvez attribuer des autorisations spécifiques en lui accordant l'accès à certaines ressources ou en définissant des droits sur des dossiers et des fichiers.</a:t>
            </a:r>
          </a:p>
          <a:p>
            <a:r>
              <a:rPr lang="fr-FR" dirty="0"/>
              <a:t>Vous pouvez également définir des restrictions d'accès en fonction des besoins de sécurité de votre environnement.</a:t>
            </a:r>
          </a:p>
          <a:p>
            <a:endParaRPr lang="fr-FR" dirty="0"/>
          </a:p>
          <a:p>
            <a:pPr marL="0" indent="0">
              <a:buNone/>
            </a:pPr>
            <a:r>
              <a:rPr lang="fr-FR" b="1" dirty="0"/>
              <a:t>Création de Groupes:</a:t>
            </a:r>
          </a:p>
          <a:p>
            <a:r>
              <a:rPr lang="fr-FR" dirty="0"/>
              <a:t>Les groupes locaux permettent de simplifier la gestion des autorisations en regroupant des utilisateurs partageant des besoins d'accès similaires.</a:t>
            </a:r>
          </a:p>
          <a:p>
            <a:r>
              <a:rPr lang="fr-FR" dirty="0"/>
              <a:t>Pour créer un groupe local, accédez à l'outil de gestion des groupes (par exemple, Panneau de configuration &gt; Outils d'administration &gt; Gestion de l'ordinateur &gt; Utilisateurs et groupes locaux) et sélectionnez "Nouveau groupe".</a:t>
            </a:r>
          </a:p>
          <a:p>
            <a:r>
              <a:rPr lang="fr-FR" dirty="0"/>
              <a:t>Ajoutez les utilisateurs appropriés au groupe créé.</a:t>
            </a:r>
          </a:p>
        </p:txBody>
      </p:sp>
    </p:spTree>
    <p:extLst>
      <p:ext uri="{BB962C8B-B14F-4D97-AF65-F5344CB8AC3E}">
        <p14:creationId xmlns:p14="http://schemas.microsoft.com/office/powerpoint/2010/main" val="3939695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87965-1889-E04A-7F50-17E5DF4108E7}"/>
              </a:ext>
            </a:extLst>
          </p:cNvPr>
          <p:cNvSpPr>
            <a:spLocks noGrp="1"/>
          </p:cNvSpPr>
          <p:nvPr>
            <p:ph type="title"/>
          </p:nvPr>
        </p:nvSpPr>
        <p:spPr/>
        <p:txBody>
          <a:bodyPr/>
          <a:lstStyle/>
          <a:p>
            <a:r>
              <a:rPr lang="fr-FR" dirty="0"/>
              <a:t>Utilisateurs et Groupes :</a:t>
            </a:r>
          </a:p>
        </p:txBody>
      </p:sp>
      <p:sp>
        <p:nvSpPr>
          <p:cNvPr id="3" name="Espace réservé du contenu 2">
            <a:extLst>
              <a:ext uri="{FF2B5EF4-FFF2-40B4-BE49-F238E27FC236}">
                <a16:creationId xmlns:a16="http://schemas.microsoft.com/office/drawing/2014/main" id="{017D5A7A-A90A-3337-8CDD-E5C49306A67F}"/>
              </a:ext>
            </a:extLst>
          </p:cNvPr>
          <p:cNvSpPr>
            <a:spLocks noGrp="1"/>
          </p:cNvSpPr>
          <p:nvPr>
            <p:ph idx="1"/>
          </p:nvPr>
        </p:nvSpPr>
        <p:spPr/>
        <p:txBody>
          <a:bodyPr>
            <a:normAutofit fontScale="77500" lnSpcReduction="20000"/>
          </a:bodyPr>
          <a:lstStyle/>
          <a:p>
            <a:pPr marL="0" indent="0">
              <a:buNone/>
            </a:pPr>
            <a:r>
              <a:rPr lang="fr-FR" b="1" dirty="0"/>
              <a:t>Avantages de la Gestion des Utilisateurs et des Groupes:</a:t>
            </a:r>
          </a:p>
          <a:p>
            <a:r>
              <a:rPr lang="fr-FR" dirty="0"/>
              <a:t>La gestion efficace des utilisateurs et des groupes locaux permet de simplifier l'administration du système en organisant les autorisations de manière logique.</a:t>
            </a:r>
          </a:p>
          <a:p>
            <a:r>
              <a:rPr lang="fr-FR" dirty="0"/>
              <a:t>Elle renforce également la sécurité en assurant que seuls les utilisateurs autorisés ont accès aux ressources nécessaires à leur travail.</a:t>
            </a:r>
          </a:p>
          <a:p>
            <a:endParaRPr lang="fr-FR" dirty="0"/>
          </a:p>
          <a:p>
            <a:pPr marL="0" indent="0">
              <a:buNone/>
            </a:pPr>
            <a:r>
              <a:rPr lang="fr-FR" b="1" dirty="0"/>
              <a:t>Meilleures Pratiques:</a:t>
            </a:r>
          </a:p>
          <a:p>
            <a:r>
              <a:rPr lang="fr-FR" dirty="0"/>
              <a:t>Suivez le principe du moindre privilège en accordant aux utilisateurs uniquement les autorisations dont ils ont besoin pour effectuer leurs tâches.</a:t>
            </a:r>
          </a:p>
          <a:p>
            <a:r>
              <a:rPr lang="fr-FR" dirty="0"/>
              <a:t>Effectuez régulièrement des audits de sécurité pour vérifier les autorisations attribuées et garantir leur pertinence.</a:t>
            </a:r>
          </a:p>
        </p:txBody>
      </p:sp>
    </p:spTree>
    <p:extLst>
      <p:ext uri="{BB962C8B-B14F-4D97-AF65-F5344CB8AC3E}">
        <p14:creationId xmlns:p14="http://schemas.microsoft.com/office/powerpoint/2010/main" val="599040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3DF5A6-3DF8-76C0-F1C7-82A108596123}"/>
              </a:ext>
            </a:extLst>
          </p:cNvPr>
          <p:cNvSpPr>
            <a:spLocks noGrp="1"/>
          </p:cNvSpPr>
          <p:nvPr>
            <p:ph type="title"/>
          </p:nvPr>
        </p:nvSpPr>
        <p:spPr/>
        <p:txBody>
          <a:bodyPr/>
          <a:lstStyle/>
          <a:p>
            <a:r>
              <a:rPr lang="fr-FR" dirty="0"/>
              <a:t>Stratégies de Sécurité des Comptes :</a:t>
            </a:r>
          </a:p>
        </p:txBody>
      </p:sp>
      <p:sp>
        <p:nvSpPr>
          <p:cNvPr id="3" name="Espace réservé du contenu 2">
            <a:extLst>
              <a:ext uri="{FF2B5EF4-FFF2-40B4-BE49-F238E27FC236}">
                <a16:creationId xmlns:a16="http://schemas.microsoft.com/office/drawing/2014/main" id="{B27E3A8E-B03E-60CA-DACA-E8BBA2CA55FD}"/>
              </a:ext>
            </a:extLst>
          </p:cNvPr>
          <p:cNvSpPr>
            <a:spLocks noGrp="1"/>
          </p:cNvSpPr>
          <p:nvPr>
            <p:ph idx="1"/>
          </p:nvPr>
        </p:nvSpPr>
        <p:spPr/>
        <p:txBody>
          <a:bodyPr>
            <a:normAutofit/>
          </a:bodyPr>
          <a:lstStyle/>
          <a:p>
            <a:pPr marL="0" indent="0">
              <a:buNone/>
            </a:pPr>
            <a:r>
              <a:rPr lang="fr-FR" b="1" dirty="0"/>
              <a:t>Stratégies de Mot de Passe:</a:t>
            </a:r>
          </a:p>
          <a:p>
            <a:r>
              <a:rPr lang="fr-FR" dirty="0"/>
              <a:t>Les stratégies de mot de passe définissent les règles et les exigences pour la création et l'utilisation des mots de passe, renforçant ainsi la sécurité des comptes utilisateurs.</a:t>
            </a:r>
          </a:p>
          <a:p>
            <a:r>
              <a:rPr lang="fr-FR" dirty="0"/>
              <a:t>Elles peuvent inclure des critères tels que la longueur minimale du mot de passe, l'utilisation de caractères spéciaux, de chiffres et de lettres majuscules et minuscules, ainsi que la nécessité de changer régulièrement les mots de passe.</a:t>
            </a:r>
          </a:p>
          <a:p>
            <a:endParaRPr lang="fr-FR" dirty="0"/>
          </a:p>
        </p:txBody>
      </p:sp>
    </p:spTree>
    <p:extLst>
      <p:ext uri="{BB962C8B-B14F-4D97-AF65-F5344CB8AC3E}">
        <p14:creationId xmlns:p14="http://schemas.microsoft.com/office/powerpoint/2010/main" val="1864700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A98F9-03C4-6CD5-3C97-A0264AB8F881}"/>
              </a:ext>
            </a:extLst>
          </p:cNvPr>
          <p:cNvSpPr>
            <a:spLocks noGrp="1"/>
          </p:cNvSpPr>
          <p:nvPr>
            <p:ph type="title"/>
          </p:nvPr>
        </p:nvSpPr>
        <p:spPr/>
        <p:txBody>
          <a:bodyPr/>
          <a:lstStyle/>
          <a:p>
            <a:r>
              <a:rPr lang="fr-FR" dirty="0"/>
              <a:t>Stratégies de Sécurité des Comptes :</a:t>
            </a:r>
          </a:p>
        </p:txBody>
      </p:sp>
      <p:sp>
        <p:nvSpPr>
          <p:cNvPr id="3" name="Espace réservé du contenu 2">
            <a:extLst>
              <a:ext uri="{FF2B5EF4-FFF2-40B4-BE49-F238E27FC236}">
                <a16:creationId xmlns:a16="http://schemas.microsoft.com/office/drawing/2014/main" id="{5A4D06F1-81B4-0226-90D3-76553D0B7817}"/>
              </a:ext>
            </a:extLst>
          </p:cNvPr>
          <p:cNvSpPr>
            <a:spLocks noGrp="1"/>
          </p:cNvSpPr>
          <p:nvPr>
            <p:ph idx="1"/>
          </p:nvPr>
        </p:nvSpPr>
        <p:spPr/>
        <p:txBody>
          <a:bodyPr>
            <a:normAutofit fontScale="62500" lnSpcReduction="20000"/>
          </a:bodyPr>
          <a:lstStyle/>
          <a:p>
            <a:pPr marL="0" indent="0">
              <a:buNone/>
            </a:pPr>
            <a:r>
              <a:rPr lang="fr-FR" b="1" dirty="0"/>
              <a:t>Paramètres de Verrouillage de Compte:</a:t>
            </a:r>
          </a:p>
          <a:p>
            <a:r>
              <a:rPr lang="fr-FR" dirty="0"/>
              <a:t>Les paramètres de verrouillage de compte déterminent le comportement du système lorsque des tentatives de connexion infructueuses sont détectées, afin de prévenir les attaques par force brute.</a:t>
            </a:r>
          </a:p>
          <a:p>
            <a:r>
              <a:rPr lang="fr-FR" dirty="0"/>
              <a:t>Ces paramètres incluent généralement le nombre maximal de tentatives de connexion autorisées, la durée du verrouillage du compte après un certain nombre d'échecs, et la durée de la période de verrouillage.</a:t>
            </a:r>
          </a:p>
          <a:p>
            <a:endParaRPr lang="fr-FR" dirty="0"/>
          </a:p>
          <a:p>
            <a:pPr marL="0" indent="0">
              <a:buNone/>
            </a:pPr>
            <a:r>
              <a:rPr lang="fr-FR" b="1" dirty="0"/>
              <a:t>Autres Paramètres de Sécurité:</a:t>
            </a:r>
          </a:p>
          <a:p>
            <a:r>
              <a:rPr lang="fr-FR" dirty="0"/>
              <a:t>Outre les stratégies de mot de passe et de verrouillage de compte, d'autres paramètres de sécurité peuvent être configurés pour renforcer la protection des comptes utilisateurs.</a:t>
            </a:r>
          </a:p>
          <a:p>
            <a:r>
              <a:rPr lang="fr-FR" dirty="0"/>
              <a:t>Cela peut inclure la configuration des autorisations d'accès aux ressources, la limitation des privilèges administratifs, l'activation de l'audit des comptes et des activités, et l'utilisation de la double authentification pour les comptes sensibles.</a:t>
            </a:r>
          </a:p>
        </p:txBody>
      </p:sp>
    </p:spTree>
    <p:extLst>
      <p:ext uri="{BB962C8B-B14F-4D97-AF65-F5344CB8AC3E}">
        <p14:creationId xmlns:p14="http://schemas.microsoft.com/office/powerpoint/2010/main" val="2676029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9C37D8-DC3A-3983-ECDA-12650D872148}"/>
              </a:ext>
            </a:extLst>
          </p:cNvPr>
          <p:cNvSpPr>
            <a:spLocks noGrp="1"/>
          </p:cNvSpPr>
          <p:nvPr>
            <p:ph type="title"/>
          </p:nvPr>
        </p:nvSpPr>
        <p:spPr/>
        <p:txBody>
          <a:bodyPr/>
          <a:lstStyle/>
          <a:p>
            <a:r>
              <a:rPr lang="fr-FR" dirty="0"/>
              <a:t>Stratégies de Sécurité des Comptes :</a:t>
            </a:r>
          </a:p>
        </p:txBody>
      </p:sp>
      <p:sp>
        <p:nvSpPr>
          <p:cNvPr id="3" name="Espace réservé du contenu 2">
            <a:extLst>
              <a:ext uri="{FF2B5EF4-FFF2-40B4-BE49-F238E27FC236}">
                <a16:creationId xmlns:a16="http://schemas.microsoft.com/office/drawing/2014/main" id="{47AA4241-F834-4DCE-8A53-DCB7ADF4AC63}"/>
              </a:ext>
            </a:extLst>
          </p:cNvPr>
          <p:cNvSpPr>
            <a:spLocks noGrp="1"/>
          </p:cNvSpPr>
          <p:nvPr>
            <p:ph idx="1"/>
          </p:nvPr>
        </p:nvSpPr>
        <p:spPr/>
        <p:txBody>
          <a:bodyPr>
            <a:normAutofit fontScale="70000" lnSpcReduction="20000"/>
          </a:bodyPr>
          <a:lstStyle/>
          <a:p>
            <a:pPr marL="0" indent="0">
              <a:buNone/>
            </a:pPr>
            <a:r>
              <a:rPr lang="fr-FR" b="1" dirty="0"/>
              <a:t>Implémentation des Stratégies:</a:t>
            </a:r>
          </a:p>
          <a:p>
            <a:r>
              <a:rPr lang="fr-FR" dirty="0"/>
              <a:t>Les stratégies de mot de passe et de verrouillage de compte peuvent être mises en œuvre à l'aide de l'outil de stratégie de sécurité locale (</a:t>
            </a:r>
            <a:r>
              <a:rPr lang="fr-FR" dirty="0" err="1"/>
              <a:t>secpol.msc</a:t>
            </a:r>
            <a:r>
              <a:rPr lang="fr-FR" dirty="0"/>
              <a:t>) sur Windows Server.</a:t>
            </a:r>
          </a:p>
          <a:p>
            <a:r>
              <a:rPr lang="fr-FR" dirty="0"/>
              <a:t>Les administrateurs peuvent définir ces paramètres au niveau du compte utilisateur individuel ou au niveau du groupe, en fonction des besoins de l'organisation.</a:t>
            </a:r>
          </a:p>
          <a:p>
            <a:endParaRPr lang="fr-FR" dirty="0"/>
          </a:p>
          <a:p>
            <a:pPr marL="0" indent="0">
              <a:buNone/>
            </a:pPr>
            <a:r>
              <a:rPr lang="fr-FR" b="1" dirty="0"/>
              <a:t>Sensibilisation et Formation:</a:t>
            </a:r>
          </a:p>
          <a:p>
            <a:r>
              <a:rPr lang="fr-FR" dirty="0"/>
              <a:t>Il est important de sensibiliser les utilisateurs aux bonnes pratiques en matière de sécurité des mots de passe et de les former à choisir et à gérer des mots de passe robustes.</a:t>
            </a:r>
          </a:p>
          <a:p>
            <a:r>
              <a:rPr lang="fr-FR" dirty="0"/>
              <a:t>Les utilisateurs doivent être informés des politiques de sécurité en vigueur et encouragés à signaler tout comportement suspect ou toute tentative d'accès non autorisé.</a:t>
            </a:r>
          </a:p>
        </p:txBody>
      </p:sp>
    </p:spTree>
    <p:extLst>
      <p:ext uri="{BB962C8B-B14F-4D97-AF65-F5344CB8AC3E}">
        <p14:creationId xmlns:p14="http://schemas.microsoft.com/office/powerpoint/2010/main" val="547458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55439-8DCC-C110-1835-E71B3B095A84}"/>
              </a:ext>
            </a:extLst>
          </p:cNvPr>
          <p:cNvSpPr>
            <a:spLocks noGrp="1"/>
          </p:cNvSpPr>
          <p:nvPr>
            <p:ph type="title"/>
          </p:nvPr>
        </p:nvSpPr>
        <p:spPr/>
        <p:txBody>
          <a:bodyPr/>
          <a:lstStyle/>
          <a:p>
            <a:r>
              <a:rPr lang="fr-FR" dirty="0"/>
              <a:t>Gestion des Droits d'Accès :</a:t>
            </a:r>
          </a:p>
        </p:txBody>
      </p:sp>
      <p:sp>
        <p:nvSpPr>
          <p:cNvPr id="3" name="Espace réservé du contenu 2">
            <a:extLst>
              <a:ext uri="{FF2B5EF4-FFF2-40B4-BE49-F238E27FC236}">
                <a16:creationId xmlns:a16="http://schemas.microsoft.com/office/drawing/2014/main" id="{677D6CEE-E841-B54B-E7F8-1F5520C3DE0D}"/>
              </a:ext>
            </a:extLst>
          </p:cNvPr>
          <p:cNvSpPr>
            <a:spLocks noGrp="1"/>
          </p:cNvSpPr>
          <p:nvPr>
            <p:ph idx="1"/>
          </p:nvPr>
        </p:nvSpPr>
        <p:spPr/>
        <p:txBody>
          <a:bodyPr>
            <a:normAutofit fontScale="70000" lnSpcReduction="20000"/>
          </a:bodyPr>
          <a:lstStyle/>
          <a:p>
            <a:pPr marL="0" indent="0">
              <a:buNone/>
            </a:pPr>
            <a:r>
              <a:rPr lang="fr-FR" b="1" dirty="0"/>
              <a:t>Introduction à la Gestion des Droits d'Accès:</a:t>
            </a:r>
          </a:p>
          <a:p>
            <a:r>
              <a:rPr lang="fr-FR" dirty="0"/>
              <a:t>La gestion des droits d'accès (ou contrôle d'accès) consiste à déterminer qui peut accéder à quelles ressources sur le réseau et à quelles conditions.</a:t>
            </a:r>
          </a:p>
          <a:p>
            <a:r>
              <a:rPr lang="fr-FR" dirty="0"/>
              <a:t>Cela implique de définir des autorisations spécifiques pour les utilisateurs et les groupes afin de limiter ou d'autoriser l'accès à des fichiers, des dossiers, des imprimantes, des applications, etc.</a:t>
            </a:r>
          </a:p>
          <a:p>
            <a:endParaRPr lang="fr-FR" dirty="0"/>
          </a:p>
          <a:p>
            <a:pPr marL="0" indent="0">
              <a:buNone/>
            </a:pPr>
            <a:r>
              <a:rPr lang="fr-FR" b="1" dirty="0"/>
              <a:t>Types d'Autorisations:</a:t>
            </a:r>
          </a:p>
          <a:p>
            <a:r>
              <a:rPr lang="fr-FR" dirty="0"/>
              <a:t>Les autorisations d'accès peuvent être de deux types principaux : les autorisations de lecture et d'écriture.</a:t>
            </a:r>
          </a:p>
          <a:p>
            <a:r>
              <a:rPr lang="fr-FR" dirty="0"/>
              <a:t>Les autorisations de lecture permettent à un utilisateur de voir le contenu d'une ressource, tandis que les autorisations d'écriture lui permettent de modifier ou de supprimer ce contenu.</a:t>
            </a:r>
          </a:p>
        </p:txBody>
      </p:sp>
    </p:spTree>
    <p:extLst>
      <p:ext uri="{BB962C8B-B14F-4D97-AF65-F5344CB8AC3E}">
        <p14:creationId xmlns:p14="http://schemas.microsoft.com/office/powerpoint/2010/main" val="4125654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5EDF9F-11F3-4B9E-F778-3C45175F0559}"/>
              </a:ext>
            </a:extLst>
          </p:cNvPr>
          <p:cNvSpPr>
            <a:spLocks noGrp="1"/>
          </p:cNvSpPr>
          <p:nvPr>
            <p:ph type="title"/>
          </p:nvPr>
        </p:nvSpPr>
        <p:spPr/>
        <p:txBody>
          <a:bodyPr/>
          <a:lstStyle/>
          <a:p>
            <a:r>
              <a:rPr lang="fr-FR" dirty="0"/>
              <a:t>Gestion des Droits d'Accès :</a:t>
            </a:r>
          </a:p>
        </p:txBody>
      </p:sp>
      <p:sp>
        <p:nvSpPr>
          <p:cNvPr id="3" name="Espace réservé du contenu 2">
            <a:extLst>
              <a:ext uri="{FF2B5EF4-FFF2-40B4-BE49-F238E27FC236}">
                <a16:creationId xmlns:a16="http://schemas.microsoft.com/office/drawing/2014/main" id="{52DA1F0D-9739-AF9D-5BA9-F7F9266E2E8A}"/>
              </a:ext>
            </a:extLst>
          </p:cNvPr>
          <p:cNvSpPr>
            <a:spLocks noGrp="1"/>
          </p:cNvSpPr>
          <p:nvPr>
            <p:ph idx="1"/>
          </p:nvPr>
        </p:nvSpPr>
        <p:spPr/>
        <p:txBody>
          <a:bodyPr>
            <a:normAutofit fontScale="70000" lnSpcReduction="20000"/>
          </a:bodyPr>
          <a:lstStyle/>
          <a:p>
            <a:pPr marL="0" indent="0">
              <a:buNone/>
            </a:pPr>
            <a:r>
              <a:rPr lang="fr-FR" b="1" dirty="0"/>
              <a:t>Modèles de Contrôle d'Accès:</a:t>
            </a:r>
          </a:p>
          <a:p>
            <a:r>
              <a:rPr lang="fr-FR" dirty="0"/>
              <a:t>Il existe plusieurs modèles de contrôle d'accès, notamment le modèle de contrôle d'accès obligatoire (MAC), le modèle de contrôle d'accès discrétionnaire (DAC) et le modèle de contrôle d'accès basé sur les rôles (RBAC).</a:t>
            </a:r>
          </a:p>
          <a:p>
            <a:r>
              <a:rPr lang="fr-FR" dirty="0"/>
              <a:t>Chaque modèle définit des règles et des mécanismes différents pour déterminer les autorisations d'accès.</a:t>
            </a:r>
          </a:p>
          <a:p>
            <a:pPr marL="0" indent="0">
              <a:buNone/>
            </a:pPr>
            <a:endParaRPr lang="fr-FR" dirty="0"/>
          </a:p>
          <a:p>
            <a:pPr marL="0" indent="0">
              <a:buNone/>
            </a:pPr>
            <a:r>
              <a:rPr lang="fr-FR" b="1" dirty="0"/>
              <a:t>Implémentation des Autorisations:</a:t>
            </a:r>
          </a:p>
          <a:p>
            <a:r>
              <a:rPr lang="fr-FR" dirty="0"/>
              <a:t>Sur Windows Server, les autorisations d'accès aux ressources peuvent être configurées en accédant aux propriétés de la ressource (par exemple, un dossier ou un fichier), en sélectionnant l'onglet "Sécurité" et en définissant les autorisations appropriées pour les utilisateurs et les groupes.</a:t>
            </a:r>
          </a:p>
        </p:txBody>
      </p:sp>
    </p:spTree>
    <p:extLst>
      <p:ext uri="{BB962C8B-B14F-4D97-AF65-F5344CB8AC3E}">
        <p14:creationId xmlns:p14="http://schemas.microsoft.com/office/powerpoint/2010/main" val="216724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2B071A-60C5-5A2F-F4FE-4A794F2F2B2E}"/>
              </a:ext>
            </a:extLst>
          </p:cNvPr>
          <p:cNvSpPr>
            <a:spLocks noGrp="1"/>
          </p:cNvSpPr>
          <p:nvPr>
            <p:ph type="title"/>
          </p:nvPr>
        </p:nvSpPr>
        <p:spPr/>
        <p:txBody>
          <a:bodyPr/>
          <a:lstStyle/>
          <a:p>
            <a:r>
              <a:rPr lang="fr-FR" dirty="0"/>
              <a:t>Objectif de la Session :</a:t>
            </a:r>
          </a:p>
        </p:txBody>
      </p:sp>
      <p:sp>
        <p:nvSpPr>
          <p:cNvPr id="3" name="Espace réservé du contenu 2">
            <a:extLst>
              <a:ext uri="{FF2B5EF4-FFF2-40B4-BE49-F238E27FC236}">
                <a16:creationId xmlns:a16="http://schemas.microsoft.com/office/drawing/2014/main" id="{4D1D5065-B253-FEFB-DE73-A95F6388299A}"/>
              </a:ext>
            </a:extLst>
          </p:cNvPr>
          <p:cNvSpPr>
            <a:spLocks noGrp="1"/>
          </p:cNvSpPr>
          <p:nvPr>
            <p:ph idx="1"/>
          </p:nvPr>
        </p:nvSpPr>
        <p:spPr/>
        <p:txBody>
          <a:bodyPr/>
          <a:lstStyle/>
          <a:p>
            <a:r>
              <a:rPr lang="fr-FR" dirty="0"/>
              <a:t>Introduction à l'utilisation et à la gestion de Windows Server dans les environnements informatiques professionnels.</a:t>
            </a:r>
          </a:p>
          <a:p>
            <a:r>
              <a:rPr lang="fr-FR" dirty="0"/>
              <a:t>Comprendre les fondamentaux de Windows Server et son rôle crucial dans les infrastructures informatiques d'entreprise.</a:t>
            </a:r>
          </a:p>
        </p:txBody>
      </p:sp>
    </p:spTree>
    <p:extLst>
      <p:ext uri="{BB962C8B-B14F-4D97-AF65-F5344CB8AC3E}">
        <p14:creationId xmlns:p14="http://schemas.microsoft.com/office/powerpoint/2010/main" val="856271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B98852-007B-CDB5-5E77-6CFD6C7554F8}"/>
              </a:ext>
            </a:extLst>
          </p:cNvPr>
          <p:cNvSpPr>
            <a:spLocks noGrp="1"/>
          </p:cNvSpPr>
          <p:nvPr>
            <p:ph type="title"/>
          </p:nvPr>
        </p:nvSpPr>
        <p:spPr/>
        <p:txBody>
          <a:bodyPr/>
          <a:lstStyle/>
          <a:p>
            <a:r>
              <a:rPr lang="fr-FR" dirty="0"/>
              <a:t>Gestion des Droits d'Accès :</a:t>
            </a:r>
          </a:p>
        </p:txBody>
      </p:sp>
      <p:sp>
        <p:nvSpPr>
          <p:cNvPr id="3" name="Espace réservé du contenu 2">
            <a:extLst>
              <a:ext uri="{FF2B5EF4-FFF2-40B4-BE49-F238E27FC236}">
                <a16:creationId xmlns:a16="http://schemas.microsoft.com/office/drawing/2014/main" id="{5D2CF205-B5EC-E3C7-0DF2-2661621BA435}"/>
              </a:ext>
            </a:extLst>
          </p:cNvPr>
          <p:cNvSpPr>
            <a:spLocks noGrp="1"/>
          </p:cNvSpPr>
          <p:nvPr>
            <p:ph idx="1"/>
          </p:nvPr>
        </p:nvSpPr>
        <p:spPr/>
        <p:txBody>
          <a:bodyPr>
            <a:normAutofit fontScale="70000" lnSpcReduction="20000"/>
          </a:bodyPr>
          <a:lstStyle/>
          <a:p>
            <a:pPr marL="0" indent="0">
              <a:buNone/>
            </a:pPr>
            <a:r>
              <a:rPr lang="fr-FR" b="1" dirty="0"/>
              <a:t>Meilleures Pratiques:</a:t>
            </a:r>
          </a:p>
          <a:p>
            <a:r>
              <a:rPr lang="fr-FR" dirty="0"/>
              <a:t>Suivez le principe du moindre privilège en accordant aux utilisateurs uniquement les autorisations nécessaires pour effectuer leurs tâches.</a:t>
            </a:r>
          </a:p>
          <a:p>
            <a:r>
              <a:rPr lang="fr-FR" dirty="0"/>
              <a:t>Utilisez des groupes pour simplifier la gestion des autorisations et éviter de définir des autorisations individuelles pour chaque utilisateur.</a:t>
            </a:r>
          </a:p>
          <a:p>
            <a:r>
              <a:rPr lang="fr-FR" dirty="0"/>
              <a:t>Effectuez régulièrement des audits de sécurité pour vérifier les autorisations attribuées et détecter les anomalies potentielles.</a:t>
            </a:r>
          </a:p>
          <a:p>
            <a:endParaRPr lang="fr-FR" dirty="0"/>
          </a:p>
          <a:p>
            <a:pPr marL="0" indent="0">
              <a:buNone/>
            </a:pPr>
            <a:r>
              <a:rPr lang="fr-FR" b="1" dirty="0"/>
              <a:t>Sensibilisation et Formation:</a:t>
            </a:r>
          </a:p>
          <a:p>
            <a:r>
              <a:rPr lang="fr-FR" dirty="0"/>
              <a:t>Il est important de sensibiliser les utilisateurs aux bonnes pratiques en matière de gestion des droits d'accès et de les former à comprendre et à respecter les politiques de sécurité en vigueur dans l'organisation.</a:t>
            </a:r>
          </a:p>
        </p:txBody>
      </p:sp>
    </p:spTree>
    <p:extLst>
      <p:ext uri="{BB962C8B-B14F-4D97-AF65-F5344CB8AC3E}">
        <p14:creationId xmlns:p14="http://schemas.microsoft.com/office/powerpoint/2010/main" val="1812439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FC7425-F597-A6E8-B702-F1AA9D71CE2C}"/>
              </a:ext>
            </a:extLst>
          </p:cNvPr>
          <p:cNvSpPr>
            <a:spLocks noGrp="1"/>
          </p:cNvSpPr>
          <p:nvPr>
            <p:ph type="title"/>
          </p:nvPr>
        </p:nvSpPr>
        <p:spPr/>
        <p:txBody>
          <a:bodyPr/>
          <a:lstStyle/>
          <a:p>
            <a:r>
              <a:rPr lang="fr-FR" dirty="0"/>
              <a:t>Utilisation de Group Policy :</a:t>
            </a:r>
          </a:p>
        </p:txBody>
      </p:sp>
      <p:sp>
        <p:nvSpPr>
          <p:cNvPr id="3" name="Espace réservé du contenu 2">
            <a:extLst>
              <a:ext uri="{FF2B5EF4-FFF2-40B4-BE49-F238E27FC236}">
                <a16:creationId xmlns:a16="http://schemas.microsoft.com/office/drawing/2014/main" id="{75A6E795-2A93-4F5B-8A9F-2DBCB5567246}"/>
              </a:ext>
            </a:extLst>
          </p:cNvPr>
          <p:cNvSpPr>
            <a:spLocks noGrp="1"/>
          </p:cNvSpPr>
          <p:nvPr>
            <p:ph idx="1"/>
          </p:nvPr>
        </p:nvSpPr>
        <p:spPr/>
        <p:txBody>
          <a:bodyPr>
            <a:normAutofit fontScale="62500" lnSpcReduction="20000"/>
          </a:bodyPr>
          <a:lstStyle/>
          <a:p>
            <a:pPr marL="0" indent="0">
              <a:buNone/>
            </a:pPr>
            <a:r>
              <a:rPr lang="fr-FR" b="1" dirty="0"/>
              <a:t>Introduction aux Stratégies de Groupe:</a:t>
            </a:r>
          </a:p>
          <a:p>
            <a:r>
              <a:rPr lang="fr-FR" dirty="0"/>
              <a:t>Les Stratégies de Groupe (Group Policy) sont un ensemble d'outils de gestion centralisée permettant aux administrateurs de configurer et de contrôler les paramètres des ordinateurs et des utilisateurs dans un environnement Windows.</a:t>
            </a:r>
          </a:p>
          <a:p>
            <a:r>
              <a:rPr lang="fr-FR" dirty="0"/>
              <a:t>Elles offrent un moyen efficace de déployer des configurations uniformes et de mettre en œuvre des politiques de sécurité dans un domaine Active Directory.</a:t>
            </a:r>
          </a:p>
          <a:p>
            <a:endParaRPr lang="fr-FR" dirty="0"/>
          </a:p>
          <a:p>
            <a:pPr marL="0" indent="0">
              <a:buNone/>
            </a:pPr>
            <a:r>
              <a:rPr lang="fr-FR" b="1" dirty="0"/>
              <a:t>Objectifs des Stratégies de Groupe:</a:t>
            </a:r>
          </a:p>
          <a:p>
            <a:r>
              <a:rPr lang="fr-FR" dirty="0"/>
              <a:t>Les Stratégies de Groupe permettent de définir et d'appliquer des paramètres de sécurité, des restrictions d'utilisation, des scripts de démarrage, des installations de logiciels, et bien plus encore.</a:t>
            </a:r>
          </a:p>
          <a:p>
            <a:r>
              <a:rPr lang="fr-FR" dirty="0"/>
              <a:t>Elles visent à simplifier la gestion des systèmes, à garantir la conformité aux politiques de l'entreprise et à renforcer la sécurité du réseau.</a:t>
            </a:r>
          </a:p>
        </p:txBody>
      </p:sp>
    </p:spTree>
    <p:extLst>
      <p:ext uri="{BB962C8B-B14F-4D97-AF65-F5344CB8AC3E}">
        <p14:creationId xmlns:p14="http://schemas.microsoft.com/office/powerpoint/2010/main" val="4009932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3A2958-5C1B-B72D-0294-07DA9DEEBF4D}"/>
              </a:ext>
            </a:extLst>
          </p:cNvPr>
          <p:cNvSpPr>
            <a:spLocks noGrp="1"/>
          </p:cNvSpPr>
          <p:nvPr>
            <p:ph type="title"/>
          </p:nvPr>
        </p:nvSpPr>
        <p:spPr/>
        <p:txBody>
          <a:bodyPr/>
          <a:lstStyle/>
          <a:p>
            <a:r>
              <a:rPr lang="fr-FR" dirty="0"/>
              <a:t>Utilisation de Group Policy :</a:t>
            </a:r>
          </a:p>
        </p:txBody>
      </p:sp>
      <p:sp>
        <p:nvSpPr>
          <p:cNvPr id="3" name="Espace réservé du contenu 2">
            <a:extLst>
              <a:ext uri="{FF2B5EF4-FFF2-40B4-BE49-F238E27FC236}">
                <a16:creationId xmlns:a16="http://schemas.microsoft.com/office/drawing/2014/main" id="{5225B52E-73DA-A7CF-DF85-B1A22B51A686}"/>
              </a:ext>
            </a:extLst>
          </p:cNvPr>
          <p:cNvSpPr>
            <a:spLocks noGrp="1"/>
          </p:cNvSpPr>
          <p:nvPr>
            <p:ph idx="1"/>
          </p:nvPr>
        </p:nvSpPr>
        <p:spPr/>
        <p:txBody>
          <a:bodyPr>
            <a:normAutofit fontScale="70000" lnSpcReduction="20000"/>
          </a:bodyPr>
          <a:lstStyle/>
          <a:p>
            <a:pPr marL="0" indent="0">
              <a:buNone/>
            </a:pPr>
            <a:r>
              <a:rPr lang="fr-FR" b="1" dirty="0"/>
              <a:t>Composants des Stratégies de Groupe:</a:t>
            </a:r>
          </a:p>
          <a:p>
            <a:r>
              <a:rPr lang="fr-FR" dirty="0"/>
              <a:t>Les principales composantes des Stratégies de Groupe incluent les Objets de Stratégie de Groupe (GPO), les Unités d'Organisation (OU), les Sites et les Liens de Stratégie.</a:t>
            </a:r>
          </a:p>
          <a:p>
            <a:r>
              <a:rPr lang="fr-FR" dirty="0"/>
              <a:t>Les GPO contiennent les paramètres de configuration, les OU organisent les objets, les Sites regroupent les ordinateurs physiquement proches, et les Liens de Stratégie définissent où les GPO sont appliquées.</a:t>
            </a:r>
          </a:p>
          <a:p>
            <a:endParaRPr lang="fr-FR" dirty="0"/>
          </a:p>
          <a:p>
            <a:pPr marL="0" indent="0">
              <a:buNone/>
            </a:pPr>
            <a:r>
              <a:rPr lang="fr-FR" b="1" dirty="0"/>
              <a:t>Configuration des Stratégies de Groupe:</a:t>
            </a:r>
          </a:p>
          <a:p>
            <a:r>
              <a:rPr lang="fr-FR" dirty="0"/>
              <a:t>Pour configurer les Stratégies de Groupe, accédez à l'éditeur de gestion des objets de stratégie de groupe (GPMC) à partir de la console d'administration de Windows Server.</a:t>
            </a:r>
          </a:p>
          <a:p>
            <a:r>
              <a:rPr lang="fr-FR" dirty="0"/>
              <a:t>Créez de nouveaux GPO, configurez les paramètres de stratégie, définissez les filtres de sécurité et liez les GPO aux </a:t>
            </a:r>
            <a:r>
              <a:rPr lang="fr-FR" dirty="0" err="1"/>
              <a:t>OUs</a:t>
            </a:r>
            <a:r>
              <a:rPr lang="fr-FR" dirty="0"/>
              <a:t> ou aux domaines appropriés.</a:t>
            </a:r>
          </a:p>
        </p:txBody>
      </p:sp>
    </p:spTree>
    <p:extLst>
      <p:ext uri="{BB962C8B-B14F-4D97-AF65-F5344CB8AC3E}">
        <p14:creationId xmlns:p14="http://schemas.microsoft.com/office/powerpoint/2010/main" val="1080652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44452-43A4-5F33-9C6F-AACB543B2081}"/>
              </a:ext>
            </a:extLst>
          </p:cNvPr>
          <p:cNvSpPr>
            <a:spLocks noGrp="1"/>
          </p:cNvSpPr>
          <p:nvPr>
            <p:ph type="title"/>
          </p:nvPr>
        </p:nvSpPr>
        <p:spPr/>
        <p:txBody>
          <a:bodyPr/>
          <a:lstStyle/>
          <a:p>
            <a:r>
              <a:rPr lang="fr-FR" dirty="0"/>
              <a:t>Utilisation de Group Policy :</a:t>
            </a:r>
          </a:p>
        </p:txBody>
      </p:sp>
      <p:sp>
        <p:nvSpPr>
          <p:cNvPr id="3" name="Espace réservé du contenu 2">
            <a:extLst>
              <a:ext uri="{FF2B5EF4-FFF2-40B4-BE49-F238E27FC236}">
                <a16:creationId xmlns:a16="http://schemas.microsoft.com/office/drawing/2014/main" id="{FEC12EC5-61D7-9F6E-C53A-FEEB958D2A3E}"/>
              </a:ext>
            </a:extLst>
          </p:cNvPr>
          <p:cNvSpPr>
            <a:spLocks noGrp="1"/>
          </p:cNvSpPr>
          <p:nvPr>
            <p:ph idx="1"/>
          </p:nvPr>
        </p:nvSpPr>
        <p:spPr/>
        <p:txBody>
          <a:bodyPr>
            <a:normAutofit fontScale="62500" lnSpcReduction="20000"/>
          </a:bodyPr>
          <a:lstStyle/>
          <a:p>
            <a:pPr marL="0" indent="0">
              <a:buNone/>
            </a:pPr>
            <a:r>
              <a:rPr lang="fr-FR" b="1" dirty="0"/>
              <a:t>Exemples d'Utilisation:</a:t>
            </a:r>
          </a:p>
          <a:p>
            <a:r>
              <a:rPr lang="fr-FR" dirty="0"/>
              <a:t>Les Stratégies de Groupe peuvent être utilisées pour imposer des politiques de mot de passe, restreindre l'accès aux ressources, contrôler les paramètres du bureau, déployer des logiciels, etc.</a:t>
            </a:r>
          </a:p>
          <a:p>
            <a:r>
              <a:rPr lang="fr-FR" dirty="0"/>
              <a:t>Elles peuvent également être utilisées pour configurer des paramètres de sécurité avancés tels que les paramètres de pare-feu, de chiffrement et de contrôle de compte d'utilisateur (UAC).</a:t>
            </a:r>
          </a:p>
          <a:p>
            <a:endParaRPr lang="fr-FR" dirty="0"/>
          </a:p>
          <a:p>
            <a:pPr marL="0" indent="0">
              <a:buNone/>
            </a:pPr>
            <a:r>
              <a:rPr lang="fr-FR" b="1" dirty="0"/>
              <a:t>Meilleures Pratiques:</a:t>
            </a:r>
          </a:p>
          <a:p>
            <a:r>
              <a:rPr lang="fr-FR" dirty="0"/>
              <a:t>Planifiez soigneusement l'organisation des objets dans l'Active Directory et la hiérarchie des GPO pour éviter les conflits et faciliter la gestion.</a:t>
            </a:r>
          </a:p>
          <a:p>
            <a:r>
              <a:rPr lang="fr-FR" dirty="0"/>
              <a:t>Testez toujours les modifications de GPO dans un environnement de test avant de les déployer dans l'environnement de production.</a:t>
            </a:r>
          </a:p>
        </p:txBody>
      </p:sp>
    </p:spTree>
    <p:extLst>
      <p:ext uri="{BB962C8B-B14F-4D97-AF65-F5344CB8AC3E}">
        <p14:creationId xmlns:p14="http://schemas.microsoft.com/office/powerpoint/2010/main" val="3864892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36BEC3-952B-E0AE-17EA-AB3ADA7FF69E}"/>
              </a:ext>
            </a:extLst>
          </p:cNvPr>
          <p:cNvSpPr>
            <a:spLocks noGrp="1"/>
          </p:cNvSpPr>
          <p:nvPr>
            <p:ph type="title"/>
          </p:nvPr>
        </p:nvSpPr>
        <p:spPr/>
        <p:txBody>
          <a:bodyPr>
            <a:normAutofit/>
          </a:bodyPr>
          <a:lstStyle/>
          <a:p>
            <a:r>
              <a:rPr lang="fr-FR" dirty="0"/>
              <a:t>Importance de Windows Server :</a:t>
            </a:r>
          </a:p>
        </p:txBody>
      </p:sp>
      <p:sp>
        <p:nvSpPr>
          <p:cNvPr id="3" name="Espace réservé du contenu 2">
            <a:extLst>
              <a:ext uri="{FF2B5EF4-FFF2-40B4-BE49-F238E27FC236}">
                <a16:creationId xmlns:a16="http://schemas.microsoft.com/office/drawing/2014/main" id="{7D9C37EB-521E-408C-20D7-500EA4F28727}"/>
              </a:ext>
            </a:extLst>
          </p:cNvPr>
          <p:cNvSpPr>
            <a:spLocks noGrp="1"/>
          </p:cNvSpPr>
          <p:nvPr>
            <p:ph idx="1"/>
          </p:nvPr>
        </p:nvSpPr>
        <p:spPr/>
        <p:txBody>
          <a:bodyPr>
            <a:normAutofit fontScale="85000" lnSpcReduction="10000"/>
          </a:bodyPr>
          <a:lstStyle/>
          <a:p>
            <a:r>
              <a:rPr lang="fr-FR" dirty="0"/>
              <a:t>Windows Server est une plateforme serveur de Microsoft, conçue pour répondre aux besoins variés des entreprises, grandes et petites.</a:t>
            </a:r>
          </a:p>
          <a:p>
            <a:r>
              <a:rPr lang="fr-FR" dirty="0"/>
              <a:t>Il fournit une gamme de services et de fonctionnalités essentiels pour le stockage, le réseau, la sécurité, l'administration et bien plus encore.</a:t>
            </a:r>
          </a:p>
          <a:p>
            <a:r>
              <a:rPr lang="fr-FR" dirty="0"/>
              <a:t>Dans les environnements professionnels, Windows Server est largement utilisé pour héberger des applications métier critiques, gérer les données et fournir des services réseau essentiels.</a:t>
            </a:r>
          </a:p>
          <a:p>
            <a:r>
              <a:rPr lang="fr-FR" dirty="0"/>
              <a:t>Il offre également des outils de gestion centralisée et de sécurité avancée, ce qui en fait une solution incontournable pour les entreprises souhaitant assurer la disponibilité, la fiabilité et la sécurité de leurs ressources informatiques.</a:t>
            </a:r>
          </a:p>
        </p:txBody>
      </p:sp>
    </p:spTree>
    <p:extLst>
      <p:ext uri="{BB962C8B-B14F-4D97-AF65-F5344CB8AC3E}">
        <p14:creationId xmlns:p14="http://schemas.microsoft.com/office/powerpoint/2010/main" val="218429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AA6AB-1A24-05DD-DB92-61B396AFE1DB}"/>
              </a:ext>
            </a:extLst>
          </p:cNvPr>
          <p:cNvSpPr>
            <a:spLocks noGrp="1"/>
          </p:cNvSpPr>
          <p:nvPr>
            <p:ph type="title"/>
          </p:nvPr>
        </p:nvSpPr>
        <p:spPr/>
        <p:txBody>
          <a:bodyPr>
            <a:normAutofit/>
          </a:bodyPr>
          <a:lstStyle/>
          <a:p>
            <a:r>
              <a:rPr lang="fr-FR" dirty="0"/>
              <a:t>Objectifs d'Apprentissage :</a:t>
            </a:r>
          </a:p>
        </p:txBody>
      </p:sp>
      <p:sp>
        <p:nvSpPr>
          <p:cNvPr id="3" name="Espace réservé du contenu 2">
            <a:extLst>
              <a:ext uri="{FF2B5EF4-FFF2-40B4-BE49-F238E27FC236}">
                <a16:creationId xmlns:a16="http://schemas.microsoft.com/office/drawing/2014/main" id="{45604BF3-DC83-0F0B-008A-1EB67036C071}"/>
              </a:ext>
            </a:extLst>
          </p:cNvPr>
          <p:cNvSpPr>
            <a:spLocks noGrp="1"/>
          </p:cNvSpPr>
          <p:nvPr>
            <p:ph idx="1"/>
          </p:nvPr>
        </p:nvSpPr>
        <p:spPr/>
        <p:txBody>
          <a:bodyPr/>
          <a:lstStyle/>
          <a:p>
            <a:r>
              <a:rPr lang="fr-FR" dirty="0"/>
              <a:t>Comprendre les concepts fondamentaux de Windows Server et d'expliquer son importance dans les environnements informatiques professionnels.</a:t>
            </a:r>
          </a:p>
          <a:p>
            <a:r>
              <a:rPr lang="fr-FR" dirty="0" err="1"/>
              <a:t>Etre</a:t>
            </a:r>
            <a:r>
              <a:rPr lang="fr-FR" dirty="0"/>
              <a:t> en mesure de reconnaître les principaux rôles et services offerts par Windows Server et d'identifier les scénarios d'utilisation appropriés pour cette plateforme.</a:t>
            </a:r>
          </a:p>
        </p:txBody>
      </p:sp>
    </p:spTree>
    <p:extLst>
      <p:ext uri="{BB962C8B-B14F-4D97-AF65-F5344CB8AC3E}">
        <p14:creationId xmlns:p14="http://schemas.microsoft.com/office/powerpoint/2010/main" val="27126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9B3257-513A-BF9F-F0AD-904FE735DE2C}"/>
              </a:ext>
            </a:extLst>
          </p:cNvPr>
          <p:cNvSpPr>
            <a:spLocks noGrp="1"/>
          </p:cNvSpPr>
          <p:nvPr>
            <p:ph type="title"/>
          </p:nvPr>
        </p:nvSpPr>
        <p:spPr/>
        <p:txBody>
          <a:bodyPr/>
          <a:lstStyle/>
          <a:p>
            <a:r>
              <a:rPr lang="fr-FR" dirty="0"/>
              <a:t>Vue d'ensemble de Windows Server :</a:t>
            </a:r>
          </a:p>
        </p:txBody>
      </p:sp>
      <p:sp>
        <p:nvSpPr>
          <p:cNvPr id="3" name="Espace réservé du contenu 2">
            <a:extLst>
              <a:ext uri="{FF2B5EF4-FFF2-40B4-BE49-F238E27FC236}">
                <a16:creationId xmlns:a16="http://schemas.microsoft.com/office/drawing/2014/main" id="{02E2B609-0161-2798-B62F-D536F9A8898C}"/>
              </a:ext>
            </a:extLst>
          </p:cNvPr>
          <p:cNvSpPr>
            <a:spLocks noGrp="1"/>
          </p:cNvSpPr>
          <p:nvPr>
            <p:ph idx="1"/>
          </p:nvPr>
        </p:nvSpPr>
        <p:spPr/>
        <p:txBody>
          <a:bodyPr/>
          <a:lstStyle/>
          <a:p>
            <a:pPr marL="0" indent="0">
              <a:buNone/>
            </a:pPr>
            <a:r>
              <a:rPr lang="fr-FR" b="1" dirty="0"/>
              <a:t>Définition de Windows Server</a:t>
            </a:r>
          </a:p>
          <a:p>
            <a:r>
              <a:rPr lang="fr-FR" dirty="0"/>
              <a:t>Windows Server est un système d'exploitation développé par Microsoft, spécialement conçu pour les environnements serveur et les infrastructures informatiques d'entreprise.</a:t>
            </a:r>
          </a:p>
          <a:p>
            <a:r>
              <a:rPr lang="fr-FR" dirty="0"/>
              <a:t>Il constitue la base technologique sur laquelle de nombreuses entreprises construisent et exécutent leurs services, applications et processus métier critiques.</a:t>
            </a:r>
          </a:p>
        </p:txBody>
      </p:sp>
    </p:spTree>
    <p:extLst>
      <p:ext uri="{BB962C8B-B14F-4D97-AF65-F5344CB8AC3E}">
        <p14:creationId xmlns:p14="http://schemas.microsoft.com/office/powerpoint/2010/main" val="186292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CB6A57-8693-DAF0-D75B-597EE7068774}"/>
              </a:ext>
            </a:extLst>
          </p:cNvPr>
          <p:cNvSpPr>
            <a:spLocks noGrp="1"/>
          </p:cNvSpPr>
          <p:nvPr>
            <p:ph type="title"/>
          </p:nvPr>
        </p:nvSpPr>
        <p:spPr>
          <a:xfrm>
            <a:off x="458694" y="358779"/>
            <a:ext cx="10895106" cy="1325563"/>
          </a:xfrm>
        </p:spPr>
        <p:txBody>
          <a:bodyPr/>
          <a:lstStyle/>
          <a:p>
            <a:r>
              <a:rPr lang="fr-FR" dirty="0"/>
              <a:t>Vue d'ensemble de Windows Server :</a:t>
            </a:r>
          </a:p>
        </p:txBody>
      </p:sp>
      <p:sp>
        <p:nvSpPr>
          <p:cNvPr id="3" name="Espace réservé du contenu 2">
            <a:extLst>
              <a:ext uri="{FF2B5EF4-FFF2-40B4-BE49-F238E27FC236}">
                <a16:creationId xmlns:a16="http://schemas.microsoft.com/office/drawing/2014/main" id="{D82A37FA-8D15-752B-B1BD-E95DD000F13C}"/>
              </a:ext>
            </a:extLst>
          </p:cNvPr>
          <p:cNvSpPr>
            <a:spLocks noGrp="1"/>
          </p:cNvSpPr>
          <p:nvPr>
            <p:ph idx="1"/>
          </p:nvPr>
        </p:nvSpPr>
        <p:spPr/>
        <p:txBody>
          <a:bodyPr>
            <a:normAutofit fontScale="70000" lnSpcReduction="20000"/>
          </a:bodyPr>
          <a:lstStyle/>
          <a:p>
            <a:pPr marL="0" indent="0">
              <a:buNone/>
            </a:pPr>
            <a:r>
              <a:rPr lang="fr-FR" b="1" dirty="0"/>
              <a:t>Fonctionnalités Principales:</a:t>
            </a:r>
          </a:p>
          <a:p>
            <a:r>
              <a:rPr lang="fr-FR" dirty="0"/>
              <a:t>Gestion des Utilisateurs et des Groupes: Permet de créer et de gérer des comptes utilisateurs, de définir des stratégies de sécurité et d'accès, et de contrôler les autorisations sur les ressources partagées.</a:t>
            </a:r>
          </a:p>
          <a:p>
            <a:r>
              <a:rPr lang="fr-FR" dirty="0"/>
              <a:t>Services Réseau: Fournit des services tels que DHCP (Dynamic Host Configuration Protocol) pour la gestion des adresses IP, DNS (Domain Name System) pour la résolution des noms de domaine, et des services de fichiers et d'impression.</a:t>
            </a:r>
          </a:p>
          <a:p>
            <a:r>
              <a:rPr lang="fr-FR" dirty="0"/>
              <a:t>Sécurité Avancée: Intègre des fonctionnalités de sécurité telles que le pare-feu Windows, la gestion des stratégies de groupe (GPO), BitLocker pour le chiffrement des données, et des mécanismes d'authentification robustes.</a:t>
            </a:r>
          </a:p>
          <a:p>
            <a:r>
              <a:rPr lang="fr-FR" dirty="0"/>
              <a:t>Gestion Centralisée: Offre des outils de gestion centralisée tels que le Gestionnaire de Serveur, les Services de Domaine Active Directory (AD DS) pour la gestion des identités et des ressources, et des outils de surveillance des performances.</a:t>
            </a:r>
          </a:p>
        </p:txBody>
      </p:sp>
    </p:spTree>
    <p:extLst>
      <p:ext uri="{BB962C8B-B14F-4D97-AF65-F5344CB8AC3E}">
        <p14:creationId xmlns:p14="http://schemas.microsoft.com/office/powerpoint/2010/main" val="4058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8DC8D-3DF5-A594-0701-03BB1D82A506}"/>
              </a:ext>
            </a:extLst>
          </p:cNvPr>
          <p:cNvSpPr>
            <a:spLocks noGrp="1"/>
          </p:cNvSpPr>
          <p:nvPr>
            <p:ph type="title"/>
          </p:nvPr>
        </p:nvSpPr>
        <p:spPr/>
        <p:txBody>
          <a:bodyPr/>
          <a:lstStyle/>
          <a:p>
            <a:r>
              <a:rPr lang="fr-FR" dirty="0"/>
              <a:t>Vue d'ensemble de Windows Server :</a:t>
            </a:r>
          </a:p>
        </p:txBody>
      </p:sp>
      <p:sp>
        <p:nvSpPr>
          <p:cNvPr id="3" name="Espace réservé du contenu 2">
            <a:extLst>
              <a:ext uri="{FF2B5EF4-FFF2-40B4-BE49-F238E27FC236}">
                <a16:creationId xmlns:a16="http://schemas.microsoft.com/office/drawing/2014/main" id="{D57F3999-1660-AD03-AB40-CED0BB2893B3}"/>
              </a:ext>
            </a:extLst>
          </p:cNvPr>
          <p:cNvSpPr>
            <a:spLocks noGrp="1"/>
          </p:cNvSpPr>
          <p:nvPr>
            <p:ph idx="1"/>
          </p:nvPr>
        </p:nvSpPr>
        <p:spPr/>
        <p:txBody>
          <a:bodyPr>
            <a:normAutofit fontScale="85000" lnSpcReduction="20000"/>
          </a:bodyPr>
          <a:lstStyle/>
          <a:p>
            <a:pPr marL="0" indent="0">
              <a:buNone/>
            </a:pPr>
            <a:r>
              <a:rPr lang="fr-FR" b="1" dirty="0"/>
              <a:t>Rôle dans la Gestion des Réseaux d'Entreprise:</a:t>
            </a:r>
          </a:p>
          <a:p>
            <a:r>
              <a:rPr lang="fr-FR" dirty="0"/>
              <a:t>Windows Server joue un rôle central dans la gestion des réseaux d'entreprise en fournissant une plateforme robuste pour le déploiement et la gestion de services réseau essentiels.</a:t>
            </a:r>
          </a:p>
          <a:p>
            <a:r>
              <a:rPr lang="fr-FR" dirty="0"/>
              <a:t>Il permet aux administrateurs de configurer et de maintenir des services tels que le stockage partagé, l'accès aux données, l'authentification des utilisateurs, la sécurité du réseau, et bien plus encore.</a:t>
            </a:r>
          </a:p>
          <a:p>
            <a:r>
              <a:rPr lang="fr-FR" dirty="0"/>
              <a:t>En intégrant des fonctionnalités de haute disponibilité, de tolérance aux pannes et de reprise sur sinistre, Windows Server aide les entreprises à maintenir des opérations réseau fluides et fiables, même dans des environnements complexes.</a:t>
            </a:r>
          </a:p>
        </p:txBody>
      </p:sp>
    </p:spTree>
    <p:extLst>
      <p:ext uri="{BB962C8B-B14F-4D97-AF65-F5344CB8AC3E}">
        <p14:creationId xmlns:p14="http://schemas.microsoft.com/office/powerpoint/2010/main" val="76502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DFE65-06C6-AA8F-4070-1EEFA4896DF8}"/>
              </a:ext>
            </a:extLst>
          </p:cNvPr>
          <p:cNvSpPr>
            <a:spLocks noGrp="1"/>
          </p:cNvSpPr>
          <p:nvPr>
            <p:ph type="title"/>
          </p:nvPr>
        </p:nvSpPr>
        <p:spPr/>
        <p:txBody>
          <a:bodyPr/>
          <a:lstStyle/>
          <a:p>
            <a:r>
              <a:rPr lang="fr-FR" dirty="0"/>
              <a:t>Versions de Windows Server :</a:t>
            </a:r>
          </a:p>
        </p:txBody>
      </p:sp>
      <p:sp>
        <p:nvSpPr>
          <p:cNvPr id="3" name="Espace réservé du contenu 2">
            <a:extLst>
              <a:ext uri="{FF2B5EF4-FFF2-40B4-BE49-F238E27FC236}">
                <a16:creationId xmlns:a16="http://schemas.microsoft.com/office/drawing/2014/main" id="{6BF840D4-590C-7C42-5604-A7B908D5C78E}"/>
              </a:ext>
            </a:extLst>
          </p:cNvPr>
          <p:cNvSpPr>
            <a:spLocks noGrp="1"/>
          </p:cNvSpPr>
          <p:nvPr>
            <p:ph idx="1"/>
          </p:nvPr>
        </p:nvSpPr>
        <p:spPr/>
        <p:txBody>
          <a:bodyPr>
            <a:normAutofit fontScale="77500" lnSpcReduction="20000"/>
          </a:bodyPr>
          <a:lstStyle/>
          <a:p>
            <a:pPr marL="0" indent="0">
              <a:buNone/>
            </a:pPr>
            <a:r>
              <a:rPr lang="fr-FR" b="1" dirty="0"/>
              <a:t>Versions de Windows Server:</a:t>
            </a:r>
          </a:p>
          <a:p>
            <a:r>
              <a:rPr lang="fr-FR" dirty="0"/>
              <a:t>Windows Server est proposé dans différentes versions, chacune adaptée à des besoins spécifiques en termes de fonctionnalités, de performances et de coûts.</a:t>
            </a:r>
          </a:p>
          <a:p>
            <a:r>
              <a:rPr lang="fr-FR" dirty="0"/>
              <a:t>Les versions les plus courantes incluent Windows Server 2019, Windows Server 2016, et Windows Server 2012 R2.</a:t>
            </a:r>
          </a:p>
          <a:p>
            <a:endParaRPr lang="fr-FR" dirty="0"/>
          </a:p>
          <a:p>
            <a:pPr marL="0" indent="0">
              <a:buNone/>
            </a:pPr>
            <a:r>
              <a:rPr lang="fr-FR" b="1" dirty="0"/>
              <a:t>Éditions de Windows Server:</a:t>
            </a:r>
          </a:p>
          <a:p>
            <a:r>
              <a:rPr lang="fr-FR" dirty="0"/>
              <a:t>Chaque version de Windows Server est disponible dans plusieurs éditions, offrant des fonctionnalités et des capacités différentes pour répondre aux besoins des entreprises de différentes tailles et industries.</a:t>
            </a:r>
          </a:p>
        </p:txBody>
      </p:sp>
    </p:spTree>
    <p:extLst>
      <p:ext uri="{BB962C8B-B14F-4D97-AF65-F5344CB8AC3E}">
        <p14:creationId xmlns:p14="http://schemas.microsoft.com/office/powerpoint/2010/main" val="42934614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33</TotalTime>
  <Words>3062</Words>
  <Application>Microsoft Office PowerPoint</Application>
  <PresentationFormat>Grand écran</PresentationFormat>
  <Paragraphs>212</Paragraphs>
  <Slides>33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Avenir Next LT Pro</vt:lpstr>
      <vt:lpstr>AvenirNext LT Pro Medium</vt:lpstr>
      <vt:lpstr>Sabon Next LT</vt:lpstr>
      <vt:lpstr>Söhne</vt:lpstr>
      <vt:lpstr>DappledVTI</vt:lpstr>
      <vt:lpstr>Administration d’un Server Windows</vt:lpstr>
      <vt:lpstr>Introduction :</vt:lpstr>
      <vt:lpstr>Objectif de la Session :</vt:lpstr>
      <vt:lpstr>Importance de Windows Server :</vt:lpstr>
      <vt:lpstr>Objectifs d'Apprentissage :</vt:lpstr>
      <vt:lpstr>Vue d'ensemble de Windows Server :</vt:lpstr>
      <vt:lpstr>Vue d'ensemble de Windows Server :</vt:lpstr>
      <vt:lpstr>Vue d'ensemble de Windows Server :</vt:lpstr>
      <vt:lpstr>Versions de Windows Server :</vt:lpstr>
      <vt:lpstr>Versions de Windows Server :</vt:lpstr>
      <vt:lpstr>Versions de Windows Server :</vt:lpstr>
      <vt:lpstr>Versions de Windows Server :</vt:lpstr>
      <vt:lpstr>Installation de Windows Server :</vt:lpstr>
      <vt:lpstr>Installation de Windows Server :</vt:lpstr>
      <vt:lpstr>Installation de Windows Server :</vt:lpstr>
      <vt:lpstr>Installation de Windows Server :</vt:lpstr>
      <vt:lpstr>Installation de Windows Server :</vt:lpstr>
      <vt:lpstr>Configuration Initiale :</vt:lpstr>
      <vt:lpstr>Configuration Initiale :</vt:lpstr>
      <vt:lpstr>Configuration Initiale :</vt:lpstr>
      <vt:lpstr>Configuration Initiale :</vt:lpstr>
      <vt:lpstr>Utilisateurs et Groupes :</vt:lpstr>
      <vt:lpstr>Utilisateurs et Groupes :</vt:lpstr>
      <vt:lpstr>Utilisateurs et Groupes :</vt:lpstr>
      <vt:lpstr>Stratégies de Sécurité des Comptes :</vt:lpstr>
      <vt:lpstr>Stratégies de Sécurité des Comptes :</vt:lpstr>
      <vt:lpstr>Stratégies de Sécurité des Comptes :</vt:lpstr>
      <vt:lpstr>Gestion des Droits d'Accès :</vt:lpstr>
      <vt:lpstr>Gestion des Droits d'Accès :</vt:lpstr>
      <vt:lpstr>Gestion des Droits d'Accès :</vt:lpstr>
      <vt:lpstr>Utilisation de Group Policy :</vt:lpstr>
      <vt:lpstr>Utilisation de Group Policy :</vt:lpstr>
      <vt:lpstr>Utilisation de Group Policy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Administration d’un Server Windows</dc:title>
  <dc:creator>Julien Dubois</dc:creator>
  <cp:lastModifiedBy>Julien Dubois</cp:lastModifiedBy>
  <cp:revision>1</cp:revision>
  <dcterms:created xsi:type="dcterms:W3CDTF">2024-03-12T19:00:02Z</dcterms:created>
  <dcterms:modified xsi:type="dcterms:W3CDTF">2024-03-12T19:33:35Z</dcterms:modified>
</cp:coreProperties>
</file>