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 id="2147483736" r:id="rId2"/>
  </p:sldMasterIdLst>
  <p:notesMasterIdLst>
    <p:notesMasterId r:id="rId12"/>
  </p:notesMasterIdLst>
  <p:handoutMasterIdLst>
    <p:handoutMasterId r:id="rId13"/>
  </p:handoutMasterIdLst>
  <p:sldIdLst>
    <p:sldId id="256" r:id="rId3"/>
    <p:sldId id="258" r:id="rId4"/>
    <p:sldId id="259" r:id="rId5"/>
    <p:sldId id="260" r:id="rId6"/>
    <p:sldId id="277" r:id="rId7"/>
    <p:sldId id="261" r:id="rId8"/>
    <p:sldId id="262" r:id="rId9"/>
    <p:sldId id="263" r:id="rId10"/>
    <p:sldId id="270" r:id="rId1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37" d="100"/>
          <a:sy n="137" d="100"/>
        </p:scale>
        <p:origin x="138" y="61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12/03/2024</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12/03/2024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dirty="0"/>
              <a:t>Modifiez le style du titre</a:t>
            </a:r>
            <a:endParaRPr lang="en-US"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ABA18A1-B72F-49DD-8A51-DC4A9B10C77C}" type="datetime1">
              <a:rPr lang="fr-FR" smtClean="0"/>
              <a:t>12/03/2024</a:t>
            </a:fld>
            <a:endParaRPr lang="en-US"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7A74DDF-14B3-4359-B246-DC1DC867FD8F}" type="datetime1">
              <a:rPr lang="fr-FR" smtClean="0"/>
              <a:t>12/03/2024</a:t>
            </a:fld>
            <a:endParaRPr lang="en-US"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72DB94D9-FA33-4622-B5B0-3A212B55AFC9}" type="datetime1">
              <a:rPr lang="fr-FR" smtClean="0"/>
              <a:t>12/03/2024</a:t>
            </a:fld>
            <a:endParaRPr lang="en-US"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3/12/2024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89804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3/12/2024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3222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5162FBC-E467-46B8-ABE1-98D95CFF2BA6}" type="datetime1">
              <a:rPr lang="fr-FR" smtClean="0"/>
              <a:t>12/03/2024</a:t>
            </a:fld>
            <a:endParaRPr lang="en-US"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dirty="0"/>
              <a:t>Modifiez le style du titre</a:t>
            </a:r>
            <a:endParaRPr lang="en-US"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E7F64E0A-ACF3-44BD-A54D-C44EDE2996DF}" type="datetime1">
              <a:rPr lang="fr-FR" smtClean="0"/>
              <a:t>12/03/2024</a:t>
            </a:fld>
            <a:endParaRPr lang="en-US"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dirty="0"/>
              <a:t>Modifiez le style du titre du masque</a:t>
            </a:r>
            <a:endParaRPr lang="en-US"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810B38C-D4F5-42C2-967A-0B7FC97B2621}" type="datetime1">
              <a:rPr lang="fr-FR" smtClean="0"/>
              <a:t>12/03/2024</a:t>
            </a:fld>
            <a:endParaRPr lang="en-US"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dirty="0"/>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76C9646D-2F82-4FD6-98A1-C2A4C26D0529}" type="datetime1">
              <a:rPr lang="fr-FR" smtClean="0"/>
              <a:t>12/03/2024</a:t>
            </a:fld>
            <a:endParaRPr lang="en-US"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dirty="0"/>
              <a:t>Cliquez pour modifier le style du titre du masque</a:t>
            </a:r>
            <a:endParaRPr lang="en-US"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3595C77-250B-4737-9E4A-69E5939CBC16}" type="datetime1">
              <a:rPr lang="fr-FR" smtClean="0"/>
              <a:t>12/03/2024</a:t>
            </a:fld>
            <a:endParaRPr lang="en-US"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C7E81F3-FFCD-4236-B158-26C78CAC6E11}" type="datetime1">
              <a:rPr lang="fr-FR" smtClean="0"/>
              <a:t>12/03/2024</a:t>
            </a:fld>
            <a:endParaRPr lang="en-US"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dirty="0"/>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0A97361A-7C50-452A-9761-2F2CCDC29838}" type="datetime1">
              <a:rPr lang="fr-FR" smtClean="0"/>
              <a:t>12/03/2024</a:t>
            </a:fld>
            <a:endParaRPr lang="en-US"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7E208F8F-9785-4D7E-B2D7-6FB9149CAF24}" type="datetime1">
              <a:rPr lang="fr-FR" smtClean="0"/>
              <a:t>12/03/2024</a:t>
            </a:fld>
            <a:endParaRPr lang="en-US"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33CD2423-DC0C-47A2-8916-10643EB35EC9}" type="datetime1">
              <a:rPr lang="fr-FR" smtClean="0"/>
              <a:t>12/03/2024</a:t>
            </a:fld>
            <a:endParaRPr lang="en-US"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50"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3/12/2024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‹N°›</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498437923"/>
      </p:ext>
    </p:extLst>
  </p:cSld>
  <p:clrMap bg1="lt1" tx1="dk1" bg2="lt2" tx2="dk2" accent1="accent1" accent2="accent2" accent3="accent3" accent4="accent4" accent5="accent5" accent6="accent6" hlink="hlink" folHlink="folHlink"/>
  <p:sldLayoutIdLst>
    <p:sldLayoutId id="2147483729" r:id="rId1"/>
    <p:sldLayoutId id="2147483728" r:id="rId2"/>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Un concept génétique abstrait">
            <a:extLst>
              <a:ext uri="{FF2B5EF4-FFF2-40B4-BE49-F238E27FC236}">
                <a16:creationId xmlns:a16="http://schemas.microsoft.com/office/drawing/2014/main" id="{B7B64460-C31D-9289-D1F1-7F53300AD6F8}"/>
              </a:ext>
            </a:extLst>
          </p:cNvPr>
          <p:cNvPicPr>
            <a:picLocks noChangeAspect="1"/>
          </p:cNvPicPr>
          <p:nvPr/>
        </p:nvPicPr>
        <p:blipFill rotWithShape="1">
          <a:blip r:embed="rId2">
            <a:alphaModFix amt="60000"/>
          </a:blip>
          <a:srcRect t="24459" r="-1" b="19288"/>
          <a:stretch/>
        </p:blipFill>
        <p:spPr>
          <a:xfrm>
            <a:off x="3048" y="10"/>
            <a:ext cx="12188952" cy="6856614"/>
          </a:xfrm>
          <a:prstGeom prst="rect">
            <a:avLst/>
          </a:prstGeom>
        </p:spPr>
      </p:pic>
      <p:sp>
        <p:nvSpPr>
          <p:cNvPr id="2" name="Titre 1">
            <a:extLst>
              <a:ext uri="{FF2B5EF4-FFF2-40B4-BE49-F238E27FC236}">
                <a16:creationId xmlns:a16="http://schemas.microsoft.com/office/drawing/2014/main" id="{721409C6-0132-807F-61CF-32840B42AB17}"/>
              </a:ext>
            </a:extLst>
          </p:cNvPr>
          <p:cNvSpPr>
            <a:spLocks noGrp="1"/>
          </p:cNvSpPr>
          <p:nvPr>
            <p:ph type="ctrTitle"/>
          </p:nvPr>
        </p:nvSpPr>
        <p:spPr>
          <a:xfrm>
            <a:off x="996275" y="744909"/>
            <a:ext cx="10190071" cy="3145855"/>
          </a:xfrm>
        </p:spPr>
        <p:txBody>
          <a:bodyPr anchor="b">
            <a:normAutofit/>
          </a:bodyPr>
          <a:lstStyle/>
          <a:p>
            <a:r>
              <a:rPr lang="fr-FR" sz="5400" b="1" i="0" dirty="0">
                <a:solidFill>
                  <a:schemeClr val="bg1"/>
                </a:solidFill>
                <a:effectLst/>
                <a:latin typeface="Söhne"/>
              </a:rPr>
              <a:t>Mise en Cluster</a:t>
            </a:r>
            <a:endParaRPr lang="fr-FR" sz="9600" b="1" dirty="0">
              <a:solidFill>
                <a:schemeClr val="bg1"/>
              </a:solidFill>
            </a:endParaRPr>
          </a:p>
        </p:txBody>
      </p:sp>
      <p:sp>
        <p:nvSpPr>
          <p:cNvPr id="3" name="Sous-titre 2">
            <a:extLst>
              <a:ext uri="{FF2B5EF4-FFF2-40B4-BE49-F238E27FC236}">
                <a16:creationId xmlns:a16="http://schemas.microsoft.com/office/drawing/2014/main" id="{1328E829-98E1-DB1A-E4CB-61309895DF41}"/>
              </a:ext>
            </a:extLst>
          </p:cNvPr>
          <p:cNvSpPr>
            <a:spLocks noGrp="1"/>
          </p:cNvSpPr>
          <p:nvPr>
            <p:ph type="subTitle" idx="1"/>
          </p:nvPr>
        </p:nvSpPr>
        <p:spPr>
          <a:xfrm>
            <a:off x="1218708" y="4069780"/>
            <a:ext cx="9781327" cy="2056617"/>
          </a:xfrm>
        </p:spPr>
        <p:txBody>
          <a:bodyPr anchor="t">
            <a:normAutofit/>
          </a:bodyPr>
          <a:lstStyle/>
          <a:p>
            <a:endParaRPr lang="fr-FR" sz="2200">
              <a:solidFill>
                <a:srgbClr val="FFFFFF"/>
              </a:solidFill>
            </a:endParaRPr>
          </a:p>
        </p:txBody>
      </p:sp>
    </p:spTree>
    <p:extLst>
      <p:ext uri="{BB962C8B-B14F-4D97-AF65-F5344CB8AC3E}">
        <p14:creationId xmlns:p14="http://schemas.microsoft.com/office/powerpoint/2010/main" val="84451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B6737F-C6F6-6C65-33A1-B315D8D39107}"/>
              </a:ext>
            </a:extLst>
          </p:cNvPr>
          <p:cNvSpPr>
            <a:spLocks noGrp="1"/>
          </p:cNvSpPr>
          <p:nvPr>
            <p:ph type="title"/>
          </p:nvPr>
        </p:nvSpPr>
        <p:spPr/>
        <p:txBody>
          <a:bodyPr/>
          <a:lstStyle/>
          <a:p>
            <a:r>
              <a:rPr lang="fr-FR" dirty="0"/>
              <a:t>Introduction à la Mise en Cluster :</a:t>
            </a:r>
          </a:p>
        </p:txBody>
      </p:sp>
      <p:sp>
        <p:nvSpPr>
          <p:cNvPr id="3" name="Espace réservé du contenu 2">
            <a:extLst>
              <a:ext uri="{FF2B5EF4-FFF2-40B4-BE49-F238E27FC236}">
                <a16:creationId xmlns:a16="http://schemas.microsoft.com/office/drawing/2014/main" id="{0836531C-0D0E-EF8D-3249-7DFEAA45BA7B}"/>
              </a:ext>
            </a:extLst>
          </p:cNvPr>
          <p:cNvSpPr>
            <a:spLocks noGrp="1"/>
          </p:cNvSpPr>
          <p:nvPr>
            <p:ph idx="1"/>
          </p:nvPr>
        </p:nvSpPr>
        <p:spPr/>
        <p:txBody>
          <a:bodyPr>
            <a:normAutofit fontScale="85000" lnSpcReduction="20000"/>
          </a:bodyPr>
          <a:lstStyle/>
          <a:p>
            <a:pPr marL="0" indent="0">
              <a:buNone/>
            </a:pPr>
            <a:r>
              <a:rPr lang="fr-FR" b="1" dirty="0"/>
              <a:t>Définition:</a:t>
            </a:r>
          </a:p>
          <a:p>
            <a:r>
              <a:rPr lang="fr-FR" dirty="0"/>
              <a:t>Un cluster est un ensemble de serveurs interconnectés qui travaillent ensemble pour fournir des services de manière transparente.</a:t>
            </a:r>
          </a:p>
          <a:p>
            <a:r>
              <a:rPr lang="fr-FR" dirty="0"/>
              <a:t>Il agit comme une seule entité virtuelle, offrant des avantages tels que la haute disponibilité, la redondance et la tolérance aux pannes.</a:t>
            </a:r>
          </a:p>
          <a:p>
            <a:endParaRPr lang="fr-FR" dirty="0"/>
          </a:p>
          <a:p>
            <a:pPr marL="0" indent="0">
              <a:buNone/>
            </a:pPr>
            <a:r>
              <a:rPr lang="fr-FR" b="1" dirty="0"/>
              <a:t>Haute Disponibilité:</a:t>
            </a:r>
          </a:p>
          <a:p>
            <a:r>
              <a:rPr lang="fr-FR" dirty="0"/>
              <a:t>En regroupant plusieurs serveurs dans un cluster, les services peuvent être répartis sur plusieurs nœuds, assurant ainsi une disponibilité élevée des applications et des services même en cas de défaillance d'un nœud.</a:t>
            </a:r>
          </a:p>
        </p:txBody>
      </p:sp>
    </p:spTree>
    <p:extLst>
      <p:ext uri="{BB962C8B-B14F-4D97-AF65-F5344CB8AC3E}">
        <p14:creationId xmlns:p14="http://schemas.microsoft.com/office/powerpoint/2010/main" val="131870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F7F656-3892-9243-AEAC-8467733616B0}"/>
              </a:ext>
            </a:extLst>
          </p:cNvPr>
          <p:cNvSpPr>
            <a:spLocks noGrp="1"/>
          </p:cNvSpPr>
          <p:nvPr>
            <p:ph type="title"/>
          </p:nvPr>
        </p:nvSpPr>
        <p:spPr/>
        <p:txBody>
          <a:bodyPr/>
          <a:lstStyle/>
          <a:p>
            <a:r>
              <a:rPr lang="fr-FR" dirty="0"/>
              <a:t>Introduction à la Mise en Cluster :</a:t>
            </a:r>
          </a:p>
        </p:txBody>
      </p:sp>
      <p:sp>
        <p:nvSpPr>
          <p:cNvPr id="3" name="Espace réservé du contenu 2">
            <a:extLst>
              <a:ext uri="{FF2B5EF4-FFF2-40B4-BE49-F238E27FC236}">
                <a16:creationId xmlns:a16="http://schemas.microsoft.com/office/drawing/2014/main" id="{1DA59784-AE4C-16BD-8D1D-1D2A2D3FE423}"/>
              </a:ext>
            </a:extLst>
          </p:cNvPr>
          <p:cNvSpPr>
            <a:spLocks noGrp="1"/>
          </p:cNvSpPr>
          <p:nvPr>
            <p:ph idx="1"/>
          </p:nvPr>
        </p:nvSpPr>
        <p:spPr/>
        <p:txBody>
          <a:bodyPr>
            <a:normAutofit fontScale="92500" lnSpcReduction="20000"/>
          </a:bodyPr>
          <a:lstStyle/>
          <a:p>
            <a:pPr marL="0" indent="0">
              <a:buNone/>
            </a:pPr>
            <a:r>
              <a:rPr lang="fr-FR" b="1" dirty="0"/>
              <a:t>Redondance:</a:t>
            </a:r>
          </a:p>
          <a:p>
            <a:r>
              <a:rPr lang="fr-FR" dirty="0"/>
              <a:t>La redondance des serveurs dans un cluster garantit qu'il existe plusieurs instances de services critiques, ce qui réduit les risques de défaillance et assure la continuité des opérations.</a:t>
            </a:r>
          </a:p>
          <a:p>
            <a:endParaRPr lang="fr-FR" dirty="0"/>
          </a:p>
          <a:p>
            <a:pPr marL="0" indent="0">
              <a:buNone/>
            </a:pPr>
            <a:r>
              <a:rPr lang="fr-FR" b="1" dirty="0"/>
              <a:t>Tolérance aux Pannes:</a:t>
            </a:r>
          </a:p>
          <a:p>
            <a:r>
              <a:rPr lang="fr-FR" dirty="0"/>
              <a:t>Un cluster est conçu pour tolérer les pannes matérielles ou logicielles en redistribuant automatiquement les charges de travail vers d'autres nœuds opérationnels, minimisant ainsi les temps d'arrêt et les perturbations pour les utilisateurs finaux.</a:t>
            </a:r>
          </a:p>
        </p:txBody>
      </p:sp>
    </p:spTree>
    <p:extLst>
      <p:ext uri="{BB962C8B-B14F-4D97-AF65-F5344CB8AC3E}">
        <p14:creationId xmlns:p14="http://schemas.microsoft.com/office/powerpoint/2010/main" val="25516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2CCEC-8FB7-4C07-23CA-412F5333DAC3}"/>
              </a:ext>
            </a:extLst>
          </p:cNvPr>
          <p:cNvSpPr>
            <a:spLocks noGrp="1"/>
          </p:cNvSpPr>
          <p:nvPr>
            <p:ph type="title"/>
          </p:nvPr>
        </p:nvSpPr>
        <p:spPr/>
        <p:txBody>
          <a:bodyPr/>
          <a:lstStyle/>
          <a:p>
            <a:r>
              <a:rPr lang="fr-FR" dirty="0"/>
              <a:t>Concepts de Base :</a:t>
            </a:r>
          </a:p>
        </p:txBody>
      </p:sp>
      <p:sp>
        <p:nvSpPr>
          <p:cNvPr id="3" name="Espace réservé du contenu 2">
            <a:extLst>
              <a:ext uri="{FF2B5EF4-FFF2-40B4-BE49-F238E27FC236}">
                <a16:creationId xmlns:a16="http://schemas.microsoft.com/office/drawing/2014/main" id="{8BE288AC-F21A-65A5-FAC5-FE3E9988DF03}"/>
              </a:ext>
            </a:extLst>
          </p:cNvPr>
          <p:cNvSpPr>
            <a:spLocks noGrp="1"/>
          </p:cNvSpPr>
          <p:nvPr>
            <p:ph idx="1"/>
          </p:nvPr>
        </p:nvSpPr>
        <p:spPr/>
        <p:txBody>
          <a:bodyPr>
            <a:normAutofit/>
          </a:bodyPr>
          <a:lstStyle/>
          <a:p>
            <a:pPr marL="0" indent="0">
              <a:buNone/>
            </a:pPr>
            <a:r>
              <a:rPr lang="fr-FR" b="1" dirty="0"/>
              <a:t>Types de Clusters:</a:t>
            </a:r>
            <a:endParaRPr lang="fr-FR" dirty="0"/>
          </a:p>
          <a:p>
            <a:r>
              <a:rPr lang="fr-FR" b="1" dirty="0"/>
              <a:t>Cluster de Haute Disponibilité (Failover Cluster):</a:t>
            </a:r>
          </a:p>
          <a:p>
            <a:pPr lvl="1"/>
            <a:r>
              <a:rPr lang="fr-FR" dirty="0"/>
              <a:t>Ce type de cluster assure la continuité des services en transférant automatiquement les charges de travail vers des nœuds opérationnels en cas de défaillance d'un nœud.</a:t>
            </a:r>
          </a:p>
          <a:p>
            <a:r>
              <a:rPr lang="fr-FR" b="1" dirty="0"/>
              <a:t>Cluster de Charge Équilibrée (</a:t>
            </a:r>
            <a:r>
              <a:rPr lang="fr-FR" b="1" dirty="0" err="1"/>
              <a:t>Load</a:t>
            </a:r>
            <a:r>
              <a:rPr lang="fr-FR" b="1" dirty="0"/>
              <a:t> Balancing Cluster):</a:t>
            </a:r>
          </a:p>
          <a:p>
            <a:pPr lvl="1"/>
            <a:r>
              <a:rPr lang="fr-FR" dirty="0"/>
              <a:t>Ce type de cluster répartit la charge de travail entre plusieurs nœuds pour optimiser les performances et la disponibilité des services.</a:t>
            </a:r>
          </a:p>
        </p:txBody>
      </p:sp>
    </p:spTree>
    <p:extLst>
      <p:ext uri="{BB962C8B-B14F-4D97-AF65-F5344CB8AC3E}">
        <p14:creationId xmlns:p14="http://schemas.microsoft.com/office/powerpoint/2010/main" val="418784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2CCEC-8FB7-4C07-23CA-412F5333DAC3}"/>
              </a:ext>
            </a:extLst>
          </p:cNvPr>
          <p:cNvSpPr>
            <a:spLocks noGrp="1"/>
          </p:cNvSpPr>
          <p:nvPr>
            <p:ph type="title"/>
          </p:nvPr>
        </p:nvSpPr>
        <p:spPr/>
        <p:txBody>
          <a:bodyPr/>
          <a:lstStyle/>
          <a:p>
            <a:r>
              <a:rPr lang="fr-FR" dirty="0"/>
              <a:t>Concepts de Base :</a:t>
            </a:r>
          </a:p>
        </p:txBody>
      </p:sp>
      <p:sp>
        <p:nvSpPr>
          <p:cNvPr id="3" name="Espace réservé du contenu 2">
            <a:extLst>
              <a:ext uri="{FF2B5EF4-FFF2-40B4-BE49-F238E27FC236}">
                <a16:creationId xmlns:a16="http://schemas.microsoft.com/office/drawing/2014/main" id="{8BE288AC-F21A-65A5-FAC5-FE3E9988DF03}"/>
              </a:ext>
            </a:extLst>
          </p:cNvPr>
          <p:cNvSpPr>
            <a:spLocks noGrp="1"/>
          </p:cNvSpPr>
          <p:nvPr>
            <p:ph idx="1"/>
          </p:nvPr>
        </p:nvSpPr>
        <p:spPr/>
        <p:txBody>
          <a:bodyPr>
            <a:normAutofit fontScale="77500" lnSpcReduction="20000"/>
          </a:bodyPr>
          <a:lstStyle/>
          <a:p>
            <a:pPr marL="0" indent="0">
              <a:buNone/>
            </a:pPr>
            <a:r>
              <a:rPr lang="fr-FR" b="1" dirty="0"/>
              <a:t>Infrastructure de Cluster:</a:t>
            </a:r>
          </a:p>
          <a:p>
            <a:r>
              <a:rPr lang="fr-FR" dirty="0"/>
              <a:t>Les serveurs dans un cluster sont interconnectés par un réseau dédié à haute vitesse pour permettre la communication et le partage de données entre les nœuds.</a:t>
            </a:r>
          </a:p>
          <a:p>
            <a:r>
              <a:rPr lang="fr-FR" dirty="0"/>
              <a:t>Des logiciels spécialisés de clustering sont utilisés pour gérer la configuration, la surveillance et le basculement des services entre les nœuds du cluster.</a:t>
            </a:r>
          </a:p>
          <a:p>
            <a:endParaRPr lang="fr-FR" dirty="0"/>
          </a:p>
          <a:p>
            <a:pPr marL="0" indent="0">
              <a:buNone/>
            </a:pPr>
            <a:r>
              <a:rPr lang="fr-FR" b="1" dirty="0"/>
              <a:t>Rôles et Fonctionnalités:</a:t>
            </a:r>
          </a:p>
          <a:p>
            <a:r>
              <a:rPr lang="fr-FR" dirty="0"/>
              <a:t>Chaque nœud dans un cluster peut être configuré pour remplir différents rôles, tels que le stockage, le calcul, le traitement des requêtes, etc., en fonction des besoins spécifiques des applications et des services.</a:t>
            </a:r>
          </a:p>
        </p:txBody>
      </p:sp>
    </p:spTree>
    <p:extLst>
      <p:ext uri="{BB962C8B-B14F-4D97-AF65-F5344CB8AC3E}">
        <p14:creationId xmlns:p14="http://schemas.microsoft.com/office/powerpoint/2010/main" val="47889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A0DC77-155D-A212-E167-D6101153AE37}"/>
              </a:ext>
            </a:extLst>
          </p:cNvPr>
          <p:cNvSpPr>
            <a:spLocks noGrp="1"/>
          </p:cNvSpPr>
          <p:nvPr>
            <p:ph type="title"/>
          </p:nvPr>
        </p:nvSpPr>
        <p:spPr/>
        <p:txBody>
          <a:bodyPr>
            <a:normAutofit fontScale="90000"/>
          </a:bodyPr>
          <a:lstStyle/>
          <a:p>
            <a:r>
              <a:rPr lang="fr-FR" dirty="0"/>
              <a:t>Étapes de Configuration d'un Cluster failover :</a:t>
            </a:r>
          </a:p>
        </p:txBody>
      </p:sp>
      <p:sp>
        <p:nvSpPr>
          <p:cNvPr id="3" name="Espace réservé du contenu 2">
            <a:extLst>
              <a:ext uri="{FF2B5EF4-FFF2-40B4-BE49-F238E27FC236}">
                <a16:creationId xmlns:a16="http://schemas.microsoft.com/office/drawing/2014/main" id="{BCD29717-E391-7F99-71AE-D17844D65B27}"/>
              </a:ext>
            </a:extLst>
          </p:cNvPr>
          <p:cNvSpPr>
            <a:spLocks noGrp="1"/>
          </p:cNvSpPr>
          <p:nvPr>
            <p:ph idx="1"/>
          </p:nvPr>
        </p:nvSpPr>
        <p:spPr/>
        <p:txBody>
          <a:bodyPr>
            <a:normAutofit fontScale="62500" lnSpcReduction="20000"/>
          </a:bodyPr>
          <a:lstStyle/>
          <a:p>
            <a:pPr marL="0" indent="0">
              <a:buNone/>
            </a:pPr>
            <a:r>
              <a:rPr lang="fr-FR" b="1" dirty="0"/>
              <a:t>Planification:</a:t>
            </a:r>
          </a:p>
          <a:p>
            <a:r>
              <a:rPr lang="fr-FR" dirty="0"/>
              <a:t>Identifiez les services ou applications à inclure dans le cluster. Assurez-vous que les machines serveur répondent aux exigences matérielles et logicielles pour la mise en cluster.</a:t>
            </a:r>
          </a:p>
          <a:p>
            <a:r>
              <a:rPr lang="fr-FR" dirty="0"/>
              <a:t>Déterminez les nœuds du cluster et attribuez les rôles (par exemple, nœud actif et nœud passif).</a:t>
            </a:r>
          </a:p>
          <a:p>
            <a:endParaRPr lang="fr-FR" dirty="0"/>
          </a:p>
          <a:p>
            <a:pPr marL="0" indent="0">
              <a:buNone/>
            </a:pPr>
            <a:r>
              <a:rPr lang="fr-FR" b="1" dirty="0"/>
              <a:t>Installation et Configuration:</a:t>
            </a:r>
          </a:p>
          <a:p>
            <a:r>
              <a:rPr lang="fr-FR" dirty="0"/>
              <a:t>Installez le rôle "Services de basculement" sur chaque serveur à l'aide de Server Manager ou PowerShell.</a:t>
            </a:r>
          </a:p>
          <a:p>
            <a:r>
              <a:rPr lang="fr-FR" dirty="0"/>
              <a:t>Assurez-vous que les machines ont des noms de domaine valides et sont correctement configurées sur le réseau.</a:t>
            </a:r>
          </a:p>
          <a:p>
            <a:r>
              <a:rPr lang="fr-FR" dirty="0"/>
              <a:t>Configurez les paramètres réseau, y compris les adresses IP statiques et la résolution DNS.</a:t>
            </a:r>
          </a:p>
          <a:p>
            <a:r>
              <a:rPr lang="fr-FR" dirty="0"/>
              <a:t>Ajoutez les nœuds au cluster à l'aide de l'Assistant "Créer un cluster" dans Server Manager.</a:t>
            </a:r>
          </a:p>
        </p:txBody>
      </p:sp>
    </p:spTree>
    <p:extLst>
      <p:ext uri="{BB962C8B-B14F-4D97-AF65-F5344CB8AC3E}">
        <p14:creationId xmlns:p14="http://schemas.microsoft.com/office/powerpoint/2010/main" val="201129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9241AA-DFA4-23F3-1079-E6C377ECED35}"/>
              </a:ext>
            </a:extLst>
          </p:cNvPr>
          <p:cNvSpPr>
            <a:spLocks noGrp="1"/>
          </p:cNvSpPr>
          <p:nvPr>
            <p:ph type="title"/>
          </p:nvPr>
        </p:nvSpPr>
        <p:spPr/>
        <p:txBody>
          <a:bodyPr>
            <a:normAutofit fontScale="90000"/>
          </a:bodyPr>
          <a:lstStyle/>
          <a:p>
            <a:r>
              <a:rPr lang="fr-FR" dirty="0"/>
              <a:t>Étapes de Configuration d'un Cluster failover :</a:t>
            </a:r>
          </a:p>
        </p:txBody>
      </p:sp>
      <p:sp>
        <p:nvSpPr>
          <p:cNvPr id="3" name="Espace réservé du contenu 2">
            <a:extLst>
              <a:ext uri="{FF2B5EF4-FFF2-40B4-BE49-F238E27FC236}">
                <a16:creationId xmlns:a16="http://schemas.microsoft.com/office/drawing/2014/main" id="{1692E4C1-D690-EC23-1242-5BF57BCD3CF7}"/>
              </a:ext>
            </a:extLst>
          </p:cNvPr>
          <p:cNvSpPr>
            <a:spLocks noGrp="1"/>
          </p:cNvSpPr>
          <p:nvPr>
            <p:ph idx="1"/>
          </p:nvPr>
        </p:nvSpPr>
        <p:spPr/>
        <p:txBody>
          <a:bodyPr>
            <a:normAutofit fontScale="62500" lnSpcReduction="20000"/>
          </a:bodyPr>
          <a:lstStyle/>
          <a:p>
            <a:pPr marL="0" indent="0">
              <a:buNone/>
            </a:pPr>
            <a:r>
              <a:rPr lang="fr-FR" b="1" dirty="0"/>
              <a:t>Validation:</a:t>
            </a:r>
          </a:p>
          <a:p>
            <a:r>
              <a:rPr lang="fr-FR" dirty="0"/>
              <a:t>Utilisez l'outil de validation du cluster pour vérifier la configuration et identifier les problèmes potentiels.</a:t>
            </a:r>
          </a:p>
          <a:p>
            <a:r>
              <a:rPr lang="fr-FR" dirty="0"/>
              <a:t>Corrigez les problèmes identifiés lors de la validation avant de passer à l'étape suivante.</a:t>
            </a:r>
          </a:p>
          <a:p>
            <a:endParaRPr lang="fr-FR" dirty="0"/>
          </a:p>
          <a:p>
            <a:pPr marL="0" indent="0">
              <a:buNone/>
            </a:pPr>
            <a:r>
              <a:rPr lang="fr-FR" b="1" dirty="0"/>
              <a:t>Mise en Production:</a:t>
            </a:r>
          </a:p>
          <a:p>
            <a:r>
              <a:rPr lang="fr-FR" dirty="0"/>
              <a:t>Configurez les ressources du cluster, telles que les disques partagés ou les volumes partagés.</a:t>
            </a:r>
          </a:p>
          <a:p>
            <a:r>
              <a:rPr lang="fr-FR" dirty="0"/>
              <a:t>Configurez les services ou applications à basculer sur le cluster en tant que ressources.</a:t>
            </a:r>
          </a:p>
          <a:p>
            <a:r>
              <a:rPr lang="fr-FR" dirty="0"/>
              <a:t>Testez le basculement en arrêtant manuellement les services ou en simulant une défaillance matérielle.</a:t>
            </a:r>
          </a:p>
          <a:p>
            <a:r>
              <a:rPr lang="fr-FR" dirty="0"/>
              <a:t>Surveillez le cluster régulièrement pour détecter les problèmes et effectuez des opérations de maintenance selon les besoins.</a:t>
            </a:r>
          </a:p>
        </p:txBody>
      </p:sp>
    </p:spTree>
    <p:extLst>
      <p:ext uri="{BB962C8B-B14F-4D97-AF65-F5344CB8AC3E}">
        <p14:creationId xmlns:p14="http://schemas.microsoft.com/office/powerpoint/2010/main" val="290355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AECA03-B691-ED00-811E-C50FF055BC17}"/>
              </a:ext>
            </a:extLst>
          </p:cNvPr>
          <p:cNvSpPr>
            <a:spLocks noGrp="1"/>
          </p:cNvSpPr>
          <p:nvPr>
            <p:ph type="title"/>
          </p:nvPr>
        </p:nvSpPr>
        <p:spPr/>
        <p:txBody>
          <a:bodyPr>
            <a:normAutofit fontScale="90000"/>
          </a:bodyPr>
          <a:lstStyle/>
          <a:p>
            <a:r>
              <a:rPr lang="fr-FR" dirty="0"/>
              <a:t>Étapes de Configuration d'un Cluster failover :</a:t>
            </a:r>
          </a:p>
        </p:txBody>
      </p:sp>
      <p:sp>
        <p:nvSpPr>
          <p:cNvPr id="3" name="Espace réservé du contenu 2">
            <a:extLst>
              <a:ext uri="{FF2B5EF4-FFF2-40B4-BE49-F238E27FC236}">
                <a16:creationId xmlns:a16="http://schemas.microsoft.com/office/drawing/2014/main" id="{98E800B1-83D1-7F8D-1C8F-BC1CDF710BAD}"/>
              </a:ext>
            </a:extLst>
          </p:cNvPr>
          <p:cNvSpPr>
            <a:spLocks noGrp="1"/>
          </p:cNvSpPr>
          <p:nvPr>
            <p:ph idx="1"/>
          </p:nvPr>
        </p:nvSpPr>
        <p:spPr/>
        <p:txBody>
          <a:bodyPr>
            <a:normAutofit lnSpcReduction="10000"/>
          </a:bodyPr>
          <a:lstStyle/>
          <a:p>
            <a:pPr marL="0" indent="0">
              <a:buNone/>
            </a:pPr>
            <a:r>
              <a:rPr lang="fr-FR" b="1" dirty="0"/>
              <a:t>Outils Utilisés:</a:t>
            </a:r>
          </a:p>
          <a:p>
            <a:r>
              <a:rPr lang="fr-FR" b="1" dirty="0"/>
              <a:t>Server Manager: </a:t>
            </a:r>
            <a:r>
              <a:rPr lang="fr-FR" dirty="0"/>
              <a:t>Utilisé pour installer le rôle de "Services de basculement" et gérer les clusters.</a:t>
            </a:r>
          </a:p>
          <a:p>
            <a:r>
              <a:rPr lang="fr-FR" b="1" dirty="0" err="1"/>
              <a:t>Powershell</a:t>
            </a:r>
            <a:r>
              <a:rPr lang="fr-FR" b="1" dirty="0"/>
              <a:t>:</a:t>
            </a:r>
            <a:r>
              <a:rPr lang="fr-FR" dirty="0"/>
              <a:t> Peut être utilisé pour effectuer des tâches de configuration avancées et l'automatisation de la gestion du cluster.</a:t>
            </a:r>
          </a:p>
          <a:p>
            <a:r>
              <a:rPr lang="fr-FR" b="1" dirty="0"/>
              <a:t>Outil de Validation du Cluster: </a:t>
            </a:r>
            <a:r>
              <a:rPr lang="fr-FR" dirty="0"/>
              <a:t>Utilisé pour vérifier la configuration du cluster et identifier les problèmes potentiels avant la mise en production.</a:t>
            </a:r>
          </a:p>
        </p:txBody>
      </p:sp>
    </p:spTree>
    <p:extLst>
      <p:ext uri="{BB962C8B-B14F-4D97-AF65-F5344CB8AC3E}">
        <p14:creationId xmlns:p14="http://schemas.microsoft.com/office/powerpoint/2010/main" val="153943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1B5922-890D-4867-7D14-491A64CEB985}"/>
              </a:ext>
            </a:extLst>
          </p:cNvPr>
          <p:cNvSpPr>
            <a:spLocks noGrp="1"/>
          </p:cNvSpPr>
          <p:nvPr>
            <p:ph type="title"/>
          </p:nvPr>
        </p:nvSpPr>
        <p:spPr>
          <a:xfrm>
            <a:off x="3547246" y="2271342"/>
            <a:ext cx="5097507" cy="1325563"/>
          </a:xfrm>
        </p:spPr>
        <p:txBody>
          <a:bodyPr/>
          <a:lstStyle/>
          <a:p>
            <a:r>
              <a:rPr lang="fr-FR" dirty="0"/>
              <a:t>TP – Cluster failover</a:t>
            </a:r>
          </a:p>
        </p:txBody>
      </p:sp>
    </p:spTree>
    <p:extLst>
      <p:ext uri="{BB962C8B-B14F-4D97-AF65-F5344CB8AC3E}">
        <p14:creationId xmlns:p14="http://schemas.microsoft.com/office/powerpoint/2010/main" val="1286229963"/>
      </p:ext>
    </p:extLst>
  </p:cSld>
  <p:clrMapOvr>
    <a:masterClrMapping/>
  </p:clrMapOvr>
</p:sld>
</file>

<file path=ppt/theme/theme1.xml><?xml version="1.0" encoding="utf-8"?>
<a:theme xmlns:a="http://schemas.openxmlformats.org/drawingml/2006/main" name="Personnalisé">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80AA9D2D-EE59-4148-A11E-A51EEE828B28}" vid="{AEAFD717-D3C8-4034-8F7E-D5220B0CCEB8}"/>
    </a:ext>
  </a:extLst>
</a:theme>
</file>

<file path=ppt/theme/theme2.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{0F74E860-599D-477B-94AD-F2218906EEB3}tf56160789_win32</Template>
  <TotalTime>8</TotalTime>
  <Words>666</Words>
  <Application>Microsoft Office PowerPoint</Application>
  <PresentationFormat>Grand écran</PresentationFormat>
  <Paragraphs>53</Paragraphs>
  <Slides>9</Slides>
  <Notes>0</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9</vt:i4>
      </vt:variant>
    </vt:vector>
  </HeadingPairs>
  <TitlesOfParts>
    <vt:vector size="19" baseType="lpstr">
      <vt:lpstr>Arial</vt:lpstr>
      <vt:lpstr>Avenir Next LT Pro</vt:lpstr>
      <vt:lpstr>AvenirNext LT Pro Medium</vt:lpstr>
      <vt:lpstr>Bookman Old Style</vt:lpstr>
      <vt:lpstr>Calibri</vt:lpstr>
      <vt:lpstr>Franklin Gothic Book</vt:lpstr>
      <vt:lpstr>Sabon Next LT</vt:lpstr>
      <vt:lpstr>Söhne</vt:lpstr>
      <vt:lpstr>Personnalisé</vt:lpstr>
      <vt:lpstr>DappledVTI</vt:lpstr>
      <vt:lpstr>Mise en Cluster</vt:lpstr>
      <vt:lpstr>Introduction à la Mise en Cluster :</vt:lpstr>
      <vt:lpstr>Introduction à la Mise en Cluster :</vt:lpstr>
      <vt:lpstr>Concepts de Base :</vt:lpstr>
      <vt:lpstr>Concepts de Base :</vt:lpstr>
      <vt:lpstr>Étapes de Configuration d'un Cluster failover :</vt:lpstr>
      <vt:lpstr>Étapes de Configuration d'un Cluster failover :</vt:lpstr>
      <vt:lpstr>Étapes de Configuration d'un Cluster failover :</vt:lpstr>
      <vt:lpstr>TP – Cluster failover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Mise en Cluster</dc:title>
  <dc:creator>Julien Dubois</dc:creator>
  <cp:lastModifiedBy>Julien Dubois</cp:lastModifiedBy>
  <cp:revision>1</cp:revision>
  <dcterms:created xsi:type="dcterms:W3CDTF">2024-03-12T20:01:25Z</dcterms:created>
  <dcterms:modified xsi:type="dcterms:W3CDTF">2024-03-12T20:10:08Z</dcterms:modified>
</cp:coreProperties>
</file>