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7" r:id="rId2"/>
    <p:sldId id="268" r:id="rId3"/>
    <p:sldId id="259" r:id="rId4"/>
    <p:sldId id="260" r:id="rId5"/>
    <p:sldId id="262" r:id="rId6"/>
    <p:sldId id="261" r:id="rId7"/>
    <p:sldId id="264" r:id="rId8"/>
    <p:sldId id="263" r:id="rId9"/>
    <p:sldId id="265" r:id="rId10"/>
    <p:sldId id="267" r:id="rId11"/>
    <p:sldId id="266" r:id="rId12"/>
    <p:sldId id="269" r:id="rId13"/>
    <p:sldId id="270" r:id="rId14"/>
    <p:sldId id="271" r:id="rId15"/>
    <p:sldId id="272" r:id="rId16"/>
    <p:sldId id="274" r:id="rId17"/>
    <p:sldId id="273" r:id="rId18"/>
    <p:sldId id="275" r:id="rId19"/>
    <p:sldId id="277"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37" d="100"/>
          <a:sy n="137" d="100"/>
        </p:scale>
        <p:origin x="13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898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3/12/2024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32226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3/12/2024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498437923"/>
      </p:ext>
    </p:extLst>
  </p:cSld>
  <p:clrMap bg1="lt1" tx1="dk1" bg2="lt2" tx2="dk2" accent1="accent1" accent2="accent2" accent3="accent3" accent4="accent4" accent5="accent5" accent6="accent6" hlink="hlink" folHlink="folHlink"/>
  <p:sldLayoutIdLst>
    <p:sldLayoutId id="2147483729" r:id="rId1"/>
    <p:sldLayoutId id="2147483728" r:id="rId2"/>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Un concept génétique abstrait">
            <a:extLst>
              <a:ext uri="{FF2B5EF4-FFF2-40B4-BE49-F238E27FC236}">
                <a16:creationId xmlns:a16="http://schemas.microsoft.com/office/drawing/2014/main" id="{B7B64460-C31D-9289-D1F1-7F53300AD6F8}"/>
              </a:ext>
            </a:extLst>
          </p:cNvPr>
          <p:cNvPicPr>
            <a:picLocks noChangeAspect="1"/>
          </p:cNvPicPr>
          <p:nvPr/>
        </p:nvPicPr>
        <p:blipFill rotWithShape="1">
          <a:blip r:embed="rId2">
            <a:alphaModFix amt="60000"/>
          </a:blip>
          <a:srcRect t="24459" r="-1" b="19288"/>
          <a:stretch/>
        </p:blipFill>
        <p:spPr>
          <a:xfrm>
            <a:off x="3048" y="10"/>
            <a:ext cx="12188952" cy="6856614"/>
          </a:xfrm>
          <a:prstGeom prst="rect">
            <a:avLst/>
          </a:prstGeom>
        </p:spPr>
      </p:pic>
      <p:sp>
        <p:nvSpPr>
          <p:cNvPr id="2" name="Titre 1">
            <a:extLst>
              <a:ext uri="{FF2B5EF4-FFF2-40B4-BE49-F238E27FC236}">
                <a16:creationId xmlns:a16="http://schemas.microsoft.com/office/drawing/2014/main" id="{721409C6-0132-807F-61CF-32840B42AB17}"/>
              </a:ext>
            </a:extLst>
          </p:cNvPr>
          <p:cNvSpPr>
            <a:spLocks noGrp="1"/>
          </p:cNvSpPr>
          <p:nvPr>
            <p:ph type="ctrTitle"/>
          </p:nvPr>
        </p:nvSpPr>
        <p:spPr>
          <a:xfrm>
            <a:off x="996275" y="744909"/>
            <a:ext cx="10190071" cy="3145855"/>
          </a:xfrm>
        </p:spPr>
        <p:txBody>
          <a:bodyPr anchor="b">
            <a:normAutofit/>
          </a:bodyPr>
          <a:lstStyle/>
          <a:p>
            <a:r>
              <a:rPr lang="fr-FR" sz="5400" b="1" i="0" dirty="0" err="1">
                <a:solidFill>
                  <a:schemeClr val="bg1"/>
                </a:solidFill>
                <a:effectLst/>
                <a:latin typeface="Söhne"/>
              </a:rPr>
              <a:t>Powershell</a:t>
            </a:r>
            <a:endParaRPr lang="fr-FR" sz="9600" b="1" dirty="0">
              <a:solidFill>
                <a:schemeClr val="bg1"/>
              </a:solidFill>
            </a:endParaRPr>
          </a:p>
        </p:txBody>
      </p:sp>
      <p:sp>
        <p:nvSpPr>
          <p:cNvPr id="3" name="Sous-titre 2">
            <a:extLst>
              <a:ext uri="{FF2B5EF4-FFF2-40B4-BE49-F238E27FC236}">
                <a16:creationId xmlns:a16="http://schemas.microsoft.com/office/drawing/2014/main" id="{1328E829-98E1-DB1A-E4CB-61309895DF41}"/>
              </a:ext>
            </a:extLst>
          </p:cNvPr>
          <p:cNvSpPr>
            <a:spLocks noGrp="1"/>
          </p:cNvSpPr>
          <p:nvPr>
            <p:ph type="subTitle" idx="1"/>
          </p:nvPr>
        </p:nvSpPr>
        <p:spPr>
          <a:xfrm>
            <a:off x="1218708" y="4069780"/>
            <a:ext cx="9781327" cy="2056617"/>
          </a:xfrm>
        </p:spPr>
        <p:txBody>
          <a:bodyPr anchor="t">
            <a:normAutofit/>
          </a:bodyPr>
          <a:lstStyle/>
          <a:p>
            <a:endParaRPr lang="fr-FR" sz="2200">
              <a:solidFill>
                <a:srgbClr val="FFFFFF"/>
              </a:solidFill>
            </a:endParaRPr>
          </a:p>
        </p:txBody>
      </p:sp>
    </p:spTree>
    <p:extLst>
      <p:ext uri="{BB962C8B-B14F-4D97-AF65-F5344CB8AC3E}">
        <p14:creationId xmlns:p14="http://schemas.microsoft.com/office/powerpoint/2010/main" val="84451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8ACBA-EA8A-1DEE-8F21-F76B228CF51F}"/>
              </a:ext>
            </a:extLst>
          </p:cNvPr>
          <p:cNvSpPr>
            <a:spLocks noGrp="1"/>
          </p:cNvSpPr>
          <p:nvPr>
            <p:ph type="title"/>
          </p:nvPr>
        </p:nvSpPr>
        <p:spPr/>
        <p:txBody>
          <a:bodyPr/>
          <a:lstStyle/>
          <a:p>
            <a:r>
              <a:rPr lang="fr-FR" dirty="0"/>
              <a:t>Principales Fonctionnalités de PowerShell :</a:t>
            </a:r>
          </a:p>
        </p:txBody>
      </p:sp>
      <p:sp>
        <p:nvSpPr>
          <p:cNvPr id="3" name="Espace réservé du contenu 2">
            <a:extLst>
              <a:ext uri="{FF2B5EF4-FFF2-40B4-BE49-F238E27FC236}">
                <a16:creationId xmlns:a16="http://schemas.microsoft.com/office/drawing/2014/main" id="{97987ECE-421D-E22C-C19C-0F79F7B5A335}"/>
              </a:ext>
            </a:extLst>
          </p:cNvPr>
          <p:cNvSpPr>
            <a:spLocks noGrp="1"/>
          </p:cNvSpPr>
          <p:nvPr>
            <p:ph idx="1"/>
          </p:nvPr>
        </p:nvSpPr>
        <p:spPr/>
        <p:txBody>
          <a:bodyPr>
            <a:normAutofit fontScale="77500" lnSpcReduction="20000"/>
          </a:bodyPr>
          <a:lstStyle/>
          <a:p>
            <a:pPr marL="0" indent="0">
              <a:buNone/>
            </a:pPr>
            <a:r>
              <a:rPr lang="fr-FR" b="1" dirty="0"/>
              <a:t>Gestion des Services :</a:t>
            </a:r>
          </a:p>
          <a:p>
            <a:r>
              <a:rPr lang="fr-FR" dirty="0"/>
              <a:t>Les administrateurs peuvent gérer les services Windows à l'aide de PowerShell.</a:t>
            </a:r>
          </a:p>
          <a:p>
            <a:r>
              <a:rPr lang="fr-FR" dirty="0"/>
              <a:t>Les </a:t>
            </a:r>
            <a:r>
              <a:rPr lang="fr-FR" dirty="0" err="1"/>
              <a:t>cmdlets</a:t>
            </a:r>
            <a:r>
              <a:rPr lang="fr-FR" dirty="0"/>
              <a:t> comme </a:t>
            </a:r>
            <a:r>
              <a:rPr lang="fr-FR" b="1" dirty="0" err="1"/>
              <a:t>Get</a:t>
            </a:r>
            <a:r>
              <a:rPr lang="fr-FR" b="1" dirty="0"/>
              <a:t>-Service</a:t>
            </a:r>
            <a:r>
              <a:rPr lang="fr-FR" dirty="0"/>
              <a:t>, </a:t>
            </a:r>
            <a:r>
              <a:rPr lang="fr-FR" b="1" dirty="0"/>
              <a:t>Start-Service</a:t>
            </a:r>
            <a:r>
              <a:rPr lang="fr-FR" dirty="0"/>
              <a:t> et </a:t>
            </a:r>
            <a:r>
              <a:rPr lang="fr-FR" b="1" dirty="0"/>
              <a:t>Stop-Service</a:t>
            </a:r>
            <a:r>
              <a:rPr lang="fr-FR" dirty="0"/>
              <a:t> permettent respectivement de récupérer la liste des services, de démarrer un service et de l'arrêter.</a:t>
            </a:r>
          </a:p>
          <a:p>
            <a:endParaRPr lang="fr-FR" dirty="0"/>
          </a:p>
          <a:p>
            <a:pPr marL="0" indent="0">
              <a:buNone/>
            </a:pPr>
            <a:r>
              <a:rPr lang="fr-FR" b="1" dirty="0"/>
              <a:t>Gestion des Utilisateurs et des Groupes :</a:t>
            </a:r>
          </a:p>
          <a:p>
            <a:r>
              <a:rPr lang="fr-FR" dirty="0"/>
              <a:t>PowerShell permet la création, la modification et la suppression d'utilisateurs et de groupes locaux.</a:t>
            </a:r>
          </a:p>
          <a:p>
            <a:r>
              <a:rPr lang="fr-FR" dirty="0"/>
              <a:t>Les </a:t>
            </a:r>
            <a:r>
              <a:rPr lang="fr-FR" dirty="0" err="1"/>
              <a:t>cmdlets</a:t>
            </a:r>
            <a:r>
              <a:rPr lang="fr-FR" dirty="0"/>
              <a:t> </a:t>
            </a:r>
            <a:r>
              <a:rPr lang="fr-FR" b="1" dirty="0"/>
              <a:t>New-</a:t>
            </a:r>
            <a:r>
              <a:rPr lang="fr-FR" b="1" dirty="0" err="1"/>
              <a:t>LocalUser</a:t>
            </a:r>
            <a:r>
              <a:rPr lang="fr-FR" dirty="0"/>
              <a:t>, </a:t>
            </a:r>
            <a:r>
              <a:rPr lang="fr-FR" b="1" dirty="0"/>
              <a:t>Set-</a:t>
            </a:r>
            <a:r>
              <a:rPr lang="fr-FR" b="1" dirty="0" err="1"/>
              <a:t>LocalUser</a:t>
            </a:r>
            <a:r>
              <a:rPr lang="fr-FR" dirty="0"/>
              <a:t> et </a:t>
            </a:r>
            <a:r>
              <a:rPr lang="fr-FR" b="1" dirty="0" err="1"/>
              <a:t>Remove-LocalUser</a:t>
            </a:r>
            <a:r>
              <a:rPr lang="fr-FR" dirty="0"/>
              <a:t> permettent respectivement de créer, de modifier et de supprimer des utilisateurs locaux.</a:t>
            </a:r>
          </a:p>
        </p:txBody>
      </p:sp>
    </p:spTree>
    <p:extLst>
      <p:ext uri="{BB962C8B-B14F-4D97-AF65-F5344CB8AC3E}">
        <p14:creationId xmlns:p14="http://schemas.microsoft.com/office/powerpoint/2010/main" val="18609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34D3B0-57D0-0388-F5FC-E2565ACA7BE4}"/>
              </a:ext>
            </a:extLst>
          </p:cNvPr>
          <p:cNvSpPr>
            <a:spLocks noGrp="1"/>
          </p:cNvSpPr>
          <p:nvPr>
            <p:ph type="title"/>
          </p:nvPr>
        </p:nvSpPr>
        <p:spPr/>
        <p:txBody>
          <a:bodyPr/>
          <a:lstStyle/>
          <a:p>
            <a:r>
              <a:rPr lang="fr-FR" dirty="0"/>
              <a:t>Principales Fonctionnalités de PowerShell :</a:t>
            </a:r>
          </a:p>
        </p:txBody>
      </p:sp>
      <p:sp>
        <p:nvSpPr>
          <p:cNvPr id="3" name="Espace réservé du contenu 2">
            <a:extLst>
              <a:ext uri="{FF2B5EF4-FFF2-40B4-BE49-F238E27FC236}">
                <a16:creationId xmlns:a16="http://schemas.microsoft.com/office/drawing/2014/main" id="{E84A4635-F97F-0E35-B794-7F92E991DD88}"/>
              </a:ext>
            </a:extLst>
          </p:cNvPr>
          <p:cNvSpPr>
            <a:spLocks noGrp="1"/>
          </p:cNvSpPr>
          <p:nvPr>
            <p:ph idx="1"/>
          </p:nvPr>
        </p:nvSpPr>
        <p:spPr/>
        <p:txBody>
          <a:bodyPr>
            <a:normAutofit/>
          </a:bodyPr>
          <a:lstStyle/>
          <a:p>
            <a:pPr marL="0" indent="0">
              <a:buNone/>
            </a:pPr>
            <a:r>
              <a:rPr lang="fr-FR" b="1" dirty="0"/>
              <a:t>Administration à Distance :</a:t>
            </a:r>
          </a:p>
          <a:p>
            <a:r>
              <a:rPr lang="fr-FR" dirty="0"/>
              <a:t>PowerShell peut être utilisé pour administrer des machines à distance via des sessions PowerShell à distance (</a:t>
            </a:r>
            <a:r>
              <a:rPr lang="fr-FR" dirty="0" err="1"/>
              <a:t>PSSession</a:t>
            </a:r>
            <a:r>
              <a:rPr lang="fr-FR" dirty="0"/>
              <a:t>).</a:t>
            </a:r>
          </a:p>
          <a:p>
            <a:r>
              <a:rPr lang="fr-FR" dirty="0"/>
              <a:t>Les administrateurs peuvent exécuter des commandes et des scripts PowerShell sur des ordinateurs distants pour effectuer des tâches d'administration sans avoir à se connecter physiquement à chaque machine.</a:t>
            </a:r>
          </a:p>
        </p:txBody>
      </p:sp>
    </p:spTree>
    <p:extLst>
      <p:ext uri="{BB962C8B-B14F-4D97-AF65-F5344CB8AC3E}">
        <p14:creationId xmlns:p14="http://schemas.microsoft.com/office/powerpoint/2010/main" val="12603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0DD74B-8848-DE8D-FACB-C702805A9321}"/>
              </a:ext>
            </a:extLst>
          </p:cNvPr>
          <p:cNvSpPr>
            <a:spLocks noGrp="1"/>
          </p:cNvSpPr>
          <p:nvPr>
            <p:ph type="title"/>
          </p:nvPr>
        </p:nvSpPr>
        <p:spPr/>
        <p:txBody>
          <a:bodyPr/>
          <a:lstStyle/>
          <a:p>
            <a:r>
              <a:rPr lang="fr-FR" dirty="0"/>
              <a:t>Exemples d'Utilisation Courants : </a:t>
            </a:r>
          </a:p>
        </p:txBody>
      </p:sp>
      <p:sp>
        <p:nvSpPr>
          <p:cNvPr id="3" name="Espace réservé du contenu 2">
            <a:extLst>
              <a:ext uri="{FF2B5EF4-FFF2-40B4-BE49-F238E27FC236}">
                <a16:creationId xmlns:a16="http://schemas.microsoft.com/office/drawing/2014/main" id="{43FC19C7-5844-63EC-DB8E-64A62E993B84}"/>
              </a:ext>
            </a:extLst>
          </p:cNvPr>
          <p:cNvSpPr>
            <a:spLocks noGrp="1"/>
          </p:cNvSpPr>
          <p:nvPr>
            <p:ph idx="1"/>
          </p:nvPr>
        </p:nvSpPr>
        <p:spPr/>
        <p:txBody>
          <a:bodyPr>
            <a:normAutofit fontScale="70000" lnSpcReduction="20000"/>
          </a:bodyPr>
          <a:lstStyle/>
          <a:p>
            <a:pPr marL="0" indent="0">
              <a:buNone/>
            </a:pPr>
            <a:r>
              <a:rPr lang="fr-FR" b="1" dirty="0"/>
              <a:t>Scripts d'Installation :</a:t>
            </a:r>
          </a:p>
          <a:p>
            <a:r>
              <a:rPr lang="fr-FR" dirty="0"/>
              <a:t>PowerShell est largement utilisé pour automatiser le processus d'installation de logiciels sur les systèmes Windows.</a:t>
            </a:r>
          </a:p>
          <a:p>
            <a:r>
              <a:rPr lang="fr-FR" dirty="0"/>
              <a:t>Les administrateurs peuvent créer des scripts PowerShell qui téléchargent, installent et configurent des applications de manière automatisée, ce qui permet de déployer rapidement des logiciels sur un grand nombre de machines.</a:t>
            </a:r>
          </a:p>
          <a:p>
            <a:endParaRPr lang="fr-FR" dirty="0"/>
          </a:p>
          <a:p>
            <a:pPr marL="0" indent="0">
              <a:buNone/>
            </a:pPr>
            <a:r>
              <a:rPr lang="fr-FR" b="1" dirty="0"/>
              <a:t>Tâches de Maintenance :</a:t>
            </a:r>
          </a:p>
          <a:p>
            <a:r>
              <a:rPr lang="fr-FR" dirty="0"/>
              <a:t>PowerShell peut être utilisé pour automatiser diverses tâches de maintenance, telles que la sauvegarde de données, la gestion des journaux, la vérification de l'intégrité du système, etc.</a:t>
            </a:r>
          </a:p>
          <a:p>
            <a:r>
              <a:rPr lang="fr-FR" dirty="0"/>
              <a:t>Les scripts PowerShell peuvent être planifiés pour s'exécuter à des intervalles réguliers, ce qui garantit que les tâches de maintenance sont effectuées de manière cohérente et fiable.</a:t>
            </a:r>
          </a:p>
        </p:txBody>
      </p:sp>
    </p:spTree>
    <p:extLst>
      <p:ext uri="{BB962C8B-B14F-4D97-AF65-F5344CB8AC3E}">
        <p14:creationId xmlns:p14="http://schemas.microsoft.com/office/powerpoint/2010/main" val="95832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E9C7E-578A-E13F-879E-30D15DFB8DC9}"/>
              </a:ext>
            </a:extLst>
          </p:cNvPr>
          <p:cNvSpPr>
            <a:spLocks noGrp="1"/>
          </p:cNvSpPr>
          <p:nvPr>
            <p:ph type="title"/>
          </p:nvPr>
        </p:nvSpPr>
        <p:spPr/>
        <p:txBody>
          <a:bodyPr/>
          <a:lstStyle/>
          <a:p>
            <a:r>
              <a:rPr lang="fr-FR" dirty="0"/>
              <a:t>Exemples d'Utilisation Courants : </a:t>
            </a:r>
          </a:p>
        </p:txBody>
      </p:sp>
      <p:sp>
        <p:nvSpPr>
          <p:cNvPr id="3" name="Espace réservé du contenu 2">
            <a:extLst>
              <a:ext uri="{FF2B5EF4-FFF2-40B4-BE49-F238E27FC236}">
                <a16:creationId xmlns:a16="http://schemas.microsoft.com/office/drawing/2014/main" id="{604FF319-B57A-D27C-2E97-227E972235E3}"/>
              </a:ext>
            </a:extLst>
          </p:cNvPr>
          <p:cNvSpPr>
            <a:spLocks noGrp="1"/>
          </p:cNvSpPr>
          <p:nvPr>
            <p:ph idx="1"/>
          </p:nvPr>
        </p:nvSpPr>
        <p:spPr/>
        <p:txBody>
          <a:bodyPr>
            <a:normAutofit fontScale="62500" lnSpcReduction="20000"/>
          </a:bodyPr>
          <a:lstStyle/>
          <a:p>
            <a:pPr marL="0" indent="0">
              <a:buNone/>
            </a:pPr>
            <a:r>
              <a:rPr lang="fr-FR" b="1" dirty="0"/>
              <a:t>Configuration Système :</a:t>
            </a:r>
          </a:p>
          <a:p>
            <a:r>
              <a:rPr lang="fr-FR" dirty="0"/>
              <a:t>Les administrateurs utilisent PowerShell pour configurer et maintenir les paramètres système et réseau sur les machines Windows.</a:t>
            </a:r>
          </a:p>
          <a:p>
            <a:r>
              <a:rPr lang="fr-FR" dirty="0"/>
              <a:t>Les scripts PowerShell peuvent être utilisés pour déployer des configurations standardisées, appliquer des politiques de sécurité, configurer des paramètres réseau, etc., ce qui garantit la cohérence et la conformité des systèmes.</a:t>
            </a:r>
          </a:p>
          <a:p>
            <a:endParaRPr lang="fr-FR" dirty="0"/>
          </a:p>
          <a:p>
            <a:pPr marL="0" indent="0">
              <a:buNone/>
            </a:pPr>
            <a:r>
              <a:rPr lang="fr-FR" b="1" dirty="0"/>
              <a:t>Surveillance et Rapports :</a:t>
            </a:r>
          </a:p>
          <a:p>
            <a:r>
              <a:rPr lang="fr-FR" dirty="0"/>
              <a:t>PowerShell peut être utilisé pour surveiller l'état du système et générer des rapports sur les performances, les erreurs et d'autres métriques système.</a:t>
            </a:r>
          </a:p>
          <a:p>
            <a:r>
              <a:rPr lang="fr-FR" dirty="0"/>
              <a:t>Les administrateurs peuvent créer des scripts qui collectent et analysent des données système, générant ainsi des rapports détaillés qui aident à identifier les problèmes potentiels et à prendre des mesures correctives.</a:t>
            </a:r>
          </a:p>
        </p:txBody>
      </p:sp>
    </p:spTree>
    <p:extLst>
      <p:ext uri="{BB962C8B-B14F-4D97-AF65-F5344CB8AC3E}">
        <p14:creationId xmlns:p14="http://schemas.microsoft.com/office/powerpoint/2010/main" val="342299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C3662-E8CB-A4DE-57D2-000933B824F5}"/>
              </a:ext>
            </a:extLst>
          </p:cNvPr>
          <p:cNvSpPr>
            <a:spLocks noGrp="1"/>
          </p:cNvSpPr>
          <p:nvPr>
            <p:ph type="title"/>
          </p:nvPr>
        </p:nvSpPr>
        <p:spPr/>
        <p:txBody>
          <a:bodyPr/>
          <a:lstStyle/>
          <a:p>
            <a:r>
              <a:rPr lang="fr-FR" dirty="0"/>
              <a:t>Exemples :</a:t>
            </a:r>
          </a:p>
        </p:txBody>
      </p:sp>
      <p:sp>
        <p:nvSpPr>
          <p:cNvPr id="3" name="Espace réservé du contenu 2">
            <a:extLst>
              <a:ext uri="{FF2B5EF4-FFF2-40B4-BE49-F238E27FC236}">
                <a16:creationId xmlns:a16="http://schemas.microsoft.com/office/drawing/2014/main" id="{0D6644CE-679C-98AF-183A-ADB8E50D87FB}"/>
              </a:ext>
            </a:extLst>
          </p:cNvPr>
          <p:cNvSpPr>
            <a:spLocks noGrp="1"/>
          </p:cNvSpPr>
          <p:nvPr>
            <p:ph idx="1"/>
          </p:nvPr>
        </p:nvSpPr>
        <p:spPr/>
        <p:txBody>
          <a:bodyPr>
            <a:normAutofit fontScale="77500" lnSpcReduction="20000"/>
          </a:bodyPr>
          <a:lstStyle/>
          <a:p>
            <a:pPr marL="0" indent="0">
              <a:buNone/>
            </a:pPr>
            <a:r>
              <a:rPr lang="fr-FR" b="1" dirty="0"/>
              <a:t>Exemple 1: Script d'Installation de Logiciel</a:t>
            </a:r>
          </a:p>
          <a:p>
            <a:pPr marL="0" indent="0">
              <a:buNone/>
            </a:pPr>
            <a:r>
              <a:rPr lang="fr-FR" dirty="0"/>
              <a:t>Ce script télécharge un fichier d'installation à partir d'une URL spécifiée, puis l'exécute pour installer le logiciel sur le système.</a:t>
            </a:r>
          </a:p>
          <a:p>
            <a:endParaRPr lang="fr-FR" dirty="0"/>
          </a:p>
          <a:p>
            <a:pPr marL="0" indent="0">
              <a:buNone/>
            </a:pPr>
            <a:r>
              <a:rPr lang="fr-FR" dirty="0"/>
              <a:t># Définition de l'URL du fichier d'installation</a:t>
            </a:r>
          </a:p>
          <a:p>
            <a:pPr marL="0" indent="0">
              <a:buNone/>
            </a:pPr>
            <a:r>
              <a:rPr lang="fr-FR" b="1" dirty="0"/>
              <a:t>$url = "https://example.com/installer.exe"</a:t>
            </a:r>
          </a:p>
          <a:p>
            <a:pPr marL="0" indent="0">
              <a:buNone/>
            </a:pPr>
            <a:r>
              <a:rPr lang="fr-FR" dirty="0"/>
              <a:t># Téléchargement du fichier d'installation</a:t>
            </a:r>
          </a:p>
          <a:p>
            <a:pPr marL="0" indent="0">
              <a:buNone/>
            </a:pPr>
            <a:r>
              <a:rPr lang="fr-FR" b="1" dirty="0" err="1"/>
              <a:t>Invoke-WebRequest</a:t>
            </a:r>
            <a:r>
              <a:rPr lang="fr-FR" b="1" dirty="0"/>
              <a:t> -Uri $url -</a:t>
            </a:r>
            <a:r>
              <a:rPr lang="fr-FR" b="1" dirty="0" err="1"/>
              <a:t>OutFile</a:t>
            </a:r>
            <a:r>
              <a:rPr lang="fr-FR" b="1" dirty="0"/>
              <a:t> "C:\Temp\installer.exe"</a:t>
            </a:r>
          </a:p>
          <a:p>
            <a:pPr marL="0" indent="0">
              <a:buNone/>
            </a:pPr>
            <a:r>
              <a:rPr lang="fr-FR" dirty="0"/>
              <a:t># Exécution du fichier d'installation</a:t>
            </a:r>
          </a:p>
          <a:p>
            <a:pPr marL="0" indent="0">
              <a:buNone/>
            </a:pPr>
            <a:r>
              <a:rPr lang="fr-FR" b="1" dirty="0"/>
              <a:t>Start-Process -</a:t>
            </a:r>
            <a:r>
              <a:rPr lang="fr-FR" b="1" dirty="0" err="1"/>
              <a:t>FilePath</a:t>
            </a:r>
            <a:r>
              <a:rPr lang="fr-FR" b="1" dirty="0"/>
              <a:t> "C:\Temp\installer.exe" -</a:t>
            </a:r>
            <a:r>
              <a:rPr lang="fr-FR" b="1" dirty="0" err="1"/>
              <a:t>ArgumentList</a:t>
            </a:r>
            <a:r>
              <a:rPr lang="fr-FR" b="1" dirty="0"/>
              <a:t> "/silent" -</a:t>
            </a:r>
            <a:r>
              <a:rPr lang="fr-FR" b="1" dirty="0" err="1"/>
              <a:t>Wait</a:t>
            </a:r>
            <a:endParaRPr lang="fr-FR" b="1" dirty="0"/>
          </a:p>
        </p:txBody>
      </p:sp>
    </p:spTree>
    <p:extLst>
      <p:ext uri="{BB962C8B-B14F-4D97-AF65-F5344CB8AC3E}">
        <p14:creationId xmlns:p14="http://schemas.microsoft.com/office/powerpoint/2010/main" val="207011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6D2E9-4D41-205A-1535-A372C8D4A1B7}"/>
              </a:ext>
            </a:extLst>
          </p:cNvPr>
          <p:cNvSpPr>
            <a:spLocks noGrp="1"/>
          </p:cNvSpPr>
          <p:nvPr>
            <p:ph type="title"/>
          </p:nvPr>
        </p:nvSpPr>
        <p:spPr/>
        <p:txBody>
          <a:bodyPr/>
          <a:lstStyle/>
          <a:p>
            <a:r>
              <a:rPr lang="fr-FR" dirty="0"/>
              <a:t>Exemples :</a:t>
            </a:r>
          </a:p>
        </p:txBody>
      </p:sp>
      <p:sp>
        <p:nvSpPr>
          <p:cNvPr id="3" name="Espace réservé du contenu 2">
            <a:extLst>
              <a:ext uri="{FF2B5EF4-FFF2-40B4-BE49-F238E27FC236}">
                <a16:creationId xmlns:a16="http://schemas.microsoft.com/office/drawing/2014/main" id="{DE22C5EA-08D7-62F5-F201-58A001CCBE3D}"/>
              </a:ext>
            </a:extLst>
          </p:cNvPr>
          <p:cNvSpPr>
            <a:spLocks noGrp="1"/>
          </p:cNvSpPr>
          <p:nvPr>
            <p:ph idx="1"/>
          </p:nvPr>
        </p:nvSpPr>
        <p:spPr/>
        <p:txBody>
          <a:bodyPr>
            <a:normAutofit fontScale="70000" lnSpcReduction="20000"/>
          </a:bodyPr>
          <a:lstStyle/>
          <a:p>
            <a:pPr marL="0" indent="0">
              <a:buNone/>
            </a:pPr>
            <a:r>
              <a:rPr lang="fr-FR" b="1" dirty="0"/>
              <a:t>Exemple 2: Sauvegarde de Fichiers</a:t>
            </a:r>
          </a:p>
          <a:p>
            <a:pPr marL="0" indent="0">
              <a:buNone/>
            </a:pPr>
            <a:r>
              <a:rPr lang="fr-FR" dirty="0"/>
              <a:t>Ce script crée une sauvegarde des fichiers spécifiés dans un dossier de destination avec une date et une heure de sauvegarde.</a:t>
            </a:r>
          </a:p>
          <a:p>
            <a:pPr marL="0" indent="0">
              <a:buNone/>
            </a:pPr>
            <a:endParaRPr lang="fr-FR" dirty="0"/>
          </a:p>
          <a:p>
            <a:pPr marL="0" indent="0">
              <a:buNone/>
            </a:pPr>
            <a:r>
              <a:rPr lang="fr-FR" dirty="0"/>
              <a:t># Définition des fichiers à sauvegarder</a:t>
            </a:r>
          </a:p>
          <a:p>
            <a:pPr marL="0" indent="0">
              <a:buNone/>
            </a:pPr>
            <a:r>
              <a:rPr lang="fr-FR" b="1" dirty="0"/>
              <a:t>$</a:t>
            </a:r>
            <a:r>
              <a:rPr lang="fr-FR" b="1" dirty="0" err="1"/>
              <a:t>filesToBackup</a:t>
            </a:r>
            <a:r>
              <a:rPr lang="fr-FR" b="1" dirty="0"/>
              <a:t> = @("C:\Path\To\File1.txt", "C:\Path\To\File2.txt")</a:t>
            </a:r>
          </a:p>
          <a:p>
            <a:pPr marL="0" indent="0">
              <a:buNone/>
            </a:pPr>
            <a:r>
              <a:rPr lang="fr-FR" dirty="0"/>
              <a:t># Création du nom de fichier de sauvegarde avec la date et l'heure actuelles</a:t>
            </a:r>
          </a:p>
          <a:p>
            <a:pPr marL="0" indent="0">
              <a:buNone/>
            </a:pPr>
            <a:r>
              <a:rPr lang="fr-FR" b="1" dirty="0"/>
              <a:t>$</a:t>
            </a:r>
            <a:r>
              <a:rPr lang="fr-FR" b="1" dirty="0" err="1"/>
              <a:t>backupFileName</a:t>
            </a:r>
            <a:r>
              <a:rPr lang="fr-FR" b="1" dirty="0"/>
              <a:t> = "Backup_" + (</a:t>
            </a:r>
            <a:r>
              <a:rPr lang="fr-FR" b="1" dirty="0" err="1"/>
              <a:t>Get</a:t>
            </a:r>
            <a:r>
              <a:rPr lang="fr-FR" b="1" dirty="0"/>
              <a:t>-Date -Format "</a:t>
            </a:r>
            <a:r>
              <a:rPr lang="fr-FR" b="1" dirty="0" err="1"/>
              <a:t>yyyyMMdd_HHmmss</a:t>
            </a:r>
            <a:r>
              <a:rPr lang="fr-FR" b="1" dirty="0"/>
              <a:t>") + ".zip"</a:t>
            </a:r>
          </a:p>
          <a:p>
            <a:pPr marL="0" indent="0">
              <a:buNone/>
            </a:pPr>
            <a:r>
              <a:rPr lang="fr-FR" dirty="0"/>
              <a:t># Création de l'archive de sauvegarde</a:t>
            </a:r>
          </a:p>
          <a:p>
            <a:pPr marL="0" indent="0">
              <a:buNone/>
            </a:pPr>
            <a:r>
              <a:rPr lang="fr-FR" b="1" dirty="0" err="1"/>
              <a:t>Compress</a:t>
            </a:r>
            <a:r>
              <a:rPr lang="fr-FR" b="1" dirty="0"/>
              <a:t>-Archive -Path $</a:t>
            </a:r>
            <a:r>
              <a:rPr lang="fr-FR" b="1" dirty="0" err="1"/>
              <a:t>filesToBackup</a:t>
            </a:r>
            <a:r>
              <a:rPr lang="fr-FR" b="1" dirty="0"/>
              <a:t> -</a:t>
            </a:r>
            <a:r>
              <a:rPr lang="fr-FR" b="1" dirty="0" err="1"/>
              <a:t>DestinationPath</a:t>
            </a:r>
            <a:r>
              <a:rPr lang="fr-FR" b="1" dirty="0"/>
              <a:t> "C:\Backup\$backupFileName"</a:t>
            </a:r>
          </a:p>
        </p:txBody>
      </p:sp>
    </p:spTree>
    <p:extLst>
      <p:ext uri="{BB962C8B-B14F-4D97-AF65-F5344CB8AC3E}">
        <p14:creationId xmlns:p14="http://schemas.microsoft.com/office/powerpoint/2010/main" val="220862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7A20F-2220-3869-728D-9D149279F073}"/>
              </a:ext>
            </a:extLst>
          </p:cNvPr>
          <p:cNvSpPr>
            <a:spLocks noGrp="1"/>
          </p:cNvSpPr>
          <p:nvPr>
            <p:ph type="title"/>
          </p:nvPr>
        </p:nvSpPr>
        <p:spPr/>
        <p:txBody>
          <a:bodyPr/>
          <a:lstStyle/>
          <a:p>
            <a:r>
              <a:rPr lang="fr-FR" dirty="0"/>
              <a:t>Exemples :</a:t>
            </a:r>
          </a:p>
        </p:txBody>
      </p:sp>
      <p:sp>
        <p:nvSpPr>
          <p:cNvPr id="3" name="Espace réservé du contenu 2">
            <a:extLst>
              <a:ext uri="{FF2B5EF4-FFF2-40B4-BE49-F238E27FC236}">
                <a16:creationId xmlns:a16="http://schemas.microsoft.com/office/drawing/2014/main" id="{3F0E44CE-9423-BC5D-8D8F-1E759C251CCF}"/>
              </a:ext>
            </a:extLst>
          </p:cNvPr>
          <p:cNvSpPr>
            <a:spLocks noGrp="1"/>
          </p:cNvSpPr>
          <p:nvPr>
            <p:ph idx="1"/>
          </p:nvPr>
        </p:nvSpPr>
        <p:spPr/>
        <p:txBody>
          <a:bodyPr>
            <a:normAutofit fontScale="55000" lnSpcReduction="20000"/>
          </a:bodyPr>
          <a:lstStyle/>
          <a:p>
            <a:pPr marL="0" indent="0">
              <a:buNone/>
            </a:pPr>
            <a:r>
              <a:rPr lang="fr-FR" b="1" dirty="0"/>
              <a:t>Exemple 3: Surveillance des Événements Système</a:t>
            </a:r>
          </a:p>
          <a:p>
            <a:pPr marL="0" indent="0">
              <a:buNone/>
            </a:pPr>
            <a:r>
              <a:rPr lang="fr-FR" dirty="0"/>
              <a:t>Ce script surveille les événements du journal système Windows et enregistre les événements liés à un ID spécifique dans un fichier journal.</a:t>
            </a:r>
          </a:p>
          <a:p>
            <a:pPr marL="0" indent="0">
              <a:buNone/>
            </a:pPr>
            <a:endParaRPr lang="fr-FR" dirty="0"/>
          </a:p>
          <a:p>
            <a:pPr marL="0" indent="0">
              <a:buNone/>
            </a:pPr>
            <a:r>
              <a:rPr lang="fr-FR" dirty="0"/>
              <a:t># Définition de l'ID de l'événement à surveiller</a:t>
            </a:r>
          </a:p>
          <a:p>
            <a:pPr marL="0" indent="0">
              <a:buNone/>
            </a:pPr>
            <a:r>
              <a:rPr lang="fr-FR" b="1" dirty="0"/>
              <a:t>$</a:t>
            </a:r>
            <a:r>
              <a:rPr lang="fr-FR" b="1" dirty="0" err="1"/>
              <a:t>eventId</a:t>
            </a:r>
            <a:r>
              <a:rPr lang="fr-FR" b="1" dirty="0"/>
              <a:t> = 1001</a:t>
            </a:r>
          </a:p>
          <a:p>
            <a:pPr marL="0" indent="0">
              <a:buNone/>
            </a:pPr>
            <a:endParaRPr lang="fr-FR" dirty="0"/>
          </a:p>
          <a:p>
            <a:pPr marL="0" indent="0">
              <a:buNone/>
            </a:pPr>
            <a:r>
              <a:rPr lang="fr-FR" dirty="0"/>
              <a:t># Surveillance continue des événements du journal système avec l'ID spécifié</a:t>
            </a:r>
          </a:p>
          <a:p>
            <a:pPr marL="0" indent="0">
              <a:buNone/>
            </a:pPr>
            <a:r>
              <a:rPr lang="fr-FR" b="1" dirty="0" err="1"/>
              <a:t>Get-WinEvent</a:t>
            </a:r>
            <a:r>
              <a:rPr lang="fr-FR" b="1" dirty="0"/>
              <a:t> -</a:t>
            </a:r>
            <a:r>
              <a:rPr lang="fr-FR" b="1" dirty="0" err="1"/>
              <a:t>LogName</a:t>
            </a:r>
            <a:r>
              <a:rPr lang="fr-FR" b="1" dirty="0"/>
              <a:t> System | </a:t>
            </a:r>
            <a:r>
              <a:rPr lang="fr-FR" b="1" dirty="0" err="1"/>
              <a:t>Where</a:t>
            </a:r>
            <a:r>
              <a:rPr lang="fr-FR" b="1" dirty="0"/>
              <a:t>-Object { $_.Id -eq $</a:t>
            </a:r>
            <a:r>
              <a:rPr lang="fr-FR" b="1" dirty="0" err="1"/>
              <a:t>eventId</a:t>
            </a:r>
            <a:r>
              <a:rPr lang="fr-FR" b="1" dirty="0"/>
              <a:t> } | </a:t>
            </a:r>
            <a:r>
              <a:rPr lang="fr-FR" b="1" dirty="0" err="1"/>
              <a:t>ForEach</a:t>
            </a:r>
            <a:r>
              <a:rPr lang="fr-FR" b="1" dirty="0"/>
              <a:t>-Object {</a:t>
            </a:r>
          </a:p>
          <a:p>
            <a:pPr marL="0" indent="0">
              <a:buNone/>
            </a:pPr>
            <a:r>
              <a:rPr lang="fr-FR" dirty="0"/>
              <a:t>    # Enregistrement des détails de l'événement dans un fichier journal</a:t>
            </a:r>
          </a:p>
          <a:p>
            <a:pPr marL="0" indent="0">
              <a:buNone/>
            </a:pPr>
            <a:r>
              <a:rPr lang="fr-FR" b="1" dirty="0"/>
              <a:t>    $_ | Out-File -</a:t>
            </a:r>
            <a:r>
              <a:rPr lang="fr-FR" b="1" dirty="0" err="1"/>
              <a:t>FilePath</a:t>
            </a:r>
            <a:r>
              <a:rPr lang="fr-FR" b="1" dirty="0"/>
              <a:t> "C:\Logs\SystemEvents.txt" -Append</a:t>
            </a:r>
          </a:p>
          <a:p>
            <a:pPr marL="0" indent="0">
              <a:buNone/>
            </a:pPr>
            <a:r>
              <a:rPr lang="fr-FR" b="1" dirty="0"/>
              <a:t>}</a:t>
            </a:r>
          </a:p>
        </p:txBody>
      </p:sp>
    </p:spTree>
    <p:extLst>
      <p:ext uri="{BB962C8B-B14F-4D97-AF65-F5344CB8AC3E}">
        <p14:creationId xmlns:p14="http://schemas.microsoft.com/office/powerpoint/2010/main" val="230323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3EF0F-9514-B5A5-9F69-4048240F9C9E}"/>
              </a:ext>
            </a:extLst>
          </p:cNvPr>
          <p:cNvSpPr>
            <a:spLocks noGrp="1"/>
          </p:cNvSpPr>
          <p:nvPr>
            <p:ph type="title"/>
          </p:nvPr>
        </p:nvSpPr>
        <p:spPr/>
        <p:txBody>
          <a:bodyPr/>
          <a:lstStyle/>
          <a:p>
            <a:r>
              <a:rPr lang="fr-FR" dirty="0"/>
              <a:t>Exemples :</a:t>
            </a:r>
          </a:p>
        </p:txBody>
      </p:sp>
      <p:sp>
        <p:nvSpPr>
          <p:cNvPr id="3" name="Espace réservé du contenu 2">
            <a:extLst>
              <a:ext uri="{FF2B5EF4-FFF2-40B4-BE49-F238E27FC236}">
                <a16:creationId xmlns:a16="http://schemas.microsoft.com/office/drawing/2014/main" id="{6093B42B-293B-0ACF-A530-8F156E7292CF}"/>
              </a:ext>
            </a:extLst>
          </p:cNvPr>
          <p:cNvSpPr>
            <a:spLocks noGrp="1"/>
          </p:cNvSpPr>
          <p:nvPr>
            <p:ph idx="1"/>
          </p:nvPr>
        </p:nvSpPr>
        <p:spPr/>
        <p:txBody>
          <a:bodyPr>
            <a:normAutofit fontScale="77500" lnSpcReduction="20000"/>
          </a:bodyPr>
          <a:lstStyle/>
          <a:p>
            <a:pPr marL="0" indent="0">
              <a:buNone/>
            </a:pPr>
            <a:r>
              <a:rPr lang="fr-FR" b="1" dirty="0"/>
              <a:t>Exemple 4: Gestion des Utilisateurs</a:t>
            </a:r>
          </a:p>
          <a:p>
            <a:pPr marL="0" indent="0">
              <a:buNone/>
            </a:pPr>
            <a:r>
              <a:rPr lang="fr-FR" dirty="0"/>
              <a:t>Ce script crée un nouvel utilisateur local sur la machine avec un nom d'utilisateur et un mot de passe spécifiés.</a:t>
            </a:r>
          </a:p>
          <a:p>
            <a:pPr marL="0" indent="0">
              <a:buNone/>
            </a:pPr>
            <a:endParaRPr lang="fr-FR" dirty="0"/>
          </a:p>
          <a:p>
            <a:pPr marL="0" indent="0">
              <a:buNone/>
            </a:pPr>
            <a:r>
              <a:rPr lang="fr-FR" dirty="0"/>
              <a:t># Définition des informations de l'utilisateur</a:t>
            </a:r>
          </a:p>
          <a:p>
            <a:pPr marL="0" indent="0">
              <a:buNone/>
            </a:pPr>
            <a:r>
              <a:rPr lang="fr-FR" b="1" dirty="0"/>
              <a:t>$</a:t>
            </a:r>
            <a:r>
              <a:rPr lang="fr-FR" b="1" dirty="0" err="1"/>
              <a:t>username</a:t>
            </a:r>
            <a:r>
              <a:rPr lang="fr-FR" b="1" dirty="0"/>
              <a:t> = "</a:t>
            </a:r>
            <a:r>
              <a:rPr lang="fr-FR" b="1" dirty="0" err="1"/>
              <a:t>NewUser</a:t>
            </a:r>
            <a:r>
              <a:rPr lang="fr-FR" b="1" dirty="0"/>
              <a:t>"</a:t>
            </a:r>
          </a:p>
          <a:p>
            <a:pPr marL="0" indent="0">
              <a:buNone/>
            </a:pPr>
            <a:r>
              <a:rPr lang="fr-FR" b="1" dirty="0"/>
              <a:t>$</a:t>
            </a:r>
            <a:r>
              <a:rPr lang="fr-FR" b="1" dirty="0" err="1"/>
              <a:t>password</a:t>
            </a:r>
            <a:r>
              <a:rPr lang="fr-FR" b="1" dirty="0"/>
              <a:t> = </a:t>
            </a:r>
            <a:r>
              <a:rPr lang="fr-FR" b="1" dirty="0" err="1"/>
              <a:t>ConvertTo-SecureString</a:t>
            </a:r>
            <a:r>
              <a:rPr lang="fr-FR" b="1" dirty="0"/>
              <a:t> "P@ssw0rd" -</a:t>
            </a:r>
            <a:r>
              <a:rPr lang="fr-FR" b="1" dirty="0" err="1"/>
              <a:t>AsPlainText</a:t>
            </a:r>
            <a:r>
              <a:rPr lang="fr-FR" b="1" dirty="0"/>
              <a:t> -Force</a:t>
            </a:r>
          </a:p>
          <a:p>
            <a:pPr marL="0" indent="0">
              <a:buNone/>
            </a:pPr>
            <a:r>
              <a:rPr lang="fr-FR" dirty="0"/>
              <a:t># Création du nouvel utilisateur</a:t>
            </a:r>
          </a:p>
          <a:p>
            <a:pPr marL="0" indent="0">
              <a:buNone/>
            </a:pPr>
            <a:r>
              <a:rPr lang="fr-FR" b="1" dirty="0"/>
              <a:t>New-</a:t>
            </a:r>
            <a:r>
              <a:rPr lang="fr-FR" b="1" dirty="0" err="1"/>
              <a:t>LocalUser</a:t>
            </a:r>
            <a:r>
              <a:rPr lang="fr-FR" b="1" dirty="0"/>
              <a:t> -Name $</a:t>
            </a:r>
            <a:r>
              <a:rPr lang="fr-FR" b="1" dirty="0" err="1"/>
              <a:t>username</a:t>
            </a:r>
            <a:r>
              <a:rPr lang="fr-FR" b="1" dirty="0"/>
              <a:t> -</a:t>
            </a:r>
            <a:r>
              <a:rPr lang="fr-FR" b="1" dirty="0" err="1"/>
              <a:t>Password</a:t>
            </a:r>
            <a:r>
              <a:rPr lang="fr-FR" b="1" dirty="0"/>
              <a:t> $</a:t>
            </a:r>
            <a:r>
              <a:rPr lang="fr-FR" b="1" dirty="0" err="1"/>
              <a:t>password</a:t>
            </a:r>
            <a:r>
              <a:rPr lang="fr-FR" b="1" dirty="0"/>
              <a:t> -</a:t>
            </a:r>
            <a:r>
              <a:rPr lang="fr-FR" b="1" dirty="0" err="1"/>
              <a:t>FullName</a:t>
            </a:r>
            <a:r>
              <a:rPr lang="fr-FR" b="1" dirty="0"/>
              <a:t> "New User" -Description "Nouvel utilisateur local"</a:t>
            </a:r>
          </a:p>
        </p:txBody>
      </p:sp>
    </p:spTree>
    <p:extLst>
      <p:ext uri="{BB962C8B-B14F-4D97-AF65-F5344CB8AC3E}">
        <p14:creationId xmlns:p14="http://schemas.microsoft.com/office/powerpoint/2010/main" val="135030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A2976-954A-B83E-36EF-DF9ED586B000}"/>
              </a:ext>
            </a:extLst>
          </p:cNvPr>
          <p:cNvSpPr>
            <a:spLocks noGrp="1"/>
          </p:cNvSpPr>
          <p:nvPr>
            <p:ph type="title"/>
          </p:nvPr>
        </p:nvSpPr>
        <p:spPr/>
        <p:txBody>
          <a:bodyPr/>
          <a:lstStyle/>
          <a:p>
            <a:r>
              <a:rPr lang="fr-FR" dirty="0"/>
              <a:t>TP :</a:t>
            </a:r>
          </a:p>
        </p:txBody>
      </p:sp>
      <p:sp>
        <p:nvSpPr>
          <p:cNvPr id="3" name="Espace réservé du contenu 2">
            <a:extLst>
              <a:ext uri="{FF2B5EF4-FFF2-40B4-BE49-F238E27FC236}">
                <a16:creationId xmlns:a16="http://schemas.microsoft.com/office/drawing/2014/main" id="{CCEFB853-7AE1-99A2-145E-A72809AC170C}"/>
              </a:ext>
            </a:extLst>
          </p:cNvPr>
          <p:cNvSpPr>
            <a:spLocks noGrp="1"/>
          </p:cNvSpPr>
          <p:nvPr>
            <p:ph idx="1"/>
          </p:nvPr>
        </p:nvSpPr>
        <p:spPr/>
        <p:txBody>
          <a:bodyPr>
            <a:normAutofit fontScale="92500"/>
          </a:bodyPr>
          <a:lstStyle/>
          <a:p>
            <a:pPr marL="0" indent="0">
              <a:buNone/>
            </a:pPr>
            <a:r>
              <a:rPr lang="fr-FR" b="1" dirty="0"/>
              <a:t>Exercice 1: Manipulation de Fichiers et de Dossiers</a:t>
            </a:r>
          </a:p>
          <a:p>
            <a:pPr marL="514350" indent="-514350">
              <a:buFont typeface="+mj-lt"/>
              <a:buAutoNum type="arabicPeriod"/>
            </a:pPr>
            <a:r>
              <a:rPr lang="fr-FR" dirty="0"/>
              <a:t>Créez un nouveau dossier nommé "</a:t>
            </a:r>
            <a:r>
              <a:rPr lang="fr-FR" dirty="0" err="1"/>
              <a:t>TP_PowerShell</a:t>
            </a:r>
            <a:r>
              <a:rPr lang="fr-FR" dirty="0"/>
              <a:t>" sur votre bureau à l'aide de PowerShell.</a:t>
            </a:r>
          </a:p>
          <a:p>
            <a:pPr marL="514350" indent="-514350">
              <a:buFont typeface="+mj-lt"/>
              <a:buAutoNum type="arabicPeriod"/>
            </a:pPr>
            <a:r>
              <a:rPr lang="fr-FR" dirty="0"/>
              <a:t>Créez un fichier texte vide nommé "notes.txt" à l'intérieur du dossier "</a:t>
            </a:r>
            <a:r>
              <a:rPr lang="fr-FR" dirty="0" err="1"/>
              <a:t>TP_PowerShell</a:t>
            </a:r>
            <a:r>
              <a:rPr lang="fr-FR" dirty="0"/>
              <a:t>".</a:t>
            </a:r>
          </a:p>
          <a:p>
            <a:pPr marL="514350" indent="-514350">
              <a:buFont typeface="+mj-lt"/>
              <a:buAutoNum type="arabicPeriod"/>
            </a:pPr>
            <a:r>
              <a:rPr lang="fr-FR" dirty="0"/>
              <a:t>Vérifiez que le fichier "notes.txt" a été créé avec succès en le listant.</a:t>
            </a:r>
          </a:p>
          <a:p>
            <a:pPr marL="514350" indent="-514350">
              <a:buFont typeface="+mj-lt"/>
              <a:buAutoNum type="arabicPeriod"/>
            </a:pPr>
            <a:r>
              <a:rPr lang="fr-FR" dirty="0"/>
              <a:t>Renommez le fichier "notes.txt" en "important_notes.txt".</a:t>
            </a:r>
          </a:p>
          <a:p>
            <a:pPr marL="514350" indent="-514350">
              <a:buFont typeface="+mj-lt"/>
              <a:buAutoNum type="arabicPeriod"/>
            </a:pPr>
            <a:r>
              <a:rPr lang="fr-FR" dirty="0"/>
              <a:t>Supprimez le fichier "important_notes.txt" du dossier "</a:t>
            </a:r>
            <a:r>
              <a:rPr lang="fr-FR" dirty="0" err="1"/>
              <a:t>TP_PowerShell</a:t>
            </a:r>
            <a:r>
              <a:rPr lang="fr-FR" dirty="0"/>
              <a:t>".</a:t>
            </a:r>
          </a:p>
        </p:txBody>
      </p:sp>
    </p:spTree>
    <p:extLst>
      <p:ext uri="{BB962C8B-B14F-4D97-AF65-F5344CB8AC3E}">
        <p14:creationId xmlns:p14="http://schemas.microsoft.com/office/powerpoint/2010/main" val="123975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659F84-05CB-C9EB-652C-FF64B08AE3D4}"/>
              </a:ext>
            </a:extLst>
          </p:cNvPr>
          <p:cNvSpPr>
            <a:spLocks noGrp="1"/>
          </p:cNvSpPr>
          <p:nvPr>
            <p:ph type="title"/>
          </p:nvPr>
        </p:nvSpPr>
        <p:spPr/>
        <p:txBody>
          <a:bodyPr/>
          <a:lstStyle/>
          <a:p>
            <a:r>
              <a:rPr lang="fr-FR" dirty="0"/>
              <a:t>TP :</a:t>
            </a:r>
          </a:p>
        </p:txBody>
      </p:sp>
      <p:sp>
        <p:nvSpPr>
          <p:cNvPr id="3" name="Espace réservé du contenu 2">
            <a:extLst>
              <a:ext uri="{FF2B5EF4-FFF2-40B4-BE49-F238E27FC236}">
                <a16:creationId xmlns:a16="http://schemas.microsoft.com/office/drawing/2014/main" id="{D949B294-BE2E-E534-46C2-C1951813CCAF}"/>
              </a:ext>
            </a:extLst>
          </p:cNvPr>
          <p:cNvSpPr>
            <a:spLocks noGrp="1"/>
          </p:cNvSpPr>
          <p:nvPr>
            <p:ph idx="1"/>
          </p:nvPr>
        </p:nvSpPr>
        <p:spPr/>
        <p:txBody>
          <a:bodyPr/>
          <a:lstStyle/>
          <a:p>
            <a:pPr marL="0" indent="0">
              <a:buNone/>
            </a:pPr>
            <a:r>
              <a:rPr lang="fr-FR" b="1" dirty="0"/>
              <a:t>Exercice 2: Gestion des Services</a:t>
            </a:r>
          </a:p>
          <a:p>
            <a:pPr marL="514350" indent="-514350">
              <a:buFont typeface="+mj-lt"/>
              <a:buAutoNum type="arabicPeriod"/>
            </a:pPr>
            <a:r>
              <a:rPr lang="fr-FR" dirty="0"/>
              <a:t>Affichez la liste des services en cours d'exécution sur votre machine à l'aide de PowerShell.</a:t>
            </a:r>
          </a:p>
          <a:p>
            <a:pPr marL="514350" indent="-514350">
              <a:buFont typeface="+mj-lt"/>
              <a:buAutoNum type="arabicPeriod"/>
            </a:pPr>
            <a:r>
              <a:rPr lang="fr-FR" dirty="0"/>
              <a:t>Trouvez le service "Windows Update" dans la liste et arrêtez-le.</a:t>
            </a:r>
          </a:p>
          <a:p>
            <a:pPr marL="514350" indent="-514350">
              <a:buFont typeface="+mj-lt"/>
              <a:buAutoNum type="arabicPeriod"/>
            </a:pPr>
            <a:r>
              <a:rPr lang="fr-FR" dirty="0"/>
              <a:t>Vérifiez que le service "Windows Update" a bien été arrêté.</a:t>
            </a:r>
          </a:p>
          <a:p>
            <a:pPr marL="514350" indent="-514350">
              <a:buFont typeface="+mj-lt"/>
              <a:buAutoNum type="arabicPeriod"/>
            </a:pPr>
            <a:r>
              <a:rPr lang="fr-FR" dirty="0"/>
              <a:t>Redémarrez le service "Windows Update".</a:t>
            </a:r>
          </a:p>
          <a:p>
            <a:endParaRPr lang="fr-FR" dirty="0"/>
          </a:p>
        </p:txBody>
      </p:sp>
    </p:spTree>
    <p:extLst>
      <p:ext uri="{BB962C8B-B14F-4D97-AF65-F5344CB8AC3E}">
        <p14:creationId xmlns:p14="http://schemas.microsoft.com/office/powerpoint/2010/main" val="295119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6D0732-C137-D71E-E663-E487DEDD3C50}"/>
              </a:ext>
            </a:extLst>
          </p:cNvPr>
          <p:cNvSpPr>
            <a:spLocks noGrp="1"/>
          </p:cNvSpPr>
          <p:nvPr>
            <p:ph type="title"/>
          </p:nvPr>
        </p:nvSpPr>
        <p:spPr/>
        <p:txBody>
          <a:bodyPr/>
          <a:lstStyle/>
          <a:p>
            <a:r>
              <a:rPr lang="fr-FR" dirty="0"/>
              <a:t>Qu'est-ce que PowerShell ?</a:t>
            </a:r>
          </a:p>
        </p:txBody>
      </p:sp>
      <p:sp>
        <p:nvSpPr>
          <p:cNvPr id="3" name="Espace réservé du contenu 2">
            <a:extLst>
              <a:ext uri="{FF2B5EF4-FFF2-40B4-BE49-F238E27FC236}">
                <a16:creationId xmlns:a16="http://schemas.microsoft.com/office/drawing/2014/main" id="{8DD88B9E-020D-475E-3461-AE29A08239D2}"/>
              </a:ext>
            </a:extLst>
          </p:cNvPr>
          <p:cNvSpPr>
            <a:spLocks noGrp="1"/>
          </p:cNvSpPr>
          <p:nvPr>
            <p:ph idx="1"/>
          </p:nvPr>
        </p:nvSpPr>
        <p:spPr/>
        <p:txBody>
          <a:bodyPr>
            <a:normAutofit fontScale="62500" lnSpcReduction="20000"/>
          </a:bodyPr>
          <a:lstStyle/>
          <a:p>
            <a:pPr marL="0" indent="0">
              <a:buNone/>
            </a:pPr>
            <a:r>
              <a:rPr lang="fr-FR" b="1" dirty="0"/>
              <a:t>PowerShell</a:t>
            </a:r>
            <a:r>
              <a:rPr lang="fr-FR" dirty="0"/>
              <a:t> </a:t>
            </a:r>
            <a:r>
              <a:rPr lang="fr-FR" b="1" dirty="0"/>
              <a:t>:</a:t>
            </a:r>
          </a:p>
          <a:p>
            <a:r>
              <a:rPr lang="fr-FR" dirty="0"/>
              <a:t>Développé par Microsoft, PowerShell est un </a:t>
            </a:r>
            <a:r>
              <a:rPr lang="fr-FR" dirty="0" err="1"/>
              <a:t>shell</a:t>
            </a:r>
            <a:r>
              <a:rPr lang="fr-FR" dirty="0"/>
              <a:t> de ligne de commande et un langage de script.</a:t>
            </a:r>
          </a:p>
          <a:p>
            <a:r>
              <a:rPr lang="fr-FR" dirty="0"/>
              <a:t>Contrairement aux </a:t>
            </a:r>
            <a:r>
              <a:rPr lang="fr-FR" dirty="0" err="1"/>
              <a:t>shells</a:t>
            </a:r>
            <a:r>
              <a:rPr lang="fr-FR" dirty="0"/>
              <a:t> traditionnels, comme Command Prompt (cmd.exe), PowerShell offre un ensemble de fonctionnalités avancées qui le rendent extrêmement puissant pour l'administration système.</a:t>
            </a:r>
          </a:p>
          <a:p>
            <a:endParaRPr lang="fr-FR" dirty="0"/>
          </a:p>
          <a:p>
            <a:pPr marL="0" indent="0">
              <a:buNone/>
            </a:pPr>
            <a:r>
              <a:rPr lang="fr-FR" b="1" dirty="0"/>
              <a:t>Environnement Interactif :</a:t>
            </a:r>
          </a:p>
          <a:p>
            <a:r>
              <a:rPr lang="fr-FR" dirty="0"/>
              <a:t>PowerShell fournit un environnement interactif où les utilisateurs peuvent interagir avec le système d'exploitation et exécuter des commandes pour effectuer diverses tâches administratives.</a:t>
            </a:r>
          </a:p>
          <a:p>
            <a:r>
              <a:rPr lang="fr-FR" dirty="0"/>
              <a:t>Il offre une interface conviviale et une syntaxe intuitive, ce qui facilite l'apprentissage et l'utilisation même pour les débutants.</a:t>
            </a:r>
          </a:p>
        </p:txBody>
      </p:sp>
    </p:spTree>
    <p:extLst>
      <p:ext uri="{BB962C8B-B14F-4D97-AF65-F5344CB8AC3E}">
        <p14:creationId xmlns:p14="http://schemas.microsoft.com/office/powerpoint/2010/main" val="45561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E6EAC-DA33-C564-F069-E23B5651E316}"/>
              </a:ext>
            </a:extLst>
          </p:cNvPr>
          <p:cNvSpPr>
            <a:spLocks noGrp="1"/>
          </p:cNvSpPr>
          <p:nvPr>
            <p:ph type="title"/>
          </p:nvPr>
        </p:nvSpPr>
        <p:spPr/>
        <p:txBody>
          <a:bodyPr/>
          <a:lstStyle/>
          <a:p>
            <a:r>
              <a:rPr lang="fr-FR" dirty="0"/>
              <a:t>TP :</a:t>
            </a:r>
          </a:p>
        </p:txBody>
      </p:sp>
      <p:sp>
        <p:nvSpPr>
          <p:cNvPr id="3" name="Espace réservé du contenu 2">
            <a:extLst>
              <a:ext uri="{FF2B5EF4-FFF2-40B4-BE49-F238E27FC236}">
                <a16:creationId xmlns:a16="http://schemas.microsoft.com/office/drawing/2014/main" id="{D9507D8E-62A5-88F2-333B-57B0B3D01D69}"/>
              </a:ext>
            </a:extLst>
          </p:cNvPr>
          <p:cNvSpPr>
            <a:spLocks noGrp="1"/>
          </p:cNvSpPr>
          <p:nvPr>
            <p:ph idx="1"/>
          </p:nvPr>
        </p:nvSpPr>
        <p:spPr/>
        <p:txBody>
          <a:bodyPr/>
          <a:lstStyle/>
          <a:p>
            <a:pPr marL="0" indent="0">
              <a:buNone/>
            </a:pPr>
            <a:r>
              <a:rPr lang="fr-FR" b="1" dirty="0"/>
              <a:t>Exercice 3: Gestion des Utilisateurs</a:t>
            </a:r>
          </a:p>
          <a:p>
            <a:pPr marL="514350" indent="-514350">
              <a:buFont typeface="+mj-lt"/>
              <a:buAutoNum type="arabicPeriod"/>
            </a:pPr>
            <a:r>
              <a:rPr lang="fr-FR" dirty="0"/>
              <a:t>Créez un nouvel utilisateur local nommé "</a:t>
            </a:r>
            <a:r>
              <a:rPr lang="fr-FR" dirty="0" err="1"/>
              <a:t>NouvelUtilisateur</a:t>
            </a:r>
            <a:r>
              <a:rPr lang="fr-FR" dirty="0"/>
              <a:t>" avec le mot de passe "Test123!" à l'aide de PowerShell.</a:t>
            </a:r>
          </a:p>
          <a:p>
            <a:pPr marL="514350" indent="-514350">
              <a:buFont typeface="+mj-lt"/>
              <a:buAutoNum type="arabicPeriod"/>
            </a:pPr>
            <a:r>
              <a:rPr lang="fr-FR" dirty="0"/>
              <a:t>Vérifiez que l'utilisateur "</a:t>
            </a:r>
            <a:r>
              <a:rPr lang="fr-FR" dirty="0" err="1"/>
              <a:t>NouvelUtilisateur</a:t>
            </a:r>
            <a:r>
              <a:rPr lang="fr-FR" dirty="0"/>
              <a:t>" a bien été créé.</a:t>
            </a:r>
          </a:p>
          <a:p>
            <a:pPr marL="514350" indent="-514350">
              <a:buFont typeface="+mj-lt"/>
              <a:buAutoNum type="arabicPeriod"/>
            </a:pPr>
            <a:r>
              <a:rPr lang="fr-FR" dirty="0"/>
              <a:t>Modifiez la description de l'utilisateur "</a:t>
            </a:r>
            <a:r>
              <a:rPr lang="fr-FR" dirty="0" err="1"/>
              <a:t>NouvelUtilisateur</a:t>
            </a:r>
            <a:r>
              <a:rPr lang="fr-FR" dirty="0"/>
              <a:t>" pour "Compte de Test".</a:t>
            </a:r>
          </a:p>
          <a:p>
            <a:pPr marL="514350" indent="-514350">
              <a:buFont typeface="+mj-lt"/>
              <a:buAutoNum type="arabicPeriod"/>
            </a:pPr>
            <a:r>
              <a:rPr lang="fr-FR" dirty="0"/>
              <a:t>Supprimez l'utilisateur "</a:t>
            </a:r>
            <a:r>
              <a:rPr lang="fr-FR" dirty="0" err="1"/>
              <a:t>NouvelUtilisateur</a:t>
            </a:r>
            <a:r>
              <a:rPr lang="fr-FR" dirty="0"/>
              <a:t>" de la machine.</a:t>
            </a:r>
          </a:p>
        </p:txBody>
      </p:sp>
    </p:spTree>
    <p:extLst>
      <p:ext uri="{BB962C8B-B14F-4D97-AF65-F5344CB8AC3E}">
        <p14:creationId xmlns:p14="http://schemas.microsoft.com/office/powerpoint/2010/main" val="87352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C1DCD-C282-CCF6-F90D-F7B6F1207849}"/>
              </a:ext>
            </a:extLst>
          </p:cNvPr>
          <p:cNvSpPr>
            <a:spLocks noGrp="1"/>
          </p:cNvSpPr>
          <p:nvPr>
            <p:ph type="title"/>
          </p:nvPr>
        </p:nvSpPr>
        <p:spPr/>
        <p:txBody>
          <a:bodyPr/>
          <a:lstStyle/>
          <a:p>
            <a:r>
              <a:rPr lang="fr-FR" dirty="0"/>
              <a:t>Qu'est-ce que PowerShell ?</a:t>
            </a:r>
          </a:p>
        </p:txBody>
      </p:sp>
      <p:sp>
        <p:nvSpPr>
          <p:cNvPr id="3" name="Espace réservé du contenu 2">
            <a:extLst>
              <a:ext uri="{FF2B5EF4-FFF2-40B4-BE49-F238E27FC236}">
                <a16:creationId xmlns:a16="http://schemas.microsoft.com/office/drawing/2014/main" id="{014F9A34-6739-8A70-DBAB-A6477D5BF13A}"/>
              </a:ext>
            </a:extLst>
          </p:cNvPr>
          <p:cNvSpPr>
            <a:spLocks noGrp="1"/>
          </p:cNvSpPr>
          <p:nvPr>
            <p:ph idx="1"/>
          </p:nvPr>
        </p:nvSpPr>
        <p:spPr/>
        <p:txBody>
          <a:bodyPr>
            <a:normAutofit fontScale="70000" lnSpcReduction="20000"/>
          </a:bodyPr>
          <a:lstStyle/>
          <a:p>
            <a:pPr marL="0" indent="0">
              <a:buNone/>
            </a:pPr>
            <a:r>
              <a:rPr lang="fr-FR" b="1" dirty="0"/>
              <a:t>Automatisation et Gestion des Configurations :</a:t>
            </a:r>
          </a:p>
          <a:p>
            <a:r>
              <a:rPr lang="fr-FR" dirty="0"/>
              <a:t>L'une des principales forces de PowerShell réside dans sa capacité à automatiser les tâches répétitives et à gérer efficacement les configurations système.</a:t>
            </a:r>
          </a:p>
          <a:p>
            <a:r>
              <a:rPr lang="fr-FR" dirty="0"/>
              <a:t>Il permet aux administrateurs de créer des scripts complexes pour effectuer des opérations telles que la gestion des utilisateurs, la configuration des services, la surveillance des performances, etc., avec une efficacité accrue.</a:t>
            </a:r>
          </a:p>
          <a:p>
            <a:endParaRPr lang="fr-FR" dirty="0"/>
          </a:p>
          <a:p>
            <a:pPr marL="0" indent="0">
              <a:buNone/>
            </a:pPr>
            <a:r>
              <a:rPr lang="fr-FR" b="1" dirty="0"/>
              <a:t>Intégration avec .NET Framework :</a:t>
            </a:r>
          </a:p>
          <a:p>
            <a:r>
              <a:rPr lang="fr-FR" dirty="0"/>
              <a:t>PowerShell est basé sur le Framework .NET, ce qui lui donne un accès complet à toutes les fonctionnalités de ce </a:t>
            </a:r>
            <a:r>
              <a:rPr lang="fr-FR" dirty="0" err="1"/>
              <a:t>framework</a:t>
            </a:r>
            <a:r>
              <a:rPr lang="fr-FR" dirty="0"/>
              <a:t>.</a:t>
            </a:r>
          </a:p>
          <a:p>
            <a:r>
              <a:rPr lang="fr-FR" dirty="0"/>
              <a:t>Cela signifie que les utilisateurs peuvent exploiter la vaste bibliothèque de classes .NET pour créer des scripts puissants et complexes répondant à des besoins spécifiques.</a:t>
            </a:r>
          </a:p>
        </p:txBody>
      </p:sp>
    </p:spTree>
    <p:extLst>
      <p:ext uri="{BB962C8B-B14F-4D97-AF65-F5344CB8AC3E}">
        <p14:creationId xmlns:p14="http://schemas.microsoft.com/office/powerpoint/2010/main" val="22630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3A804-7221-9609-02B1-BF6281B013BA}"/>
              </a:ext>
            </a:extLst>
          </p:cNvPr>
          <p:cNvSpPr>
            <a:spLocks noGrp="1"/>
          </p:cNvSpPr>
          <p:nvPr>
            <p:ph type="title"/>
          </p:nvPr>
        </p:nvSpPr>
        <p:spPr/>
        <p:txBody>
          <a:bodyPr/>
          <a:lstStyle/>
          <a:p>
            <a:r>
              <a:rPr lang="fr-FR" dirty="0"/>
              <a:t>Qu'est-ce que PowerShell ?</a:t>
            </a:r>
          </a:p>
        </p:txBody>
      </p:sp>
      <p:sp>
        <p:nvSpPr>
          <p:cNvPr id="3" name="Espace réservé du contenu 2">
            <a:extLst>
              <a:ext uri="{FF2B5EF4-FFF2-40B4-BE49-F238E27FC236}">
                <a16:creationId xmlns:a16="http://schemas.microsoft.com/office/drawing/2014/main" id="{93490476-6D03-98C2-49C0-D1FEBA43DA19}"/>
              </a:ext>
            </a:extLst>
          </p:cNvPr>
          <p:cNvSpPr>
            <a:spLocks noGrp="1"/>
          </p:cNvSpPr>
          <p:nvPr>
            <p:ph idx="1"/>
          </p:nvPr>
        </p:nvSpPr>
        <p:spPr/>
        <p:txBody>
          <a:bodyPr>
            <a:normAutofit/>
          </a:bodyPr>
          <a:lstStyle/>
          <a:p>
            <a:pPr marL="0" indent="0">
              <a:buNone/>
            </a:pPr>
            <a:r>
              <a:rPr lang="fr-FR" b="1" dirty="0"/>
              <a:t>Support Multiplateforme :</a:t>
            </a:r>
          </a:p>
          <a:p>
            <a:r>
              <a:rPr lang="fr-FR" dirty="0"/>
              <a:t>Bien que PowerShell ait été initialement développé pour les systèmes d'exploitation Windows, Microsoft a récemment étendu son support aux plateformes non-Windows, telles que Linux et </a:t>
            </a:r>
            <a:r>
              <a:rPr lang="fr-FR" dirty="0" err="1"/>
              <a:t>macOS</a:t>
            </a:r>
            <a:r>
              <a:rPr lang="fr-FR" dirty="0"/>
              <a:t>, avec PowerShell </a:t>
            </a:r>
            <a:r>
              <a:rPr lang="fr-FR" dirty="0" err="1"/>
              <a:t>Core</a:t>
            </a:r>
            <a:r>
              <a:rPr lang="fr-FR" dirty="0"/>
              <a:t>.</a:t>
            </a:r>
          </a:p>
          <a:p>
            <a:r>
              <a:rPr lang="fr-FR" dirty="0"/>
              <a:t>Cela offre aux administrateurs la possibilité d'utiliser PowerShell dans des environnements hétérogènes et de tirer parti de ses fonctionnalités sur une variété de systèmes.</a:t>
            </a:r>
          </a:p>
        </p:txBody>
      </p:sp>
    </p:spTree>
    <p:extLst>
      <p:ext uri="{BB962C8B-B14F-4D97-AF65-F5344CB8AC3E}">
        <p14:creationId xmlns:p14="http://schemas.microsoft.com/office/powerpoint/2010/main" val="174436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8B268-1EBD-13AA-828E-D509B8CC0B56}"/>
              </a:ext>
            </a:extLst>
          </p:cNvPr>
          <p:cNvSpPr>
            <a:spLocks noGrp="1"/>
          </p:cNvSpPr>
          <p:nvPr>
            <p:ph type="title"/>
          </p:nvPr>
        </p:nvSpPr>
        <p:spPr/>
        <p:txBody>
          <a:bodyPr/>
          <a:lstStyle/>
          <a:p>
            <a:r>
              <a:rPr lang="fr-FR" dirty="0"/>
              <a:t>Pourquoi PowerShell ?</a:t>
            </a:r>
          </a:p>
        </p:txBody>
      </p:sp>
      <p:sp>
        <p:nvSpPr>
          <p:cNvPr id="3" name="Espace réservé du contenu 2">
            <a:extLst>
              <a:ext uri="{FF2B5EF4-FFF2-40B4-BE49-F238E27FC236}">
                <a16:creationId xmlns:a16="http://schemas.microsoft.com/office/drawing/2014/main" id="{DFF20803-C65E-4CD8-1795-62215D0255C3}"/>
              </a:ext>
            </a:extLst>
          </p:cNvPr>
          <p:cNvSpPr>
            <a:spLocks noGrp="1"/>
          </p:cNvSpPr>
          <p:nvPr>
            <p:ph idx="1"/>
          </p:nvPr>
        </p:nvSpPr>
        <p:spPr/>
        <p:txBody>
          <a:bodyPr>
            <a:normAutofit fontScale="62500" lnSpcReduction="20000"/>
          </a:bodyPr>
          <a:lstStyle/>
          <a:p>
            <a:pPr marL="0" indent="0">
              <a:buNone/>
            </a:pPr>
            <a:r>
              <a:rPr lang="fr-FR" b="1" dirty="0"/>
              <a:t>Automatisation des Tâches Système :</a:t>
            </a:r>
          </a:p>
          <a:p>
            <a:r>
              <a:rPr lang="fr-FR" dirty="0"/>
              <a:t>PowerShell offre une automatisation puissante des tâches système, permettant aux administrateurs de réduire le temps et les efforts nécessaires pour effectuer des opérations courantes.</a:t>
            </a:r>
          </a:p>
          <a:p>
            <a:r>
              <a:rPr lang="fr-FR" dirty="0"/>
              <a:t>Les </a:t>
            </a:r>
            <a:r>
              <a:rPr lang="fr-FR" dirty="0" err="1"/>
              <a:t>cmdlets</a:t>
            </a:r>
            <a:r>
              <a:rPr lang="fr-FR" dirty="0"/>
              <a:t> (</a:t>
            </a:r>
            <a:r>
              <a:rPr lang="fr-FR" dirty="0" err="1"/>
              <a:t>commandlets</a:t>
            </a:r>
            <a:r>
              <a:rPr lang="fr-FR" dirty="0"/>
              <a:t>) de PowerShell permettent d'effectuer une grande variété de tâches, des opérations de base telles que la gestion des fichiers et des processus aux tâches plus avancées telles que la configuration des services et des stratégies de groupe.</a:t>
            </a:r>
          </a:p>
          <a:p>
            <a:endParaRPr lang="fr-FR" dirty="0"/>
          </a:p>
          <a:p>
            <a:pPr marL="0" indent="0">
              <a:buNone/>
            </a:pPr>
            <a:r>
              <a:rPr lang="fr-FR" b="1" dirty="0"/>
              <a:t>Réduction du Temps et des Efforts :</a:t>
            </a:r>
          </a:p>
          <a:p>
            <a:r>
              <a:rPr lang="fr-FR" dirty="0"/>
              <a:t>Grâce à son approche basée sur des scripts, PowerShell permet d'automatiser des processus complexes et répétitifs, ce qui réduit le risque d'erreurs humaines et accélère l'exécution des tâches.</a:t>
            </a:r>
          </a:p>
          <a:p>
            <a:r>
              <a:rPr lang="fr-FR" dirty="0"/>
              <a:t>Les scripts PowerShell peuvent être réutilisés et partagés entre les membres de l'équipe, ce qui améliore l'efficacité globale de l'administration système.</a:t>
            </a:r>
          </a:p>
        </p:txBody>
      </p:sp>
    </p:spTree>
    <p:extLst>
      <p:ext uri="{BB962C8B-B14F-4D97-AF65-F5344CB8AC3E}">
        <p14:creationId xmlns:p14="http://schemas.microsoft.com/office/powerpoint/2010/main" val="243668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3F8DC-E433-DFA6-CD10-1F436CAC561F}"/>
              </a:ext>
            </a:extLst>
          </p:cNvPr>
          <p:cNvSpPr>
            <a:spLocks noGrp="1"/>
          </p:cNvSpPr>
          <p:nvPr>
            <p:ph type="title"/>
          </p:nvPr>
        </p:nvSpPr>
        <p:spPr/>
        <p:txBody>
          <a:bodyPr/>
          <a:lstStyle/>
          <a:p>
            <a:r>
              <a:rPr lang="fr-FR" dirty="0"/>
              <a:t>Pourquoi PowerShell ?</a:t>
            </a:r>
          </a:p>
        </p:txBody>
      </p:sp>
      <p:sp>
        <p:nvSpPr>
          <p:cNvPr id="3" name="Espace réservé du contenu 2">
            <a:extLst>
              <a:ext uri="{FF2B5EF4-FFF2-40B4-BE49-F238E27FC236}">
                <a16:creationId xmlns:a16="http://schemas.microsoft.com/office/drawing/2014/main" id="{B33FFD66-8122-C704-F145-B51D4BA86FE8}"/>
              </a:ext>
            </a:extLst>
          </p:cNvPr>
          <p:cNvSpPr>
            <a:spLocks noGrp="1"/>
          </p:cNvSpPr>
          <p:nvPr>
            <p:ph idx="1"/>
          </p:nvPr>
        </p:nvSpPr>
        <p:spPr/>
        <p:txBody>
          <a:bodyPr>
            <a:normAutofit fontScale="55000" lnSpcReduction="20000"/>
          </a:bodyPr>
          <a:lstStyle/>
          <a:p>
            <a:pPr marL="0" indent="0">
              <a:buNone/>
            </a:pPr>
            <a:r>
              <a:rPr lang="fr-FR" b="1" dirty="0"/>
              <a:t>Intégration avec .NET Framework :</a:t>
            </a:r>
          </a:p>
          <a:p>
            <a:r>
              <a:rPr lang="fr-FR" dirty="0"/>
              <a:t>PowerShell est étroitement intégré avec le Framework .NET, offrant ainsi une grande flexibilité et une capacité d'extension illimitée.</a:t>
            </a:r>
          </a:p>
          <a:p>
            <a:r>
              <a:rPr lang="fr-FR" dirty="0"/>
              <a:t>Les administrateurs peuvent accéder à toutes les fonctionnalités de .NET Framework à partir de PowerShell, ce qui leur permet de tirer parti de la vaste bibliothèque de classes et de méthodes pour créer des scripts avancés et personnalisés.</a:t>
            </a:r>
          </a:p>
          <a:p>
            <a:endParaRPr lang="fr-FR" dirty="0"/>
          </a:p>
          <a:p>
            <a:pPr marL="0" indent="0">
              <a:buNone/>
            </a:pPr>
            <a:r>
              <a:rPr lang="fr-FR" b="1" dirty="0"/>
              <a:t>Interopérabilité avec les Composants Système :</a:t>
            </a:r>
          </a:p>
          <a:p>
            <a:r>
              <a:rPr lang="fr-FR" dirty="0"/>
              <a:t>Grâce à sa compatibilité avec les API système et les interfaces de gestion, PowerShell peut interagir avec une grande variété de composants système, y compris les services Windows, les registres, les événements système, les bases de données, etc.</a:t>
            </a:r>
          </a:p>
          <a:p>
            <a:r>
              <a:rPr lang="fr-FR" dirty="0"/>
              <a:t>Cela permet aux administrateurs de créer des scripts qui automatisent des processus impliquant plusieurs composants système, facilitant ainsi la gestion et la maintenance de l'infrastructure informatique.</a:t>
            </a:r>
          </a:p>
        </p:txBody>
      </p:sp>
    </p:spTree>
    <p:extLst>
      <p:ext uri="{BB962C8B-B14F-4D97-AF65-F5344CB8AC3E}">
        <p14:creationId xmlns:p14="http://schemas.microsoft.com/office/powerpoint/2010/main" val="27417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47A862-776A-EC3D-9D05-9920AF0F38CE}"/>
              </a:ext>
            </a:extLst>
          </p:cNvPr>
          <p:cNvSpPr>
            <a:spLocks noGrp="1"/>
          </p:cNvSpPr>
          <p:nvPr>
            <p:ph type="title"/>
          </p:nvPr>
        </p:nvSpPr>
        <p:spPr/>
        <p:txBody>
          <a:bodyPr/>
          <a:lstStyle/>
          <a:p>
            <a:r>
              <a:rPr lang="fr-FR" dirty="0"/>
              <a:t>Les Fondamentaux de PowerShell :</a:t>
            </a:r>
          </a:p>
        </p:txBody>
      </p:sp>
      <p:sp>
        <p:nvSpPr>
          <p:cNvPr id="3" name="Espace réservé du contenu 2">
            <a:extLst>
              <a:ext uri="{FF2B5EF4-FFF2-40B4-BE49-F238E27FC236}">
                <a16:creationId xmlns:a16="http://schemas.microsoft.com/office/drawing/2014/main" id="{52FD893B-B354-6B58-9692-45161F6EFA50}"/>
              </a:ext>
            </a:extLst>
          </p:cNvPr>
          <p:cNvSpPr>
            <a:spLocks noGrp="1"/>
          </p:cNvSpPr>
          <p:nvPr>
            <p:ph idx="1"/>
          </p:nvPr>
        </p:nvSpPr>
        <p:spPr/>
        <p:txBody>
          <a:bodyPr>
            <a:normAutofit fontScale="70000" lnSpcReduction="20000"/>
          </a:bodyPr>
          <a:lstStyle/>
          <a:p>
            <a:pPr marL="0" indent="0">
              <a:buNone/>
            </a:pPr>
            <a:r>
              <a:rPr lang="fr-FR" b="1" dirty="0" err="1"/>
              <a:t>Cmdlets</a:t>
            </a:r>
            <a:r>
              <a:rPr lang="fr-FR" b="1" dirty="0"/>
              <a:t> :</a:t>
            </a:r>
          </a:p>
          <a:p>
            <a:r>
              <a:rPr lang="fr-FR" dirty="0"/>
              <a:t>Les </a:t>
            </a:r>
            <a:r>
              <a:rPr lang="fr-FR" dirty="0" err="1"/>
              <a:t>cmdlets</a:t>
            </a:r>
            <a:r>
              <a:rPr lang="fr-FR" dirty="0"/>
              <a:t>, abréviation de "</a:t>
            </a:r>
            <a:r>
              <a:rPr lang="fr-FR" dirty="0" err="1"/>
              <a:t>commandlets</a:t>
            </a:r>
            <a:r>
              <a:rPr lang="fr-FR" dirty="0"/>
              <a:t>", sont les éléments de base de PowerShell.</a:t>
            </a:r>
          </a:p>
          <a:p>
            <a:r>
              <a:rPr lang="fr-FR" dirty="0"/>
              <a:t>Ils représentent des petites commandes préconstruites qui permettent d'effectuer des actions spécifiques sur des objets du système.</a:t>
            </a:r>
          </a:p>
          <a:p>
            <a:endParaRPr lang="fr-FR" dirty="0"/>
          </a:p>
          <a:p>
            <a:pPr marL="0" indent="0">
              <a:buNone/>
            </a:pPr>
            <a:r>
              <a:rPr lang="fr-FR" b="1" dirty="0"/>
              <a:t>Syntaxe </a:t>
            </a:r>
            <a:r>
              <a:rPr lang="fr-FR" b="1" dirty="0" err="1"/>
              <a:t>Verb</a:t>
            </a:r>
            <a:r>
              <a:rPr lang="fr-FR" b="1" dirty="0"/>
              <a:t>-Noun :</a:t>
            </a:r>
          </a:p>
          <a:p>
            <a:r>
              <a:rPr lang="fr-FR" dirty="0"/>
              <a:t>Les </a:t>
            </a:r>
            <a:r>
              <a:rPr lang="fr-FR" dirty="0" err="1"/>
              <a:t>cmdlets</a:t>
            </a:r>
            <a:r>
              <a:rPr lang="fr-FR" dirty="0"/>
              <a:t> suivent une syntaxe spécifique, appelée syntaxe </a:t>
            </a:r>
            <a:r>
              <a:rPr lang="fr-FR" dirty="0" err="1"/>
              <a:t>Verb</a:t>
            </a:r>
            <a:r>
              <a:rPr lang="fr-FR" dirty="0"/>
              <a:t>-Noun, où un verbe indique l'action à effectuer et un nom désigne l'objet sur lequel l'action sera effectuée.</a:t>
            </a:r>
          </a:p>
          <a:p>
            <a:r>
              <a:rPr lang="fr-FR" dirty="0"/>
              <a:t>Cette syntaxe est conçue pour être intuitive et facile à mémoriser, ce qui facilite l'utilisation de PowerShell même pour les débutants.</a:t>
            </a:r>
          </a:p>
        </p:txBody>
      </p:sp>
    </p:spTree>
    <p:extLst>
      <p:ext uri="{BB962C8B-B14F-4D97-AF65-F5344CB8AC3E}">
        <p14:creationId xmlns:p14="http://schemas.microsoft.com/office/powerpoint/2010/main" val="209988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026062-9B2A-FCAA-0AE5-F82FD9A8A0D7}"/>
              </a:ext>
            </a:extLst>
          </p:cNvPr>
          <p:cNvSpPr>
            <a:spLocks noGrp="1"/>
          </p:cNvSpPr>
          <p:nvPr>
            <p:ph type="title"/>
          </p:nvPr>
        </p:nvSpPr>
        <p:spPr/>
        <p:txBody>
          <a:bodyPr/>
          <a:lstStyle/>
          <a:p>
            <a:r>
              <a:rPr lang="fr-FR" dirty="0"/>
              <a:t>Les Fondamentaux de PowerShell :</a:t>
            </a:r>
          </a:p>
        </p:txBody>
      </p:sp>
      <p:sp>
        <p:nvSpPr>
          <p:cNvPr id="3" name="Espace réservé du contenu 2">
            <a:extLst>
              <a:ext uri="{FF2B5EF4-FFF2-40B4-BE49-F238E27FC236}">
                <a16:creationId xmlns:a16="http://schemas.microsoft.com/office/drawing/2014/main" id="{5A49BC8B-6AD0-5528-60B7-C69906E25790}"/>
              </a:ext>
            </a:extLst>
          </p:cNvPr>
          <p:cNvSpPr>
            <a:spLocks noGrp="1"/>
          </p:cNvSpPr>
          <p:nvPr>
            <p:ph idx="1"/>
          </p:nvPr>
        </p:nvSpPr>
        <p:spPr/>
        <p:txBody>
          <a:bodyPr>
            <a:normAutofit fontScale="62500" lnSpcReduction="20000"/>
          </a:bodyPr>
          <a:lstStyle/>
          <a:p>
            <a:pPr marL="0" indent="0">
              <a:buNone/>
            </a:pPr>
            <a:r>
              <a:rPr lang="fr-FR" b="1" dirty="0"/>
              <a:t>Exemple :</a:t>
            </a:r>
          </a:p>
          <a:p>
            <a:r>
              <a:rPr lang="fr-FR" dirty="0"/>
              <a:t>Un exemple courant de </a:t>
            </a:r>
            <a:r>
              <a:rPr lang="fr-FR" dirty="0" err="1"/>
              <a:t>cmdlet</a:t>
            </a:r>
            <a:r>
              <a:rPr lang="fr-FR" dirty="0"/>
              <a:t> est </a:t>
            </a:r>
            <a:r>
              <a:rPr lang="fr-FR" dirty="0" err="1"/>
              <a:t>Get</a:t>
            </a:r>
            <a:r>
              <a:rPr lang="fr-FR" dirty="0"/>
              <a:t>-Process.</a:t>
            </a:r>
          </a:p>
          <a:p>
            <a:r>
              <a:rPr lang="fr-FR" dirty="0"/>
              <a:t>Dans cet exemple, </a:t>
            </a:r>
            <a:r>
              <a:rPr lang="fr-FR" dirty="0" err="1"/>
              <a:t>Get</a:t>
            </a:r>
            <a:r>
              <a:rPr lang="fr-FR" dirty="0"/>
              <a:t> est le verbe qui indique l'action de récupérer quelque chose, et Process est le nom de l'objet sur lequel l'action sera effectuée.</a:t>
            </a:r>
          </a:p>
          <a:p>
            <a:r>
              <a:rPr lang="fr-FR" dirty="0"/>
              <a:t>Ainsi, le </a:t>
            </a:r>
            <a:r>
              <a:rPr lang="fr-FR" dirty="0" err="1"/>
              <a:t>cmdlet</a:t>
            </a:r>
            <a:r>
              <a:rPr lang="fr-FR" dirty="0"/>
              <a:t> </a:t>
            </a:r>
            <a:r>
              <a:rPr lang="fr-FR" dirty="0" err="1"/>
              <a:t>Get</a:t>
            </a:r>
            <a:r>
              <a:rPr lang="fr-FR" dirty="0"/>
              <a:t>-Process est utilisé pour récupérer la liste des processus en cours d'exécution sur le système.</a:t>
            </a:r>
          </a:p>
          <a:p>
            <a:endParaRPr lang="fr-FR" dirty="0"/>
          </a:p>
          <a:p>
            <a:pPr marL="0" indent="0">
              <a:buNone/>
            </a:pPr>
            <a:r>
              <a:rPr lang="fr-FR" b="1" dirty="0"/>
              <a:t>Fonctionnalités des </a:t>
            </a:r>
            <a:r>
              <a:rPr lang="fr-FR" b="1" dirty="0" err="1"/>
              <a:t>Cmdlets</a:t>
            </a:r>
            <a:r>
              <a:rPr lang="fr-FR" b="1" dirty="0"/>
              <a:t> :</a:t>
            </a:r>
          </a:p>
          <a:p>
            <a:r>
              <a:rPr lang="fr-FR" dirty="0"/>
              <a:t>Les </a:t>
            </a:r>
            <a:r>
              <a:rPr lang="fr-FR" dirty="0" err="1"/>
              <a:t>cmdlets</a:t>
            </a:r>
            <a:r>
              <a:rPr lang="fr-FR" dirty="0"/>
              <a:t> peuvent être utilisés pour effectuer une grande variété d'opérations, telles que la récupération d'informations système, la manipulation de fichiers et de dossiers, la gestion des utilisateurs et des groupes, etc.</a:t>
            </a:r>
          </a:p>
          <a:p>
            <a:r>
              <a:rPr lang="fr-FR" dirty="0"/>
              <a:t>Ils sont conçus pour être modulaires et réutilisables, ce qui permet aux administrateurs de les combiner pour créer des scripts puissants répondant à des besoins spécifiques.</a:t>
            </a:r>
          </a:p>
        </p:txBody>
      </p:sp>
    </p:spTree>
    <p:extLst>
      <p:ext uri="{BB962C8B-B14F-4D97-AF65-F5344CB8AC3E}">
        <p14:creationId xmlns:p14="http://schemas.microsoft.com/office/powerpoint/2010/main" val="268588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5C4D8-2C55-D39E-A666-C3AD7EE231EC}"/>
              </a:ext>
            </a:extLst>
          </p:cNvPr>
          <p:cNvSpPr>
            <a:spLocks noGrp="1"/>
          </p:cNvSpPr>
          <p:nvPr>
            <p:ph type="title"/>
          </p:nvPr>
        </p:nvSpPr>
        <p:spPr/>
        <p:txBody>
          <a:bodyPr>
            <a:normAutofit/>
          </a:bodyPr>
          <a:lstStyle/>
          <a:p>
            <a:r>
              <a:rPr lang="fr-FR" dirty="0"/>
              <a:t>Principales Fonctionnalités de PowerShell :</a:t>
            </a:r>
          </a:p>
        </p:txBody>
      </p:sp>
      <p:sp>
        <p:nvSpPr>
          <p:cNvPr id="3" name="Espace réservé du contenu 2">
            <a:extLst>
              <a:ext uri="{FF2B5EF4-FFF2-40B4-BE49-F238E27FC236}">
                <a16:creationId xmlns:a16="http://schemas.microsoft.com/office/drawing/2014/main" id="{B495CA6D-A35F-301B-0A27-78A728EDFFE7}"/>
              </a:ext>
            </a:extLst>
          </p:cNvPr>
          <p:cNvSpPr>
            <a:spLocks noGrp="1"/>
          </p:cNvSpPr>
          <p:nvPr>
            <p:ph idx="1"/>
          </p:nvPr>
        </p:nvSpPr>
        <p:spPr/>
        <p:txBody>
          <a:bodyPr>
            <a:normAutofit fontScale="70000" lnSpcReduction="20000"/>
          </a:bodyPr>
          <a:lstStyle/>
          <a:p>
            <a:pPr marL="0" indent="0">
              <a:buNone/>
            </a:pPr>
            <a:r>
              <a:rPr lang="fr-FR" b="1" dirty="0"/>
              <a:t>Gestion des Fichiers et des Dossiers :</a:t>
            </a:r>
          </a:p>
          <a:p>
            <a:r>
              <a:rPr lang="fr-FR" dirty="0"/>
              <a:t>PowerShell permet de manipuler les fichiers et les dossiers sur le système de fichiers.</a:t>
            </a:r>
          </a:p>
          <a:p>
            <a:r>
              <a:rPr lang="fr-FR" dirty="0"/>
              <a:t>Les </a:t>
            </a:r>
            <a:r>
              <a:rPr lang="fr-FR" dirty="0" err="1"/>
              <a:t>cmdlets</a:t>
            </a:r>
            <a:r>
              <a:rPr lang="fr-FR" dirty="0"/>
              <a:t> tels que </a:t>
            </a:r>
            <a:r>
              <a:rPr lang="fr-FR" b="1" dirty="0" err="1"/>
              <a:t>Get-ChildItem</a:t>
            </a:r>
            <a:r>
              <a:rPr lang="fr-FR" dirty="0"/>
              <a:t>, </a:t>
            </a:r>
            <a:r>
              <a:rPr lang="fr-FR" b="1" dirty="0"/>
              <a:t>Copy-Item</a:t>
            </a:r>
            <a:r>
              <a:rPr lang="fr-FR" dirty="0"/>
              <a:t> et </a:t>
            </a:r>
            <a:r>
              <a:rPr lang="fr-FR" b="1" dirty="0" err="1"/>
              <a:t>Remove</a:t>
            </a:r>
            <a:r>
              <a:rPr lang="fr-FR" b="1" dirty="0"/>
              <a:t>-Item</a:t>
            </a:r>
            <a:r>
              <a:rPr lang="fr-FR" dirty="0"/>
              <a:t> permettent respectivement de lister les éléments d'un dossier, de copier des fichiers/dossiers et de les supprimer.</a:t>
            </a:r>
          </a:p>
          <a:p>
            <a:endParaRPr lang="fr-FR" dirty="0"/>
          </a:p>
          <a:p>
            <a:pPr marL="0" indent="0">
              <a:buNone/>
            </a:pPr>
            <a:r>
              <a:rPr lang="fr-FR" b="1" dirty="0"/>
              <a:t>Gestion des Processus :</a:t>
            </a:r>
          </a:p>
          <a:p>
            <a:r>
              <a:rPr lang="fr-FR" dirty="0"/>
              <a:t>PowerShell offre des fonctionnalités pour gérer les processus en cours d'exécution sur le système.</a:t>
            </a:r>
          </a:p>
          <a:p>
            <a:r>
              <a:rPr lang="fr-FR" dirty="0"/>
              <a:t>Le </a:t>
            </a:r>
            <a:r>
              <a:rPr lang="fr-FR" dirty="0" err="1"/>
              <a:t>cmdlet</a:t>
            </a:r>
            <a:r>
              <a:rPr lang="fr-FR" dirty="0"/>
              <a:t> </a:t>
            </a:r>
            <a:r>
              <a:rPr lang="fr-FR" b="1" dirty="0" err="1"/>
              <a:t>Get</a:t>
            </a:r>
            <a:r>
              <a:rPr lang="fr-FR" b="1" dirty="0"/>
              <a:t>-Process</a:t>
            </a:r>
            <a:r>
              <a:rPr lang="fr-FR" dirty="0"/>
              <a:t> permet de récupérer la liste des processus en cours d'exécution, tandis que </a:t>
            </a:r>
            <a:r>
              <a:rPr lang="fr-FR" b="1" dirty="0"/>
              <a:t>Stop-Process</a:t>
            </a:r>
            <a:r>
              <a:rPr lang="fr-FR" dirty="0"/>
              <a:t> permet de mettre fin à un processus spécifique.</a:t>
            </a:r>
          </a:p>
        </p:txBody>
      </p:sp>
    </p:spTree>
    <p:extLst>
      <p:ext uri="{BB962C8B-B14F-4D97-AF65-F5344CB8AC3E}">
        <p14:creationId xmlns:p14="http://schemas.microsoft.com/office/powerpoint/2010/main" val="198613822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18</TotalTime>
  <Words>1919</Words>
  <Application>Microsoft Office PowerPoint</Application>
  <PresentationFormat>Grand écran</PresentationFormat>
  <Paragraphs>150</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Avenir Next LT Pro</vt:lpstr>
      <vt:lpstr>AvenirNext LT Pro Medium</vt:lpstr>
      <vt:lpstr>Sabon Next LT</vt:lpstr>
      <vt:lpstr>Söhne</vt:lpstr>
      <vt:lpstr>DappledVTI</vt:lpstr>
      <vt:lpstr>Powershell</vt:lpstr>
      <vt:lpstr>Qu'est-ce que PowerShell ?</vt:lpstr>
      <vt:lpstr>Qu'est-ce que PowerShell ?</vt:lpstr>
      <vt:lpstr>Qu'est-ce que PowerShell ?</vt:lpstr>
      <vt:lpstr>Pourquoi PowerShell ?</vt:lpstr>
      <vt:lpstr>Pourquoi PowerShell ?</vt:lpstr>
      <vt:lpstr>Les Fondamentaux de PowerShell :</vt:lpstr>
      <vt:lpstr>Les Fondamentaux de PowerShell :</vt:lpstr>
      <vt:lpstr>Principales Fonctionnalités de PowerShell :</vt:lpstr>
      <vt:lpstr>Principales Fonctionnalités de PowerShell :</vt:lpstr>
      <vt:lpstr>Principales Fonctionnalités de PowerShell :</vt:lpstr>
      <vt:lpstr>Exemples d'Utilisation Courants : </vt:lpstr>
      <vt:lpstr>Exemples d'Utilisation Courants : </vt:lpstr>
      <vt:lpstr>Exemples :</vt:lpstr>
      <vt:lpstr>Exemples :</vt:lpstr>
      <vt:lpstr>Exemples :</vt:lpstr>
      <vt:lpstr>Exemples :</vt:lpstr>
      <vt:lpstr>TP :</vt:lpstr>
      <vt:lpstr>TP :</vt:lpstr>
      <vt:lpstr>TP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Julien Dubois</dc:creator>
  <cp:lastModifiedBy>Julien Dubois</cp:lastModifiedBy>
  <cp:revision>1</cp:revision>
  <dcterms:created xsi:type="dcterms:W3CDTF">2024-03-12T19:41:58Z</dcterms:created>
  <dcterms:modified xsi:type="dcterms:W3CDTF">2024-03-12T20:00:30Z</dcterms:modified>
</cp:coreProperties>
</file>