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chemeClr val="dk1"/>
                </a:solidFill>
                <a:latin typeface="Calibri"/>
              </a:rPr>
              <a:t>Click to move the </a:t>
            </a:r>
            <a:r>
              <a:rPr b="0" lang="fr-FR" sz="1800" spc="-1" strike="noStrike">
                <a:solidFill>
                  <a:schemeClr val="dk1"/>
                </a:solidFill>
                <a:latin typeface="Calibri"/>
              </a:rPr>
              <a:t>slide</a:t>
            </a:r>
            <a:endParaRPr b="0" lang="fr-FR" sz="1800" spc="-1" strike="noStrike">
              <a:solidFill>
                <a:schemeClr val="dk1"/>
              </a:solidFill>
              <a:latin typeface="Calibri"/>
            </a:endParaRPr>
          </a:p>
        </p:txBody>
      </p:sp>
      <p:sp>
        <p:nvSpPr>
          <p:cNvPr id="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FR" sz="2000" spc="-1" strike="noStrike">
                <a:solidFill>
                  <a:srgbClr val="000000"/>
                </a:solidFill>
                <a:latin typeface="FreeSans"/>
              </a:rPr>
              <a:t>Click to edit the notes format</a:t>
            </a:r>
            <a:endParaRPr b="0" lang="fr-FR" sz="2000" spc="-1" strike="noStrike">
              <a:solidFill>
                <a:srgbClr val="000000"/>
              </a:solidFill>
              <a:latin typeface="FreeSans"/>
            </a:endParaRPr>
          </a:p>
        </p:txBody>
      </p:sp>
      <p:sp>
        <p:nvSpPr>
          <p:cNvPr id="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FreeSerif"/>
              </a:rPr>
              <a:t>&lt;header&gt;</a:t>
            </a:r>
            <a:endParaRPr b="0" lang="fr-FR" sz="1400" spc="-1" strike="noStrike">
              <a:solidFill>
                <a:srgbClr val="000000"/>
              </a:solidFill>
              <a:latin typeface="FreeSerif"/>
            </a:endParaRPr>
          </a:p>
        </p:txBody>
      </p:sp>
      <p:sp>
        <p:nvSpPr>
          <p:cNvPr id="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FreeSerif"/>
              </a:defRPr>
            </a:lvl1pPr>
          </a:lstStyle>
          <a:p>
            <a:pPr indent="0" algn="r">
              <a:buNone/>
            </a:pPr>
            <a:r>
              <a:rPr b="0" lang="fr-FR" sz="1400" spc="-1" strike="noStrike">
                <a:solidFill>
                  <a:srgbClr val="000000"/>
                </a:solidFill>
                <a:latin typeface="FreeSerif"/>
              </a:rPr>
              <a:t>&lt;date/time&gt;</a:t>
            </a:r>
            <a:endParaRPr b="0" lang="fr-FR" sz="1400" spc="-1" strike="noStrike">
              <a:solidFill>
                <a:srgbClr val="000000"/>
              </a:solidFill>
              <a:latin typeface="FreeSerif"/>
            </a:endParaRPr>
          </a:p>
        </p:txBody>
      </p:sp>
      <p:sp>
        <p:nvSpPr>
          <p:cNvPr id="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FreeSerif"/>
              </a:defRPr>
            </a:lvl1pPr>
          </a:lstStyle>
          <a:p>
            <a:pPr indent="0">
              <a:buNone/>
            </a:pPr>
            <a:r>
              <a:rPr b="0" lang="fr-FR" sz="1400" spc="-1" strike="noStrike">
                <a:solidFill>
                  <a:srgbClr val="000000"/>
                </a:solidFill>
                <a:latin typeface="FreeSerif"/>
              </a:rPr>
              <a:t>&lt;footer&gt;</a:t>
            </a:r>
            <a:endParaRPr b="0" lang="fr-FR" sz="1400" spc="-1" strike="noStrike">
              <a:solidFill>
                <a:srgbClr val="000000"/>
              </a:solidFill>
              <a:latin typeface="FreeSerif"/>
            </a:endParaRPr>
          </a:p>
        </p:txBody>
      </p:sp>
      <p:sp>
        <p:nvSpPr>
          <p:cNvPr id="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FreeSerif"/>
              </a:defRPr>
            </a:lvl1pPr>
          </a:lstStyle>
          <a:p>
            <a:pPr indent="0" algn="r">
              <a:buNone/>
            </a:pPr>
            <a:fld id="{CF9082BD-AA3F-40E5-B512-548D5AE782B9}" type="slidenum">
              <a:rPr b="0" lang="fr-FR" sz="1400" spc="-1" strike="noStrike">
                <a:solidFill>
                  <a:srgbClr val="000000"/>
                </a:solidFill>
                <a:latin typeface="FreeSerif"/>
              </a:rPr>
              <a:t>&lt;number&gt;</a:t>
            </a:fld>
            <a:endParaRPr b="0" lang="fr-FR" sz="1400" spc="-1" strike="noStrike">
              <a:solidFill>
                <a:srgbClr val="000000"/>
              </a:solidFill>
              <a:latin typeface="Free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Img"/>
          </p:nvPr>
        </p:nvSpPr>
        <p:spPr>
          <a:xfrm>
            <a:off x="685800" y="1143000"/>
            <a:ext cx="5486040" cy="3085920"/>
          </a:xfrm>
          <a:prstGeom prst="rect">
            <a:avLst/>
          </a:prstGeom>
          <a:ln w="0">
            <a:noFill/>
          </a:ln>
        </p:spPr>
      </p:sp>
      <p:sp>
        <p:nvSpPr>
          <p:cNvPr id="6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70"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2651DC1-8CF5-4691-A688-35342B4C44C6}"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685800" y="1143000"/>
            <a:ext cx="5486040" cy="3085920"/>
          </a:xfrm>
          <a:prstGeom prst="rect">
            <a:avLst/>
          </a:prstGeom>
          <a:ln w="0">
            <a:noFill/>
          </a:ln>
        </p:spPr>
      </p:sp>
      <p:sp>
        <p:nvSpPr>
          <p:cNvPr id="7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73"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1A53937-BC6A-48FB-B4E6-AE6C14C4A4F3}"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685800" y="1143000"/>
            <a:ext cx="5486040" cy="3085920"/>
          </a:xfrm>
          <a:prstGeom prst="rect">
            <a:avLst/>
          </a:prstGeom>
          <a:ln w="0">
            <a:noFill/>
          </a:ln>
        </p:spPr>
      </p:sp>
      <p:sp>
        <p:nvSpPr>
          <p:cNvPr id="7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76"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CACD1DC-9353-4DDB-8472-B43B1A0D7D55}"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685800" y="1143000"/>
            <a:ext cx="5486040" cy="3085920"/>
          </a:xfrm>
          <a:prstGeom prst="rect">
            <a:avLst/>
          </a:prstGeom>
          <a:ln w="0">
            <a:noFill/>
          </a:ln>
        </p:spPr>
      </p:sp>
      <p:sp>
        <p:nvSpPr>
          <p:cNvPr id="7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79"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FEAFE2C-FAD6-4F0D-9FC4-B56558281CB5}"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685800" y="1143000"/>
            <a:ext cx="5486040" cy="3085920"/>
          </a:xfrm>
          <a:prstGeom prst="rect">
            <a:avLst/>
          </a:prstGeom>
          <a:ln w="0">
            <a:noFill/>
          </a:ln>
        </p:spPr>
      </p:sp>
      <p:sp>
        <p:nvSpPr>
          <p:cNvPr id="8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82"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31696D9-02BA-4DDA-AA7E-79906DC8E00B}"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685800" y="1143000"/>
            <a:ext cx="5486040" cy="3085920"/>
          </a:xfrm>
          <a:prstGeom prst="rect">
            <a:avLst/>
          </a:prstGeom>
          <a:ln w="0">
            <a:noFill/>
          </a:ln>
        </p:spPr>
      </p:sp>
      <p:sp>
        <p:nvSpPr>
          <p:cNvPr id="8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85"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D1B0E12-2AB5-404C-AE6B-D7710A964564}"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685800" y="1143000"/>
            <a:ext cx="5486040" cy="3085920"/>
          </a:xfrm>
          <a:prstGeom prst="rect">
            <a:avLst/>
          </a:prstGeom>
          <a:ln w="0">
            <a:noFill/>
          </a:ln>
        </p:spPr>
      </p:sp>
      <p:sp>
        <p:nvSpPr>
          <p:cNvPr id="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88"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28557BC-7BEA-42E4-9114-D427572A4219}"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685800" y="1143000"/>
            <a:ext cx="5486040" cy="3085920"/>
          </a:xfrm>
          <a:prstGeom prst="rect">
            <a:avLst/>
          </a:prstGeom>
          <a:ln w="0">
            <a:noFill/>
          </a:ln>
        </p:spPr>
      </p:sp>
      <p:sp>
        <p:nvSpPr>
          <p:cNvPr id="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pc="-1" strike="noStrike">
              <a:solidFill>
                <a:srgbClr val="000000"/>
              </a:solidFill>
              <a:latin typeface="FreeSans"/>
            </a:endParaRPr>
          </a:p>
        </p:txBody>
      </p:sp>
      <p:sp>
        <p:nvSpPr>
          <p:cNvPr id="91"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3628C16-19CA-4A29-9915-50A7B2CAB4E2}" type="slidenum">
              <a:rPr b="0" lang="en-US" sz="1200" spc="-1" strike="noStrike">
                <a:solidFill>
                  <a:schemeClr val="dk1"/>
                </a:solidFill>
                <a:latin typeface="+mn-lt"/>
                <a:ea typeface="+mn-ea"/>
              </a:rPr>
              <a:t>&lt;number&gt;</a:t>
            </a:fld>
            <a:endParaRPr b="0" lang="fr-FR" sz="1200" spc="-1" strike="noStrike">
              <a:solidFill>
                <a:srgbClr val="000000"/>
              </a:solidFill>
              <a:latin typeface="Free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Click to edit the title text </a:t>
            </a:r>
            <a:r>
              <a:rPr b="0" lang="fr-FR" sz="1800" spc="-1" strike="noStrike">
                <a:solidFill>
                  <a:schemeClr val="dk1"/>
                </a:solidFill>
                <a:latin typeface="Calibri"/>
              </a:rPr>
              <a:t>format</a:t>
            </a:r>
            <a:endParaRPr b="0" lang="fr-FR" sz="1800" spc="-1" strike="noStrike">
              <a:solidFill>
                <a:schemeClr val="dk1"/>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chemeClr val="dk1"/>
                </a:solidFill>
                <a:latin typeface="Calibri"/>
              </a:rPr>
              <a:t>Click to edit the outline text format</a:t>
            </a:r>
            <a:endParaRPr b="0" lang="fr-FR"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fr-FR" sz="2400" spc="-1" strike="noStrike">
                <a:solidFill>
                  <a:schemeClr val="dk1"/>
                </a:solidFill>
                <a:latin typeface="Calibri"/>
              </a:rPr>
              <a:t>Second Outline Level</a:t>
            </a:r>
            <a:endParaRPr b="0" lang="fr-FR"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fr-FR" sz="2000" spc="-1" strike="noStrike">
                <a:solidFill>
                  <a:schemeClr val="dk1"/>
                </a:solidFill>
                <a:latin typeface="Calibri"/>
              </a:rPr>
              <a:t>Third Outline Level</a:t>
            </a:r>
            <a:endParaRPr b="0" lang="fr-FR"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fr-FR" sz="2000" spc="-1" strike="noStrike">
                <a:solidFill>
                  <a:schemeClr val="dk1"/>
                </a:solidFill>
                <a:latin typeface="Calibri"/>
              </a:rPr>
              <a:t>Fourth Outline Level</a:t>
            </a:r>
            <a:endParaRPr b="0" lang="fr-FR"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chemeClr val="dk1"/>
                </a:solidFill>
                <a:latin typeface="Calibri"/>
              </a:rPr>
              <a:t>Fifth Outline Level</a:t>
            </a:r>
            <a:endParaRPr b="0" lang="fr-FR"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chemeClr val="dk1"/>
                </a:solidFill>
                <a:latin typeface="Calibri"/>
              </a:rPr>
              <a:t>Sixth Outline Level</a:t>
            </a:r>
            <a:endParaRPr b="0" lang="fr-FR"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chemeClr val="dk1"/>
                </a:solidFill>
                <a:latin typeface="Calibri"/>
              </a:rPr>
              <a:t>Seventh Outline Level</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 name="Image 0" descr="preencoded.png"/>
          <p:cNvPicPr/>
          <p:nvPr/>
        </p:nvPicPr>
        <p:blipFill>
          <a:blip r:embed="rId1"/>
          <a:stretch/>
        </p:blipFill>
        <p:spPr>
          <a:xfrm>
            <a:off x="0" y="0"/>
            <a:ext cx="14630040" cy="8229240"/>
          </a:xfrm>
          <a:prstGeom prst="rect">
            <a:avLst/>
          </a:prstGeom>
          <a:ln w="0">
            <a:noFill/>
          </a:ln>
        </p:spPr>
      </p:pic>
      <p:sp>
        <p:nvSpPr>
          <p:cNvPr id="9"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pic>
        <p:nvPicPr>
          <p:cNvPr id="10" name="Image 1" descr="preencoded.png"/>
          <p:cNvPicPr/>
          <p:nvPr/>
        </p:nvPicPr>
        <p:blipFill>
          <a:blip r:embed="rId2"/>
          <a:stretch/>
        </p:blipFill>
        <p:spPr>
          <a:xfrm>
            <a:off x="0" y="0"/>
            <a:ext cx="5486040" cy="8229240"/>
          </a:xfrm>
          <a:prstGeom prst="rect">
            <a:avLst/>
          </a:prstGeom>
          <a:ln w="0">
            <a:noFill/>
          </a:ln>
        </p:spPr>
      </p:pic>
      <p:sp>
        <p:nvSpPr>
          <p:cNvPr id="11" name="Text 1"/>
          <p:cNvSpPr/>
          <p:nvPr/>
        </p:nvSpPr>
        <p:spPr>
          <a:xfrm>
            <a:off x="6319440" y="1551600"/>
            <a:ext cx="74772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6562"/>
              </a:lnSpc>
              <a:tabLst>
                <a:tab algn="l" pos="0"/>
              </a:tabLst>
            </a:pPr>
            <a:r>
              <a:rPr b="0" lang="en-US" sz="5250" spc="-1" strike="noStrike">
                <a:solidFill>
                  <a:srgbClr val="f2f0f4"/>
                </a:solidFill>
                <a:latin typeface="Montserrat"/>
                <a:ea typeface="Montserrat"/>
              </a:rPr>
              <a:t>Cours sur le Load Balancing Niveau 3</a:t>
            </a:r>
            <a:endParaRPr b="0" lang="fr-FR" sz="5250" spc="-1" strike="noStrike">
              <a:solidFill>
                <a:srgbClr val="000000"/>
              </a:solidFill>
              <a:latin typeface="FreeSans"/>
            </a:endParaRPr>
          </a:p>
        </p:txBody>
      </p:sp>
      <p:sp>
        <p:nvSpPr>
          <p:cNvPr id="12" name="Text 2"/>
          <p:cNvSpPr/>
          <p:nvPr/>
        </p:nvSpPr>
        <p:spPr>
          <a:xfrm>
            <a:off x="6319440" y="3551400"/>
            <a:ext cx="747720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Le Load Balancing, ou équilibrage de charge, est une stratégie cruciale dans la gestion des réseaux informatiques. Lorsqu'un grand nombre d'utilisateurs accèdent à des services en ligne, tels que des sites web, des applications ou des bases de données, il est essentiel de répartir efficacement la charge de travail sur plusieurs serveurs afin d'assurer des performances optimales, une disponibilité continue et une résilience en cas de défaillance matérielle ou de congestion réseau.</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 name="Image 0" descr="preencoded.png"/>
          <p:cNvPicPr/>
          <p:nvPr/>
        </p:nvPicPr>
        <p:blipFill>
          <a:blip r:embed="rId1"/>
          <a:stretch/>
        </p:blipFill>
        <p:spPr>
          <a:xfrm>
            <a:off x="0" y="0"/>
            <a:ext cx="14630040" cy="8229240"/>
          </a:xfrm>
          <a:prstGeom prst="rect">
            <a:avLst/>
          </a:prstGeom>
          <a:ln w="0">
            <a:noFill/>
          </a:ln>
        </p:spPr>
      </p:pic>
      <p:sp>
        <p:nvSpPr>
          <p:cNvPr id="14"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15" name="Text 1"/>
          <p:cNvSpPr/>
          <p:nvPr/>
        </p:nvSpPr>
        <p:spPr>
          <a:xfrm>
            <a:off x="2037960" y="202500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Introduction au Load Balancing Niveau 3</a:t>
            </a:r>
            <a:endParaRPr b="0" lang="fr-FR" sz="4370" spc="-1" strike="noStrike">
              <a:solidFill>
                <a:srgbClr val="000000"/>
              </a:solidFill>
              <a:latin typeface="FreeSans"/>
            </a:endParaRPr>
          </a:p>
        </p:txBody>
      </p:sp>
      <p:sp>
        <p:nvSpPr>
          <p:cNvPr id="16" name="Text 2"/>
          <p:cNvSpPr/>
          <p:nvPr/>
        </p:nvSpPr>
        <p:spPr>
          <a:xfrm>
            <a:off x="2037960" y="3746880"/>
            <a:ext cx="305892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f2f0f4"/>
                </a:solidFill>
                <a:latin typeface="Montserrat"/>
                <a:ea typeface="Montserrat"/>
              </a:rPr>
              <a:t>Niveau du Réseau OSI</a:t>
            </a:r>
            <a:endParaRPr b="0" lang="fr-FR" sz="2190" spc="-1" strike="noStrike">
              <a:solidFill>
                <a:srgbClr val="000000"/>
              </a:solidFill>
              <a:latin typeface="FreeSans"/>
            </a:endParaRPr>
          </a:p>
        </p:txBody>
      </p:sp>
      <p:sp>
        <p:nvSpPr>
          <p:cNvPr id="17" name="Text 3"/>
          <p:cNvSpPr/>
          <p:nvPr/>
        </p:nvSpPr>
        <p:spPr>
          <a:xfrm>
            <a:off x="2037960" y="4427280"/>
            <a:ext cx="10554120" cy="1776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Le Load Balancing Niveau 3 intervient au niveau du réseau dans le modèle OSI (Open Systems Interconnection). Il répartit le trafic sur plusieurs serveurs en utilisant des adresses IP et des protocoles de couche 3 (par exemple, IP). Cette approche permet de distribuer équitablement les demandes des utilisateurs sur plusieurs serveurs, évitant ainsi la surcharge de tout serveur individuel et assurant des performances uniformes pour tous les utilisateurs.</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 name="Image 0" descr="preencoded.png"/>
          <p:cNvPicPr/>
          <p:nvPr/>
        </p:nvPicPr>
        <p:blipFill>
          <a:blip r:embed="rId1"/>
          <a:stretch/>
        </p:blipFill>
        <p:spPr>
          <a:xfrm>
            <a:off x="0" y="0"/>
            <a:ext cx="14630040" cy="8229240"/>
          </a:xfrm>
          <a:prstGeom prst="rect">
            <a:avLst/>
          </a:prstGeom>
          <a:ln w="0">
            <a:noFill/>
          </a:ln>
        </p:spPr>
      </p:pic>
      <p:sp>
        <p:nvSpPr>
          <p:cNvPr id="19"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20" name="Text 1"/>
          <p:cNvSpPr/>
          <p:nvPr/>
        </p:nvSpPr>
        <p:spPr>
          <a:xfrm>
            <a:off x="2037960" y="176688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Fonctionnement du Load Balancing Niveau 3</a:t>
            </a:r>
            <a:endParaRPr b="0" lang="fr-FR" sz="4370" spc="-1" strike="noStrike">
              <a:solidFill>
                <a:srgbClr val="000000"/>
              </a:solidFill>
              <a:latin typeface="FreeSans"/>
            </a:endParaRPr>
          </a:p>
        </p:txBody>
      </p:sp>
      <p:sp>
        <p:nvSpPr>
          <p:cNvPr id="21" name="Shape 2"/>
          <p:cNvSpPr/>
          <p:nvPr/>
        </p:nvSpPr>
        <p:spPr>
          <a:xfrm>
            <a:off x="2037960" y="3773520"/>
            <a:ext cx="499680" cy="499680"/>
          </a:xfrm>
          <a:prstGeom prst="roundRect">
            <a:avLst>
              <a:gd name="adj" fmla="val 20000"/>
            </a:avLst>
          </a:prstGeom>
          <a:solidFill>
            <a:srgbClr val="3c136d"/>
          </a:solidFill>
          <a:ln w="7620">
            <a:solidFill>
              <a:srgbClr val="552c86"/>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22" name="Text 3"/>
          <p:cNvSpPr/>
          <p:nvPr/>
        </p:nvSpPr>
        <p:spPr>
          <a:xfrm>
            <a:off x="2227680" y="3815280"/>
            <a:ext cx="11988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0" lang="en-US" sz="2620" spc="-1" strike="noStrike">
                <a:solidFill>
                  <a:srgbClr val="dcd7e5"/>
                </a:solidFill>
                <a:latin typeface="Montserrat"/>
                <a:ea typeface="Montserrat"/>
              </a:rPr>
              <a:t>1</a:t>
            </a:r>
            <a:endParaRPr b="0" lang="fr-FR" sz="2620" spc="-1" strike="noStrike">
              <a:solidFill>
                <a:srgbClr val="000000"/>
              </a:solidFill>
              <a:latin typeface="FreeSans"/>
            </a:endParaRPr>
          </a:p>
        </p:txBody>
      </p:sp>
      <p:sp>
        <p:nvSpPr>
          <p:cNvPr id="23" name="Text 4"/>
          <p:cNvSpPr/>
          <p:nvPr/>
        </p:nvSpPr>
        <p:spPr>
          <a:xfrm>
            <a:off x="2760120" y="3849840"/>
            <a:ext cx="468000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dcd7e5"/>
                </a:solidFill>
                <a:latin typeface="Montserrat"/>
                <a:ea typeface="Montserrat"/>
              </a:rPr>
              <a:t>Envoi et Traitement des Requêtes</a:t>
            </a:r>
            <a:endParaRPr b="0" lang="fr-FR" sz="2190" spc="-1" strike="noStrike">
              <a:solidFill>
                <a:srgbClr val="000000"/>
              </a:solidFill>
              <a:latin typeface="FreeSans"/>
            </a:endParaRPr>
          </a:p>
        </p:txBody>
      </p:sp>
      <p:sp>
        <p:nvSpPr>
          <p:cNvPr id="24" name="Text 5"/>
          <p:cNvSpPr/>
          <p:nvPr/>
        </p:nvSpPr>
        <p:spPr>
          <a:xfrm>
            <a:off x="2760120" y="4330440"/>
            <a:ext cx="9831960" cy="2131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Lorsqu'un utilisateur envoie une requête à un service, cette requête est généralement adressée à une adresse IP virtuelle (VIP) associée au Load Balancer Niveau 3. Le Load Balancer examine ensuite la demande et prend une décision quant à la manière de la diriger en fonction de plusieurs facteurs, tels que la charge actuelle des serveurs, la latence du réseau, les performances des serveurs, etc. Une fois la décision prise, le Load Balancer redirige la requête vers le serveur approprié en modifiant l'adresse IP de destination du paquet.</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 name="Image 0" descr="preencoded.png"/>
          <p:cNvPicPr/>
          <p:nvPr/>
        </p:nvPicPr>
        <p:blipFill>
          <a:blip r:embed="rId1"/>
          <a:stretch/>
        </p:blipFill>
        <p:spPr>
          <a:xfrm>
            <a:off x="0" y="0"/>
            <a:ext cx="14630040" cy="8229240"/>
          </a:xfrm>
          <a:prstGeom prst="rect">
            <a:avLst/>
          </a:prstGeom>
          <a:ln w="0">
            <a:noFill/>
          </a:ln>
        </p:spPr>
      </p:pic>
      <p:sp>
        <p:nvSpPr>
          <p:cNvPr id="26"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27" name="Text 1"/>
          <p:cNvSpPr/>
          <p:nvPr/>
        </p:nvSpPr>
        <p:spPr>
          <a:xfrm>
            <a:off x="2037960" y="116280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Avantages du Load Balancing Niveau 3</a:t>
            </a:r>
            <a:endParaRPr b="0" lang="fr-FR" sz="4370" spc="-1" strike="noStrike">
              <a:solidFill>
                <a:srgbClr val="000000"/>
              </a:solidFill>
              <a:latin typeface="FreeSans"/>
            </a:endParaRPr>
          </a:p>
        </p:txBody>
      </p:sp>
      <p:sp>
        <p:nvSpPr>
          <p:cNvPr id="28" name="Text 2"/>
          <p:cNvSpPr/>
          <p:nvPr/>
        </p:nvSpPr>
        <p:spPr>
          <a:xfrm>
            <a:off x="2037960" y="3107160"/>
            <a:ext cx="222156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f2f0f4"/>
                </a:solidFill>
                <a:latin typeface="Montserrat"/>
                <a:ea typeface="Montserrat"/>
              </a:rPr>
              <a:t>Évolutivité</a:t>
            </a:r>
            <a:endParaRPr b="0" lang="fr-FR" sz="2190" spc="-1" strike="noStrike">
              <a:solidFill>
                <a:srgbClr val="000000"/>
              </a:solidFill>
              <a:latin typeface="FreeSans"/>
            </a:endParaRPr>
          </a:p>
        </p:txBody>
      </p:sp>
      <p:sp>
        <p:nvSpPr>
          <p:cNvPr id="29" name="Text 3"/>
          <p:cNvSpPr/>
          <p:nvPr/>
        </p:nvSpPr>
        <p:spPr>
          <a:xfrm>
            <a:off x="2037960" y="3676320"/>
            <a:ext cx="3156120" cy="2131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Le Load Balancing Niveau 3 permet d'ajouter facilement de nouveaux serveurs au cluster sans modifier l'infrastructure réseau existante, ce qui le rend hautement évolutif.</a:t>
            </a:r>
            <a:endParaRPr b="0" lang="fr-FR" sz="1750" spc="-1" strike="noStrike">
              <a:solidFill>
                <a:srgbClr val="000000"/>
              </a:solidFill>
              <a:latin typeface="FreeSans"/>
            </a:endParaRPr>
          </a:p>
        </p:txBody>
      </p:sp>
      <p:sp>
        <p:nvSpPr>
          <p:cNvPr id="30" name="Text 4"/>
          <p:cNvSpPr/>
          <p:nvPr/>
        </p:nvSpPr>
        <p:spPr>
          <a:xfrm>
            <a:off x="5743800" y="3107160"/>
            <a:ext cx="222156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f2f0f4"/>
                </a:solidFill>
                <a:latin typeface="Montserrat"/>
                <a:ea typeface="Montserrat"/>
              </a:rPr>
              <a:t>Redondance</a:t>
            </a:r>
            <a:endParaRPr b="0" lang="fr-FR" sz="2190" spc="-1" strike="noStrike">
              <a:solidFill>
                <a:srgbClr val="000000"/>
              </a:solidFill>
              <a:latin typeface="FreeSans"/>
            </a:endParaRPr>
          </a:p>
        </p:txBody>
      </p:sp>
      <p:sp>
        <p:nvSpPr>
          <p:cNvPr id="31" name="Text 5"/>
          <p:cNvSpPr/>
          <p:nvPr/>
        </p:nvSpPr>
        <p:spPr>
          <a:xfrm>
            <a:off x="5743800" y="3676320"/>
            <a:ext cx="315612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En cas de défaillance d'un serveur, le Load Balancer Niveau 3 peut automatiquement rediriger le trafic vers d'autres serveurs disponibles, assurant ainsi la continuité du service et la résilience du système.</a:t>
            </a:r>
            <a:endParaRPr b="0" lang="fr-FR" sz="1750" spc="-1" strike="noStrike">
              <a:solidFill>
                <a:srgbClr val="000000"/>
              </a:solidFill>
              <a:latin typeface="FreeSans"/>
            </a:endParaRPr>
          </a:p>
        </p:txBody>
      </p:sp>
      <p:sp>
        <p:nvSpPr>
          <p:cNvPr id="32" name="Text 6"/>
          <p:cNvSpPr/>
          <p:nvPr/>
        </p:nvSpPr>
        <p:spPr>
          <a:xfrm>
            <a:off x="9450000" y="3107160"/>
            <a:ext cx="3156120" cy="694080"/>
          </a:xfrm>
          <a:prstGeom prst="rect">
            <a:avLst/>
          </a:prstGeom>
          <a:noFill/>
          <a:ln w="0">
            <a:noFill/>
          </a:ln>
        </p:spPr>
        <p:style>
          <a:lnRef idx="0"/>
          <a:fillRef idx="0"/>
          <a:effectRef idx="0"/>
          <a:fontRef idx="minor"/>
        </p:style>
        <p:txBody>
          <a:bodyPr lIns="90000" rIns="90000" tIns="45000" bIns="45000" anchor="t">
            <a:noAutofit/>
          </a:bodyPr>
          <a:p>
            <a:pPr defTabSz="914400">
              <a:lnSpc>
                <a:spcPts val="2733"/>
              </a:lnSpc>
              <a:tabLst>
                <a:tab algn="l" pos="0"/>
              </a:tabLst>
            </a:pPr>
            <a:r>
              <a:rPr b="0" lang="en-US" sz="2190" spc="-1" strike="noStrike">
                <a:solidFill>
                  <a:srgbClr val="f2f0f4"/>
                </a:solidFill>
                <a:latin typeface="Montserrat"/>
                <a:ea typeface="Montserrat"/>
              </a:rPr>
              <a:t>Optimisation des performances</a:t>
            </a:r>
            <a:endParaRPr b="0" lang="fr-FR" sz="2190" spc="-1" strike="noStrike">
              <a:solidFill>
                <a:srgbClr val="000000"/>
              </a:solidFill>
              <a:latin typeface="FreeSans"/>
            </a:endParaRPr>
          </a:p>
        </p:txBody>
      </p:sp>
      <p:sp>
        <p:nvSpPr>
          <p:cNvPr id="33" name="Text 7"/>
          <p:cNvSpPr/>
          <p:nvPr/>
        </p:nvSpPr>
        <p:spPr>
          <a:xfrm>
            <a:off x="9450000" y="4023720"/>
            <a:ext cx="3156120" cy="2842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En répartissant équitablement la charge sur plusieurs serveurs, le Load Balancing Niveau 3 permet d'optimiser les performances des applications et services en réduisant la congestion et les goulets d'étranglement.</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 name="Image 0" descr="preencoded.png"/>
          <p:cNvPicPr/>
          <p:nvPr/>
        </p:nvPicPr>
        <p:blipFill>
          <a:blip r:embed="rId1"/>
          <a:stretch/>
        </p:blipFill>
        <p:spPr>
          <a:xfrm>
            <a:off x="0" y="0"/>
            <a:ext cx="14630040" cy="8229240"/>
          </a:xfrm>
          <a:prstGeom prst="rect">
            <a:avLst/>
          </a:prstGeom>
          <a:ln w="0">
            <a:noFill/>
          </a:ln>
        </p:spPr>
      </p:pic>
      <p:sp>
        <p:nvSpPr>
          <p:cNvPr id="35"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pic>
        <p:nvPicPr>
          <p:cNvPr id="36" name="Image 1" descr="preencoded.png"/>
          <p:cNvPicPr/>
          <p:nvPr/>
        </p:nvPicPr>
        <p:blipFill>
          <a:blip r:embed="rId2"/>
          <a:stretch/>
        </p:blipFill>
        <p:spPr>
          <a:xfrm>
            <a:off x="0" y="0"/>
            <a:ext cx="14630040" cy="8229240"/>
          </a:xfrm>
          <a:prstGeom prst="rect">
            <a:avLst/>
          </a:prstGeom>
          <a:ln w="0">
            <a:noFill/>
          </a:ln>
        </p:spPr>
      </p:pic>
      <p:sp>
        <p:nvSpPr>
          <p:cNvPr id="37" name="Shape 1"/>
          <p:cNvSpPr/>
          <p:nvPr/>
        </p:nvSpPr>
        <p:spPr>
          <a:xfrm>
            <a:off x="0" y="0"/>
            <a:ext cx="14630040" cy="8229240"/>
          </a:xfrm>
          <a:prstGeom prst="rect">
            <a:avLst/>
          </a:prstGeom>
          <a:solidFill>
            <a:srgbClr val="0d0a2c">
              <a:alpha val="80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38" name="Text 2"/>
          <p:cNvSpPr/>
          <p:nvPr/>
        </p:nvSpPr>
        <p:spPr>
          <a:xfrm>
            <a:off x="2037960" y="192096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Techniques de Load Balancing Niveau 3</a:t>
            </a:r>
            <a:endParaRPr b="0" lang="fr-FR" sz="4370" spc="-1" strike="noStrike">
              <a:solidFill>
                <a:srgbClr val="000000"/>
              </a:solidFill>
              <a:latin typeface="FreeSans"/>
            </a:endParaRPr>
          </a:p>
        </p:txBody>
      </p:sp>
      <p:sp>
        <p:nvSpPr>
          <p:cNvPr id="39" name="Text 3"/>
          <p:cNvSpPr/>
          <p:nvPr/>
        </p:nvSpPr>
        <p:spPr>
          <a:xfrm>
            <a:off x="2393280" y="3643200"/>
            <a:ext cx="10198800" cy="71028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798"/>
              </a:lnSpc>
              <a:buClr>
                <a:srgbClr val="dcd7e5"/>
              </a:buClr>
              <a:buFont typeface="Symbol" charset="2"/>
              <a:buChar char=""/>
            </a:pPr>
            <a:r>
              <a:rPr b="0" lang="en-US" sz="1750" spc="-1" strike="noStrike">
                <a:solidFill>
                  <a:srgbClr val="dcd7e5"/>
                </a:solidFill>
                <a:latin typeface="Heebo"/>
                <a:ea typeface="Heebo"/>
              </a:rPr>
              <a:t>Round Robin : Cette méthode distribue les demandes de manière cyclique entre les serveurs disponibles, garantissant ainsi une répartition équitable de la charge.</a:t>
            </a:r>
            <a:endParaRPr b="0" lang="fr-FR" sz="1750" spc="-1" strike="noStrike">
              <a:solidFill>
                <a:srgbClr val="000000"/>
              </a:solidFill>
              <a:latin typeface="FreeSans"/>
            </a:endParaRPr>
          </a:p>
        </p:txBody>
      </p:sp>
      <p:sp>
        <p:nvSpPr>
          <p:cNvPr id="40" name="Text 4"/>
          <p:cNvSpPr/>
          <p:nvPr/>
        </p:nvSpPr>
        <p:spPr>
          <a:xfrm>
            <a:off x="2393280" y="4442760"/>
            <a:ext cx="10198800" cy="71028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798"/>
              </a:lnSpc>
              <a:buClr>
                <a:srgbClr val="dcd7e5"/>
              </a:buClr>
              <a:buFont typeface="Symbol" charset="2"/>
              <a:buChar char=""/>
            </a:pPr>
            <a:r>
              <a:rPr b="0" lang="en-US" sz="1750" spc="-1" strike="noStrike">
                <a:solidFill>
                  <a:srgbClr val="dcd7e5"/>
                </a:solidFill>
                <a:latin typeface="Heebo"/>
                <a:ea typeface="Heebo"/>
              </a:rPr>
              <a:t>Least Connection : Le Load Balancer Niveau 3 envoie le trafic vers le serveur avec le moins de connexions actives, ce qui permet de répartir la charge de manière plus équilibrée entre les serveurs.</a:t>
            </a:r>
            <a:endParaRPr b="0" lang="fr-FR" sz="1750" spc="-1" strike="noStrike">
              <a:solidFill>
                <a:srgbClr val="000000"/>
              </a:solidFill>
              <a:latin typeface="FreeSans"/>
            </a:endParaRPr>
          </a:p>
        </p:txBody>
      </p:sp>
      <p:sp>
        <p:nvSpPr>
          <p:cNvPr id="41" name="Text 5"/>
          <p:cNvSpPr/>
          <p:nvPr/>
        </p:nvSpPr>
        <p:spPr>
          <a:xfrm>
            <a:off x="2393280" y="5242320"/>
            <a:ext cx="10198800" cy="106596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798"/>
              </a:lnSpc>
              <a:buClr>
                <a:srgbClr val="dcd7e5"/>
              </a:buClr>
              <a:buFont typeface="Symbol" charset="2"/>
              <a:buChar char=""/>
            </a:pPr>
            <a:r>
              <a:rPr b="0" lang="en-US" sz="1750" spc="-1" strike="noStrike">
                <a:solidFill>
                  <a:srgbClr val="dcd7e5"/>
                </a:solidFill>
                <a:latin typeface="Heebo"/>
                <a:ea typeface="Heebo"/>
              </a:rPr>
              <a:t>Hashing : Le Load Balancer Niveau 3 utilise une fonction de hachage pour mapper les adresses IP sources ou destinations aux serveurs, garantissant ainsi une répartition cohérente du trafic pour les mêmes clients.</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Image 0" descr="preencoded.png"/>
          <p:cNvPicPr/>
          <p:nvPr/>
        </p:nvPicPr>
        <p:blipFill>
          <a:blip r:embed="rId1"/>
          <a:stretch/>
        </p:blipFill>
        <p:spPr>
          <a:xfrm>
            <a:off x="0" y="0"/>
            <a:ext cx="14630040" cy="8229240"/>
          </a:xfrm>
          <a:prstGeom prst="rect">
            <a:avLst/>
          </a:prstGeom>
          <a:ln w="0">
            <a:noFill/>
          </a:ln>
        </p:spPr>
      </p:pic>
      <p:sp>
        <p:nvSpPr>
          <p:cNvPr id="43"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pic>
        <p:nvPicPr>
          <p:cNvPr id="44" name="Image 1" descr="preencoded.png"/>
          <p:cNvPicPr/>
          <p:nvPr/>
        </p:nvPicPr>
        <p:blipFill>
          <a:blip r:embed="rId2"/>
          <a:stretch/>
        </p:blipFill>
        <p:spPr>
          <a:xfrm>
            <a:off x="10972800" y="0"/>
            <a:ext cx="3657240" cy="8229240"/>
          </a:xfrm>
          <a:prstGeom prst="rect">
            <a:avLst/>
          </a:prstGeom>
          <a:ln w="0">
            <a:noFill/>
          </a:ln>
        </p:spPr>
      </p:pic>
      <p:sp>
        <p:nvSpPr>
          <p:cNvPr id="45" name="Text 1"/>
          <p:cNvSpPr/>
          <p:nvPr/>
        </p:nvSpPr>
        <p:spPr>
          <a:xfrm>
            <a:off x="833040" y="1895400"/>
            <a:ext cx="930600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Mise en œuvre du Load Balancing Niveau 3</a:t>
            </a:r>
            <a:endParaRPr b="0" lang="fr-FR" sz="4370" spc="-1" strike="noStrike">
              <a:solidFill>
                <a:srgbClr val="000000"/>
              </a:solidFill>
              <a:latin typeface="FreeSans"/>
            </a:endParaRPr>
          </a:p>
        </p:txBody>
      </p:sp>
      <p:sp>
        <p:nvSpPr>
          <p:cNvPr id="46" name="Shape 2"/>
          <p:cNvSpPr/>
          <p:nvPr/>
        </p:nvSpPr>
        <p:spPr>
          <a:xfrm>
            <a:off x="833040" y="3617280"/>
            <a:ext cx="9306000" cy="2716560"/>
          </a:xfrm>
          <a:prstGeom prst="roundRect">
            <a:avLst>
              <a:gd name="adj" fmla="val 3680"/>
            </a:avLst>
          </a:prstGeom>
          <a:solidFill>
            <a:srgbClr val="3c136d"/>
          </a:solidFill>
          <a:ln w="7620">
            <a:solidFill>
              <a:srgbClr val="552c86"/>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47" name="Text 3"/>
          <p:cNvSpPr/>
          <p:nvPr/>
        </p:nvSpPr>
        <p:spPr>
          <a:xfrm>
            <a:off x="1063080" y="3846960"/>
            <a:ext cx="346716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dcd7e5"/>
                </a:solidFill>
                <a:latin typeface="Montserrat"/>
                <a:ea typeface="Montserrat"/>
              </a:rPr>
              <a:t>Équipements Spécialisés</a:t>
            </a:r>
            <a:endParaRPr b="0" lang="fr-FR" sz="2190" spc="-1" strike="noStrike">
              <a:solidFill>
                <a:srgbClr val="000000"/>
              </a:solidFill>
              <a:latin typeface="FreeSans"/>
            </a:endParaRPr>
          </a:p>
        </p:txBody>
      </p:sp>
      <p:sp>
        <p:nvSpPr>
          <p:cNvPr id="48" name="Text 4"/>
          <p:cNvSpPr/>
          <p:nvPr/>
        </p:nvSpPr>
        <p:spPr>
          <a:xfrm>
            <a:off x="1063080" y="4327560"/>
            <a:ext cx="8846640" cy="1776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La mise en œuvre du Load Balancing Niveau 3 nécessite généralement l'utilisation d'équipements spécialisés tels que des Load Balancers ou des routeurs capables de prendre en charge cette fonctionnalité. Ces équipements sont configurés pour surveiller l'état des serveurs, prendre des décisions de routage et distribuer le trafic de manière équilibrée.</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Image 0" descr="preencoded.png"/>
          <p:cNvPicPr/>
          <p:nvPr/>
        </p:nvPicPr>
        <p:blipFill>
          <a:blip r:embed="rId1"/>
          <a:stretch/>
        </p:blipFill>
        <p:spPr>
          <a:xfrm>
            <a:off x="0" y="0"/>
            <a:ext cx="14630040" cy="8229240"/>
          </a:xfrm>
          <a:prstGeom prst="rect">
            <a:avLst/>
          </a:prstGeom>
          <a:ln w="0">
            <a:noFill/>
          </a:ln>
        </p:spPr>
      </p:pic>
      <p:sp>
        <p:nvSpPr>
          <p:cNvPr id="50"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pic>
        <p:nvPicPr>
          <p:cNvPr id="51" name="Image 1" descr="preencoded.png"/>
          <p:cNvPicPr/>
          <p:nvPr/>
        </p:nvPicPr>
        <p:blipFill>
          <a:blip r:embed="rId2"/>
          <a:stretch/>
        </p:blipFill>
        <p:spPr>
          <a:xfrm>
            <a:off x="0" y="0"/>
            <a:ext cx="14630040" cy="8229240"/>
          </a:xfrm>
          <a:prstGeom prst="rect">
            <a:avLst/>
          </a:prstGeom>
          <a:ln w="0">
            <a:noFill/>
          </a:ln>
        </p:spPr>
      </p:pic>
      <p:sp>
        <p:nvSpPr>
          <p:cNvPr id="52" name="Shape 1"/>
          <p:cNvSpPr/>
          <p:nvPr/>
        </p:nvSpPr>
        <p:spPr>
          <a:xfrm>
            <a:off x="0" y="0"/>
            <a:ext cx="14630040" cy="8229240"/>
          </a:xfrm>
          <a:prstGeom prst="rect">
            <a:avLst/>
          </a:prstGeom>
          <a:solidFill>
            <a:srgbClr val="0d0a2c">
              <a:alpha val="80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53" name="Text 2"/>
          <p:cNvSpPr/>
          <p:nvPr/>
        </p:nvSpPr>
        <p:spPr>
          <a:xfrm>
            <a:off x="2037960" y="200016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Conclusion sur le Load Balancing Niveau 3</a:t>
            </a:r>
            <a:endParaRPr b="0" lang="fr-FR" sz="4370" spc="-1" strike="noStrike">
              <a:solidFill>
                <a:srgbClr val="000000"/>
              </a:solidFill>
              <a:latin typeface="FreeSans"/>
            </a:endParaRPr>
          </a:p>
        </p:txBody>
      </p:sp>
      <p:sp>
        <p:nvSpPr>
          <p:cNvPr id="54" name="Shape 3"/>
          <p:cNvSpPr/>
          <p:nvPr/>
        </p:nvSpPr>
        <p:spPr>
          <a:xfrm>
            <a:off x="2037960" y="3895560"/>
            <a:ext cx="499680" cy="499680"/>
          </a:xfrm>
          <a:prstGeom prst="roundRect">
            <a:avLst>
              <a:gd name="adj" fmla="val 20000"/>
            </a:avLst>
          </a:prstGeom>
          <a:solidFill>
            <a:srgbClr val="3c136d"/>
          </a:solidFill>
          <a:ln w="7620">
            <a:solidFill>
              <a:srgbClr val="552c86"/>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55" name="Text 4"/>
          <p:cNvSpPr/>
          <p:nvPr/>
        </p:nvSpPr>
        <p:spPr>
          <a:xfrm>
            <a:off x="2227680" y="3937320"/>
            <a:ext cx="11988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0" lang="en-US" sz="2620" spc="-1" strike="noStrike">
                <a:solidFill>
                  <a:srgbClr val="dcd7e5"/>
                </a:solidFill>
                <a:latin typeface="Montserrat"/>
                <a:ea typeface="Montserrat"/>
              </a:rPr>
              <a:t>1</a:t>
            </a:r>
            <a:endParaRPr b="0" lang="fr-FR" sz="2620" spc="-1" strike="noStrike">
              <a:solidFill>
                <a:srgbClr val="000000"/>
              </a:solidFill>
              <a:latin typeface="FreeSans"/>
            </a:endParaRPr>
          </a:p>
        </p:txBody>
      </p:sp>
      <p:sp>
        <p:nvSpPr>
          <p:cNvPr id="56" name="Text 5"/>
          <p:cNvSpPr/>
          <p:nvPr/>
        </p:nvSpPr>
        <p:spPr>
          <a:xfrm>
            <a:off x="2760120" y="3971880"/>
            <a:ext cx="280800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dcd7e5"/>
                </a:solidFill>
                <a:latin typeface="Montserrat"/>
                <a:ea typeface="Montserrat"/>
              </a:rPr>
              <a:t>Stratégie Essentielle</a:t>
            </a:r>
            <a:endParaRPr b="0" lang="fr-FR" sz="2190" spc="-1" strike="noStrike">
              <a:solidFill>
                <a:srgbClr val="000000"/>
              </a:solidFill>
              <a:latin typeface="FreeSans"/>
            </a:endParaRPr>
          </a:p>
        </p:txBody>
      </p:sp>
      <p:sp>
        <p:nvSpPr>
          <p:cNvPr id="57" name="Text 6"/>
          <p:cNvSpPr/>
          <p:nvPr/>
        </p:nvSpPr>
        <p:spPr>
          <a:xfrm>
            <a:off x="2760120" y="4452480"/>
            <a:ext cx="9831960" cy="1776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Le Load Balancing Niveau 3 est une stratégie essentielle pour garantir des performances optimales, une disponibilité continue et une résilience dans les environnements informatiques modernes. En utilisant les techniques et les technologies appropriées, les administrateurs réseau peuvent concevoir des architectures réseau robustes et évolutives pour répondre aux besoins croissants des utilisateurs et des applications.</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Image 0" descr="preencoded.png"/>
          <p:cNvPicPr/>
          <p:nvPr/>
        </p:nvPicPr>
        <p:blipFill>
          <a:blip r:embed="rId1"/>
          <a:stretch/>
        </p:blipFill>
        <p:spPr>
          <a:xfrm>
            <a:off x="0" y="0"/>
            <a:ext cx="14630040" cy="8229240"/>
          </a:xfrm>
          <a:prstGeom prst="rect">
            <a:avLst/>
          </a:prstGeom>
          <a:ln w="0">
            <a:noFill/>
          </a:ln>
        </p:spPr>
      </p:pic>
      <p:sp>
        <p:nvSpPr>
          <p:cNvPr id="59" name="Shape 0"/>
          <p:cNvSpPr/>
          <p:nvPr/>
        </p:nvSpPr>
        <p:spPr>
          <a:xfrm>
            <a:off x="0" y="0"/>
            <a:ext cx="14630040" cy="8229240"/>
          </a:xfrm>
          <a:prstGeom prst="rect">
            <a:avLst/>
          </a:prstGeom>
          <a:solidFill>
            <a:srgbClr val="0d0a2c">
              <a:alpha val="75000"/>
            </a:srgbClr>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pic>
        <p:nvPicPr>
          <p:cNvPr id="60" name="Image 1" descr="preencoded.png"/>
          <p:cNvPicPr/>
          <p:nvPr/>
        </p:nvPicPr>
        <p:blipFill>
          <a:blip r:embed="rId2"/>
          <a:stretch/>
        </p:blipFill>
        <p:spPr>
          <a:xfrm>
            <a:off x="0" y="0"/>
            <a:ext cx="3657240" cy="8229240"/>
          </a:xfrm>
          <a:prstGeom prst="rect">
            <a:avLst/>
          </a:prstGeom>
          <a:ln w="0">
            <a:noFill/>
          </a:ln>
        </p:spPr>
      </p:pic>
      <p:sp>
        <p:nvSpPr>
          <p:cNvPr id="61" name="Text 1"/>
          <p:cNvSpPr/>
          <p:nvPr/>
        </p:nvSpPr>
        <p:spPr>
          <a:xfrm>
            <a:off x="4490640" y="2605320"/>
            <a:ext cx="73918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f2f0f4"/>
                </a:solidFill>
                <a:latin typeface="Montserrat"/>
                <a:ea typeface="Montserrat"/>
              </a:rPr>
              <a:t>Load Balancing in Practice</a:t>
            </a:r>
            <a:endParaRPr b="0" lang="fr-FR" sz="4370" spc="-1" strike="noStrike">
              <a:solidFill>
                <a:srgbClr val="000000"/>
              </a:solidFill>
              <a:latin typeface="FreeSans"/>
            </a:endParaRPr>
          </a:p>
        </p:txBody>
      </p:sp>
      <p:sp>
        <p:nvSpPr>
          <p:cNvPr id="62" name="Shape 2"/>
          <p:cNvSpPr/>
          <p:nvPr/>
        </p:nvSpPr>
        <p:spPr>
          <a:xfrm>
            <a:off x="4802040" y="3633120"/>
            <a:ext cx="43920" cy="1990440"/>
          </a:xfrm>
          <a:prstGeom prst="roundRect">
            <a:avLst>
              <a:gd name="adj" fmla="val 225151"/>
            </a:avLst>
          </a:prstGeom>
          <a:solidFill>
            <a:srgbClr val="552c86"/>
          </a:solidFill>
          <a:ln w="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63" name="Shape 3"/>
          <p:cNvSpPr/>
          <p:nvPr/>
        </p:nvSpPr>
        <p:spPr>
          <a:xfrm>
            <a:off x="5074200" y="4034520"/>
            <a:ext cx="777240" cy="43920"/>
          </a:xfrm>
          <a:prstGeom prst="roundRect">
            <a:avLst>
              <a:gd name="adj" fmla="val 225151"/>
            </a:avLst>
          </a:prstGeom>
          <a:solidFill>
            <a:srgbClr val="552c86"/>
          </a:solidFill>
          <a:ln w="0">
            <a:noFill/>
          </a:ln>
        </p:spPr>
        <p:style>
          <a:lnRef idx="0"/>
          <a:fillRef idx="0"/>
          <a:effectRef idx="0"/>
          <a:fontRef idx="minor"/>
        </p:style>
        <p:txBody>
          <a:bodyPr lIns="90000" rIns="90000" tIns="-14040" bIns="-14040" anchor="t">
            <a:noAutofit/>
          </a:bodyPr>
          <a:p>
            <a:endParaRPr b="0" lang="fr-FR" sz="1800" spc="-1" strike="noStrike">
              <a:solidFill>
                <a:srgbClr val="ffffff"/>
              </a:solidFill>
              <a:latin typeface="FreeSans"/>
            </a:endParaRPr>
          </a:p>
        </p:txBody>
      </p:sp>
      <p:sp>
        <p:nvSpPr>
          <p:cNvPr id="64" name="Shape 4"/>
          <p:cNvSpPr/>
          <p:nvPr/>
        </p:nvSpPr>
        <p:spPr>
          <a:xfrm>
            <a:off x="4574160" y="3806640"/>
            <a:ext cx="499680" cy="499680"/>
          </a:xfrm>
          <a:prstGeom prst="roundRect">
            <a:avLst>
              <a:gd name="adj" fmla="val 20000"/>
            </a:avLst>
          </a:prstGeom>
          <a:solidFill>
            <a:srgbClr val="3c136d"/>
          </a:solidFill>
          <a:ln w="7620">
            <a:solidFill>
              <a:srgbClr val="552c86"/>
            </a:solidFill>
            <a:round/>
          </a:ln>
        </p:spPr>
        <p:style>
          <a:lnRef idx="0"/>
          <a:fillRef idx="0"/>
          <a:effectRef idx="0"/>
          <a:fontRef idx="minor"/>
        </p:style>
        <p:txBody>
          <a:bodyPr lIns="90000" rIns="90000" tIns="45000" bIns="45000" anchor="t">
            <a:noAutofit/>
          </a:bodyPr>
          <a:p>
            <a:endParaRPr b="0" lang="fr-FR" sz="1800" spc="-1" strike="noStrike">
              <a:solidFill>
                <a:srgbClr val="ffffff"/>
              </a:solidFill>
              <a:latin typeface="FreeSans"/>
            </a:endParaRPr>
          </a:p>
        </p:txBody>
      </p:sp>
      <p:sp>
        <p:nvSpPr>
          <p:cNvPr id="65" name="Text 5"/>
          <p:cNvSpPr/>
          <p:nvPr/>
        </p:nvSpPr>
        <p:spPr>
          <a:xfrm>
            <a:off x="4763880" y="3848400"/>
            <a:ext cx="11988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0" lang="en-US" sz="2620" spc="-1" strike="noStrike">
                <a:solidFill>
                  <a:srgbClr val="dcd7e5"/>
                </a:solidFill>
                <a:latin typeface="Montserrat"/>
                <a:ea typeface="Montserrat"/>
              </a:rPr>
              <a:t>1</a:t>
            </a:r>
            <a:endParaRPr b="0" lang="fr-FR" sz="2620" spc="-1" strike="noStrike">
              <a:solidFill>
                <a:srgbClr val="000000"/>
              </a:solidFill>
              <a:latin typeface="FreeSans"/>
            </a:endParaRPr>
          </a:p>
        </p:txBody>
      </p:sp>
      <p:sp>
        <p:nvSpPr>
          <p:cNvPr id="66" name="Text 6"/>
          <p:cNvSpPr/>
          <p:nvPr/>
        </p:nvSpPr>
        <p:spPr>
          <a:xfrm>
            <a:off x="6046200" y="3855240"/>
            <a:ext cx="315828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dcd7e5"/>
                </a:solidFill>
                <a:latin typeface="Montserrat"/>
                <a:ea typeface="Montserrat"/>
              </a:rPr>
              <a:t>Real-world Application</a:t>
            </a:r>
            <a:endParaRPr b="0" lang="fr-FR" sz="2190" spc="-1" strike="noStrike">
              <a:solidFill>
                <a:srgbClr val="000000"/>
              </a:solidFill>
              <a:latin typeface="FreeSans"/>
            </a:endParaRPr>
          </a:p>
        </p:txBody>
      </p:sp>
      <p:sp>
        <p:nvSpPr>
          <p:cNvPr id="67" name="Text 7"/>
          <p:cNvSpPr/>
          <p:nvPr/>
        </p:nvSpPr>
        <p:spPr>
          <a:xfrm>
            <a:off x="6046200" y="4335840"/>
            <a:ext cx="7750800" cy="106596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dcd7e5"/>
                </a:solidFill>
                <a:latin typeface="Heebo"/>
                <a:ea typeface="Heebo"/>
              </a:rPr>
              <a:t>Implementing load balancing in a real-world network environment requires careful planning and consideration of factors such as network traffic patterns, server capabilities, and scalability requirements.</a:t>
            </a:r>
            <a:endParaRPr b="0" lang="fr-FR" sz="175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LibreOffice/24.2.0.3$Linux_X86_64 LibreOffice_project/420$Build-3</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2024-02-12T12:59:42Z</dcterms:created>
  <dc:creator>PptxGenJS</dc:creator>
  <dc:description/>
  <dc:language>fr-FR</dc:language>
  <cp:lastModifiedBy/>
  <dcterms:modified xsi:type="dcterms:W3CDTF">2024-02-12T14:03:32Z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(16:9)</vt:lpwstr>
  </property>
  <property fmtid="{D5CDD505-2E9C-101B-9397-08002B2CF9AE}" pid="4" name="Slides">
    <vt:i4>8</vt:i4>
  </property>
</Properties>
</file>