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7" r:id="rId2"/>
    <p:sldId id="259" r:id="rId3"/>
    <p:sldId id="260" r:id="rId4"/>
    <p:sldId id="261" r:id="rId5"/>
    <p:sldId id="275" r:id="rId6"/>
    <p:sldId id="276" r:id="rId7"/>
    <p:sldId id="277" r:id="rId8"/>
    <p:sldId id="278" r:id="rId9"/>
    <p:sldId id="279" r:id="rId10"/>
    <p:sldId id="266" r:id="rId11"/>
    <p:sldId id="280" r:id="rId12"/>
    <p:sldId id="281" r:id="rId13"/>
    <p:sldId id="282" r:id="rId14"/>
    <p:sldId id="267" r:id="rId15"/>
    <p:sldId id="283" r:id="rId16"/>
    <p:sldId id="284" r:id="rId17"/>
    <p:sldId id="268" r:id="rId18"/>
    <p:sldId id="285" r:id="rId19"/>
    <p:sldId id="286" r:id="rId20"/>
    <p:sldId id="262" r:id="rId21"/>
    <p:sldId id="263" r:id="rId22"/>
    <p:sldId id="287" r:id="rId23"/>
    <p:sldId id="288" r:id="rId24"/>
    <p:sldId id="289" r:id="rId25"/>
    <p:sldId id="264" r:id="rId26"/>
    <p:sldId id="290" r:id="rId27"/>
    <p:sldId id="291" r:id="rId28"/>
    <p:sldId id="292" r:id="rId29"/>
    <p:sldId id="265" r:id="rId30"/>
    <p:sldId id="293" r:id="rId31"/>
    <p:sldId id="294" r:id="rId32"/>
    <p:sldId id="269" r:id="rId33"/>
    <p:sldId id="295" r:id="rId34"/>
    <p:sldId id="296" r:id="rId35"/>
    <p:sldId id="297" r:id="rId36"/>
    <p:sldId id="270" r:id="rId37"/>
    <p:sldId id="271" r:id="rId38"/>
    <p:sldId id="300" r:id="rId39"/>
    <p:sldId id="298" r:id="rId40"/>
    <p:sldId id="299" r:id="rId41"/>
    <p:sldId id="272" r:id="rId42"/>
    <p:sldId id="301" r:id="rId43"/>
    <p:sldId id="302" r:id="rId44"/>
    <p:sldId id="303" r:id="rId45"/>
    <p:sldId id="273" r:id="rId46"/>
    <p:sldId id="304" r:id="rId47"/>
    <p:sldId id="305" r:id="rId48"/>
    <p:sldId id="306" r:id="rId4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59" d="100"/>
          <a:sy n="159" d="100"/>
        </p:scale>
        <p:origin x="30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2/28/2024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8980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2/28/2024</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‹N°›</a:t>
            </a:fld>
            <a:endParaRPr lang="en-US"/>
          </a:p>
        </p:txBody>
      </p:sp>
    </p:spTree>
    <p:extLst>
      <p:ext uri="{BB962C8B-B14F-4D97-AF65-F5344CB8AC3E}">
        <p14:creationId xmlns:p14="http://schemas.microsoft.com/office/powerpoint/2010/main" val="2322265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2/28/2024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‹N°›</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4">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2498437923"/>
      </p:ext>
    </p:extLst>
  </p:cSld>
  <p:clrMap bg1="lt1" tx1="dk1" bg2="lt2" tx2="dk2" accent1="accent1" accent2="accent2" accent3="accent3" accent4="accent4" accent5="accent5" accent6="accent6" hlink="hlink" folHlink="folHlink"/>
  <p:sldLayoutIdLst>
    <p:sldLayoutId id="2147483729" r:id="rId1"/>
    <p:sldLayoutId id="2147483728" r:id="rId2"/>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4" name="Rectangle 33">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Un concept génétique abstrait">
            <a:extLst>
              <a:ext uri="{FF2B5EF4-FFF2-40B4-BE49-F238E27FC236}">
                <a16:creationId xmlns:a16="http://schemas.microsoft.com/office/drawing/2014/main" id="{B7B64460-C31D-9289-D1F1-7F53300AD6F8}"/>
              </a:ext>
            </a:extLst>
          </p:cNvPr>
          <p:cNvPicPr>
            <a:picLocks noChangeAspect="1"/>
          </p:cNvPicPr>
          <p:nvPr/>
        </p:nvPicPr>
        <p:blipFill rotWithShape="1">
          <a:blip r:embed="rId2">
            <a:alphaModFix amt="60000"/>
          </a:blip>
          <a:srcRect t="24459" r="-1" b="19288"/>
          <a:stretch/>
        </p:blipFill>
        <p:spPr>
          <a:xfrm>
            <a:off x="3048" y="10"/>
            <a:ext cx="12188952" cy="6856614"/>
          </a:xfrm>
          <a:prstGeom prst="rect">
            <a:avLst/>
          </a:prstGeom>
        </p:spPr>
      </p:pic>
      <p:sp>
        <p:nvSpPr>
          <p:cNvPr id="2" name="Titre 1">
            <a:extLst>
              <a:ext uri="{FF2B5EF4-FFF2-40B4-BE49-F238E27FC236}">
                <a16:creationId xmlns:a16="http://schemas.microsoft.com/office/drawing/2014/main" id="{721409C6-0132-807F-61CF-32840B42AB17}"/>
              </a:ext>
            </a:extLst>
          </p:cNvPr>
          <p:cNvSpPr>
            <a:spLocks noGrp="1"/>
          </p:cNvSpPr>
          <p:nvPr>
            <p:ph type="ctrTitle"/>
          </p:nvPr>
        </p:nvSpPr>
        <p:spPr>
          <a:xfrm>
            <a:off x="996275" y="744909"/>
            <a:ext cx="10190071" cy="3145855"/>
          </a:xfrm>
        </p:spPr>
        <p:txBody>
          <a:bodyPr anchor="b">
            <a:normAutofit/>
          </a:bodyPr>
          <a:lstStyle/>
          <a:p>
            <a:r>
              <a:rPr lang="fr-FR" sz="5400" b="1" i="0" dirty="0">
                <a:solidFill>
                  <a:schemeClr val="bg1"/>
                </a:solidFill>
                <a:effectLst/>
                <a:latin typeface="Söhne"/>
              </a:rPr>
              <a:t>Administration d'un Linux Server</a:t>
            </a:r>
            <a:endParaRPr lang="fr-FR" sz="9600" b="1" dirty="0">
              <a:solidFill>
                <a:schemeClr val="bg1"/>
              </a:solidFill>
            </a:endParaRPr>
          </a:p>
        </p:txBody>
      </p:sp>
      <p:sp>
        <p:nvSpPr>
          <p:cNvPr id="3" name="Sous-titre 2">
            <a:extLst>
              <a:ext uri="{FF2B5EF4-FFF2-40B4-BE49-F238E27FC236}">
                <a16:creationId xmlns:a16="http://schemas.microsoft.com/office/drawing/2014/main" id="{1328E829-98E1-DB1A-E4CB-61309895DF41}"/>
              </a:ext>
            </a:extLst>
          </p:cNvPr>
          <p:cNvSpPr>
            <a:spLocks noGrp="1"/>
          </p:cNvSpPr>
          <p:nvPr>
            <p:ph type="subTitle" idx="1"/>
          </p:nvPr>
        </p:nvSpPr>
        <p:spPr>
          <a:xfrm>
            <a:off x="1218708" y="4069780"/>
            <a:ext cx="9781327" cy="2056617"/>
          </a:xfrm>
        </p:spPr>
        <p:txBody>
          <a:bodyPr anchor="t">
            <a:normAutofit/>
          </a:bodyPr>
          <a:lstStyle/>
          <a:p>
            <a:endParaRPr lang="fr-FR" sz="2200">
              <a:solidFill>
                <a:srgbClr val="FFFFFF"/>
              </a:solidFill>
            </a:endParaRPr>
          </a:p>
        </p:txBody>
      </p:sp>
    </p:spTree>
    <p:extLst>
      <p:ext uri="{BB962C8B-B14F-4D97-AF65-F5344CB8AC3E}">
        <p14:creationId xmlns:p14="http://schemas.microsoft.com/office/powerpoint/2010/main" val="844511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BFD9F9-C669-6B8E-086F-D41FEABFC249}"/>
              </a:ext>
            </a:extLst>
          </p:cNvPr>
          <p:cNvSpPr>
            <a:spLocks noGrp="1"/>
          </p:cNvSpPr>
          <p:nvPr>
            <p:ph type="title"/>
          </p:nvPr>
        </p:nvSpPr>
        <p:spPr/>
        <p:txBody>
          <a:bodyPr/>
          <a:lstStyle/>
          <a:p>
            <a:r>
              <a:rPr lang="fr-FR" dirty="0"/>
              <a:t>Chiffrement :</a:t>
            </a:r>
          </a:p>
        </p:txBody>
      </p:sp>
      <p:sp>
        <p:nvSpPr>
          <p:cNvPr id="3" name="Espace réservé du contenu 2">
            <a:extLst>
              <a:ext uri="{FF2B5EF4-FFF2-40B4-BE49-F238E27FC236}">
                <a16:creationId xmlns:a16="http://schemas.microsoft.com/office/drawing/2014/main" id="{A2B5F782-3622-B196-BC68-E032068ABA43}"/>
              </a:ext>
            </a:extLst>
          </p:cNvPr>
          <p:cNvSpPr>
            <a:spLocks noGrp="1"/>
          </p:cNvSpPr>
          <p:nvPr>
            <p:ph idx="1"/>
          </p:nvPr>
        </p:nvSpPr>
        <p:spPr/>
        <p:txBody>
          <a:bodyPr/>
          <a:lstStyle/>
          <a:p>
            <a:r>
              <a:rPr lang="fr-FR" dirty="0"/>
              <a:t>Utilisation de SSL/TLS pour sécuriser les communications.</a:t>
            </a:r>
          </a:p>
          <a:p>
            <a:r>
              <a:rPr lang="fr-FR" dirty="0"/>
              <a:t>Chiffrement des données sensibles en transit et au repos.</a:t>
            </a:r>
          </a:p>
        </p:txBody>
      </p:sp>
    </p:spTree>
    <p:extLst>
      <p:ext uri="{BB962C8B-B14F-4D97-AF65-F5344CB8AC3E}">
        <p14:creationId xmlns:p14="http://schemas.microsoft.com/office/powerpoint/2010/main" val="1313844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5CCA1-D9B8-62A9-9C87-EF301CB7ACD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E4443B5-9E47-7DE4-BFA7-65D9C2BCD9F7}"/>
              </a:ext>
            </a:extLst>
          </p:cNvPr>
          <p:cNvSpPr>
            <a:spLocks noGrp="1"/>
          </p:cNvSpPr>
          <p:nvPr>
            <p:ph type="title"/>
          </p:nvPr>
        </p:nvSpPr>
        <p:spPr/>
        <p:txBody>
          <a:bodyPr/>
          <a:lstStyle/>
          <a:p>
            <a:r>
              <a:rPr lang="fr-FR" dirty="0"/>
              <a:t>Chiffrement :</a:t>
            </a:r>
          </a:p>
        </p:txBody>
      </p:sp>
      <p:sp>
        <p:nvSpPr>
          <p:cNvPr id="3" name="Espace réservé du contenu 2">
            <a:extLst>
              <a:ext uri="{FF2B5EF4-FFF2-40B4-BE49-F238E27FC236}">
                <a16:creationId xmlns:a16="http://schemas.microsoft.com/office/drawing/2014/main" id="{0C9FA0A6-29AB-A136-2DC8-CB9BDF9E5DE6}"/>
              </a:ext>
            </a:extLst>
          </p:cNvPr>
          <p:cNvSpPr>
            <a:spLocks noGrp="1"/>
          </p:cNvSpPr>
          <p:nvPr>
            <p:ph idx="1"/>
          </p:nvPr>
        </p:nvSpPr>
        <p:spPr/>
        <p:txBody>
          <a:bodyPr>
            <a:normAutofit fontScale="85000" lnSpcReduction="10000"/>
          </a:bodyPr>
          <a:lstStyle/>
          <a:p>
            <a:pPr marL="0" indent="0">
              <a:buNone/>
            </a:pPr>
            <a:r>
              <a:rPr lang="fr-FR" b="1" dirty="0"/>
              <a:t>Utilisation de SSL/TLS pour sécuriser les communications :</a:t>
            </a:r>
          </a:p>
          <a:p>
            <a:endParaRPr lang="fr-FR" dirty="0"/>
          </a:p>
          <a:p>
            <a:r>
              <a:rPr lang="fr-FR" dirty="0"/>
              <a:t>SSL (Secure Sockets Layer) et TLS (Transport Layer Security) sont des protocoles de sécurité utilisés pour sécuriser les communications sur Internet.</a:t>
            </a:r>
          </a:p>
          <a:p>
            <a:r>
              <a:rPr lang="fr-FR" dirty="0"/>
              <a:t>Ils fournissent un chiffrement des données pour garantir la confidentialité et l'intégrité des informations échangées entre un client et un serveur.</a:t>
            </a:r>
          </a:p>
          <a:p>
            <a:r>
              <a:rPr lang="fr-FR" dirty="0"/>
              <a:t>Les sites web sécurisés utilisent HTTPS (HTTP sécurisé) qui utilise SSL/TLS pour sécuriser les échanges de données entre le navigateur web et le serveur.</a:t>
            </a:r>
          </a:p>
        </p:txBody>
      </p:sp>
    </p:spTree>
    <p:extLst>
      <p:ext uri="{BB962C8B-B14F-4D97-AF65-F5344CB8AC3E}">
        <p14:creationId xmlns:p14="http://schemas.microsoft.com/office/powerpoint/2010/main" val="2734048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98AA2F-C772-0E37-BC89-2DFCA933593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802FBC4-ACAE-D6F0-C5DE-6726D1FF2DF1}"/>
              </a:ext>
            </a:extLst>
          </p:cNvPr>
          <p:cNvSpPr>
            <a:spLocks noGrp="1"/>
          </p:cNvSpPr>
          <p:nvPr>
            <p:ph type="title"/>
          </p:nvPr>
        </p:nvSpPr>
        <p:spPr/>
        <p:txBody>
          <a:bodyPr/>
          <a:lstStyle/>
          <a:p>
            <a:r>
              <a:rPr lang="fr-FR" dirty="0"/>
              <a:t>Chiffrement :</a:t>
            </a:r>
          </a:p>
        </p:txBody>
      </p:sp>
      <p:sp>
        <p:nvSpPr>
          <p:cNvPr id="3" name="Espace réservé du contenu 2">
            <a:extLst>
              <a:ext uri="{FF2B5EF4-FFF2-40B4-BE49-F238E27FC236}">
                <a16:creationId xmlns:a16="http://schemas.microsoft.com/office/drawing/2014/main" id="{7656F2FF-B88C-3B5F-D561-353A6BBEE1A1}"/>
              </a:ext>
            </a:extLst>
          </p:cNvPr>
          <p:cNvSpPr>
            <a:spLocks noGrp="1"/>
          </p:cNvSpPr>
          <p:nvPr>
            <p:ph idx="1"/>
          </p:nvPr>
        </p:nvSpPr>
        <p:spPr/>
        <p:txBody>
          <a:bodyPr>
            <a:normAutofit fontScale="85000" lnSpcReduction="20000"/>
          </a:bodyPr>
          <a:lstStyle/>
          <a:p>
            <a:pPr marL="0" indent="0">
              <a:buNone/>
            </a:pPr>
            <a:r>
              <a:rPr lang="fr-FR" b="1" dirty="0"/>
              <a:t>Chiffrement des données sensibles en transit et au repos :</a:t>
            </a:r>
          </a:p>
          <a:p>
            <a:endParaRPr lang="fr-FR" dirty="0"/>
          </a:p>
          <a:p>
            <a:r>
              <a:rPr lang="fr-FR" dirty="0"/>
              <a:t>Le chiffrement des données en transit implique le chiffrement des données lors de leur transfert entre deux points, comme entre un client et un serveur.</a:t>
            </a:r>
          </a:p>
          <a:p>
            <a:r>
              <a:rPr lang="fr-FR" dirty="0"/>
              <a:t>Le chiffrement des données au repos consiste à chiffrer les données lorsqu'elles sont stockées sur un périphérique de stockage, comme un disque dur ou un serveur de base de données.</a:t>
            </a:r>
          </a:p>
          <a:p>
            <a:r>
              <a:rPr lang="fr-FR" dirty="0"/>
              <a:t>Des algorithmes de chiffrement forts sont utilisés pour garantir la confidentialité des données et empêcher leur accès non autorisé en cas de compromission physique ou logique du système.</a:t>
            </a:r>
          </a:p>
        </p:txBody>
      </p:sp>
    </p:spTree>
    <p:extLst>
      <p:ext uri="{BB962C8B-B14F-4D97-AF65-F5344CB8AC3E}">
        <p14:creationId xmlns:p14="http://schemas.microsoft.com/office/powerpoint/2010/main" val="2964433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09D01-22B4-ECC7-7340-2FA652681AE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DE83C08-0583-0DD8-A8F2-47852F3C8D41}"/>
              </a:ext>
            </a:extLst>
          </p:cNvPr>
          <p:cNvSpPr>
            <a:spLocks noGrp="1"/>
          </p:cNvSpPr>
          <p:nvPr>
            <p:ph type="title"/>
          </p:nvPr>
        </p:nvSpPr>
        <p:spPr/>
        <p:txBody>
          <a:bodyPr/>
          <a:lstStyle/>
          <a:p>
            <a:r>
              <a:rPr lang="fr-FR" dirty="0"/>
              <a:t>Chiffrement :</a:t>
            </a:r>
          </a:p>
        </p:txBody>
      </p:sp>
      <p:sp>
        <p:nvSpPr>
          <p:cNvPr id="3" name="Espace réservé du contenu 2">
            <a:extLst>
              <a:ext uri="{FF2B5EF4-FFF2-40B4-BE49-F238E27FC236}">
                <a16:creationId xmlns:a16="http://schemas.microsoft.com/office/drawing/2014/main" id="{EF096271-5DBA-B9E4-0378-610A1A748C2E}"/>
              </a:ext>
            </a:extLst>
          </p:cNvPr>
          <p:cNvSpPr>
            <a:spLocks noGrp="1"/>
          </p:cNvSpPr>
          <p:nvPr>
            <p:ph idx="1"/>
          </p:nvPr>
        </p:nvSpPr>
        <p:spPr>
          <a:xfrm>
            <a:off x="4854486" y="3101306"/>
            <a:ext cx="2362711" cy="655387"/>
          </a:xfrm>
        </p:spPr>
        <p:txBody>
          <a:bodyPr/>
          <a:lstStyle/>
          <a:p>
            <a:pPr marL="0" indent="0">
              <a:buNone/>
            </a:pPr>
            <a:r>
              <a:rPr lang="fr-FR" b="1" dirty="0"/>
              <a:t>TP SSL/TLS</a:t>
            </a:r>
          </a:p>
        </p:txBody>
      </p:sp>
    </p:spTree>
    <p:extLst>
      <p:ext uri="{BB962C8B-B14F-4D97-AF65-F5344CB8AC3E}">
        <p14:creationId xmlns:p14="http://schemas.microsoft.com/office/powerpoint/2010/main" val="2715219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C4D565-D6FD-4577-4C82-E35123A9DBA9}"/>
              </a:ext>
            </a:extLst>
          </p:cNvPr>
          <p:cNvSpPr>
            <a:spLocks noGrp="1"/>
          </p:cNvSpPr>
          <p:nvPr>
            <p:ph type="title"/>
          </p:nvPr>
        </p:nvSpPr>
        <p:spPr/>
        <p:txBody>
          <a:bodyPr/>
          <a:lstStyle/>
          <a:p>
            <a:r>
              <a:rPr lang="fr-FR" dirty="0"/>
              <a:t>Gestion des Correctifs et des Mises à Jour :</a:t>
            </a:r>
          </a:p>
        </p:txBody>
      </p:sp>
      <p:sp>
        <p:nvSpPr>
          <p:cNvPr id="3" name="Espace réservé du contenu 2">
            <a:extLst>
              <a:ext uri="{FF2B5EF4-FFF2-40B4-BE49-F238E27FC236}">
                <a16:creationId xmlns:a16="http://schemas.microsoft.com/office/drawing/2014/main" id="{43F35595-D868-7CB2-E234-4F859776E3EB}"/>
              </a:ext>
            </a:extLst>
          </p:cNvPr>
          <p:cNvSpPr>
            <a:spLocks noGrp="1"/>
          </p:cNvSpPr>
          <p:nvPr>
            <p:ph idx="1"/>
          </p:nvPr>
        </p:nvSpPr>
        <p:spPr/>
        <p:txBody>
          <a:bodyPr/>
          <a:lstStyle/>
          <a:p>
            <a:r>
              <a:rPr lang="fr-FR" dirty="0"/>
              <a:t>Installation régulière des correctifs de sécurité.</a:t>
            </a:r>
          </a:p>
          <a:p>
            <a:r>
              <a:rPr lang="fr-FR" dirty="0"/>
              <a:t>Mises à jour du système d'exploitation et des logiciels.</a:t>
            </a:r>
          </a:p>
        </p:txBody>
      </p:sp>
    </p:spTree>
    <p:extLst>
      <p:ext uri="{BB962C8B-B14F-4D97-AF65-F5344CB8AC3E}">
        <p14:creationId xmlns:p14="http://schemas.microsoft.com/office/powerpoint/2010/main" val="987740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398593-4DBD-BE1E-EE08-B32E128E91C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9558CCC-9363-E1D9-AD03-1BFB62BD6AAB}"/>
              </a:ext>
            </a:extLst>
          </p:cNvPr>
          <p:cNvSpPr>
            <a:spLocks noGrp="1"/>
          </p:cNvSpPr>
          <p:nvPr>
            <p:ph type="title"/>
          </p:nvPr>
        </p:nvSpPr>
        <p:spPr/>
        <p:txBody>
          <a:bodyPr/>
          <a:lstStyle/>
          <a:p>
            <a:r>
              <a:rPr lang="fr-FR" dirty="0"/>
              <a:t>Gestion des Correctifs et des Mises à Jour :</a:t>
            </a:r>
          </a:p>
        </p:txBody>
      </p:sp>
      <p:sp>
        <p:nvSpPr>
          <p:cNvPr id="3" name="Espace réservé du contenu 2">
            <a:extLst>
              <a:ext uri="{FF2B5EF4-FFF2-40B4-BE49-F238E27FC236}">
                <a16:creationId xmlns:a16="http://schemas.microsoft.com/office/drawing/2014/main" id="{085009BB-3331-F36B-CF11-7AFEF7FAD953}"/>
              </a:ext>
            </a:extLst>
          </p:cNvPr>
          <p:cNvSpPr>
            <a:spLocks noGrp="1"/>
          </p:cNvSpPr>
          <p:nvPr>
            <p:ph idx="1"/>
          </p:nvPr>
        </p:nvSpPr>
        <p:spPr/>
        <p:txBody>
          <a:bodyPr>
            <a:normAutofit fontScale="70000" lnSpcReduction="20000"/>
          </a:bodyPr>
          <a:lstStyle/>
          <a:p>
            <a:pPr marL="0" indent="0">
              <a:buNone/>
            </a:pPr>
            <a:r>
              <a:rPr lang="fr-FR" b="1" dirty="0"/>
              <a:t>Installation régulière des correctifs de sécurité :</a:t>
            </a:r>
          </a:p>
          <a:p>
            <a:r>
              <a:rPr lang="fr-FR" dirty="0"/>
              <a:t>Les correctifs de sécurité sont des mises à jour logicielles qui corrigent les vulnérabilités découvertes dans le système d'exploitation, les applications et les composants logiciels.</a:t>
            </a:r>
          </a:p>
          <a:p>
            <a:r>
              <a:rPr lang="fr-FR" dirty="0"/>
              <a:t>Il est essentiel d'installer régulièrement ces correctifs pour protéger le système contre les attaques potentielles exploitant les failles de sécurité connues.</a:t>
            </a:r>
          </a:p>
          <a:p>
            <a:endParaRPr lang="fr-FR" dirty="0"/>
          </a:p>
          <a:p>
            <a:pPr marL="0" indent="0">
              <a:buNone/>
            </a:pPr>
            <a:r>
              <a:rPr lang="fr-FR" b="1" dirty="0"/>
              <a:t>Mises à jour du système d'exploitation et des logiciels :</a:t>
            </a:r>
          </a:p>
          <a:p>
            <a:r>
              <a:rPr lang="fr-FR" dirty="0"/>
              <a:t>En plus des correctifs de sécurité, les mises à jour du système d'exploitation et des logiciels fournissent des améliorations de fonctionnalités, des performances optimisées et des corrections de bogues.</a:t>
            </a:r>
          </a:p>
          <a:p>
            <a:r>
              <a:rPr lang="fr-FR" dirty="0"/>
              <a:t>Gardez votre système d'exploitation et vos logiciels à jour en installant les mises à jour dès qu'elles sont disponibles.</a:t>
            </a:r>
          </a:p>
        </p:txBody>
      </p:sp>
    </p:spTree>
    <p:extLst>
      <p:ext uri="{BB962C8B-B14F-4D97-AF65-F5344CB8AC3E}">
        <p14:creationId xmlns:p14="http://schemas.microsoft.com/office/powerpoint/2010/main" val="2357589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DFC09-2157-ECBF-9739-CA4456356C0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67705C8-53AA-37F3-F434-4AFB205674CC}"/>
              </a:ext>
            </a:extLst>
          </p:cNvPr>
          <p:cNvSpPr>
            <a:spLocks noGrp="1"/>
          </p:cNvSpPr>
          <p:nvPr>
            <p:ph type="title"/>
          </p:nvPr>
        </p:nvSpPr>
        <p:spPr/>
        <p:txBody>
          <a:bodyPr/>
          <a:lstStyle/>
          <a:p>
            <a:r>
              <a:rPr lang="fr-FR" dirty="0"/>
              <a:t>Gestion des Correctifs et des Mises à Jour :</a:t>
            </a:r>
          </a:p>
        </p:txBody>
      </p:sp>
      <p:sp>
        <p:nvSpPr>
          <p:cNvPr id="3" name="Espace réservé du contenu 2">
            <a:extLst>
              <a:ext uri="{FF2B5EF4-FFF2-40B4-BE49-F238E27FC236}">
                <a16:creationId xmlns:a16="http://schemas.microsoft.com/office/drawing/2014/main" id="{FAC1C2FB-0DD7-E0A6-6BAE-4E0AC606B090}"/>
              </a:ext>
            </a:extLst>
          </p:cNvPr>
          <p:cNvSpPr>
            <a:spLocks noGrp="1"/>
          </p:cNvSpPr>
          <p:nvPr>
            <p:ph idx="1"/>
          </p:nvPr>
        </p:nvSpPr>
        <p:spPr/>
        <p:txBody>
          <a:bodyPr/>
          <a:lstStyle/>
          <a:p>
            <a:pPr marL="0" indent="0" algn="ctr">
              <a:buNone/>
            </a:pPr>
            <a:endParaRPr lang="fr-FR" b="1" dirty="0"/>
          </a:p>
          <a:p>
            <a:pPr marL="0" indent="0" algn="ctr">
              <a:buNone/>
            </a:pPr>
            <a:endParaRPr lang="fr-FR" b="1" dirty="0"/>
          </a:p>
          <a:p>
            <a:pPr marL="0" indent="0" algn="ctr">
              <a:buNone/>
            </a:pPr>
            <a:endParaRPr lang="fr-FR" b="1" dirty="0"/>
          </a:p>
          <a:p>
            <a:pPr marL="0" indent="0" algn="ctr">
              <a:buNone/>
            </a:pPr>
            <a:r>
              <a:rPr lang="fr-FR" b="1" dirty="0"/>
              <a:t>TP NOTE SCRIPT DE MAJ</a:t>
            </a:r>
          </a:p>
        </p:txBody>
      </p:sp>
    </p:spTree>
    <p:extLst>
      <p:ext uri="{BB962C8B-B14F-4D97-AF65-F5344CB8AC3E}">
        <p14:creationId xmlns:p14="http://schemas.microsoft.com/office/powerpoint/2010/main" val="3326962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80815B-E58F-58A6-FC47-C7D7A81EA484}"/>
              </a:ext>
            </a:extLst>
          </p:cNvPr>
          <p:cNvSpPr>
            <a:spLocks noGrp="1"/>
          </p:cNvSpPr>
          <p:nvPr>
            <p:ph type="title"/>
          </p:nvPr>
        </p:nvSpPr>
        <p:spPr/>
        <p:txBody>
          <a:bodyPr/>
          <a:lstStyle/>
          <a:p>
            <a:r>
              <a:rPr lang="fr-FR" dirty="0"/>
              <a:t>Surveillance et Audit :</a:t>
            </a:r>
          </a:p>
        </p:txBody>
      </p:sp>
      <p:sp>
        <p:nvSpPr>
          <p:cNvPr id="3" name="Espace réservé du contenu 2">
            <a:extLst>
              <a:ext uri="{FF2B5EF4-FFF2-40B4-BE49-F238E27FC236}">
                <a16:creationId xmlns:a16="http://schemas.microsoft.com/office/drawing/2014/main" id="{A0024411-2EA3-56D3-D5B7-7F042E962248}"/>
              </a:ext>
            </a:extLst>
          </p:cNvPr>
          <p:cNvSpPr>
            <a:spLocks noGrp="1"/>
          </p:cNvSpPr>
          <p:nvPr>
            <p:ph idx="1"/>
          </p:nvPr>
        </p:nvSpPr>
        <p:spPr/>
        <p:txBody>
          <a:bodyPr/>
          <a:lstStyle/>
          <a:p>
            <a:r>
              <a:rPr lang="fr-FR" dirty="0"/>
              <a:t>Surveillance des journaux système.</a:t>
            </a:r>
          </a:p>
          <a:p>
            <a:r>
              <a:rPr lang="fr-FR" dirty="0"/>
              <a:t>Audit des événements critiques pour détecter les activités suspectes.</a:t>
            </a:r>
          </a:p>
          <a:p>
            <a:endParaRPr lang="fr-FR" dirty="0"/>
          </a:p>
        </p:txBody>
      </p:sp>
    </p:spTree>
    <p:extLst>
      <p:ext uri="{BB962C8B-B14F-4D97-AF65-F5344CB8AC3E}">
        <p14:creationId xmlns:p14="http://schemas.microsoft.com/office/powerpoint/2010/main" val="2566598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32639-122D-454C-257C-3520405C5F4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D871346-2641-BF60-88DE-B3FE8DB661C3}"/>
              </a:ext>
            </a:extLst>
          </p:cNvPr>
          <p:cNvSpPr>
            <a:spLocks noGrp="1"/>
          </p:cNvSpPr>
          <p:nvPr>
            <p:ph type="title"/>
          </p:nvPr>
        </p:nvSpPr>
        <p:spPr/>
        <p:txBody>
          <a:bodyPr/>
          <a:lstStyle/>
          <a:p>
            <a:r>
              <a:rPr lang="fr-FR" dirty="0"/>
              <a:t>Surveillance et Audit :</a:t>
            </a:r>
          </a:p>
        </p:txBody>
      </p:sp>
      <p:sp>
        <p:nvSpPr>
          <p:cNvPr id="3" name="Espace réservé du contenu 2">
            <a:extLst>
              <a:ext uri="{FF2B5EF4-FFF2-40B4-BE49-F238E27FC236}">
                <a16:creationId xmlns:a16="http://schemas.microsoft.com/office/drawing/2014/main" id="{05FA044E-67D9-40AB-C72A-2CDBCD4037CA}"/>
              </a:ext>
            </a:extLst>
          </p:cNvPr>
          <p:cNvSpPr>
            <a:spLocks noGrp="1"/>
          </p:cNvSpPr>
          <p:nvPr>
            <p:ph idx="1"/>
          </p:nvPr>
        </p:nvSpPr>
        <p:spPr/>
        <p:txBody>
          <a:bodyPr>
            <a:normAutofit fontScale="77500" lnSpcReduction="20000"/>
          </a:bodyPr>
          <a:lstStyle/>
          <a:p>
            <a:pPr marL="0" indent="0">
              <a:buNone/>
            </a:pPr>
            <a:r>
              <a:rPr lang="fr-FR" b="1" dirty="0"/>
              <a:t>Surveillance des journaux système :</a:t>
            </a:r>
            <a:endParaRPr lang="fr-FR" dirty="0"/>
          </a:p>
          <a:p>
            <a:r>
              <a:rPr lang="fr-FR" dirty="0"/>
              <a:t>Les journaux système sont des fichiers qui enregistrent les activités et les événements sur un système.</a:t>
            </a:r>
          </a:p>
          <a:p>
            <a:r>
              <a:rPr lang="fr-FR" dirty="0"/>
              <a:t>Surveiller les journaux système est essentiel pour détecter les problèmes de performance, les erreurs système et les activités suspectes.</a:t>
            </a:r>
          </a:p>
          <a:p>
            <a:endParaRPr lang="fr-FR" dirty="0"/>
          </a:p>
          <a:p>
            <a:pPr marL="0" indent="0">
              <a:buNone/>
            </a:pPr>
            <a:r>
              <a:rPr lang="fr-FR" b="1" dirty="0"/>
              <a:t>Audit des événements critiques :</a:t>
            </a:r>
          </a:p>
          <a:p>
            <a:r>
              <a:rPr lang="fr-FR" dirty="0"/>
              <a:t>L'audit des événements critiques consiste à examiner les journaux système pour identifier les événements inhabituels ou suspects.</a:t>
            </a:r>
          </a:p>
          <a:p>
            <a:r>
              <a:rPr lang="fr-FR" dirty="0"/>
              <a:t>Les événements tels que les tentatives de connexion infructueuses, les modifications de fichiers sensibles ou les erreurs système peuvent indiquer une activité suspecte.</a:t>
            </a:r>
          </a:p>
        </p:txBody>
      </p:sp>
    </p:spTree>
    <p:extLst>
      <p:ext uri="{BB962C8B-B14F-4D97-AF65-F5344CB8AC3E}">
        <p14:creationId xmlns:p14="http://schemas.microsoft.com/office/powerpoint/2010/main" val="1446807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4D2F55-F1D7-C711-D65D-40EC1B56C44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3E093BD-35F6-B3F1-1A8C-E0A30C28E9C3}"/>
              </a:ext>
            </a:extLst>
          </p:cNvPr>
          <p:cNvSpPr>
            <a:spLocks noGrp="1"/>
          </p:cNvSpPr>
          <p:nvPr>
            <p:ph type="title"/>
          </p:nvPr>
        </p:nvSpPr>
        <p:spPr/>
        <p:txBody>
          <a:bodyPr/>
          <a:lstStyle/>
          <a:p>
            <a:r>
              <a:rPr lang="fr-FR" dirty="0"/>
              <a:t>Surveillance et Audit :</a:t>
            </a:r>
          </a:p>
        </p:txBody>
      </p:sp>
      <p:sp>
        <p:nvSpPr>
          <p:cNvPr id="3" name="Espace réservé du contenu 2">
            <a:extLst>
              <a:ext uri="{FF2B5EF4-FFF2-40B4-BE49-F238E27FC236}">
                <a16:creationId xmlns:a16="http://schemas.microsoft.com/office/drawing/2014/main" id="{19A473B7-2619-ADAC-BDF6-808FA1ED4F93}"/>
              </a:ext>
            </a:extLst>
          </p:cNvPr>
          <p:cNvSpPr>
            <a:spLocks noGrp="1"/>
          </p:cNvSpPr>
          <p:nvPr>
            <p:ph idx="1"/>
          </p:nvPr>
        </p:nvSpPr>
        <p:spPr/>
        <p:txBody>
          <a:bodyPr>
            <a:normAutofit fontScale="77500" lnSpcReduction="20000"/>
          </a:bodyPr>
          <a:lstStyle/>
          <a:p>
            <a:pPr marL="0" indent="0">
              <a:buNone/>
            </a:pPr>
            <a:r>
              <a:rPr lang="fr-FR" b="1" dirty="0"/>
              <a:t>Outils de Surveillance :</a:t>
            </a:r>
            <a:endParaRPr lang="fr-FR" dirty="0"/>
          </a:p>
          <a:p>
            <a:r>
              <a:rPr lang="fr-FR" dirty="0"/>
              <a:t>Utilisez des outils tels que </a:t>
            </a:r>
            <a:r>
              <a:rPr lang="fr-FR" dirty="0" err="1"/>
              <a:t>journalctl</a:t>
            </a:r>
            <a:r>
              <a:rPr lang="fr-FR" dirty="0"/>
              <a:t> pour visualiser et filtrer les journaux système.</a:t>
            </a:r>
          </a:p>
          <a:p>
            <a:r>
              <a:rPr lang="fr-FR" dirty="0"/>
              <a:t>Configurez des alertes pour être notifié en cas de détection d'événements critiques.</a:t>
            </a:r>
          </a:p>
          <a:p>
            <a:endParaRPr lang="fr-FR" dirty="0"/>
          </a:p>
          <a:p>
            <a:pPr marL="0" indent="0">
              <a:buNone/>
            </a:pPr>
            <a:r>
              <a:rPr lang="fr-FR" b="1" dirty="0"/>
              <a:t>Méthodes d'Audit :</a:t>
            </a:r>
          </a:p>
          <a:p>
            <a:r>
              <a:rPr lang="fr-FR" dirty="0"/>
              <a:t>Définissez des règles d'audit pour enregistrer les événements importants dans les journaux système.</a:t>
            </a:r>
          </a:p>
          <a:p>
            <a:r>
              <a:rPr lang="fr-FR" dirty="0"/>
              <a:t>Analysez régulièrement les journaux pour repérer les schémas ou les anomalies.</a:t>
            </a:r>
          </a:p>
        </p:txBody>
      </p:sp>
    </p:spTree>
    <p:extLst>
      <p:ext uri="{BB962C8B-B14F-4D97-AF65-F5344CB8AC3E}">
        <p14:creationId xmlns:p14="http://schemas.microsoft.com/office/powerpoint/2010/main" val="561242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AA86D53B-9EA8-BB9C-D19D-454C4ED3166D}"/>
              </a:ext>
            </a:extLst>
          </p:cNvPr>
          <p:cNvSpPr>
            <a:spLocks noGrp="1"/>
          </p:cNvSpPr>
          <p:nvPr>
            <p:ph type="title"/>
          </p:nvPr>
        </p:nvSpPr>
        <p:spPr/>
        <p:txBody>
          <a:bodyPr/>
          <a:lstStyle/>
          <a:p>
            <a:r>
              <a:rPr lang="fr-FR" dirty="0"/>
              <a:t> Sécurité des Systèmes Linux :</a:t>
            </a:r>
          </a:p>
        </p:txBody>
      </p:sp>
      <p:sp>
        <p:nvSpPr>
          <p:cNvPr id="9" name="Espace réservé du contenu 8">
            <a:extLst>
              <a:ext uri="{FF2B5EF4-FFF2-40B4-BE49-F238E27FC236}">
                <a16:creationId xmlns:a16="http://schemas.microsoft.com/office/drawing/2014/main" id="{8C6075F7-C0B2-8404-595D-E2EF80D7E332}"/>
              </a:ext>
            </a:extLst>
          </p:cNvPr>
          <p:cNvSpPr>
            <a:spLocks noGrp="1"/>
          </p:cNvSpPr>
          <p:nvPr>
            <p:ph idx="1"/>
          </p:nvPr>
        </p:nvSpPr>
        <p:spPr/>
        <p:txBody>
          <a:bodyPr>
            <a:normAutofit lnSpcReduction="10000"/>
          </a:bodyPr>
          <a:lstStyle/>
          <a:p>
            <a:pPr marL="0" indent="0">
              <a:buNone/>
            </a:pPr>
            <a:r>
              <a:rPr lang="fr-FR" dirty="0"/>
              <a:t>Objectifs :</a:t>
            </a:r>
          </a:p>
          <a:p>
            <a:endParaRPr lang="fr-FR" dirty="0"/>
          </a:p>
          <a:p>
            <a:r>
              <a:rPr lang="fr-FR" dirty="0"/>
              <a:t>Comprendre les principaux concepts de sécurité des systèmes Linux.</a:t>
            </a:r>
          </a:p>
          <a:p>
            <a:r>
              <a:rPr lang="fr-FR" dirty="0"/>
              <a:t>Apprendre les meilleures pratiques pour sécuriser un serveur Linux.</a:t>
            </a:r>
          </a:p>
          <a:p>
            <a:r>
              <a:rPr lang="fr-FR" dirty="0"/>
              <a:t>Explorer les outils et techniques pour renforcer la sécurité du système.</a:t>
            </a:r>
          </a:p>
        </p:txBody>
      </p:sp>
    </p:spTree>
    <p:extLst>
      <p:ext uri="{BB962C8B-B14F-4D97-AF65-F5344CB8AC3E}">
        <p14:creationId xmlns:p14="http://schemas.microsoft.com/office/powerpoint/2010/main" val="457826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DB6DCD-4C49-0C5E-7E0D-7DF714E8B07A}"/>
              </a:ext>
            </a:extLst>
          </p:cNvPr>
          <p:cNvSpPr>
            <a:spLocks noGrp="1"/>
          </p:cNvSpPr>
          <p:nvPr>
            <p:ph type="title"/>
          </p:nvPr>
        </p:nvSpPr>
        <p:spPr>
          <a:xfrm>
            <a:off x="2168436" y="2597619"/>
            <a:ext cx="7855127" cy="1325563"/>
          </a:xfrm>
        </p:spPr>
        <p:txBody>
          <a:bodyPr/>
          <a:lstStyle/>
          <a:p>
            <a:r>
              <a:rPr lang="fr-FR" dirty="0"/>
              <a:t>Meilleures Pratiques de Sécurité</a:t>
            </a:r>
          </a:p>
        </p:txBody>
      </p:sp>
    </p:spTree>
    <p:extLst>
      <p:ext uri="{BB962C8B-B14F-4D97-AF65-F5344CB8AC3E}">
        <p14:creationId xmlns:p14="http://schemas.microsoft.com/office/powerpoint/2010/main" val="914831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EEC85B-F2E1-1E2E-7948-DE8E2E9F41DC}"/>
              </a:ext>
            </a:extLst>
          </p:cNvPr>
          <p:cNvSpPr>
            <a:spLocks noGrp="1"/>
          </p:cNvSpPr>
          <p:nvPr>
            <p:ph type="title"/>
          </p:nvPr>
        </p:nvSpPr>
        <p:spPr/>
        <p:txBody>
          <a:bodyPr/>
          <a:lstStyle/>
          <a:p>
            <a:r>
              <a:rPr lang="fr-FR" dirty="0"/>
              <a:t>Utilisation de Pare-feu :</a:t>
            </a:r>
          </a:p>
        </p:txBody>
      </p:sp>
      <p:sp>
        <p:nvSpPr>
          <p:cNvPr id="3" name="Espace réservé du contenu 2">
            <a:extLst>
              <a:ext uri="{FF2B5EF4-FFF2-40B4-BE49-F238E27FC236}">
                <a16:creationId xmlns:a16="http://schemas.microsoft.com/office/drawing/2014/main" id="{F6B768B3-13F0-6634-CA73-D18AE42030BA}"/>
              </a:ext>
            </a:extLst>
          </p:cNvPr>
          <p:cNvSpPr>
            <a:spLocks noGrp="1"/>
          </p:cNvSpPr>
          <p:nvPr>
            <p:ph idx="1"/>
          </p:nvPr>
        </p:nvSpPr>
        <p:spPr/>
        <p:txBody>
          <a:bodyPr/>
          <a:lstStyle/>
          <a:p>
            <a:r>
              <a:rPr lang="fr-FR" dirty="0"/>
              <a:t>Configuration d'un pare-feu pour filtrer le trafic réseau non autorisé.</a:t>
            </a:r>
          </a:p>
        </p:txBody>
      </p:sp>
    </p:spTree>
    <p:extLst>
      <p:ext uri="{BB962C8B-B14F-4D97-AF65-F5344CB8AC3E}">
        <p14:creationId xmlns:p14="http://schemas.microsoft.com/office/powerpoint/2010/main" val="300780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D21827-AA57-D522-38F1-40BAB89EAEB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FD4693E-8391-11DD-9A3D-D376CD958694}"/>
              </a:ext>
            </a:extLst>
          </p:cNvPr>
          <p:cNvSpPr>
            <a:spLocks noGrp="1"/>
          </p:cNvSpPr>
          <p:nvPr>
            <p:ph type="title"/>
          </p:nvPr>
        </p:nvSpPr>
        <p:spPr/>
        <p:txBody>
          <a:bodyPr/>
          <a:lstStyle/>
          <a:p>
            <a:r>
              <a:rPr lang="fr-FR" dirty="0"/>
              <a:t>Utilisation de Pare-feu :</a:t>
            </a:r>
          </a:p>
        </p:txBody>
      </p:sp>
      <p:sp>
        <p:nvSpPr>
          <p:cNvPr id="3" name="Espace réservé du contenu 2">
            <a:extLst>
              <a:ext uri="{FF2B5EF4-FFF2-40B4-BE49-F238E27FC236}">
                <a16:creationId xmlns:a16="http://schemas.microsoft.com/office/drawing/2014/main" id="{4BD87ED7-DF02-5A30-9606-A9D79E86E994}"/>
              </a:ext>
            </a:extLst>
          </p:cNvPr>
          <p:cNvSpPr>
            <a:spLocks noGrp="1"/>
          </p:cNvSpPr>
          <p:nvPr>
            <p:ph idx="1"/>
          </p:nvPr>
        </p:nvSpPr>
        <p:spPr/>
        <p:txBody>
          <a:bodyPr>
            <a:normAutofit fontScale="77500" lnSpcReduction="20000"/>
          </a:bodyPr>
          <a:lstStyle/>
          <a:p>
            <a:pPr marL="0" indent="0">
              <a:buNone/>
            </a:pPr>
            <a:r>
              <a:rPr lang="fr-FR" b="1" dirty="0"/>
              <a:t>Introduction au Pare-feu :</a:t>
            </a:r>
            <a:endParaRPr lang="fr-FR" dirty="0"/>
          </a:p>
          <a:p>
            <a:r>
              <a:rPr lang="fr-FR" dirty="0"/>
              <a:t>Un pare-feu est un dispositif ou un logiciel qui contrôle et filtre le trafic réseau entrant et sortant en fonction de règles de sécurité prédéfinies.</a:t>
            </a:r>
          </a:p>
          <a:p>
            <a:r>
              <a:rPr lang="fr-FR" dirty="0"/>
              <a:t>Il sert de première ligne de défense pour protéger un réseau contre les attaques malveillantes et les activités non autorisées.</a:t>
            </a:r>
          </a:p>
          <a:p>
            <a:endParaRPr lang="fr-FR" dirty="0"/>
          </a:p>
          <a:p>
            <a:pPr marL="0" indent="0">
              <a:buNone/>
            </a:pPr>
            <a:r>
              <a:rPr lang="fr-FR" b="1" dirty="0"/>
              <a:t>Configuration du Pare-feu :</a:t>
            </a:r>
          </a:p>
          <a:p>
            <a:r>
              <a:rPr lang="fr-FR" dirty="0"/>
              <a:t>Choisissez un pare-feu adapté à votre environnement, tel que </a:t>
            </a:r>
            <a:r>
              <a:rPr lang="fr-FR" dirty="0" err="1"/>
              <a:t>iptables</a:t>
            </a:r>
            <a:r>
              <a:rPr lang="fr-FR" dirty="0"/>
              <a:t>, </a:t>
            </a:r>
            <a:r>
              <a:rPr lang="fr-FR" dirty="0" err="1"/>
              <a:t>nftables</a:t>
            </a:r>
            <a:r>
              <a:rPr lang="fr-FR" dirty="0"/>
              <a:t>, ou des solutions de pare-feu basées sur des </a:t>
            </a:r>
            <a:r>
              <a:rPr lang="fr-FR" dirty="0" err="1"/>
              <a:t>appliances</a:t>
            </a:r>
            <a:r>
              <a:rPr lang="fr-FR" dirty="0"/>
              <a:t> matérielles ou des logiciels.</a:t>
            </a:r>
          </a:p>
          <a:p>
            <a:r>
              <a:rPr lang="fr-FR" dirty="0"/>
              <a:t>Définissez des règles de pare-feu pour autoriser ou bloquer le trafic en fonction des besoins de sécurité spécifiques de votre réseau.</a:t>
            </a:r>
          </a:p>
        </p:txBody>
      </p:sp>
    </p:spTree>
    <p:extLst>
      <p:ext uri="{BB962C8B-B14F-4D97-AF65-F5344CB8AC3E}">
        <p14:creationId xmlns:p14="http://schemas.microsoft.com/office/powerpoint/2010/main" val="3296508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60BFCE-1BA0-9EE3-EE24-9244FBB8C79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5C28F46-9401-DEE1-60D5-A9D45D8426DC}"/>
              </a:ext>
            </a:extLst>
          </p:cNvPr>
          <p:cNvSpPr>
            <a:spLocks noGrp="1"/>
          </p:cNvSpPr>
          <p:nvPr>
            <p:ph type="title"/>
          </p:nvPr>
        </p:nvSpPr>
        <p:spPr/>
        <p:txBody>
          <a:bodyPr/>
          <a:lstStyle/>
          <a:p>
            <a:r>
              <a:rPr lang="fr-FR" dirty="0"/>
              <a:t>Utilisation de Pare-feu :</a:t>
            </a:r>
          </a:p>
        </p:txBody>
      </p:sp>
      <p:sp>
        <p:nvSpPr>
          <p:cNvPr id="3" name="Espace réservé du contenu 2">
            <a:extLst>
              <a:ext uri="{FF2B5EF4-FFF2-40B4-BE49-F238E27FC236}">
                <a16:creationId xmlns:a16="http://schemas.microsoft.com/office/drawing/2014/main" id="{A1BF11B0-C630-1E07-55E9-B14AD1818084}"/>
              </a:ext>
            </a:extLst>
          </p:cNvPr>
          <p:cNvSpPr>
            <a:spLocks noGrp="1"/>
          </p:cNvSpPr>
          <p:nvPr>
            <p:ph idx="1"/>
          </p:nvPr>
        </p:nvSpPr>
        <p:spPr/>
        <p:txBody>
          <a:bodyPr>
            <a:normAutofit fontScale="77500" lnSpcReduction="20000"/>
          </a:bodyPr>
          <a:lstStyle/>
          <a:p>
            <a:pPr marL="0" indent="0">
              <a:buNone/>
            </a:pPr>
            <a:r>
              <a:rPr lang="fr-FR" b="1" dirty="0"/>
              <a:t>Filtrage du Trafic Réseau :</a:t>
            </a:r>
            <a:endParaRPr lang="fr-FR" dirty="0"/>
          </a:p>
          <a:p>
            <a:r>
              <a:rPr lang="fr-FR" dirty="0"/>
              <a:t>Créez des règles pour autoriser uniquement le trafic réseau nécessaire pour les services autorisés, tels que HTTP, SSH, SMTP, etc.</a:t>
            </a:r>
          </a:p>
          <a:p>
            <a:r>
              <a:rPr lang="fr-FR" dirty="0"/>
              <a:t>Bloquez le trafic non autorisé en configurant des règles pour les ports et les adresses IP spécifiques.</a:t>
            </a:r>
          </a:p>
          <a:p>
            <a:endParaRPr lang="fr-FR" dirty="0"/>
          </a:p>
          <a:p>
            <a:pPr marL="0" indent="0">
              <a:buNone/>
            </a:pPr>
            <a:r>
              <a:rPr lang="fr-FR" b="1" dirty="0"/>
              <a:t>Surveillance et Maintenance :</a:t>
            </a:r>
            <a:endParaRPr lang="fr-FR" dirty="0"/>
          </a:p>
          <a:p>
            <a:r>
              <a:rPr lang="fr-FR" dirty="0"/>
              <a:t>Surveillez régulièrement les journaux du pare-feu pour détecter les tentatives d'intrusion ou les activités suspectes.</a:t>
            </a:r>
          </a:p>
          <a:p>
            <a:r>
              <a:rPr lang="fr-FR" dirty="0"/>
              <a:t>Mettez à jour et ajustez régulièrement les règles du pare-feu en fonction des nouvelles menaces et des changements dans l'environnement réseau.</a:t>
            </a:r>
          </a:p>
        </p:txBody>
      </p:sp>
    </p:spTree>
    <p:extLst>
      <p:ext uri="{BB962C8B-B14F-4D97-AF65-F5344CB8AC3E}">
        <p14:creationId xmlns:p14="http://schemas.microsoft.com/office/powerpoint/2010/main" val="1727112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DAAC73-15ED-4667-742E-97A0371F940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89B74E8-AE36-B64A-DBEB-BF19F05E7FEC}"/>
              </a:ext>
            </a:extLst>
          </p:cNvPr>
          <p:cNvSpPr>
            <a:spLocks noGrp="1"/>
          </p:cNvSpPr>
          <p:nvPr>
            <p:ph type="title"/>
          </p:nvPr>
        </p:nvSpPr>
        <p:spPr/>
        <p:txBody>
          <a:bodyPr/>
          <a:lstStyle/>
          <a:p>
            <a:r>
              <a:rPr lang="fr-FR" dirty="0"/>
              <a:t>Utilisation de Pare-feu :</a:t>
            </a:r>
          </a:p>
        </p:txBody>
      </p:sp>
      <p:sp>
        <p:nvSpPr>
          <p:cNvPr id="3" name="Espace réservé du contenu 2">
            <a:extLst>
              <a:ext uri="{FF2B5EF4-FFF2-40B4-BE49-F238E27FC236}">
                <a16:creationId xmlns:a16="http://schemas.microsoft.com/office/drawing/2014/main" id="{BD3B9D7E-0F74-1EE2-C1A2-411D30BE23E2}"/>
              </a:ext>
            </a:extLst>
          </p:cNvPr>
          <p:cNvSpPr>
            <a:spLocks noGrp="1"/>
          </p:cNvSpPr>
          <p:nvPr>
            <p:ph idx="1"/>
          </p:nvPr>
        </p:nvSpPr>
        <p:spPr>
          <a:xfrm>
            <a:off x="458693" y="1949450"/>
            <a:ext cx="4955517" cy="4195763"/>
          </a:xfrm>
        </p:spPr>
        <p:txBody>
          <a:bodyPr>
            <a:normAutofit fontScale="40000" lnSpcReduction="20000"/>
          </a:bodyPr>
          <a:lstStyle/>
          <a:p>
            <a:pPr marL="0" indent="0">
              <a:buNone/>
            </a:pPr>
            <a:r>
              <a:rPr lang="fr-FR" b="1" dirty="0"/>
              <a:t>Exemple Pratique : Configuration d'un Pare-feu avec </a:t>
            </a:r>
            <a:r>
              <a:rPr lang="fr-FR" b="1" dirty="0" err="1"/>
              <a:t>iptables</a:t>
            </a:r>
            <a:endParaRPr lang="fr-FR" b="1" dirty="0"/>
          </a:p>
          <a:p>
            <a:endParaRPr lang="fr-FR" dirty="0"/>
          </a:p>
          <a:p>
            <a:pPr marL="0" indent="0">
              <a:buNone/>
            </a:pPr>
            <a:r>
              <a:rPr lang="fr-FR" dirty="0"/>
              <a:t># Autoriser le trafic HTTP (port 80)</a:t>
            </a:r>
          </a:p>
          <a:p>
            <a:pPr marL="0" indent="0">
              <a:buNone/>
            </a:pPr>
            <a:r>
              <a:rPr lang="fr-FR" i="1" dirty="0" err="1"/>
              <a:t>sudo</a:t>
            </a:r>
            <a:r>
              <a:rPr lang="fr-FR" i="1" dirty="0"/>
              <a:t> </a:t>
            </a:r>
            <a:r>
              <a:rPr lang="fr-FR" i="1" dirty="0" err="1"/>
              <a:t>iptables</a:t>
            </a:r>
            <a:r>
              <a:rPr lang="fr-FR" i="1" dirty="0"/>
              <a:t> -A INPUT -p </a:t>
            </a:r>
            <a:r>
              <a:rPr lang="fr-FR" i="1" dirty="0" err="1"/>
              <a:t>tcp</a:t>
            </a:r>
            <a:r>
              <a:rPr lang="fr-FR" i="1" dirty="0"/>
              <a:t> --</a:t>
            </a:r>
            <a:r>
              <a:rPr lang="fr-FR" i="1" dirty="0" err="1"/>
              <a:t>dport</a:t>
            </a:r>
            <a:r>
              <a:rPr lang="fr-FR" i="1" dirty="0"/>
              <a:t> 80 -j ACCEPT</a:t>
            </a:r>
          </a:p>
          <a:p>
            <a:endParaRPr lang="fr-FR" dirty="0"/>
          </a:p>
          <a:p>
            <a:pPr marL="0" indent="0">
              <a:buNone/>
            </a:pPr>
            <a:r>
              <a:rPr lang="fr-FR" dirty="0"/>
              <a:t># Autoriser le trafic SSH (port 22) depuis une adresse IP spécifique</a:t>
            </a:r>
          </a:p>
          <a:p>
            <a:pPr marL="0" indent="0">
              <a:buNone/>
            </a:pPr>
            <a:r>
              <a:rPr lang="fr-FR" i="1" dirty="0" err="1"/>
              <a:t>sudo</a:t>
            </a:r>
            <a:r>
              <a:rPr lang="fr-FR" i="1" dirty="0"/>
              <a:t> </a:t>
            </a:r>
            <a:r>
              <a:rPr lang="fr-FR" i="1" dirty="0" err="1"/>
              <a:t>iptables</a:t>
            </a:r>
            <a:r>
              <a:rPr lang="fr-FR" i="1" dirty="0"/>
              <a:t> -A INPUT -p </a:t>
            </a:r>
            <a:r>
              <a:rPr lang="fr-FR" i="1" dirty="0" err="1"/>
              <a:t>tcp</a:t>
            </a:r>
            <a:r>
              <a:rPr lang="fr-FR" i="1" dirty="0"/>
              <a:t> --</a:t>
            </a:r>
            <a:r>
              <a:rPr lang="fr-FR" i="1" dirty="0" err="1"/>
              <a:t>dport</a:t>
            </a:r>
            <a:r>
              <a:rPr lang="fr-FR" i="1" dirty="0"/>
              <a:t> 22 -s [</a:t>
            </a:r>
            <a:r>
              <a:rPr lang="fr-FR" i="1" dirty="0" err="1"/>
              <a:t>adresse_IP_source</a:t>
            </a:r>
            <a:r>
              <a:rPr lang="fr-FR" i="1" dirty="0"/>
              <a:t>] -j ACCEPT</a:t>
            </a:r>
          </a:p>
          <a:p>
            <a:endParaRPr lang="fr-FR" dirty="0"/>
          </a:p>
          <a:p>
            <a:pPr marL="0" indent="0">
              <a:buNone/>
            </a:pPr>
            <a:r>
              <a:rPr lang="fr-FR" dirty="0"/>
              <a:t># Bloquer tout le trafic entrant non autorisé</a:t>
            </a:r>
          </a:p>
          <a:p>
            <a:pPr marL="0" indent="0">
              <a:buNone/>
            </a:pPr>
            <a:r>
              <a:rPr lang="fr-FR" i="1" dirty="0" err="1"/>
              <a:t>sudo</a:t>
            </a:r>
            <a:r>
              <a:rPr lang="fr-FR" i="1" dirty="0"/>
              <a:t> </a:t>
            </a:r>
            <a:r>
              <a:rPr lang="fr-FR" i="1" dirty="0" err="1"/>
              <a:t>iptables</a:t>
            </a:r>
            <a:r>
              <a:rPr lang="fr-FR" i="1" dirty="0"/>
              <a:t> -A INPUT -j DROP</a:t>
            </a:r>
          </a:p>
          <a:p>
            <a:endParaRPr lang="fr-FR" dirty="0"/>
          </a:p>
          <a:p>
            <a:pPr marL="0" indent="0">
              <a:buNone/>
            </a:pPr>
            <a:r>
              <a:rPr lang="fr-FR" dirty="0"/>
              <a:t># Enregistrer les règles pour qu'elles soient chargées au démarrage</a:t>
            </a:r>
          </a:p>
          <a:p>
            <a:pPr marL="0" indent="0">
              <a:buNone/>
            </a:pPr>
            <a:r>
              <a:rPr lang="fr-FR" dirty="0" err="1"/>
              <a:t>sudo</a:t>
            </a:r>
            <a:r>
              <a:rPr lang="fr-FR" dirty="0"/>
              <a:t> </a:t>
            </a:r>
            <a:r>
              <a:rPr lang="fr-FR" dirty="0" err="1"/>
              <a:t>iptables-save</a:t>
            </a:r>
            <a:r>
              <a:rPr lang="fr-FR" dirty="0"/>
              <a:t> &gt; /</a:t>
            </a:r>
            <a:r>
              <a:rPr lang="fr-FR" dirty="0" err="1"/>
              <a:t>etc</a:t>
            </a:r>
            <a:r>
              <a:rPr lang="fr-FR" dirty="0"/>
              <a:t>/</a:t>
            </a:r>
            <a:r>
              <a:rPr lang="fr-FR" dirty="0" err="1"/>
              <a:t>iptables</a:t>
            </a:r>
            <a:r>
              <a:rPr lang="fr-FR" dirty="0"/>
              <a:t>/rules.v4</a:t>
            </a:r>
          </a:p>
        </p:txBody>
      </p:sp>
      <p:sp>
        <p:nvSpPr>
          <p:cNvPr id="4" name="Espace réservé du contenu 2">
            <a:extLst>
              <a:ext uri="{FF2B5EF4-FFF2-40B4-BE49-F238E27FC236}">
                <a16:creationId xmlns:a16="http://schemas.microsoft.com/office/drawing/2014/main" id="{88947420-EF4E-0EF2-F182-581DFDCE1F1C}"/>
              </a:ext>
            </a:extLst>
          </p:cNvPr>
          <p:cNvSpPr txBox="1">
            <a:spLocks/>
          </p:cNvSpPr>
          <p:nvPr/>
        </p:nvSpPr>
        <p:spPr>
          <a:xfrm>
            <a:off x="6015790" y="1566445"/>
            <a:ext cx="5061284" cy="419576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500" dirty="0"/>
          </a:p>
          <a:p>
            <a:pPr marL="0" indent="0">
              <a:buFont typeface="Arial" panose="020B0604020202020204" pitchFamily="34" charset="0"/>
              <a:buNone/>
            </a:pPr>
            <a:r>
              <a:rPr lang="fr-FR" sz="1500" b="1" dirty="0"/>
              <a:t>Mesures de Sécurité Supplémentaires :</a:t>
            </a:r>
            <a:endParaRPr lang="fr-FR" sz="1500" dirty="0"/>
          </a:p>
          <a:p>
            <a:r>
              <a:rPr lang="fr-FR" sz="1500" dirty="0"/>
              <a:t>Utilisez des listes de contrôle d'accès (ACL) pour un filtrage plus granulaire du trafic.</a:t>
            </a:r>
          </a:p>
          <a:p>
            <a:r>
              <a:rPr lang="fr-FR" sz="1500" dirty="0"/>
              <a:t>Mise en place de VPN pour sécuriser les connexions réseau externes.</a:t>
            </a:r>
          </a:p>
        </p:txBody>
      </p:sp>
    </p:spTree>
    <p:extLst>
      <p:ext uri="{BB962C8B-B14F-4D97-AF65-F5344CB8AC3E}">
        <p14:creationId xmlns:p14="http://schemas.microsoft.com/office/powerpoint/2010/main" val="1540514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994491-7402-CD4B-3489-B76151EB837C}"/>
              </a:ext>
            </a:extLst>
          </p:cNvPr>
          <p:cNvSpPr>
            <a:spLocks noGrp="1"/>
          </p:cNvSpPr>
          <p:nvPr>
            <p:ph type="title"/>
          </p:nvPr>
        </p:nvSpPr>
        <p:spPr/>
        <p:txBody>
          <a:bodyPr/>
          <a:lstStyle/>
          <a:p>
            <a:r>
              <a:rPr lang="fr-FR" dirty="0"/>
              <a:t>Désactivation des Services Inutiles :</a:t>
            </a:r>
          </a:p>
        </p:txBody>
      </p:sp>
      <p:sp>
        <p:nvSpPr>
          <p:cNvPr id="3" name="Espace réservé du contenu 2">
            <a:extLst>
              <a:ext uri="{FF2B5EF4-FFF2-40B4-BE49-F238E27FC236}">
                <a16:creationId xmlns:a16="http://schemas.microsoft.com/office/drawing/2014/main" id="{3F24DABC-F569-A298-AF0F-07F48E8368F7}"/>
              </a:ext>
            </a:extLst>
          </p:cNvPr>
          <p:cNvSpPr>
            <a:spLocks noGrp="1"/>
          </p:cNvSpPr>
          <p:nvPr>
            <p:ph idx="1"/>
          </p:nvPr>
        </p:nvSpPr>
        <p:spPr/>
        <p:txBody>
          <a:bodyPr/>
          <a:lstStyle/>
          <a:p>
            <a:r>
              <a:rPr lang="fr-FR" dirty="0"/>
              <a:t>Désactivation des services et des ports non nécessaires.</a:t>
            </a:r>
          </a:p>
        </p:txBody>
      </p:sp>
    </p:spTree>
    <p:extLst>
      <p:ext uri="{BB962C8B-B14F-4D97-AF65-F5344CB8AC3E}">
        <p14:creationId xmlns:p14="http://schemas.microsoft.com/office/powerpoint/2010/main" val="3576823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89A77-983F-E586-AB22-7C9272C48C1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2B01C7B-61FB-8B29-46B5-3B1272449E2D}"/>
              </a:ext>
            </a:extLst>
          </p:cNvPr>
          <p:cNvSpPr>
            <a:spLocks noGrp="1"/>
          </p:cNvSpPr>
          <p:nvPr>
            <p:ph type="title"/>
          </p:nvPr>
        </p:nvSpPr>
        <p:spPr/>
        <p:txBody>
          <a:bodyPr/>
          <a:lstStyle/>
          <a:p>
            <a:r>
              <a:rPr lang="fr-FR" dirty="0"/>
              <a:t>Désactivation des Services Inutiles :</a:t>
            </a:r>
          </a:p>
        </p:txBody>
      </p:sp>
      <p:sp>
        <p:nvSpPr>
          <p:cNvPr id="3" name="Espace réservé du contenu 2">
            <a:extLst>
              <a:ext uri="{FF2B5EF4-FFF2-40B4-BE49-F238E27FC236}">
                <a16:creationId xmlns:a16="http://schemas.microsoft.com/office/drawing/2014/main" id="{0C88EF0C-CEB0-A6F4-1548-78D4DBE16903}"/>
              </a:ext>
            </a:extLst>
          </p:cNvPr>
          <p:cNvSpPr>
            <a:spLocks noGrp="1"/>
          </p:cNvSpPr>
          <p:nvPr>
            <p:ph idx="1"/>
          </p:nvPr>
        </p:nvSpPr>
        <p:spPr/>
        <p:txBody>
          <a:bodyPr>
            <a:normAutofit fontScale="70000" lnSpcReduction="20000"/>
          </a:bodyPr>
          <a:lstStyle/>
          <a:p>
            <a:pPr marL="0" indent="0">
              <a:buNone/>
            </a:pPr>
            <a:r>
              <a:rPr lang="fr-FR" b="1" dirty="0"/>
              <a:t>Introduction</a:t>
            </a:r>
            <a:r>
              <a:rPr lang="fr-FR" dirty="0"/>
              <a:t> :</a:t>
            </a:r>
          </a:p>
          <a:p>
            <a:r>
              <a:rPr lang="fr-FR" dirty="0"/>
              <a:t>La désactivation des services et des ports non nécessaires est une pratique essentielle pour réduire la surface d'attaque d'un système et améliorer sa sécurité globale.</a:t>
            </a:r>
          </a:p>
          <a:p>
            <a:r>
              <a:rPr lang="fr-FR" dirty="0"/>
              <a:t>En désactivant les services et les ports inutilisés, on réduit les risques potentiels liés aux vulnérabilités et aux attaques extérieures.</a:t>
            </a:r>
          </a:p>
          <a:p>
            <a:endParaRPr lang="fr-FR" dirty="0"/>
          </a:p>
          <a:p>
            <a:pPr marL="0" indent="0">
              <a:buNone/>
            </a:pPr>
            <a:r>
              <a:rPr lang="fr-FR" b="1" dirty="0"/>
              <a:t>Identification des Services et des Ports :</a:t>
            </a:r>
          </a:p>
          <a:p>
            <a:r>
              <a:rPr lang="fr-FR" dirty="0"/>
              <a:t>Identifiez les services en cours d'exécution sur le système à l'aide de commandes telles que </a:t>
            </a:r>
            <a:r>
              <a:rPr lang="fr-FR" dirty="0" err="1"/>
              <a:t>netstat</a:t>
            </a:r>
            <a:r>
              <a:rPr lang="fr-FR" dirty="0"/>
              <a:t>, </a:t>
            </a:r>
            <a:r>
              <a:rPr lang="fr-FR" dirty="0" err="1"/>
              <a:t>ss</a:t>
            </a:r>
            <a:r>
              <a:rPr lang="fr-FR" dirty="0"/>
              <a:t> ou </a:t>
            </a:r>
            <a:r>
              <a:rPr lang="fr-FR" dirty="0" err="1"/>
              <a:t>lsof</a:t>
            </a:r>
            <a:r>
              <a:rPr lang="fr-FR" dirty="0"/>
              <a:t>.</a:t>
            </a:r>
          </a:p>
          <a:p>
            <a:r>
              <a:rPr lang="fr-FR" dirty="0"/>
              <a:t>Liste des ports ouverts et des services associés pour déterminer ceux qui ne sont pas nécessaires à l'exploitation du système.</a:t>
            </a:r>
          </a:p>
        </p:txBody>
      </p:sp>
    </p:spTree>
    <p:extLst>
      <p:ext uri="{BB962C8B-B14F-4D97-AF65-F5344CB8AC3E}">
        <p14:creationId xmlns:p14="http://schemas.microsoft.com/office/powerpoint/2010/main" val="2180384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C2B0F7-4C5A-8EFC-0792-E7EA5170973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F9C51F2-4CD9-DC50-5B97-48999FF2F284}"/>
              </a:ext>
            </a:extLst>
          </p:cNvPr>
          <p:cNvSpPr>
            <a:spLocks noGrp="1"/>
          </p:cNvSpPr>
          <p:nvPr>
            <p:ph type="title"/>
          </p:nvPr>
        </p:nvSpPr>
        <p:spPr/>
        <p:txBody>
          <a:bodyPr/>
          <a:lstStyle/>
          <a:p>
            <a:r>
              <a:rPr lang="fr-FR" dirty="0"/>
              <a:t>Désactivation des Services Inutiles :</a:t>
            </a:r>
          </a:p>
        </p:txBody>
      </p:sp>
      <p:sp>
        <p:nvSpPr>
          <p:cNvPr id="3" name="Espace réservé du contenu 2">
            <a:extLst>
              <a:ext uri="{FF2B5EF4-FFF2-40B4-BE49-F238E27FC236}">
                <a16:creationId xmlns:a16="http://schemas.microsoft.com/office/drawing/2014/main" id="{EE69E4B9-DFA1-345D-650C-60C8CCFECCB1}"/>
              </a:ext>
            </a:extLst>
          </p:cNvPr>
          <p:cNvSpPr>
            <a:spLocks noGrp="1"/>
          </p:cNvSpPr>
          <p:nvPr>
            <p:ph idx="1"/>
          </p:nvPr>
        </p:nvSpPr>
        <p:spPr/>
        <p:txBody>
          <a:bodyPr>
            <a:normAutofit fontScale="85000" lnSpcReduction="20000"/>
          </a:bodyPr>
          <a:lstStyle/>
          <a:p>
            <a:pPr marL="0" indent="0">
              <a:buNone/>
            </a:pPr>
            <a:r>
              <a:rPr lang="fr-FR" b="1" dirty="0"/>
              <a:t>Désactivation des Services :</a:t>
            </a:r>
            <a:endParaRPr lang="fr-FR" dirty="0"/>
          </a:p>
          <a:p>
            <a:r>
              <a:rPr lang="fr-FR" dirty="0"/>
              <a:t>Utilisez les outils de gestion des services tels que </a:t>
            </a:r>
            <a:r>
              <a:rPr lang="fr-FR" dirty="0" err="1"/>
              <a:t>systemctl</a:t>
            </a:r>
            <a:r>
              <a:rPr lang="fr-FR" dirty="0"/>
              <a:t> (pour les systèmes utilisant </a:t>
            </a:r>
            <a:r>
              <a:rPr lang="fr-FR" dirty="0" err="1"/>
              <a:t>systemd</a:t>
            </a:r>
            <a:r>
              <a:rPr lang="fr-FR" dirty="0"/>
              <a:t>) pour arrêter et désactiver les services non nécessaires.</a:t>
            </a:r>
          </a:p>
          <a:p>
            <a:r>
              <a:rPr lang="fr-FR" dirty="0"/>
              <a:t>Assurez-vous de désactiver également les services au démarrage pour éviter qu'ils ne se lancent automatiquement au démarrage du système.</a:t>
            </a:r>
          </a:p>
          <a:p>
            <a:endParaRPr lang="fr-FR" dirty="0"/>
          </a:p>
          <a:p>
            <a:pPr marL="0" indent="0">
              <a:buNone/>
            </a:pPr>
            <a:r>
              <a:rPr lang="fr-FR" b="1" dirty="0"/>
              <a:t>Fermeture des Ports :</a:t>
            </a:r>
          </a:p>
          <a:p>
            <a:r>
              <a:rPr lang="fr-FR" dirty="0"/>
              <a:t>Utilisez un pare-feu pour bloquer les ports qui ne sont pas utilisés.</a:t>
            </a:r>
          </a:p>
          <a:p>
            <a:r>
              <a:rPr lang="fr-FR" dirty="0"/>
              <a:t>Configurez des règles de pare-feu pour autoriser uniquement le trafic sur les ports nécessaires pour les services en cours d'exécution.</a:t>
            </a:r>
          </a:p>
        </p:txBody>
      </p:sp>
    </p:spTree>
    <p:extLst>
      <p:ext uri="{BB962C8B-B14F-4D97-AF65-F5344CB8AC3E}">
        <p14:creationId xmlns:p14="http://schemas.microsoft.com/office/powerpoint/2010/main" val="3555270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00BAD-6AE3-469D-A377-70B036A538B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EDE171B-171D-662C-49C1-F935B3D88BE6}"/>
              </a:ext>
            </a:extLst>
          </p:cNvPr>
          <p:cNvSpPr>
            <a:spLocks noGrp="1"/>
          </p:cNvSpPr>
          <p:nvPr>
            <p:ph type="title"/>
          </p:nvPr>
        </p:nvSpPr>
        <p:spPr/>
        <p:txBody>
          <a:bodyPr/>
          <a:lstStyle/>
          <a:p>
            <a:r>
              <a:rPr lang="fr-FR" dirty="0"/>
              <a:t>Désactivation des Services Inutiles :</a:t>
            </a:r>
          </a:p>
        </p:txBody>
      </p:sp>
      <p:sp>
        <p:nvSpPr>
          <p:cNvPr id="3" name="Espace réservé du contenu 2">
            <a:extLst>
              <a:ext uri="{FF2B5EF4-FFF2-40B4-BE49-F238E27FC236}">
                <a16:creationId xmlns:a16="http://schemas.microsoft.com/office/drawing/2014/main" id="{B6ACDFBC-5924-2ADB-2945-C8E4676580BF}"/>
              </a:ext>
            </a:extLst>
          </p:cNvPr>
          <p:cNvSpPr>
            <a:spLocks noGrp="1"/>
          </p:cNvSpPr>
          <p:nvPr>
            <p:ph idx="1"/>
          </p:nvPr>
        </p:nvSpPr>
        <p:spPr/>
        <p:txBody>
          <a:bodyPr>
            <a:normAutofit fontScale="40000" lnSpcReduction="20000"/>
          </a:bodyPr>
          <a:lstStyle/>
          <a:p>
            <a:pPr marL="0" indent="0">
              <a:buNone/>
            </a:pPr>
            <a:r>
              <a:rPr lang="fr-FR" sz="3200" b="1" dirty="0"/>
              <a:t>Exemple Pratique : Désactivation des Services et des Ports</a:t>
            </a:r>
          </a:p>
          <a:p>
            <a:pPr marL="0" indent="0">
              <a:buNone/>
            </a:pPr>
            <a:endParaRPr lang="fr-FR" dirty="0"/>
          </a:p>
          <a:p>
            <a:pPr marL="0" indent="0">
              <a:buNone/>
            </a:pPr>
            <a:r>
              <a:rPr lang="fr-FR" b="1" dirty="0"/>
              <a:t>Identification des Services :</a:t>
            </a:r>
            <a:endParaRPr lang="fr-FR" dirty="0"/>
          </a:p>
          <a:p>
            <a:pPr marL="0" indent="0">
              <a:buNone/>
            </a:pPr>
            <a:r>
              <a:rPr lang="fr-FR" i="1" dirty="0" err="1"/>
              <a:t>systemctl</a:t>
            </a:r>
            <a:r>
              <a:rPr lang="fr-FR" i="1" dirty="0"/>
              <a:t> </a:t>
            </a:r>
            <a:r>
              <a:rPr lang="fr-FR" i="1" dirty="0" err="1"/>
              <a:t>list-units</a:t>
            </a:r>
            <a:r>
              <a:rPr lang="fr-FR" i="1" dirty="0"/>
              <a:t> --type=service</a:t>
            </a:r>
          </a:p>
          <a:p>
            <a:pPr marL="0" indent="0">
              <a:buNone/>
            </a:pPr>
            <a:endParaRPr lang="fr-FR" i="1" dirty="0"/>
          </a:p>
          <a:p>
            <a:pPr marL="0" indent="0">
              <a:buNone/>
            </a:pPr>
            <a:r>
              <a:rPr lang="fr-FR" b="1" dirty="0"/>
              <a:t>Arrêt et Désactivation des Services non Nécessaires :</a:t>
            </a:r>
          </a:p>
          <a:p>
            <a:pPr marL="0" indent="0">
              <a:buNone/>
            </a:pPr>
            <a:r>
              <a:rPr lang="fr-FR" i="1" dirty="0" err="1"/>
              <a:t>sudo</a:t>
            </a:r>
            <a:r>
              <a:rPr lang="fr-FR" i="1" dirty="0"/>
              <a:t> </a:t>
            </a:r>
            <a:r>
              <a:rPr lang="fr-FR" i="1" dirty="0" err="1"/>
              <a:t>systemctl</a:t>
            </a:r>
            <a:r>
              <a:rPr lang="fr-FR" i="1" dirty="0"/>
              <a:t> stop &lt;</a:t>
            </a:r>
            <a:r>
              <a:rPr lang="fr-FR" i="1" dirty="0" err="1"/>
              <a:t>nom_du_service</a:t>
            </a:r>
            <a:r>
              <a:rPr lang="fr-FR" i="1" dirty="0"/>
              <a:t>&gt;</a:t>
            </a:r>
          </a:p>
          <a:p>
            <a:pPr marL="0" indent="0">
              <a:buNone/>
            </a:pPr>
            <a:r>
              <a:rPr lang="fr-FR" i="1" dirty="0" err="1"/>
              <a:t>sudo</a:t>
            </a:r>
            <a:r>
              <a:rPr lang="fr-FR" i="1" dirty="0"/>
              <a:t> </a:t>
            </a:r>
            <a:r>
              <a:rPr lang="fr-FR" i="1" dirty="0" err="1"/>
              <a:t>systemctl</a:t>
            </a:r>
            <a:r>
              <a:rPr lang="fr-FR" i="1" dirty="0"/>
              <a:t> </a:t>
            </a:r>
            <a:r>
              <a:rPr lang="fr-FR" i="1" dirty="0" err="1"/>
              <a:t>disable</a:t>
            </a:r>
            <a:r>
              <a:rPr lang="fr-FR" i="1" dirty="0"/>
              <a:t> &lt;</a:t>
            </a:r>
            <a:r>
              <a:rPr lang="fr-FR" i="1" dirty="0" err="1"/>
              <a:t>nom_du_service</a:t>
            </a:r>
            <a:r>
              <a:rPr lang="fr-FR" i="1" dirty="0"/>
              <a:t>&gt;</a:t>
            </a:r>
          </a:p>
          <a:p>
            <a:pPr marL="0" indent="0">
              <a:buNone/>
            </a:pPr>
            <a:endParaRPr lang="fr-FR" dirty="0"/>
          </a:p>
          <a:p>
            <a:pPr marL="0" indent="0">
              <a:buNone/>
            </a:pPr>
            <a:r>
              <a:rPr lang="fr-FR" b="1" dirty="0"/>
              <a:t>Fermeture des Ports avec un Pare-feu :</a:t>
            </a:r>
          </a:p>
          <a:p>
            <a:pPr marL="0" indent="0">
              <a:buNone/>
            </a:pPr>
            <a:r>
              <a:rPr lang="fr-FR" i="1" dirty="0" err="1"/>
              <a:t>sudo</a:t>
            </a:r>
            <a:r>
              <a:rPr lang="fr-FR" i="1" dirty="0"/>
              <a:t> </a:t>
            </a:r>
            <a:r>
              <a:rPr lang="fr-FR" i="1" dirty="0" err="1"/>
              <a:t>iptables</a:t>
            </a:r>
            <a:r>
              <a:rPr lang="fr-FR" i="1" dirty="0"/>
              <a:t> -A INPUT -p </a:t>
            </a:r>
            <a:r>
              <a:rPr lang="fr-FR" i="1" dirty="0" err="1"/>
              <a:t>tcp</a:t>
            </a:r>
            <a:r>
              <a:rPr lang="fr-FR" i="1" dirty="0"/>
              <a:t> --</a:t>
            </a:r>
            <a:r>
              <a:rPr lang="fr-FR" i="1" dirty="0" err="1"/>
              <a:t>dport</a:t>
            </a:r>
            <a:r>
              <a:rPr lang="fr-FR" i="1" dirty="0"/>
              <a:t> &lt;</a:t>
            </a:r>
            <a:r>
              <a:rPr lang="fr-FR" i="1" dirty="0" err="1"/>
              <a:t>numéro_de_port</a:t>
            </a:r>
            <a:r>
              <a:rPr lang="fr-FR" i="1" dirty="0"/>
              <a:t>&gt; -j DROP</a:t>
            </a:r>
          </a:p>
          <a:p>
            <a:pPr marL="0" indent="0">
              <a:buNone/>
            </a:pPr>
            <a:endParaRPr lang="fr-FR" dirty="0"/>
          </a:p>
          <a:p>
            <a:pPr marL="0" indent="0">
              <a:buNone/>
            </a:pPr>
            <a:r>
              <a:rPr lang="fr-FR" b="1" dirty="0"/>
              <a:t>Mesures de Sécurité Supplémentaires :</a:t>
            </a:r>
            <a:endParaRPr lang="fr-FR" dirty="0"/>
          </a:p>
          <a:p>
            <a:r>
              <a:rPr lang="fr-FR" dirty="0"/>
              <a:t>Utilisez des outils de scan de ports comme </a:t>
            </a:r>
            <a:r>
              <a:rPr lang="fr-FR" dirty="0" err="1"/>
              <a:t>nmap</a:t>
            </a:r>
            <a:r>
              <a:rPr lang="fr-FR" dirty="0"/>
              <a:t> pour vérifier régulièrement l'état des ports ouverts sur le système.</a:t>
            </a:r>
          </a:p>
          <a:p>
            <a:r>
              <a:rPr lang="fr-FR" dirty="0"/>
              <a:t>Effectuez une évaluation de la surface d'attaque pour identifier d'autres points d'accès potentiels non nécessaires.</a:t>
            </a:r>
          </a:p>
        </p:txBody>
      </p:sp>
    </p:spTree>
    <p:extLst>
      <p:ext uri="{BB962C8B-B14F-4D97-AF65-F5344CB8AC3E}">
        <p14:creationId xmlns:p14="http://schemas.microsoft.com/office/powerpoint/2010/main" val="1641243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CC28D1-7637-ADED-C6E2-DC7E0F062DAE}"/>
              </a:ext>
            </a:extLst>
          </p:cNvPr>
          <p:cNvSpPr>
            <a:spLocks noGrp="1"/>
          </p:cNvSpPr>
          <p:nvPr>
            <p:ph type="title"/>
          </p:nvPr>
        </p:nvSpPr>
        <p:spPr/>
        <p:txBody>
          <a:bodyPr/>
          <a:lstStyle/>
          <a:p>
            <a:r>
              <a:rPr lang="fr-FR" dirty="0"/>
              <a:t>Gestion des Privilèges :</a:t>
            </a:r>
          </a:p>
        </p:txBody>
      </p:sp>
      <p:sp>
        <p:nvSpPr>
          <p:cNvPr id="3" name="Espace réservé du contenu 2">
            <a:extLst>
              <a:ext uri="{FF2B5EF4-FFF2-40B4-BE49-F238E27FC236}">
                <a16:creationId xmlns:a16="http://schemas.microsoft.com/office/drawing/2014/main" id="{42D366B0-D814-B1DA-E91E-0640B103A896}"/>
              </a:ext>
            </a:extLst>
          </p:cNvPr>
          <p:cNvSpPr>
            <a:spLocks noGrp="1"/>
          </p:cNvSpPr>
          <p:nvPr>
            <p:ph idx="1"/>
          </p:nvPr>
        </p:nvSpPr>
        <p:spPr/>
        <p:txBody>
          <a:bodyPr/>
          <a:lstStyle/>
          <a:p>
            <a:r>
              <a:rPr lang="fr-FR" dirty="0"/>
              <a:t>Utilisation de </a:t>
            </a:r>
            <a:r>
              <a:rPr lang="fr-FR" dirty="0" err="1"/>
              <a:t>sudo</a:t>
            </a:r>
            <a:r>
              <a:rPr lang="fr-FR" dirty="0"/>
              <a:t> pour limiter l'accès administratif.</a:t>
            </a:r>
          </a:p>
          <a:p>
            <a:r>
              <a:rPr lang="fr-FR" dirty="0"/>
              <a:t>Principe du moindre privilège.</a:t>
            </a:r>
          </a:p>
        </p:txBody>
      </p:sp>
    </p:spTree>
    <p:extLst>
      <p:ext uri="{BB962C8B-B14F-4D97-AF65-F5344CB8AC3E}">
        <p14:creationId xmlns:p14="http://schemas.microsoft.com/office/powerpoint/2010/main" val="2326722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CD14D7C0-C143-B2C4-802E-4D6861D68279}"/>
              </a:ext>
            </a:extLst>
          </p:cNvPr>
          <p:cNvSpPr>
            <a:spLocks noGrp="1"/>
          </p:cNvSpPr>
          <p:nvPr>
            <p:ph type="title"/>
          </p:nvPr>
        </p:nvSpPr>
        <p:spPr>
          <a:xfrm>
            <a:off x="2341638" y="2501365"/>
            <a:ext cx="7849111" cy="1325563"/>
          </a:xfrm>
        </p:spPr>
        <p:txBody>
          <a:bodyPr/>
          <a:lstStyle/>
          <a:p>
            <a:r>
              <a:rPr lang="fr-FR" dirty="0"/>
              <a:t>Principaux Concepts de Sécurité</a:t>
            </a:r>
          </a:p>
        </p:txBody>
      </p:sp>
    </p:spTree>
    <p:extLst>
      <p:ext uri="{BB962C8B-B14F-4D97-AF65-F5344CB8AC3E}">
        <p14:creationId xmlns:p14="http://schemas.microsoft.com/office/powerpoint/2010/main" val="2932989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C0404-9777-001D-5DF4-1E73CEDA5BE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05FB3C5-72A4-6151-7126-A4CA5FDC27B2}"/>
              </a:ext>
            </a:extLst>
          </p:cNvPr>
          <p:cNvSpPr>
            <a:spLocks noGrp="1"/>
          </p:cNvSpPr>
          <p:nvPr>
            <p:ph type="title"/>
          </p:nvPr>
        </p:nvSpPr>
        <p:spPr/>
        <p:txBody>
          <a:bodyPr/>
          <a:lstStyle/>
          <a:p>
            <a:r>
              <a:rPr lang="fr-FR" dirty="0"/>
              <a:t>Gestion des Privilèges :</a:t>
            </a:r>
          </a:p>
        </p:txBody>
      </p:sp>
      <p:sp>
        <p:nvSpPr>
          <p:cNvPr id="3" name="Espace réservé du contenu 2">
            <a:extLst>
              <a:ext uri="{FF2B5EF4-FFF2-40B4-BE49-F238E27FC236}">
                <a16:creationId xmlns:a16="http://schemas.microsoft.com/office/drawing/2014/main" id="{986C4B02-EA1D-E742-40AA-94C9191E44D5}"/>
              </a:ext>
            </a:extLst>
          </p:cNvPr>
          <p:cNvSpPr>
            <a:spLocks noGrp="1"/>
          </p:cNvSpPr>
          <p:nvPr>
            <p:ph idx="1"/>
          </p:nvPr>
        </p:nvSpPr>
        <p:spPr/>
        <p:txBody>
          <a:bodyPr>
            <a:normAutofit fontScale="70000" lnSpcReduction="20000"/>
          </a:bodyPr>
          <a:lstStyle/>
          <a:p>
            <a:pPr marL="0" indent="0">
              <a:buNone/>
            </a:pPr>
            <a:r>
              <a:rPr lang="fr-FR" b="1" dirty="0"/>
              <a:t>Utilisation de </a:t>
            </a:r>
            <a:r>
              <a:rPr lang="fr-FR" b="1" dirty="0" err="1"/>
              <a:t>sudo</a:t>
            </a:r>
            <a:r>
              <a:rPr lang="fr-FR" b="1" dirty="0"/>
              <a:t> pour Limiter l'Accès Administratif :</a:t>
            </a:r>
            <a:endParaRPr lang="fr-FR" dirty="0"/>
          </a:p>
          <a:p>
            <a:r>
              <a:rPr lang="fr-FR" dirty="0" err="1"/>
              <a:t>sudo</a:t>
            </a:r>
            <a:r>
              <a:rPr lang="fr-FR" dirty="0"/>
              <a:t> est un outil qui permet à un utilisateur autorisé d'exécuter des commandes avec les privilèges d'un autre utilisateur, généralement le </a:t>
            </a:r>
            <a:r>
              <a:rPr lang="fr-FR" dirty="0" err="1"/>
              <a:t>superutilisateur</a:t>
            </a:r>
            <a:r>
              <a:rPr lang="fr-FR" dirty="0"/>
              <a:t> (root).</a:t>
            </a:r>
          </a:p>
          <a:p>
            <a:r>
              <a:rPr lang="fr-FR" dirty="0"/>
              <a:t>En attribuant des privilèges </a:t>
            </a:r>
            <a:r>
              <a:rPr lang="fr-FR" dirty="0" err="1"/>
              <a:t>sudo</a:t>
            </a:r>
            <a:r>
              <a:rPr lang="fr-FR" dirty="0"/>
              <a:t> de manière sélective, on peut limiter l'accès administratif uniquement aux utilisateurs qui en ont besoin pour effectuer des tâches spécifiques.</a:t>
            </a:r>
          </a:p>
          <a:p>
            <a:endParaRPr lang="fr-FR" dirty="0"/>
          </a:p>
          <a:p>
            <a:pPr marL="0" indent="0">
              <a:buNone/>
            </a:pPr>
            <a:r>
              <a:rPr lang="fr-FR" b="1" dirty="0"/>
              <a:t>Principe du Moindre Privilège :</a:t>
            </a:r>
          </a:p>
          <a:p>
            <a:r>
              <a:rPr lang="fr-FR" dirty="0"/>
              <a:t>Le principe du moindre privilège consiste à accorder aux utilisateurs uniquement les privilèges nécessaires pour effectuer leurs tâches autorisées, sans leur donner un accès excessif ou inutile.</a:t>
            </a:r>
          </a:p>
          <a:p>
            <a:r>
              <a:rPr lang="fr-FR" dirty="0"/>
              <a:t>En limitant les privilèges, on réduit le risque d'abus ou d'exploitation malveillante des comptes utilisateur.</a:t>
            </a:r>
          </a:p>
          <a:p>
            <a:endParaRPr lang="fr-FR" dirty="0"/>
          </a:p>
        </p:txBody>
      </p:sp>
    </p:spTree>
    <p:extLst>
      <p:ext uri="{BB962C8B-B14F-4D97-AF65-F5344CB8AC3E}">
        <p14:creationId xmlns:p14="http://schemas.microsoft.com/office/powerpoint/2010/main" val="1436791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E10EAF-2DB0-A1C7-CDEF-83814AE0BAA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FB4D207-26EA-93E2-1F33-742B78FEBB64}"/>
              </a:ext>
            </a:extLst>
          </p:cNvPr>
          <p:cNvSpPr>
            <a:spLocks noGrp="1"/>
          </p:cNvSpPr>
          <p:nvPr>
            <p:ph type="title"/>
          </p:nvPr>
        </p:nvSpPr>
        <p:spPr/>
        <p:txBody>
          <a:bodyPr/>
          <a:lstStyle/>
          <a:p>
            <a:r>
              <a:rPr lang="fr-FR" dirty="0"/>
              <a:t>Gestion des Privilèges :</a:t>
            </a:r>
          </a:p>
        </p:txBody>
      </p:sp>
      <p:sp>
        <p:nvSpPr>
          <p:cNvPr id="3" name="Espace réservé du contenu 2">
            <a:extLst>
              <a:ext uri="{FF2B5EF4-FFF2-40B4-BE49-F238E27FC236}">
                <a16:creationId xmlns:a16="http://schemas.microsoft.com/office/drawing/2014/main" id="{1010C8C0-B4DF-C057-F880-07D45B75DDF8}"/>
              </a:ext>
            </a:extLst>
          </p:cNvPr>
          <p:cNvSpPr>
            <a:spLocks noGrp="1"/>
          </p:cNvSpPr>
          <p:nvPr>
            <p:ph idx="1"/>
          </p:nvPr>
        </p:nvSpPr>
        <p:spPr/>
        <p:txBody>
          <a:bodyPr>
            <a:normAutofit fontScale="40000" lnSpcReduction="20000"/>
          </a:bodyPr>
          <a:lstStyle/>
          <a:p>
            <a:pPr marL="0" indent="0">
              <a:buNone/>
            </a:pPr>
            <a:r>
              <a:rPr lang="fr-FR" b="1" dirty="0"/>
              <a:t>Implémentation de </a:t>
            </a:r>
            <a:r>
              <a:rPr lang="fr-FR" b="1" dirty="0" err="1"/>
              <a:t>sudo</a:t>
            </a:r>
            <a:r>
              <a:rPr lang="fr-FR" b="1" dirty="0"/>
              <a:t> :</a:t>
            </a:r>
            <a:endParaRPr lang="fr-FR" dirty="0"/>
          </a:p>
          <a:p>
            <a:r>
              <a:rPr lang="fr-FR" dirty="0"/>
              <a:t>Ajoutez les utilisateurs autorisés à utiliser </a:t>
            </a:r>
            <a:r>
              <a:rPr lang="fr-FR" dirty="0" err="1"/>
              <a:t>sudo</a:t>
            </a:r>
            <a:r>
              <a:rPr lang="fr-FR" dirty="0"/>
              <a:t> dans le fichier de configuration </a:t>
            </a:r>
            <a:r>
              <a:rPr lang="fr-FR" dirty="0" err="1"/>
              <a:t>sudoers</a:t>
            </a:r>
            <a:r>
              <a:rPr lang="fr-FR" dirty="0"/>
              <a:t> (/</a:t>
            </a:r>
            <a:r>
              <a:rPr lang="fr-FR" dirty="0" err="1"/>
              <a:t>etc</a:t>
            </a:r>
            <a:r>
              <a:rPr lang="fr-FR" dirty="0"/>
              <a:t>/</a:t>
            </a:r>
            <a:r>
              <a:rPr lang="fr-FR" dirty="0" err="1"/>
              <a:t>sudoers</a:t>
            </a:r>
            <a:r>
              <a:rPr lang="fr-FR" dirty="0"/>
              <a:t>).</a:t>
            </a:r>
          </a:p>
          <a:p>
            <a:r>
              <a:rPr lang="fr-FR" dirty="0"/>
              <a:t>Utilisez la commande </a:t>
            </a:r>
            <a:r>
              <a:rPr lang="fr-FR" dirty="0" err="1"/>
              <a:t>visudo</a:t>
            </a:r>
            <a:r>
              <a:rPr lang="fr-FR" dirty="0"/>
              <a:t> pour éditer en toute sécurité le fichier </a:t>
            </a:r>
            <a:r>
              <a:rPr lang="fr-FR" dirty="0" err="1"/>
              <a:t>sudoers</a:t>
            </a:r>
            <a:r>
              <a:rPr lang="fr-FR" dirty="0"/>
              <a:t> et ajouter des règles spécifiques pour chaque utilisateur ou groupe.</a:t>
            </a:r>
          </a:p>
          <a:p>
            <a:endParaRPr lang="fr-FR" dirty="0"/>
          </a:p>
          <a:p>
            <a:pPr marL="0" indent="0">
              <a:buNone/>
            </a:pPr>
            <a:r>
              <a:rPr lang="fr-FR" b="1" dirty="0"/>
              <a:t>Exemple de Configuration </a:t>
            </a:r>
            <a:r>
              <a:rPr lang="fr-FR" b="1" dirty="0" err="1"/>
              <a:t>sudoers</a:t>
            </a:r>
            <a:r>
              <a:rPr lang="fr-FR" b="1" dirty="0"/>
              <a:t> :</a:t>
            </a:r>
          </a:p>
          <a:p>
            <a:pPr marL="0" indent="0">
              <a:buNone/>
            </a:pPr>
            <a:r>
              <a:rPr lang="fr-FR" dirty="0"/>
              <a:t># Permettre à l'utilisateur </a:t>
            </a:r>
            <a:r>
              <a:rPr lang="fr-FR" dirty="0" err="1"/>
              <a:t>johndoe</a:t>
            </a:r>
            <a:r>
              <a:rPr lang="fr-FR" dirty="0"/>
              <a:t> d'exécuter toutes les commandes avec les privilèges root sans mot de passe</a:t>
            </a:r>
          </a:p>
          <a:p>
            <a:pPr marL="0" indent="0">
              <a:buNone/>
            </a:pPr>
            <a:r>
              <a:rPr lang="fr-FR" i="1" dirty="0" err="1"/>
              <a:t>johndoe</a:t>
            </a:r>
            <a:r>
              <a:rPr lang="fr-FR" i="1" dirty="0"/>
              <a:t> ALL=(ALL:ALL) NOPASSWD: ALL</a:t>
            </a:r>
          </a:p>
          <a:p>
            <a:endParaRPr lang="fr-FR" dirty="0"/>
          </a:p>
          <a:p>
            <a:pPr marL="0" indent="0">
              <a:buNone/>
            </a:pPr>
            <a:r>
              <a:rPr lang="fr-FR" dirty="0"/>
              <a:t># Limiter l'utilisateur </a:t>
            </a:r>
            <a:r>
              <a:rPr lang="fr-FR" dirty="0" err="1"/>
              <a:t>janedoe</a:t>
            </a:r>
            <a:r>
              <a:rPr lang="fr-FR" dirty="0"/>
              <a:t> à exécuter uniquement la commande </a:t>
            </a:r>
            <a:r>
              <a:rPr lang="fr-FR" dirty="0" err="1"/>
              <a:t>systemctl</a:t>
            </a:r>
            <a:r>
              <a:rPr lang="fr-FR" dirty="0"/>
              <a:t> restart apache sans mot de passe</a:t>
            </a:r>
          </a:p>
          <a:p>
            <a:pPr marL="0" indent="0">
              <a:buNone/>
            </a:pPr>
            <a:r>
              <a:rPr lang="fr-FR" i="1" dirty="0" err="1"/>
              <a:t>janedoe</a:t>
            </a:r>
            <a:r>
              <a:rPr lang="fr-FR" i="1" dirty="0"/>
              <a:t> ALL=(ALL) NOPASSWD: /bin/</a:t>
            </a:r>
            <a:r>
              <a:rPr lang="fr-FR" i="1" dirty="0" err="1"/>
              <a:t>systemctl</a:t>
            </a:r>
            <a:r>
              <a:rPr lang="fr-FR" i="1" dirty="0"/>
              <a:t> restart apache</a:t>
            </a:r>
          </a:p>
          <a:p>
            <a:pPr marL="0" indent="0">
              <a:buNone/>
            </a:pPr>
            <a:endParaRPr lang="fr-FR" i="1" dirty="0"/>
          </a:p>
          <a:p>
            <a:pPr marL="0" indent="0">
              <a:buNone/>
            </a:pPr>
            <a:r>
              <a:rPr lang="fr-FR" b="1" dirty="0"/>
              <a:t>Avantages du Principe du Moindre Privilège :</a:t>
            </a:r>
            <a:endParaRPr lang="fr-FR" dirty="0"/>
          </a:p>
          <a:p>
            <a:r>
              <a:rPr lang="fr-FR" dirty="0"/>
              <a:t>Réduit la surface d'attaque en limitant les privilèges des comptes utilisateur.</a:t>
            </a:r>
          </a:p>
          <a:p>
            <a:r>
              <a:rPr lang="fr-FR" dirty="0"/>
              <a:t>Limite les dommages potentiels en cas de compromission d'un compte utilisateur.</a:t>
            </a:r>
          </a:p>
          <a:p>
            <a:r>
              <a:rPr lang="fr-FR" dirty="0"/>
              <a:t>Renforce la sécurité globale du système en empêchant l'accès non autorisé à certaines ressources sensibles.</a:t>
            </a:r>
          </a:p>
        </p:txBody>
      </p:sp>
    </p:spTree>
    <p:extLst>
      <p:ext uri="{BB962C8B-B14F-4D97-AF65-F5344CB8AC3E}">
        <p14:creationId xmlns:p14="http://schemas.microsoft.com/office/powerpoint/2010/main" val="17948052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4086DA-42FC-FF37-4AC3-C7F1B6F2466B}"/>
              </a:ext>
            </a:extLst>
          </p:cNvPr>
          <p:cNvSpPr>
            <a:spLocks noGrp="1"/>
          </p:cNvSpPr>
          <p:nvPr>
            <p:ph type="title"/>
          </p:nvPr>
        </p:nvSpPr>
        <p:spPr/>
        <p:txBody>
          <a:bodyPr/>
          <a:lstStyle/>
          <a:p>
            <a:r>
              <a:rPr lang="fr-FR" dirty="0"/>
              <a:t>Durcissement du Système :</a:t>
            </a:r>
          </a:p>
        </p:txBody>
      </p:sp>
      <p:sp>
        <p:nvSpPr>
          <p:cNvPr id="3" name="Espace réservé du contenu 2">
            <a:extLst>
              <a:ext uri="{FF2B5EF4-FFF2-40B4-BE49-F238E27FC236}">
                <a16:creationId xmlns:a16="http://schemas.microsoft.com/office/drawing/2014/main" id="{058EEEC2-3BE7-7C77-E8BE-A1773A0BD6D6}"/>
              </a:ext>
            </a:extLst>
          </p:cNvPr>
          <p:cNvSpPr>
            <a:spLocks noGrp="1"/>
          </p:cNvSpPr>
          <p:nvPr>
            <p:ph idx="1"/>
          </p:nvPr>
        </p:nvSpPr>
        <p:spPr/>
        <p:txBody>
          <a:bodyPr/>
          <a:lstStyle/>
          <a:p>
            <a:r>
              <a:rPr lang="fr-FR" dirty="0"/>
              <a:t>Configuration de </a:t>
            </a:r>
            <a:r>
              <a:rPr lang="fr-FR" dirty="0" err="1"/>
              <a:t>SELinux</a:t>
            </a:r>
            <a:r>
              <a:rPr lang="fr-FR" dirty="0"/>
              <a:t> ou </a:t>
            </a:r>
            <a:r>
              <a:rPr lang="fr-FR" dirty="0" err="1"/>
              <a:t>AppArmor</a:t>
            </a:r>
            <a:r>
              <a:rPr lang="fr-FR" dirty="0"/>
              <a:t> pour renforcer la sécurité du système.</a:t>
            </a:r>
          </a:p>
          <a:p>
            <a:r>
              <a:rPr lang="fr-FR" dirty="0"/>
              <a:t>Désactivation des comptes d'utilisateur inutilisés ou non sécurisés.</a:t>
            </a:r>
          </a:p>
        </p:txBody>
      </p:sp>
    </p:spTree>
    <p:extLst>
      <p:ext uri="{BB962C8B-B14F-4D97-AF65-F5344CB8AC3E}">
        <p14:creationId xmlns:p14="http://schemas.microsoft.com/office/powerpoint/2010/main" val="16642386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E81B5-6539-E90A-F55A-6C62518804F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F38DBCC-A6F8-1ECA-3864-6DE6255BF2B9}"/>
              </a:ext>
            </a:extLst>
          </p:cNvPr>
          <p:cNvSpPr>
            <a:spLocks noGrp="1"/>
          </p:cNvSpPr>
          <p:nvPr>
            <p:ph type="title"/>
          </p:nvPr>
        </p:nvSpPr>
        <p:spPr/>
        <p:txBody>
          <a:bodyPr/>
          <a:lstStyle/>
          <a:p>
            <a:r>
              <a:rPr lang="fr-FR" dirty="0"/>
              <a:t>Durcissement du Système :</a:t>
            </a:r>
          </a:p>
        </p:txBody>
      </p:sp>
      <p:sp>
        <p:nvSpPr>
          <p:cNvPr id="3" name="Espace réservé du contenu 2">
            <a:extLst>
              <a:ext uri="{FF2B5EF4-FFF2-40B4-BE49-F238E27FC236}">
                <a16:creationId xmlns:a16="http://schemas.microsoft.com/office/drawing/2014/main" id="{36D61D5F-B49D-A686-CB5B-B60E5C78B7AE}"/>
              </a:ext>
            </a:extLst>
          </p:cNvPr>
          <p:cNvSpPr>
            <a:spLocks noGrp="1"/>
          </p:cNvSpPr>
          <p:nvPr>
            <p:ph idx="1"/>
          </p:nvPr>
        </p:nvSpPr>
        <p:spPr/>
        <p:txBody>
          <a:bodyPr>
            <a:normAutofit fontScale="62500" lnSpcReduction="20000"/>
          </a:bodyPr>
          <a:lstStyle/>
          <a:p>
            <a:pPr marL="0" indent="0">
              <a:buNone/>
            </a:pPr>
            <a:r>
              <a:rPr lang="fr-FR" b="1" dirty="0"/>
              <a:t>Configuration de </a:t>
            </a:r>
            <a:r>
              <a:rPr lang="fr-FR" b="1" dirty="0" err="1"/>
              <a:t>SELinux</a:t>
            </a:r>
            <a:r>
              <a:rPr lang="fr-FR" b="1" dirty="0"/>
              <a:t> ou </a:t>
            </a:r>
            <a:r>
              <a:rPr lang="fr-FR" b="1" dirty="0" err="1"/>
              <a:t>AppArmor</a:t>
            </a:r>
            <a:r>
              <a:rPr lang="fr-FR" b="1" dirty="0"/>
              <a:t> :</a:t>
            </a:r>
            <a:endParaRPr lang="fr-FR" dirty="0"/>
          </a:p>
          <a:p>
            <a:r>
              <a:rPr lang="fr-FR" dirty="0" err="1"/>
              <a:t>SELinux</a:t>
            </a:r>
            <a:r>
              <a:rPr lang="fr-FR" dirty="0"/>
              <a:t> (Security-</a:t>
            </a:r>
            <a:r>
              <a:rPr lang="fr-FR" dirty="0" err="1"/>
              <a:t>Enhanced</a:t>
            </a:r>
            <a:r>
              <a:rPr lang="fr-FR" dirty="0"/>
              <a:t> Linux) et </a:t>
            </a:r>
            <a:r>
              <a:rPr lang="fr-FR" dirty="0" err="1"/>
              <a:t>AppArmor</a:t>
            </a:r>
            <a:r>
              <a:rPr lang="fr-FR" dirty="0"/>
              <a:t> sont des systèmes de contrôle d'accès obligatoire (MAC) pour Linux qui permettent de définir des politiques de sécurité strictes pour contrôler les actions des processus et des utilisateurs sur le système.</a:t>
            </a:r>
          </a:p>
          <a:p>
            <a:r>
              <a:rPr lang="fr-FR" dirty="0"/>
              <a:t>Ces outils offrent une couche de sécurité supplémentaire en imposant des restrictions d'accès même aux utilisateurs avec des privilèges élevés, ce qui réduit la surface d'attaque et renforce la sécurité du système.</a:t>
            </a:r>
          </a:p>
          <a:p>
            <a:endParaRPr lang="fr-FR" dirty="0"/>
          </a:p>
          <a:p>
            <a:pPr marL="0" indent="0">
              <a:buNone/>
            </a:pPr>
            <a:r>
              <a:rPr lang="fr-FR" b="1" dirty="0"/>
              <a:t>Désactivation des Comptes d'Utilisateur Inutilisés ou Non Sécurisés :</a:t>
            </a:r>
          </a:p>
          <a:p>
            <a:r>
              <a:rPr lang="fr-FR" dirty="0"/>
              <a:t>Les comptes d'utilisateur inutilisés ou non sécurisés représentent des risques potentiels pour la sécurité du système car ils peuvent être exploités par des attaquants pour accéder aux ressources sensibles.</a:t>
            </a:r>
          </a:p>
          <a:p>
            <a:r>
              <a:rPr lang="fr-FR" dirty="0"/>
              <a:t>La désactivation de ces comptes permet de réduire les risques d'accès non autorisé et de compromission du système.</a:t>
            </a:r>
          </a:p>
        </p:txBody>
      </p:sp>
    </p:spTree>
    <p:extLst>
      <p:ext uri="{BB962C8B-B14F-4D97-AF65-F5344CB8AC3E}">
        <p14:creationId xmlns:p14="http://schemas.microsoft.com/office/powerpoint/2010/main" val="36283937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5F989-52C2-863F-D1D3-693993F55D6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FACA866-16B5-8731-99C3-C168B7D315EE}"/>
              </a:ext>
            </a:extLst>
          </p:cNvPr>
          <p:cNvSpPr>
            <a:spLocks noGrp="1"/>
          </p:cNvSpPr>
          <p:nvPr>
            <p:ph type="title"/>
          </p:nvPr>
        </p:nvSpPr>
        <p:spPr/>
        <p:txBody>
          <a:bodyPr/>
          <a:lstStyle/>
          <a:p>
            <a:r>
              <a:rPr lang="fr-FR" dirty="0"/>
              <a:t>Durcissement du Système :</a:t>
            </a:r>
          </a:p>
        </p:txBody>
      </p:sp>
      <p:sp>
        <p:nvSpPr>
          <p:cNvPr id="3" name="Espace réservé du contenu 2">
            <a:extLst>
              <a:ext uri="{FF2B5EF4-FFF2-40B4-BE49-F238E27FC236}">
                <a16:creationId xmlns:a16="http://schemas.microsoft.com/office/drawing/2014/main" id="{85AD313A-682D-D47C-4DDB-F0D771ABDF50}"/>
              </a:ext>
            </a:extLst>
          </p:cNvPr>
          <p:cNvSpPr>
            <a:spLocks noGrp="1"/>
          </p:cNvSpPr>
          <p:nvPr>
            <p:ph idx="1"/>
          </p:nvPr>
        </p:nvSpPr>
        <p:spPr/>
        <p:txBody>
          <a:bodyPr>
            <a:normAutofit fontScale="70000" lnSpcReduction="20000"/>
          </a:bodyPr>
          <a:lstStyle/>
          <a:p>
            <a:pPr marL="0" indent="0">
              <a:buNone/>
            </a:pPr>
            <a:r>
              <a:rPr lang="fr-FR" b="1" dirty="0"/>
              <a:t>Configuration de </a:t>
            </a:r>
            <a:r>
              <a:rPr lang="fr-FR" b="1" dirty="0" err="1"/>
              <a:t>SELinux</a:t>
            </a:r>
            <a:r>
              <a:rPr lang="fr-FR" b="1" dirty="0"/>
              <a:t> ou </a:t>
            </a:r>
            <a:r>
              <a:rPr lang="fr-FR" b="1" dirty="0" err="1"/>
              <a:t>AppArmor</a:t>
            </a:r>
            <a:r>
              <a:rPr lang="fr-FR" b="1" dirty="0"/>
              <a:t> :</a:t>
            </a:r>
            <a:endParaRPr lang="fr-FR" dirty="0"/>
          </a:p>
          <a:p>
            <a:r>
              <a:rPr lang="fr-FR" dirty="0"/>
              <a:t>Activez </a:t>
            </a:r>
            <a:r>
              <a:rPr lang="fr-FR" dirty="0" err="1"/>
              <a:t>SELinux</a:t>
            </a:r>
            <a:r>
              <a:rPr lang="fr-FR" dirty="0"/>
              <a:t> ou </a:t>
            </a:r>
            <a:r>
              <a:rPr lang="fr-FR" dirty="0" err="1"/>
              <a:t>AppArmor</a:t>
            </a:r>
            <a:r>
              <a:rPr lang="fr-FR" dirty="0"/>
              <a:t> sur votre système en installant les paquets nécessaires et en activant le mode d'application approprié.</a:t>
            </a:r>
          </a:p>
          <a:p>
            <a:r>
              <a:rPr lang="fr-FR" dirty="0"/>
              <a:t>Définissez des politiques de sécurité strictes pour les applications et les services critiques, en limitant leurs privilèges et en restreignant leur accès aux ressources système.</a:t>
            </a:r>
          </a:p>
          <a:p>
            <a:endParaRPr lang="fr-FR" dirty="0"/>
          </a:p>
          <a:p>
            <a:pPr marL="0" indent="0">
              <a:buNone/>
            </a:pPr>
            <a:r>
              <a:rPr lang="fr-FR" b="1" dirty="0"/>
              <a:t>Désactivation des Comptes d'Utilisateur :</a:t>
            </a:r>
          </a:p>
          <a:p>
            <a:r>
              <a:rPr lang="fr-FR" dirty="0"/>
              <a:t>Utilisez la commande </a:t>
            </a:r>
            <a:r>
              <a:rPr lang="fr-FR" i="1" dirty="0" err="1"/>
              <a:t>passwd</a:t>
            </a:r>
            <a:r>
              <a:rPr lang="fr-FR" dirty="0"/>
              <a:t> avec l'option </a:t>
            </a:r>
            <a:r>
              <a:rPr lang="fr-FR" i="1" dirty="0"/>
              <a:t>-l</a:t>
            </a:r>
            <a:r>
              <a:rPr lang="fr-FR" dirty="0"/>
              <a:t> pour verrouiller un compte utilisateur et empêcher toute connexion.</a:t>
            </a:r>
          </a:p>
          <a:p>
            <a:r>
              <a:rPr lang="fr-FR" dirty="0"/>
              <a:t>Assurez-vous également de supprimer les comptes d'utilisateur inutilisés ou non sécurisés de manière permanente si nécessaire.</a:t>
            </a:r>
          </a:p>
          <a:p>
            <a:endParaRPr lang="fr-FR" dirty="0"/>
          </a:p>
        </p:txBody>
      </p:sp>
    </p:spTree>
    <p:extLst>
      <p:ext uri="{BB962C8B-B14F-4D97-AF65-F5344CB8AC3E}">
        <p14:creationId xmlns:p14="http://schemas.microsoft.com/office/powerpoint/2010/main" val="1128628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5B966-FD6C-EA66-3AD6-F1685F1B653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C376109-0927-2CC2-DE1B-F32C9D8F21EE}"/>
              </a:ext>
            </a:extLst>
          </p:cNvPr>
          <p:cNvSpPr>
            <a:spLocks noGrp="1"/>
          </p:cNvSpPr>
          <p:nvPr>
            <p:ph type="title"/>
          </p:nvPr>
        </p:nvSpPr>
        <p:spPr/>
        <p:txBody>
          <a:bodyPr/>
          <a:lstStyle/>
          <a:p>
            <a:r>
              <a:rPr lang="fr-FR" dirty="0"/>
              <a:t>Durcissement du Système :</a:t>
            </a:r>
          </a:p>
        </p:txBody>
      </p:sp>
      <p:sp>
        <p:nvSpPr>
          <p:cNvPr id="3" name="Espace réservé du contenu 2">
            <a:extLst>
              <a:ext uri="{FF2B5EF4-FFF2-40B4-BE49-F238E27FC236}">
                <a16:creationId xmlns:a16="http://schemas.microsoft.com/office/drawing/2014/main" id="{9769F932-EEAB-15B8-BB8D-E2A5F4A1DC42}"/>
              </a:ext>
            </a:extLst>
          </p:cNvPr>
          <p:cNvSpPr>
            <a:spLocks noGrp="1"/>
          </p:cNvSpPr>
          <p:nvPr>
            <p:ph idx="1"/>
          </p:nvPr>
        </p:nvSpPr>
        <p:spPr/>
        <p:txBody>
          <a:bodyPr>
            <a:normAutofit fontScale="47500" lnSpcReduction="20000"/>
          </a:bodyPr>
          <a:lstStyle/>
          <a:p>
            <a:pPr marL="0" indent="0">
              <a:buNone/>
            </a:pPr>
            <a:r>
              <a:rPr lang="fr-FR" sz="3000" b="1" dirty="0"/>
              <a:t>Exemple Pratique :</a:t>
            </a:r>
          </a:p>
          <a:p>
            <a:pPr marL="0" indent="0">
              <a:buNone/>
            </a:pPr>
            <a:endParaRPr lang="fr-FR" dirty="0"/>
          </a:p>
          <a:p>
            <a:pPr marL="0" indent="0">
              <a:buNone/>
            </a:pPr>
            <a:r>
              <a:rPr lang="fr-FR" b="1" dirty="0"/>
              <a:t>Configuration de </a:t>
            </a:r>
            <a:r>
              <a:rPr lang="fr-FR" b="1" dirty="0" err="1"/>
              <a:t>SELinux</a:t>
            </a:r>
            <a:r>
              <a:rPr lang="fr-FR" b="1" dirty="0"/>
              <a:t> :</a:t>
            </a:r>
            <a:endParaRPr lang="fr-FR" dirty="0"/>
          </a:p>
          <a:p>
            <a:r>
              <a:rPr lang="fr-FR" dirty="0"/>
              <a:t>Installation des outils </a:t>
            </a:r>
            <a:r>
              <a:rPr lang="fr-FR" dirty="0" err="1"/>
              <a:t>SELinux</a:t>
            </a:r>
            <a:r>
              <a:rPr lang="fr-FR" dirty="0"/>
              <a:t> : </a:t>
            </a:r>
            <a:r>
              <a:rPr lang="fr-FR" i="1" dirty="0" err="1"/>
              <a:t>sudo</a:t>
            </a:r>
            <a:r>
              <a:rPr lang="fr-FR" i="1" dirty="0"/>
              <a:t> </a:t>
            </a:r>
            <a:r>
              <a:rPr lang="fr-FR" i="1" dirty="0" err="1"/>
              <a:t>yum</a:t>
            </a:r>
            <a:r>
              <a:rPr lang="fr-FR" i="1" dirty="0"/>
              <a:t> </a:t>
            </a:r>
            <a:r>
              <a:rPr lang="fr-FR" i="1" dirty="0" err="1"/>
              <a:t>install</a:t>
            </a:r>
            <a:r>
              <a:rPr lang="fr-FR" i="1" dirty="0"/>
              <a:t> </a:t>
            </a:r>
            <a:r>
              <a:rPr lang="fr-FR" i="1" dirty="0" err="1"/>
              <a:t>policycoreutils</a:t>
            </a:r>
            <a:r>
              <a:rPr lang="fr-FR" i="1" dirty="0"/>
              <a:t> </a:t>
            </a:r>
            <a:r>
              <a:rPr lang="fr-FR" i="1" dirty="0" err="1"/>
              <a:t>policycoreutils</a:t>
            </a:r>
            <a:r>
              <a:rPr lang="fr-FR" i="1" dirty="0"/>
              <a:t>-python</a:t>
            </a:r>
          </a:p>
          <a:p>
            <a:r>
              <a:rPr lang="fr-FR" dirty="0"/>
              <a:t>Activation du mode d'application strict : </a:t>
            </a:r>
            <a:r>
              <a:rPr lang="fr-FR" i="1" dirty="0" err="1"/>
              <a:t>sudo</a:t>
            </a:r>
            <a:r>
              <a:rPr lang="fr-FR" i="1" dirty="0"/>
              <a:t> </a:t>
            </a:r>
            <a:r>
              <a:rPr lang="fr-FR" i="1" dirty="0" err="1"/>
              <a:t>setenforce</a:t>
            </a:r>
            <a:r>
              <a:rPr lang="fr-FR" i="1" dirty="0"/>
              <a:t> 1</a:t>
            </a:r>
          </a:p>
          <a:p>
            <a:endParaRPr lang="fr-FR" dirty="0"/>
          </a:p>
          <a:p>
            <a:pPr marL="0" indent="0">
              <a:buNone/>
            </a:pPr>
            <a:r>
              <a:rPr lang="fr-FR" b="1" dirty="0"/>
              <a:t>Désactivation d'un Compte d'Utilisateur :</a:t>
            </a:r>
            <a:endParaRPr lang="fr-FR" dirty="0"/>
          </a:p>
          <a:p>
            <a:r>
              <a:rPr lang="fr-FR" dirty="0"/>
              <a:t>Verrouillage d'un compte utilisateur : </a:t>
            </a:r>
            <a:r>
              <a:rPr lang="fr-FR" i="1" dirty="0" err="1"/>
              <a:t>sudo</a:t>
            </a:r>
            <a:r>
              <a:rPr lang="fr-FR" i="1" dirty="0"/>
              <a:t> </a:t>
            </a:r>
            <a:r>
              <a:rPr lang="fr-FR" i="1" dirty="0" err="1"/>
              <a:t>passwd</a:t>
            </a:r>
            <a:r>
              <a:rPr lang="fr-FR" i="1" dirty="0"/>
              <a:t> -l &lt;</a:t>
            </a:r>
            <a:r>
              <a:rPr lang="fr-FR" i="1" dirty="0" err="1"/>
              <a:t>nom_utilisateur</a:t>
            </a:r>
            <a:r>
              <a:rPr lang="fr-FR" i="1" dirty="0"/>
              <a:t>&gt;</a:t>
            </a:r>
          </a:p>
          <a:p>
            <a:r>
              <a:rPr lang="fr-FR" dirty="0"/>
              <a:t>Suppression d'un compte utilisateur : </a:t>
            </a:r>
            <a:r>
              <a:rPr lang="fr-FR" i="1" dirty="0" err="1"/>
              <a:t>sudo</a:t>
            </a:r>
            <a:r>
              <a:rPr lang="fr-FR" i="1" dirty="0"/>
              <a:t> </a:t>
            </a:r>
            <a:r>
              <a:rPr lang="fr-FR" i="1" dirty="0" err="1"/>
              <a:t>userdel</a:t>
            </a:r>
            <a:r>
              <a:rPr lang="fr-FR" i="1" dirty="0"/>
              <a:t> &lt;</a:t>
            </a:r>
            <a:r>
              <a:rPr lang="fr-FR" i="1" dirty="0" err="1"/>
              <a:t>nom_utilisateur</a:t>
            </a:r>
            <a:r>
              <a:rPr lang="fr-FR" i="1" dirty="0"/>
              <a:t>&gt;</a:t>
            </a:r>
          </a:p>
          <a:p>
            <a:endParaRPr lang="fr-FR" dirty="0"/>
          </a:p>
          <a:p>
            <a:pPr marL="0" indent="0">
              <a:buNone/>
            </a:pPr>
            <a:r>
              <a:rPr lang="fr-FR" b="1" dirty="0"/>
              <a:t>Avantages :</a:t>
            </a:r>
          </a:p>
          <a:p>
            <a:r>
              <a:rPr lang="fr-FR" dirty="0"/>
              <a:t>Renforce la sécurité du système en limitant les accès et en appliquant des politiques de sécurité strictes.</a:t>
            </a:r>
          </a:p>
          <a:p>
            <a:r>
              <a:rPr lang="fr-FR" dirty="0"/>
              <a:t>Réduit les risques d'exploitation des comptes utilisateur inutilisés ou non sécurisés.</a:t>
            </a:r>
          </a:p>
        </p:txBody>
      </p:sp>
    </p:spTree>
    <p:extLst>
      <p:ext uri="{BB962C8B-B14F-4D97-AF65-F5344CB8AC3E}">
        <p14:creationId xmlns:p14="http://schemas.microsoft.com/office/powerpoint/2010/main" val="18353808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4FCB41-949A-EDA8-CC73-23BCAEBA7687}"/>
              </a:ext>
            </a:extLst>
          </p:cNvPr>
          <p:cNvSpPr>
            <a:spLocks noGrp="1"/>
          </p:cNvSpPr>
          <p:nvPr>
            <p:ph type="title"/>
          </p:nvPr>
        </p:nvSpPr>
        <p:spPr>
          <a:xfrm>
            <a:off x="3386634" y="2615666"/>
            <a:ext cx="5262322" cy="1325563"/>
          </a:xfrm>
        </p:spPr>
        <p:txBody>
          <a:bodyPr/>
          <a:lstStyle/>
          <a:p>
            <a:r>
              <a:rPr lang="fr-FR" dirty="0"/>
              <a:t>Outils et Techniques </a:t>
            </a:r>
          </a:p>
        </p:txBody>
      </p:sp>
    </p:spTree>
    <p:extLst>
      <p:ext uri="{BB962C8B-B14F-4D97-AF65-F5344CB8AC3E}">
        <p14:creationId xmlns:p14="http://schemas.microsoft.com/office/powerpoint/2010/main" val="11949200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88CEAE-2F6B-1225-2CF6-F6480E50B8A5}"/>
              </a:ext>
            </a:extLst>
          </p:cNvPr>
          <p:cNvSpPr>
            <a:spLocks noGrp="1"/>
          </p:cNvSpPr>
          <p:nvPr>
            <p:ph type="title"/>
          </p:nvPr>
        </p:nvSpPr>
        <p:spPr/>
        <p:txBody>
          <a:bodyPr/>
          <a:lstStyle/>
          <a:p>
            <a:r>
              <a:rPr lang="fr-FR" dirty="0"/>
              <a:t>Outils de Surveillance Réseau :</a:t>
            </a:r>
          </a:p>
        </p:txBody>
      </p:sp>
      <p:sp>
        <p:nvSpPr>
          <p:cNvPr id="3" name="Espace réservé du contenu 2">
            <a:extLst>
              <a:ext uri="{FF2B5EF4-FFF2-40B4-BE49-F238E27FC236}">
                <a16:creationId xmlns:a16="http://schemas.microsoft.com/office/drawing/2014/main" id="{7B61F438-D942-9517-7641-545D151889CC}"/>
              </a:ext>
            </a:extLst>
          </p:cNvPr>
          <p:cNvSpPr>
            <a:spLocks noGrp="1"/>
          </p:cNvSpPr>
          <p:nvPr>
            <p:ph idx="1"/>
          </p:nvPr>
        </p:nvSpPr>
        <p:spPr/>
        <p:txBody>
          <a:bodyPr/>
          <a:lstStyle/>
          <a:p>
            <a:r>
              <a:rPr lang="fr-FR" dirty="0"/>
              <a:t>Utilisation d'outils comme Wireshark pour l'analyse du trafic réseau.</a:t>
            </a:r>
          </a:p>
          <a:p>
            <a:r>
              <a:rPr lang="fr-FR" dirty="0"/>
              <a:t>Configuration de solutions de supervision réseau telles que Nagios.</a:t>
            </a:r>
          </a:p>
          <a:p>
            <a:endParaRPr lang="fr-FR" dirty="0"/>
          </a:p>
        </p:txBody>
      </p:sp>
    </p:spTree>
    <p:extLst>
      <p:ext uri="{BB962C8B-B14F-4D97-AF65-F5344CB8AC3E}">
        <p14:creationId xmlns:p14="http://schemas.microsoft.com/office/powerpoint/2010/main" val="1126105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52B65-60A9-1602-3A7E-64AF9ECE4E7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F2B7EE3E-6742-6049-D9C6-9E0823A2838F}"/>
              </a:ext>
            </a:extLst>
          </p:cNvPr>
          <p:cNvSpPr>
            <a:spLocks noGrp="1"/>
          </p:cNvSpPr>
          <p:nvPr>
            <p:ph type="title"/>
          </p:nvPr>
        </p:nvSpPr>
        <p:spPr/>
        <p:txBody>
          <a:bodyPr/>
          <a:lstStyle/>
          <a:p>
            <a:r>
              <a:rPr lang="fr-FR" dirty="0"/>
              <a:t>Outils de Surveillance Réseau :</a:t>
            </a:r>
          </a:p>
        </p:txBody>
      </p:sp>
      <p:sp>
        <p:nvSpPr>
          <p:cNvPr id="3" name="Espace réservé du contenu 2">
            <a:extLst>
              <a:ext uri="{FF2B5EF4-FFF2-40B4-BE49-F238E27FC236}">
                <a16:creationId xmlns:a16="http://schemas.microsoft.com/office/drawing/2014/main" id="{C22EBBD9-6E45-66BD-734E-BAE7488084B7}"/>
              </a:ext>
            </a:extLst>
          </p:cNvPr>
          <p:cNvSpPr>
            <a:spLocks noGrp="1"/>
          </p:cNvSpPr>
          <p:nvPr>
            <p:ph idx="1"/>
          </p:nvPr>
        </p:nvSpPr>
        <p:spPr/>
        <p:txBody>
          <a:bodyPr>
            <a:normAutofit fontScale="70000" lnSpcReduction="20000"/>
          </a:bodyPr>
          <a:lstStyle/>
          <a:p>
            <a:pPr marL="0" indent="0">
              <a:buNone/>
            </a:pPr>
            <a:r>
              <a:rPr lang="fr-FR" b="1" dirty="0"/>
              <a:t>Utilisation d'Outils comme Wireshark :</a:t>
            </a:r>
            <a:endParaRPr lang="fr-FR" dirty="0"/>
          </a:p>
          <a:p>
            <a:r>
              <a:rPr lang="fr-FR" dirty="0"/>
              <a:t>Wireshark est un outil d'analyse de paquets réseau qui permet de capturer et d'examiner le trafic réseau en détail.</a:t>
            </a:r>
          </a:p>
          <a:p>
            <a:r>
              <a:rPr lang="fr-FR" dirty="0"/>
              <a:t>Il est utilisé pour diagnostiquer les problèmes de réseau, détecter les anomalies et les attaques, et comprendre le comportement du trafic.</a:t>
            </a:r>
          </a:p>
          <a:p>
            <a:endParaRPr lang="fr-FR" dirty="0"/>
          </a:p>
          <a:p>
            <a:pPr marL="0" indent="0">
              <a:buNone/>
            </a:pPr>
            <a:r>
              <a:rPr lang="fr-FR" b="1" dirty="0"/>
              <a:t>Fonctionnalités de Wireshark :</a:t>
            </a:r>
          </a:p>
          <a:p>
            <a:r>
              <a:rPr lang="fr-FR" dirty="0"/>
              <a:t>Capture en temps réel du trafic réseau sur une interface spécifique.</a:t>
            </a:r>
          </a:p>
          <a:p>
            <a:r>
              <a:rPr lang="fr-FR" dirty="0"/>
              <a:t>Analyse détaillée des paquets pour examiner les en-têtes, les données et les protocoles.</a:t>
            </a:r>
          </a:p>
          <a:p>
            <a:r>
              <a:rPr lang="fr-FR" dirty="0"/>
              <a:t>Filtrage du trafic pour se concentrer sur des flux spécifiques ou des types de paquets.</a:t>
            </a:r>
          </a:p>
        </p:txBody>
      </p:sp>
    </p:spTree>
    <p:extLst>
      <p:ext uri="{BB962C8B-B14F-4D97-AF65-F5344CB8AC3E}">
        <p14:creationId xmlns:p14="http://schemas.microsoft.com/office/powerpoint/2010/main" val="341941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B77F1-E1A6-4749-B285-A491F4E31E7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F5B872E8-1101-EEB5-AF45-89C0836D5E9E}"/>
              </a:ext>
            </a:extLst>
          </p:cNvPr>
          <p:cNvSpPr>
            <a:spLocks noGrp="1"/>
          </p:cNvSpPr>
          <p:nvPr>
            <p:ph type="title"/>
          </p:nvPr>
        </p:nvSpPr>
        <p:spPr/>
        <p:txBody>
          <a:bodyPr/>
          <a:lstStyle/>
          <a:p>
            <a:r>
              <a:rPr lang="fr-FR" dirty="0"/>
              <a:t>Outils de Surveillance Réseau :</a:t>
            </a:r>
          </a:p>
        </p:txBody>
      </p:sp>
      <p:sp>
        <p:nvSpPr>
          <p:cNvPr id="3" name="Espace réservé du contenu 2">
            <a:extLst>
              <a:ext uri="{FF2B5EF4-FFF2-40B4-BE49-F238E27FC236}">
                <a16:creationId xmlns:a16="http://schemas.microsoft.com/office/drawing/2014/main" id="{57961838-3661-4F9C-E1EA-AA2CCF257CBB}"/>
              </a:ext>
            </a:extLst>
          </p:cNvPr>
          <p:cNvSpPr>
            <a:spLocks noGrp="1"/>
          </p:cNvSpPr>
          <p:nvPr>
            <p:ph idx="1"/>
          </p:nvPr>
        </p:nvSpPr>
        <p:spPr/>
        <p:txBody>
          <a:bodyPr>
            <a:normAutofit fontScale="70000" lnSpcReduction="20000"/>
          </a:bodyPr>
          <a:lstStyle/>
          <a:p>
            <a:pPr marL="0" indent="0">
              <a:buNone/>
            </a:pPr>
            <a:r>
              <a:rPr lang="fr-FR" b="1" dirty="0"/>
              <a:t>Configuration de Solutions de Supervision Réseau telles que Nagios :</a:t>
            </a:r>
            <a:endParaRPr lang="fr-FR" dirty="0"/>
          </a:p>
          <a:p>
            <a:r>
              <a:rPr lang="fr-FR" dirty="0"/>
              <a:t>Nagios est un système de surveillance réseau open source qui permet de surveiller la disponibilité et les performances des équipements réseau, des services et des applications.</a:t>
            </a:r>
          </a:p>
          <a:p>
            <a:r>
              <a:rPr lang="fr-FR" dirty="0"/>
              <a:t>Il envoie des alertes en cas de défaillance ou de problèmes de performance, ce qui permet une intervention rapide pour résoudre les problèmes.</a:t>
            </a:r>
          </a:p>
          <a:p>
            <a:endParaRPr lang="fr-FR" dirty="0"/>
          </a:p>
          <a:p>
            <a:pPr marL="0" indent="0">
              <a:buNone/>
            </a:pPr>
            <a:r>
              <a:rPr lang="fr-FR" b="1" dirty="0"/>
              <a:t>Fonctionnalités de Nagios :</a:t>
            </a:r>
          </a:p>
          <a:p>
            <a:r>
              <a:rPr lang="fr-FR" dirty="0"/>
              <a:t>Surveille les équipements réseau tels que les routeurs, les commutateurs, les serveurs, etc.</a:t>
            </a:r>
          </a:p>
          <a:p>
            <a:r>
              <a:rPr lang="fr-FR" dirty="0"/>
              <a:t>Vérifie la disponibilité des services réseau tels que HTTP, FTP, DNS, etc.</a:t>
            </a:r>
          </a:p>
          <a:p>
            <a:r>
              <a:rPr lang="fr-FR" dirty="0"/>
              <a:t>Génère des rapports et des alertes en temps réel pour informer les administrateurs des problèmes potentiels.</a:t>
            </a:r>
          </a:p>
        </p:txBody>
      </p:sp>
    </p:spTree>
    <p:extLst>
      <p:ext uri="{BB962C8B-B14F-4D97-AF65-F5344CB8AC3E}">
        <p14:creationId xmlns:p14="http://schemas.microsoft.com/office/powerpoint/2010/main" val="2006368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988C273-69DE-39CB-F5FD-AAEA20C4B5E4}"/>
              </a:ext>
            </a:extLst>
          </p:cNvPr>
          <p:cNvSpPr>
            <a:spLocks noGrp="1"/>
          </p:cNvSpPr>
          <p:nvPr>
            <p:ph type="title"/>
          </p:nvPr>
        </p:nvSpPr>
        <p:spPr/>
        <p:txBody>
          <a:bodyPr/>
          <a:lstStyle/>
          <a:p>
            <a:r>
              <a:rPr lang="fr-FR" dirty="0"/>
              <a:t>Authentification et Autorisation :</a:t>
            </a:r>
          </a:p>
        </p:txBody>
      </p:sp>
      <p:sp>
        <p:nvSpPr>
          <p:cNvPr id="5" name="Espace réservé du contenu 4">
            <a:extLst>
              <a:ext uri="{FF2B5EF4-FFF2-40B4-BE49-F238E27FC236}">
                <a16:creationId xmlns:a16="http://schemas.microsoft.com/office/drawing/2014/main" id="{5D8D1BA6-00A4-FA83-1670-30A4018CD915}"/>
              </a:ext>
            </a:extLst>
          </p:cNvPr>
          <p:cNvSpPr>
            <a:spLocks noGrp="1"/>
          </p:cNvSpPr>
          <p:nvPr>
            <p:ph idx="1"/>
          </p:nvPr>
        </p:nvSpPr>
        <p:spPr/>
        <p:txBody>
          <a:bodyPr/>
          <a:lstStyle/>
          <a:p>
            <a:r>
              <a:rPr lang="fr-FR" dirty="0"/>
              <a:t>Utilisation de mots de passe forts.</a:t>
            </a:r>
          </a:p>
          <a:p>
            <a:r>
              <a:rPr lang="fr-FR" dirty="0"/>
              <a:t>Gestion des utilisateurs et des groupes.</a:t>
            </a:r>
          </a:p>
          <a:p>
            <a:r>
              <a:rPr lang="fr-FR" dirty="0"/>
              <a:t>Configuration des permissions et des ACL (Access Control </a:t>
            </a:r>
            <a:r>
              <a:rPr lang="fr-FR" dirty="0" err="1"/>
              <a:t>Lists</a:t>
            </a:r>
            <a:r>
              <a:rPr lang="fr-FR" dirty="0"/>
              <a:t>).</a:t>
            </a:r>
          </a:p>
        </p:txBody>
      </p:sp>
    </p:spTree>
    <p:extLst>
      <p:ext uri="{BB962C8B-B14F-4D97-AF65-F5344CB8AC3E}">
        <p14:creationId xmlns:p14="http://schemas.microsoft.com/office/powerpoint/2010/main" val="33131956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208FCA-AA7F-EBE1-92E4-2036E14FE9E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48CF79B-0BD6-A03A-4C6C-8A14A72F9A17}"/>
              </a:ext>
            </a:extLst>
          </p:cNvPr>
          <p:cNvSpPr>
            <a:spLocks noGrp="1"/>
          </p:cNvSpPr>
          <p:nvPr>
            <p:ph type="title"/>
          </p:nvPr>
        </p:nvSpPr>
        <p:spPr/>
        <p:txBody>
          <a:bodyPr/>
          <a:lstStyle/>
          <a:p>
            <a:r>
              <a:rPr lang="fr-FR" dirty="0"/>
              <a:t>Outils de Surveillance Réseau :</a:t>
            </a:r>
          </a:p>
        </p:txBody>
      </p:sp>
      <p:sp>
        <p:nvSpPr>
          <p:cNvPr id="3" name="Espace réservé du contenu 2">
            <a:extLst>
              <a:ext uri="{FF2B5EF4-FFF2-40B4-BE49-F238E27FC236}">
                <a16:creationId xmlns:a16="http://schemas.microsoft.com/office/drawing/2014/main" id="{D53F4418-119C-28E8-71CD-8625A3B1E779}"/>
              </a:ext>
            </a:extLst>
          </p:cNvPr>
          <p:cNvSpPr>
            <a:spLocks noGrp="1"/>
          </p:cNvSpPr>
          <p:nvPr>
            <p:ph idx="1"/>
          </p:nvPr>
        </p:nvSpPr>
        <p:spPr/>
        <p:txBody>
          <a:bodyPr>
            <a:normAutofit fontScale="40000" lnSpcReduction="20000"/>
          </a:bodyPr>
          <a:lstStyle/>
          <a:p>
            <a:pPr marL="0" indent="0">
              <a:buNone/>
            </a:pPr>
            <a:r>
              <a:rPr lang="fr-FR" sz="3000" b="1" dirty="0"/>
              <a:t>Exemple Pratique :</a:t>
            </a:r>
          </a:p>
          <a:p>
            <a:endParaRPr lang="fr-FR" dirty="0"/>
          </a:p>
          <a:p>
            <a:pPr marL="0" indent="0">
              <a:buNone/>
            </a:pPr>
            <a:r>
              <a:rPr lang="fr-FR" b="1" dirty="0"/>
              <a:t>Utilisation de Wireshark :</a:t>
            </a:r>
            <a:endParaRPr lang="fr-FR" dirty="0"/>
          </a:p>
          <a:p>
            <a:r>
              <a:rPr lang="fr-FR" dirty="0"/>
              <a:t>Capture du trafic sur une interface réseau spécifique.</a:t>
            </a:r>
          </a:p>
          <a:p>
            <a:r>
              <a:rPr lang="fr-FR" dirty="0"/>
              <a:t>Analyse des paquets pour détecter les problèmes de performance ou les attaques réseau.</a:t>
            </a:r>
          </a:p>
          <a:p>
            <a:endParaRPr lang="fr-FR" dirty="0"/>
          </a:p>
          <a:p>
            <a:pPr marL="0" indent="0">
              <a:buNone/>
            </a:pPr>
            <a:r>
              <a:rPr lang="fr-FR" b="1" dirty="0"/>
              <a:t>Configuration de Nagios :</a:t>
            </a:r>
          </a:p>
          <a:p>
            <a:r>
              <a:rPr lang="fr-FR" dirty="0"/>
              <a:t>Installation et configuration de Nagios sur un serveur dédié.</a:t>
            </a:r>
          </a:p>
          <a:p>
            <a:r>
              <a:rPr lang="fr-FR" dirty="0"/>
              <a:t>Ajout d'hôtes et de services à surveiller dans la configuration de Nagios.</a:t>
            </a:r>
          </a:p>
          <a:p>
            <a:r>
              <a:rPr lang="fr-FR" dirty="0"/>
              <a:t>Configuration des alertes pour notifier les administrateurs en cas de problème.</a:t>
            </a:r>
          </a:p>
          <a:p>
            <a:endParaRPr lang="fr-FR" dirty="0"/>
          </a:p>
          <a:p>
            <a:pPr marL="0" indent="0">
              <a:buNone/>
            </a:pPr>
            <a:r>
              <a:rPr lang="fr-FR" b="1" dirty="0"/>
              <a:t>Avantages :</a:t>
            </a:r>
          </a:p>
          <a:p>
            <a:r>
              <a:rPr lang="fr-FR" dirty="0"/>
              <a:t>Identification rapide des problèmes de réseau et des anomalies de trafic avec Wireshark.</a:t>
            </a:r>
          </a:p>
          <a:p>
            <a:r>
              <a:rPr lang="fr-FR" dirty="0"/>
              <a:t>Surveillance proactive de la disponibilité et des performances du réseau avec Nagios.</a:t>
            </a:r>
          </a:p>
        </p:txBody>
      </p:sp>
    </p:spTree>
    <p:extLst>
      <p:ext uri="{BB962C8B-B14F-4D97-AF65-F5344CB8AC3E}">
        <p14:creationId xmlns:p14="http://schemas.microsoft.com/office/powerpoint/2010/main" val="27637383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42C850-A795-21B2-7350-C99CEBBC9F1B}"/>
              </a:ext>
            </a:extLst>
          </p:cNvPr>
          <p:cNvSpPr>
            <a:spLocks noGrp="1"/>
          </p:cNvSpPr>
          <p:nvPr>
            <p:ph type="title"/>
          </p:nvPr>
        </p:nvSpPr>
        <p:spPr/>
        <p:txBody>
          <a:bodyPr/>
          <a:lstStyle/>
          <a:p>
            <a:r>
              <a:rPr lang="fr-FR" dirty="0"/>
              <a:t>Gestion des Certificats :</a:t>
            </a:r>
          </a:p>
        </p:txBody>
      </p:sp>
      <p:sp>
        <p:nvSpPr>
          <p:cNvPr id="3" name="Espace réservé du contenu 2">
            <a:extLst>
              <a:ext uri="{FF2B5EF4-FFF2-40B4-BE49-F238E27FC236}">
                <a16:creationId xmlns:a16="http://schemas.microsoft.com/office/drawing/2014/main" id="{7879E54B-C5C3-ADF8-88DC-0B02382C1360}"/>
              </a:ext>
            </a:extLst>
          </p:cNvPr>
          <p:cNvSpPr>
            <a:spLocks noGrp="1"/>
          </p:cNvSpPr>
          <p:nvPr>
            <p:ph idx="1"/>
          </p:nvPr>
        </p:nvSpPr>
        <p:spPr/>
        <p:txBody>
          <a:bodyPr/>
          <a:lstStyle/>
          <a:p>
            <a:r>
              <a:rPr lang="fr-FR" dirty="0"/>
              <a:t>Utilisation d'outils comme </a:t>
            </a:r>
            <a:r>
              <a:rPr lang="fr-FR" dirty="0" err="1"/>
              <a:t>OpenSSL</a:t>
            </a:r>
            <a:r>
              <a:rPr lang="fr-FR" dirty="0"/>
              <a:t> pour la création et la gestion de certificats SSL/TLS.</a:t>
            </a:r>
          </a:p>
          <a:p>
            <a:r>
              <a:rPr lang="fr-FR" dirty="0"/>
              <a:t>Configuration de serveurs web sécurisés avec des certificats valides.</a:t>
            </a:r>
          </a:p>
        </p:txBody>
      </p:sp>
    </p:spTree>
    <p:extLst>
      <p:ext uri="{BB962C8B-B14F-4D97-AF65-F5344CB8AC3E}">
        <p14:creationId xmlns:p14="http://schemas.microsoft.com/office/powerpoint/2010/main" val="19252648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0C07BC-AAA1-F921-38D9-3398DAE5A8F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70E377E-EBC3-7F5D-D814-B18B984B83BD}"/>
              </a:ext>
            </a:extLst>
          </p:cNvPr>
          <p:cNvSpPr>
            <a:spLocks noGrp="1"/>
          </p:cNvSpPr>
          <p:nvPr>
            <p:ph type="title"/>
          </p:nvPr>
        </p:nvSpPr>
        <p:spPr/>
        <p:txBody>
          <a:bodyPr/>
          <a:lstStyle/>
          <a:p>
            <a:r>
              <a:rPr lang="fr-FR" dirty="0"/>
              <a:t>Gestion des Certificats :</a:t>
            </a:r>
          </a:p>
        </p:txBody>
      </p:sp>
      <p:sp>
        <p:nvSpPr>
          <p:cNvPr id="3" name="Espace réservé du contenu 2">
            <a:extLst>
              <a:ext uri="{FF2B5EF4-FFF2-40B4-BE49-F238E27FC236}">
                <a16:creationId xmlns:a16="http://schemas.microsoft.com/office/drawing/2014/main" id="{F8B0A461-7730-7357-500F-54702184DDD4}"/>
              </a:ext>
            </a:extLst>
          </p:cNvPr>
          <p:cNvSpPr>
            <a:spLocks noGrp="1"/>
          </p:cNvSpPr>
          <p:nvPr>
            <p:ph idx="1"/>
          </p:nvPr>
        </p:nvSpPr>
        <p:spPr/>
        <p:txBody>
          <a:bodyPr>
            <a:normAutofit fontScale="70000" lnSpcReduction="20000"/>
          </a:bodyPr>
          <a:lstStyle/>
          <a:p>
            <a:pPr marL="0" indent="0">
              <a:buNone/>
            </a:pPr>
            <a:r>
              <a:rPr lang="fr-FR" b="1" dirty="0"/>
              <a:t>Utilisation d'Outils comme </a:t>
            </a:r>
            <a:r>
              <a:rPr lang="fr-FR" b="1" dirty="0" err="1"/>
              <a:t>OpenSSL</a:t>
            </a:r>
            <a:r>
              <a:rPr lang="fr-FR" b="1" dirty="0"/>
              <a:t> :</a:t>
            </a:r>
            <a:endParaRPr lang="fr-FR" dirty="0"/>
          </a:p>
          <a:p>
            <a:r>
              <a:rPr lang="fr-FR" dirty="0" err="1"/>
              <a:t>OpenSSL</a:t>
            </a:r>
            <a:r>
              <a:rPr lang="fr-FR" dirty="0"/>
              <a:t> est une bibliothèque logicielle open source qui implémente les protocoles SSL (Secure Sockets Layer) et TLS (Transport Layer Security).</a:t>
            </a:r>
          </a:p>
          <a:p>
            <a:r>
              <a:rPr lang="fr-FR" dirty="0"/>
              <a:t>Il est largement utilisé pour la génération, la gestion et la manipulation de certificats SSL/TLS, ainsi que pour le chiffrement et le déchiffrement des données.</a:t>
            </a:r>
          </a:p>
          <a:p>
            <a:endParaRPr lang="fr-FR" dirty="0"/>
          </a:p>
          <a:p>
            <a:pPr marL="0" indent="0">
              <a:buNone/>
            </a:pPr>
            <a:r>
              <a:rPr lang="fr-FR" b="1" dirty="0"/>
              <a:t>Fonctionnalités d'</a:t>
            </a:r>
            <a:r>
              <a:rPr lang="fr-FR" b="1" dirty="0" err="1"/>
              <a:t>OpenSSL</a:t>
            </a:r>
            <a:r>
              <a:rPr lang="fr-FR" b="1" dirty="0"/>
              <a:t> :</a:t>
            </a:r>
            <a:endParaRPr lang="fr-FR" dirty="0"/>
          </a:p>
          <a:p>
            <a:r>
              <a:rPr lang="fr-FR" dirty="0"/>
              <a:t>Génération de paires de clés publiques/privées.</a:t>
            </a:r>
          </a:p>
          <a:p>
            <a:r>
              <a:rPr lang="fr-FR" dirty="0"/>
              <a:t>Création de certificats auto-signés ou CSR (</a:t>
            </a:r>
            <a:r>
              <a:rPr lang="fr-FR" dirty="0" err="1"/>
              <a:t>Certificate</a:t>
            </a:r>
            <a:r>
              <a:rPr lang="fr-FR" dirty="0"/>
              <a:t> </a:t>
            </a:r>
            <a:r>
              <a:rPr lang="fr-FR" dirty="0" err="1"/>
              <a:t>Signing</a:t>
            </a:r>
            <a:r>
              <a:rPr lang="fr-FR" dirty="0"/>
              <a:t> </a:t>
            </a:r>
            <a:r>
              <a:rPr lang="fr-FR" dirty="0" err="1"/>
              <a:t>Request</a:t>
            </a:r>
            <a:r>
              <a:rPr lang="fr-FR" dirty="0"/>
              <a:t>).</a:t>
            </a:r>
          </a:p>
          <a:p>
            <a:r>
              <a:rPr lang="fr-FR" dirty="0"/>
              <a:t>Signature de certificats par une autorité de certification (CA) ou auto-signature pour une utilisation interne.</a:t>
            </a:r>
          </a:p>
        </p:txBody>
      </p:sp>
    </p:spTree>
    <p:extLst>
      <p:ext uri="{BB962C8B-B14F-4D97-AF65-F5344CB8AC3E}">
        <p14:creationId xmlns:p14="http://schemas.microsoft.com/office/powerpoint/2010/main" val="3601326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9E004-6BC6-D4DC-BCFB-2C4450E444E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1C917CA-5EC2-0EF4-0921-1F6DC76C40E8}"/>
              </a:ext>
            </a:extLst>
          </p:cNvPr>
          <p:cNvSpPr>
            <a:spLocks noGrp="1"/>
          </p:cNvSpPr>
          <p:nvPr>
            <p:ph type="title"/>
          </p:nvPr>
        </p:nvSpPr>
        <p:spPr/>
        <p:txBody>
          <a:bodyPr/>
          <a:lstStyle/>
          <a:p>
            <a:r>
              <a:rPr lang="fr-FR" dirty="0"/>
              <a:t>Gestion des Certificats :</a:t>
            </a:r>
          </a:p>
        </p:txBody>
      </p:sp>
      <p:sp>
        <p:nvSpPr>
          <p:cNvPr id="3" name="Espace réservé du contenu 2">
            <a:extLst>
              <a:ext uri="{FF2B5EF4-FFF2-40B4-BE49-F238E27FC236}">
                <a16:creationId xmlns:a16="http://schemas.microsoft.com/office/drawing/2014/main" id="{D8962F25-54A8-BF34-34FE-00210DA8065F}"/>
              </a:ext>
            </a:extLst>
          </p:cNvPr>
          <p:cNvSpPr>
            <a:spLocks noGrp="1"/>
          </p:cNvSpPr>
          <p:nvPr>
            <p:ph idx="1"/>
          </p:nvPr>
        </p:nvSpPr>
        <p:spPr/>
        <p:txBody>
          <a:bodyPr>
            <a:normAutofit fontScale="32500" lnSpcReduction="20000"/>
          </a:bodyPr>
          <a:lstStyle/>
          <a:p>
            <a:pPr marL="0" indent="0">
              <a:buNone/>
            </a:pPr>
            <a:r>
              <a:rPr lang="fr-FR" b="1" dirty="0"/>
              <a:t>Configuration de Serveurs Web Sécurisés :</a:t>
            </a:r>
            <a:endParaRPr lang="fr-FR" dirty="0"/>
          </a:p>
          <a:p>
            <a:r>
              <a:rPr lang="fr-FR" dirty="0"/>
              <a:t>La configuration de serveurs web sécurisés avec des certificats valides est essentielle pour assurer la confidentialité et l'intégrité des données échangées entre le serveur et les clients.</a:t>
            </a:r>
          </a:p>
          <a:p>
            <a:endParaRPr lang="fr-FR" dirty="0"/>
          </a:p>
          <a:p>
            <a:pPr marL="0" indent="0">
              <a:buNone/>
            </a:pPr>
            <a:r>
              <a:rPr lang="fr-FR" sz="3100" b="1" dirty="0"/>
              <a:t>Étapes de Configuration :</a:t>
            </a:r>
            <a:endParaRPr lang="fr-FR" sz="3100" dirty="0"/>
          </a:p>
          <a:p>
            <a:pPr marL="0" indent="0">
              <a:buNone/>
            </a:pPr>
            <a:r>
              <a:rPr lang="fr-FR" b="1" dirty="0"/>
              <a:t>Génération de Clés et de Certificats :</a:t>
            </a:r>
            <a:endParaRPr lang="fr-FR" dirty="0"/>
          </a:p>
          <a:p>
            <a:r>
              <a:rPr lang="fr-FR" dirty="0"/>
              <a:t>Utilisez </a:t>
            </a:r>
            <a:r>
              <a:rPr lang="fr-FR" dirty="0" err="1"/>
              <a:t>OpenSSL</a:t>
            </a:r>
            <a:r>
              <a:rPr lang="fr-FR" dirty="0"/>
              <a:t> pour générer une paire de clés publique/privée et un certificat auto-signé ou un CSR.</a:t>
            </a:r>
          </a:p>
          <a:p>
            <a:endParaRPr lang="fr-FR" dirty="0"/>
          </a:p>
          <a:p>
            <a:pPr marL="0" indent="0">
              <a:buNone/>
            </a:pPr>
            <a:r>
              <a:rPr lang="fr-FR" b="1" dirty="0"/>
              <a:t>Signature du Certificat (optionnel) :</a:t>
            </a:r>
            <a:endParaRPr lang="fr-FR" dirty="0"/>
          </a:p>
          <a:p>
            <a:r>
              <a:rPr lang="fr-FR" dirty="0"/>
              <a:t>Si vous utilisez une autorité de certification (CA), soumettez le CSR à la CA et obtenez un certificat signé.</a:t>
            </a:r>
          </a:p>
          <a:p>
            <a:endParaRPr lang="fr-FR" dirty="0"/>
          </a:p>
          <a:p>
            <a:pPr marL="0" indent="0">
              <a:buNone/>
            </a:pPr>
            <a:r>
              <a:rPr lang="fr-FR" b="1" dirty="0"/>
              <a:t>Configuration du Serveur Web :</a:t>
            </a:r>
          </a:p>
          <a:p>
            <a:r>
              <a:rPr lang="fr-FR" dirty="0"/>
              <a:t>Configurez le serveur web (par exemple Apache, Nginx) pour utiliser le certificat SSL/TLS valide.</a:t>
            </a:r>
          </a:p>
          <a:p>
            <a:endParaRPr lang="fr-FR" dirty="0"/>
          </a:p>
          <a:p>
            <a:pPr marL="0" indent="0">
              <a:buNone/>
            </a:pPr>
            <a:r>
              <a:rPr lang="fr-FR" b="1" dirty="0"/>
              <a:t>Activation de HTTPS :</a:t>
            </a:r>
          </a:p>
          <a:p>
            <a:r>
              <a:rPr lang="fr-FR" dirty="0"/>
              <a:t>Activez le support HTTPS sur le serveur web et configurez-le pour utiliser le certificat SSL/TLS.</a:t>
            </a:r>
          </a:p>
        </p:txBody>
      </p:sp>
    </p:spTree>
    <p:extLst>
      <p:ext uri="{BB962C8B-B14F-4D97-AF65-F5344CB8AC3E}">
        <p14:creationId xmlns:p14="http://schemas.microsoft.com/office/powerpoint/2010/main" val="8951529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23C97-F69F-C66E-D5EE-85F559B55A4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BA68849-F6BD-6728-E2F4-B303FDA36815}"/>
              </a:ext>
            </a:extLst>
          </p:cNvPr>
          <p:cNvSpPr>
            <a:spLocks noGrp="1"/>
          </p:cNvSpPr>
          <p:nvPr>
            <p:ph type="title"/>
          </p:nvPr>
        </p:nvSpPr>
        <p:spPr/>
        <p:txBody>
          <a:bodyPr/>
          <a:lstStyle/>
          <a:p>
            <a:r>
              <a:rPr lang="fr-FR" dirty="0"/>
              <a:t>Gestion des Certificats :</a:t>
            </a:r>
          </a:p>
        </p:txBody>
      </p:sp>
      <p:sp>
        <p:nvSpPr>
          <p:cNvPr id="3" name="Espace réservé du contenu 2">
            <a:extLst>
              <a:ext uri="{FF2B5EF4-FFF2-40B4-BE49-F238E27FC236}">
                <a16:creationId xmlns:a16="http://schemas.microsoft.com/office/drawing/2014/main" id="{8C13D7FF-E237-2D5B-E7C8-D2288350BD91}"/>
              </a:ext>
            </a:extLst>
          </p:cNvPr>
          <p:cNvSpPr>
            <a:spLocks noGrp="1"/>
          </p:cNvSpPr>
          <p:nvPr>
            <p:ph idx="1"/>
          </p:nvPr>
        </p:nvSpPr>
        <p:spPr/>
        <p:txBody>
          <a:bodyPr>
            <a:normAutofit fontScale="40000" lnSpcReduction="20000"/>
          </a:bodyPr>
          <a:lstStyle/>
          <a:p>
            <a:pPr marL="0" indent="0">
              <a:buNone/>
            </a:pPr>
            <a:r>
              <a:rPr lang="fr-FR" sz="3200" b="1" dirty="0"/>
              <a:t>Exemple Pratique :</a:t>
            </a:r>
            <a:endParaRPr lang="fr-FR" sz="3200" dirty="0"/>
          </a:p>
          <a:p>
            <a:pPr marL="0" indent="0">
              <a:buNone/>
            </a:pPr>
            <a:r>
              <a:rPr lang="fr-FR" b="1" dirty="0"/>
              <a:t>Génération de Clés et de Certificats :</a:t>
            </a:r>
          </a:p>
          <a:p>
            <a:pPr marL="0" indent="0">
              <a:buNone/>
            </a:pPr>
            <a:r>
              <a:rPr lang="fr-FR" i="1" dirty="0" err="1"/>
              <a:t>openssl</a:t>
            </a:r>
            <a:r>
              <a:rPr lang="fr-FR" i="1" dirty="0"/>
              <a:t> </a:t>
            </a:r>
            <a:r>
              <a:rPr lang="fr-FR" i="1" dirty="0" err="1"/>
              <a:t>genrsa</a:t>
            </a:r>
            <a:r>
              <a:rPr lang="fr-FR" i="1" dirty="0"/>
              <a:t> -out </a:t>
            </a:r>
            <a:r>
              <a:rPr lang="fr-FR" i="1" dirty="0" err="1"/>
              <a:t>server.key</a:t>
            </a:r>
            <a:r>
              <a:rPr lang="fr-FR" i="1" dirty="0"/>
              <a:t> 2048</a:t>
            </a:r>
          </a:p>
          <a:p>
            <a:pPr marL="0" indent="0">
              <a:buNone/>
            </a:pPr>
            <a:r>
              <a:rPr lang="fr-FR" i="1" dirty="0" err="1"/>
              <a:t>openssl</a:t>
            </a:r>
            <a:r>
              <a:rPr lang="fr-FR" i="1" dirty="0"/>
              <a:t> </a:t>
            </a:r>
            <a:r>
              <a:rPr lang="fr-FR" i="1" dirty="0" err="1"/>
              <a:t>req</a:t>
            </a:r>
            <a:r>
              <a:rPr lang="fr-FR" i="1" dirty="0"/>
              <a:t> -new -key </a:t>
            </a:r>
            <a:r>
              <a:rPr lang="fr-FR" i="1" dirty="0" err="1"/>
              <a:t>server.key</a:t>
            </a:r>
            <a:r>
              <a:rPr lang="fr-FR" i="1" dirty="0"/>
              <a:t> -out </a:t>
            </a:r>
            <a:r>
              <a:rPr lang="fr-FR" i="1" dirty="0" err="1"/>
              <a:t>server.csr</a:t>
            </a:r>
            <a:endParaRPr lang="fr-FR" i="1" dirty="0"/>
          </a:p>
          <a:p>
            <a:pPr marL="0" indent="0">
              <a:buNone/>
            </a:pPr>
            <a:r>
              <a:rPr lang="fr-FR" i="1" dirty="0" err="1"/>
              <a:t>openssl</a:t>
            </a:r>
            <a:r>
              <a:rPr lang="fr-FR" i="1" dirty="0"/>
              <a:t> x509 -</a:t>
            </a:r>
            <a:r>
              <a:rPr lang="fr-FR" i="1" dirty="0" err="1"/>
              <a:t>req</a:t>
            </a:r>
            <a:r>
              <a:rPr lang="fr-FR" i="1" dirty="0"/>
              <a:t> -</a:t>
            </a:r>
            <a:r>
              <a:rPr lang="fr-FR" i="1" dirty="0" err="1"/>
              <a:t>days</a:t>
            </a:r>
            <a:r>
              <a:rPr lang="fr-FR" i="1" dirty="0"/>
              <a:t> 365 -in </a:t>
            </a:r>
            <a:r>
              <a:rPr lang="fr-FR" i="1" dirty="0" err="1"/>
              <a:t>server.csr</a:t>
            </a:r>
            <a:r>
              <a:rPr lang="fr-FR" i="1" dirty="0"/>
              <a:t> -</a:t>
            </a:r>
            <a:r>
              <a:rPr lang="fr-FR" i="1" dirty="0" err="1"/>
              <a:t>signkey</a:t>
            </a:r>
            <a:r>
              <a:rPr lang="fr-FR" i="1" dirty="0"/>
              <a:t> </a:t>
            </a:r>
            <a:r>
              <a:rPr lang="fr-FR" i="1" dirty="0" err="1"/>
              <a:t>server.key</a:t>
            </a:r>
            <a:r>
              <a:rPr lang="fr-FR" i="1" dirty="0"/>
              <a:t> -out server.crt</a:t>
            </a:r>
          </a:p>
          <a:p>
            <a:pPr marL="0" indent="0">
              <a:buNone/>
            </a:pPr>
            <a:endParaRPr lang="fr-FR" dirty="0"/>
          </a:p>
          <a:p>
            <a:pPr marL="0" indent="0">
              <a:buNone/>
            </a:pPr>
            <a:r>
              <a:rPr lang="fr-FR" b="1" dirty="0"/>
              <a:t>Configuration d'Apache avec SSL :</a:t>
            </a:r>
          </a:p>
          <a:p>
            <a:r>
              <a:rPr lang="fr-FR" dirty="0"/>
              <a:t>Configurez Apache pour utiliser les fichiers de clés et de certificats dans la configuration SSL.</a:t>
            </a:r>
          </a:p>
          <a:p>
            <a:endParaRPr lang="fr-FR" dirty="0"/>
          </a:p>
          <a:p>
            <a:pPr marL="0" indent="0">
              <a:buNone/>
            </a:pPr>
            <a:r>
              <a:rPr lang="fr-FR" b="1" dirty="0"/>
              <a:t>Activation de HTTPS :</a:t>
            </a:r>
          </a:p>
          <a:p>
            <a:r>
              <a:rPr lang="fr-FR" dirty="0"/>
              <a:t>Redémarrez Apache et activez le support HTTPS dans la configuration du site virtuel.</a:t>
            </a:r>
          </a:p>
          <a:p>
            <a:endParaRPr lang="fr-FR" dirty="0"/>
          </a:p>
          <a:p>
            <a:pPr marL="0" indent="0">
              <a:buNone/>
            </a:pPr>
            <a:r>
              <a:rPr lang="fr-FR" b="1" dirty="0"/>
              <a:t>Avantages</a:t>
            </a:r>
            <a:r>
              <a:rPr lang="fr-FR" dirty="0"/>
              <a:t> :</a:t>
            </a:r>
          </a:p>
          <a:p>
            <a:r>
              <a:rPr lang="fr-FR" dirty="0"/>
              <a:t>Assure une communication sécurisée entre le serveur web et les clients grâce à HTTPS.</a:t>
            </a:r>
          </a:p>
          <a:p>
            <a:r>
              <a:rPr lang="fr-FR" dirty="0"/>
              <a:t>Protège les données sensibles contre l'interception et la manipulation par des tiers.</a:t>
            </a:r>
          </a:p>
        </p:txBody>
      </p:sp>
    </p:spTree>
    <p:extLst>
      <p:ext uri="{BB962C8B-B14F-4D97-AF65-F5344CB8AC3E}">
        <p14:creationId xmlns:p14="http://schemas.microsoft.com/office/powerpoint/2010/main" val="953290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7C4FF4-3F67-3198-463F-EB016BCC1392}"/>
              </a:ext>
            </a:extLst>
          </p:cNvPr>
          <p:cNvSpPr>
            <a:spLocks noGrp="1"/>
          </p:cNvSpPr>
          <p:nvPr>
            <p:ph type="title"/>
          </p:nvPr>
        </p:nvSpPr>
        <p:spPr/>
        <p:txBody>
          <a:bodyPr/>
          <a:lstStyle/>
          <a:p>
            <a:r>
              <a:rPr lang="fr-FR" dirty="0"/>
              <a:t>Configuration du Pare-feu :</a:t>
            </a:r>
          </a:p>
        </p:txBody>
      </p:sp>
      <p:sp>
        <p:nvSpPr>
          <p:cNvPr id="3" name="Espace réservé du contenu 2">
            <a:extLst>
              <a:ext uri="{FF2B5EF4-FFF2-40B4-BE49-F238E27FC236}">
                <a16:creationId xmlns:a16="http://schemas.microsoft.com/office/drawing/2014/main" id="{E4015309-5472-3654-4B93-A257037292EE}"/>
              </a:ext>
            </a:extLst>
          </p:cNvPr>
          <p:cNvSpPr>
            <a:spLocks noGrp="1"/>
          </p:cNvSpPr>
          <p:nvPr>
            <p:ph idx="1"/>
          </p:nvPr>
        </p:nvSpPr>
        <p:spPr/>
        <p:txBody>
          <a:bodyPr/>
          <a:lstStyle/>
          <a:p>
            <a:r>
              <a:rPr lang="fr-FR" dirty="0"/>
              <a:t>Utilisation d'outils comme </a:t>
            </a:r>
            <a:r>
              <a:rPr lang="fr-FR" dirty="0" err="1"/>
              <a:t>iptables</a:t>
            </a:r>
            <a:r>
              <a:rPr lang="fr-FR" dirty="0"/>
              <a:t> ou </a:t>
            </a:r>
            <a:r>
              <a:rPr lang="fr-FR" dirty="0" err="1"/>
              <a:t>nftables</a:t>
            </a:r>
            <a:r>
              <a:rPr lang="fr-FR" dirty="0"/>
              <a:t> pour configurer et gérer un pare-feu Linux.</a:t>
            </a:r>
          </a:p>
          <a:p>
            <a:r>
              <a:rPr lang="fr-FR" dirty="0"/>
              <a:t>Mise en place de règles de pare-feu pour limiter le trafic entrant et sortant.</a:t>
            </a:r>
          </a:p>
        </p:txBody>
      </p:sp>
    </p:spTree>
    <p:extLst>
      <p:ext uri="{BB962C8B-B14F-4D97-AF65-F5344CB8AC3E}">
        <p14:creationId xmlns:p14="http://schemas.microsoft.com/office/powerpoint/2010/main" val="38334421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D00E6-9111-40E6-388D-A2868C5B8C6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D404C34-8CE3-0BF6-FDE2-D9A53A420278}"/>
              </a:ext>
            </a:extLst>
          </p:cNvPr>
          <p:cNvSpPr>
            <a:spLocks noGrp="1"/>
          </p:cNvSpPr>
          <p:nvPr>
            <p:ph type="title"/>
          </p:nvPr>
        </p:nvSpPr>
        <p:spPr/>
        <p:txBody>
          <a:bodyPr/>
          <a:lstStyle/>
          <a:p>
            <a:r>
              <a:rPr lang="fr-FR" dirty="0"/>
              <a:t>Configuration du Pare-feu :</a:t>
            </a:r>
          </a:p>
        </p:txBody>
      </p:sp>
      <p:sp>
        <p:nvSpPr>
          <p:cNvPr id="3" name="Espace réservé du contenu 2">
            <a:extLst>
              <a:ext uri="{FF2B5EF4-FFF2-40B4-BE49-F238E27FC236}">
                <a16:creationId xmlns:a16="http://schemas.microsoft.com/office/drawing/2014/main" id="{E76C0424-6C94-7F96-A542-47418A43BB4E}"/>
              </a:ext>
            </a:extLst>
          </p:cNvPr>
          <p:cNvSpPr>
            <a:spLocks noGrp="1"/>
          </p:cNvSpPr>
          <p:nvPr>
            <p:ph idx="1"/>
          </p:nvPr>
        </p:nvSpPr>
        <p:spPr/>
        <p:txBody>
          <a:bodyPr>
            <a:normAutofit fontScale="70000" lnSpcReduction="20000"/>
          </a:bodyPr>
          <a:lstStyle/>
          <a:p>
            <a:pPr marL="0" indent="0">
              <a:buNone/>
            </a:pPr>
            <a:r>
              <a:rPr lang="fr-FR" b="1" dirty="0"/>
              <a:t>Utilisation d'Outils comme </a:t>
            </a:r>
            <a:r>
              <a:rPr lang="fr-FR" b="1" dirty="0" err="1"/>
              <a:t>iptables</a:t>
            </a:r>
            <a:r>
              <a:rPr lang="fr-FR" b="1" dirty="0"/>
              <a:t> ou </a:t>
            </a:r>
            <a:r>
              <a:rPr lang="fr-FR" b="1" dirty="0" err="1"/>
              <a:t>nftables</a:t>
            </a:r>
            <a:r>
              <a:rPr lang="fr-FR" b="1" dirty="0"/>
              <a:t> :</a:t>
            </a:r>
            <a:endParaRPr lang="fr-FR" dirty="0"/>
          </a:p>
          <a:p>
            <a:r>
              <a:rPr lang="fr-FR" dirty="0" err="1"/>
              <a:t>iptables</a:t>
            </a:r>
            <a:r>
              <a:rPr lang="fr-FR" dirty="0"/>
              <a:t> et </a:t>
            </a:r>
            <a:r>
              <a:rPr lang="fr-FR" dirty="0" err="1"/>
              <a:t>nftables</a:t>
            </a:r>
            <a:r>
              <a:rPr lang="fr-FR" dirty="0"/>
              <a:t> sont des utilitaires de pare-feu pour Linux permettant de configurer et de gérer les règles de filtrage du trafic réseau.</a:t>
            </a:r>
          </a:p>
          <a:p>
            <a:r>
              <a:rPr lang="fr-FR" dirty="0"/>
              <a:t>Ils fonctionnent en inspectant et en manipulant les tables de règles de pare-feu pour contrôler le flux de données entrant et sortant sur le système.</a:t>
            </a:r>
          </a:p>
          <a:p>
            <a:endParaRPr lang="fr-FR" dirty="0"/>
          </a:p>
          <a:p>
            <a:pPr marL="0" indent="0">
              <a:buNone/>
            </a:pPr>
            <a:r>
              <a:rPr lang="fr-FR" b="1" dirty="0"/>
              <a:t>Fonctionnalités de </a:t>
            </a:r>
            <a:r>
              <a:rPr lang="fr-FR" b="1" dirty="0" err="1"/>
              <a:t>iptables</a:t>
            </a:r>
            <a:r>
              <a:rPr lang="fr-FR" b="1" dirty="0"/>
              <a:t> et </a:t>
            </a:r>
            <a:r>
              <a:rPr lang="fr-FR" b="1" dirty="0" err="1"/>
              <a:t>nftables</a:t>
            </a:r>
            <a:r>
              <a:rPr lang="fr-FR" b="1" dirty="0"/>
              <a:t> :</a:t>
            </a:r>
            <a:endParaRPr lang="fr-FR" dirty="0"/>
          </a:p>
          <a:p>
            <a:r>
              <a:rPr lang="fr-FR" dirty="0"/>
              <a:t>Configuration de règles de filtrage pour autoriser, bloquer ou rediriger le trafic réseau.</a:t>
            </a:r>
          </a:p>
          <a:p>
            <a:r>
              <a:rPr lang="fr-FR" dirty="0"/>
              <a:t>Gestion des tables de règles pour définir des politiques de sécurité spécifiques.</a:t>
            </a:r>
          </a:p>
          <a:p>
            <a:r>
              <a:rPr lang="fr-FR" dirty="0"/>
              <a:t>Support avancé pour le filtrage de paquets, la translation d'adresses réseau et le suivi de connexions.</a:t>
            </a:r>
          </a:p>
        </p:txBody>
      </p:sp>
    </p:spTree>
    <p:extLst>
      <p:ext uri="{BB962C8B-B14F-4D97-AF65-F5344CB8AC3E}">
        <p14:creationId xmlns:p14="http://schemas.microsoft.com/office/powerpoint/2010/main" val="22882135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90C8C6-0C37-3237-0BC7-66549724DF2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6CBD913-1D1D-039F-A771-AD350C1F1335}"/>
              </a:ext>
            </a:extLst>
          </p:cNvPr>
          <p:cNvSpPr>
            <a:spLocks noGrp="1"/>
          </p:cNvSpPr>
          <p:nvPr>
            <p:ph type="title"/>
          </p:nvPr>
        </p:nvSpPr>
        <p:spPr/>
        <p:txBody>
          <a:bodyPr/>
          <a:lstStyle/>
          <a:p>
            <a:r>
              <a:rPr lang="fr-FR" dirty="0"/>
              <a:t>Configuration du Pare-feu :</a:t>
            </a:r>
          </a:p>
        </p:txBody>
      </p:sp>
      <p:sp>
        <p:nvSpPr>
          <p:cNvPr id="3" name="Espace réservé du contenu 2">
            <a:extLst>
              <a:ext uri="{FF2B5EF4-FFF2-40B4-BE49-F238E27FC236}">
                <a16:creationId xmlns:a16="http://schemas.microsoft.com/office/drawing/2014/main" id="{AD895FC4-6FDA-2E17-AD04-057B6EE5F9C9}"/>
              </a:ext>
            </a:extLst>
          </p:cNvPr>
          <p:cNvSpPr>
            <a:spLocks noGrp="1"/>
          </p:cNvSpPr>
          <p:nvPr>
            <p:ph idx="1"/>
          </p:nvPr>
        </p:nvSpPr>
        <p:spPr/>
        <p:txBody>
          <a:bodyPr>
            <a:normAutofit fontScale="47500" lnSpcReduction="20000"/>
          </a:bodyPr>
          <a:lstStyle/>
          <a:p>
            <a:pPr marL="0" indent="0">
              <a:buNone/>
            </a:pPr>
            <a:r>
              <a:rPr lang="fr-FR" b="1" dirty="0"/>
              <a:t>Mise en Place de Règles de Pare-feu :</a:t>
            </a:r>
            <a:endParaRPr lang="fr-FR" dirty="0"/>
          </a:p>
          <a:p>
            <a:r>
              <a:rPr lang="fr-FR" dirty="0"/>
              <a:t>La mise en place de règles de pare-feu permet de limiter le trafic entrant et sortant en fonction des besoins de sécurité spécifiques du système.</a:t>
            </a:r>
          </a:p>
          <a:p>
            <a:endParaRPr lang="fr-FR" dirty="0"/>
          </a:p>
          <a:p>
            <a:pPr marL="0" indent="0">
              <a:buNone/>
            </a:pPr>
            <a:r>
              <a:rPr lang="fr-FR" b="1" dirty="0"/>
              <a:t>Étapes de Configuration :</a:t>
            </a:r>
          </a:p>
          <a:p>
            <a:pPr marL="0" indent="0">
              <a:buNone/>
            </a:pPr>
            <a:endParaRPr lang="fr-FR" b="1" dirty="0"/>
          </a:p>
          <a:p>
            <a:pPr marL="0" indent="0">
              <a:buNone/>
            </a:pPr>
            <a:r>
              <a:rPr lang="fr-FR" b="1" dirty="0"/>
              <a:t>Définition des Politiques par Défaut :</a:t>
            </a:r>
            <a:endParaRPr lang="fr-FR" dirty="0"/>
          </a:p>
          <a:p>
            <a:r>
              <a:rPr lang="fr-FR" dirty="0"/>
              <a:t>Définissez les politiques par défaut pour le trafic entrant, sortant et en transit (</a:t>
            </a:r>
            <a:r>
              <a:rPr lang="fr-FR" dirty="0" err="1"/>
              <a:t>forwarding</a:t>
            </a:r>
            <a:r>
              <a:rPr lang="fr-FR" dirty="0"/>
              <a:t>).</a:t>
            </a:r>
          </a:p>
          <a:p>
            <a:endParaRPr lang="fr-FR" dirty="0"/>
          </a:p>
          <a:p>
            <a:pPr marL="0" indent="0">
              <a:buNone/>
            </a:pPr>
            <a:r>
              <a:rPr lang="fr-FR" b="1" dirty="0"/>
              <a:t>Ajout de Règles de Filtrage :</a:t>
            </a:r>
            <a:endParaRPr lang="fr-FR" dirty="0"/>
          </a:p>
          <a:p>
            <a:r>
              <a:rPr lang="fr-FR" dirty="0"/>
              <a:t>Ajoutez des règles de filtrage pour autoriser, bloquer ou rediriger le trafic en fonction des adresses IP, des ports et des protocoles.</a:t>
            </a:r>
          </a:p>
          <a:p>
            <a:endParaRPr lang="fr-FR" dirty="0"/>
          </a:p>
          <a:p>
            <a:pPr marL="0" indent="0">
              <a:buNone/>
            </a:pPr>
            <a:r>
              <a:rPr lang="fr-FR" b="1" dirty="0"/>
              <a:t>Validation et Application des Règles :</a:t>
            </a:r>
          </a:p>
          <a:p>
            <a:r>
              <a:rPr lang="fr-FR" dirty="0"/>
              <a:t>Validez les règles de pare-feu pour s'assurer qu'elles sont correctement définies et appliquez-les pour activer la protection du pare-feu.</a:t>
            </a:r>
          </a:p>
        </p:txBody>
      </p:sp>
    </p:spTree>
    <p:extLst>
      <p:ext uri="{BB962C8B-B14F-4D97-AF65-F5344CB8AC3E}">
        <p14:creationId xmlns:p14="http://schemas.microsoft.com/office/powerpoint/2010/main" val="11441947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69D2B1-2C96-7833-843C-E26D12F25AF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18083D3-7FB4-E9BA-B1BB-30F7C2F94506}"/>
              </a:ext>
            </a:extLst>
          </p:cNvPr>
          <p:cNvSpPr>
            <a:spLocks noGrp="1"/>
          </p:cNvSpPr>
          <p:nvPr>
            <p:ph type="title"/>
          </p:nvPr>
        </p:nvSpPr>
        <p:spPr/>
        <p:txBody>
          <a:bodyPr/>
          <a:lstStyle/>
          <a:p>
            <a:r>
              <a:rPr lang="fr-FR" dirty="0"/>
              <a:t>Configuration du Pare-feu :</a:t>
            </a:r>
          </a:p>
        </p:txBody>
      </p:sp>
      <p:sp>
        <p:nvSpPr>
          <p:cNvPr id="3" name="Espace réservé du contenu 2">
            <a:extLst>
              <a:ext uri="{FF2B5EF4-FFF2-40B4-BE49-F238E27FC236}">
                <a16:creationId xmlns:a16="http://schemas.microsoft.com/office/drawing/2014/main" id="{03357211-6854-99D0-CAC4-746C0466AB32}"/>
              </a:ext>
            </a:extLst>
          </p:cNvPr>
          <p:cNvSpPr>
            <a:spLocks noGrp="1"/>
          </p:cNvSpPr>
          <p:nvPr>
            <p:ph idx="1"/>
          </p:nvPr>
        </p:nvSpPr>
        <p:spPr>
          <a:xfrm>
            <a:off x="458694" y="1949450"/>
            <a:ext cx="5478890" cy="4195763"/>
          </a:xfrm>
        </p:spPr>
        <p:txBody>
          <a:bodyPr>
            <a:normAutofit/>
          </a:bodyPr>
          <a:lstStyle/>
          <a:p>
            <a:pPr marL="0" indent="0">
              <a:buNone/>
            </a:pPr>
            <a:r>
              <a:rPr lang="fr-FR" sz="1500" b="1" dirty="0"/>
              <a:t>Exemple Pratique avec </a:t>
            </a:r>
            <a:r>
              <a:rPr lang="fr-FR" sz="1500" b="1" dirty="0" err="1"/>
              <a:t>iptables</a:t>
            </a:r>
            <a:r>
              <a:rPr lang="fr-FR" sz="1500" b="1" dirty="0"/>
              <a:t> :</a:t>
            </a:r>
            <a:endParaRPr lang="fr-FR" sz="1500" dirty="0"/>
          </a:p>
          <a:p>
            <a:pPr marL="0" indent="0">
              <a:buNone/>
            </a:pPr>
            <a:r>
              <a:rPr lang="fr-FR" sz="1500" b="1" dirty="0"/>
              <a:t>Définition des Politiques par Défaut :</a:t>
            </a:r>
          </a:p>
          <a:p>
            <a:pPr marL="0" indent="0">
              <a:buNone/>
            </a:pPr>
            <a:r>
              <a:rPr lang="fr-FR" sz="1500" i="1" dirty="0" err="1"/>
              <a:t>iptables</a:t>
            </a:r>
            <a:r>
              <a:rPr lang="fr-FR" sz="1500" i="1" dirty="0"/>
              <a:t> -P INPUT DROP</a:t>
            </a:r>
          </a:p>
          <a:p>
            <a:pPr marL="0" indent="0">
              <a:buNone/>
            </a:pPr>
            <a:r>
              <a:rPr lang="fr-FR" sz="1500" i="1" dirty="0" err="1"/>
              <a:t>iptables</a:t>
            </a:r>
            <a:r>
              <a:rPr lang="fr-FR" sz="1500" i="1" dirty="0"/>
              <a:t> -P FORWARD DROP</a:t>
            </a:r>
          </a:p>
          <a:p>
            <a:pPr marL="0" indent="0">
              <a:buNone/>
            </a:pPr>
            <a:r>
              <a:rPr lang="fr-FR" sz="1500" i="1" dirty="0" err="1"/>
              <a:t>iptables</a:t>
            </a:r>
            <a:r>
              <a:rPr lang="fr-FR" sz="1500" i="1" dirty="0"/>
              <a:t> -P OUTPUT ACCEPT</a:t>
            </a:r>
          </a:p>
          <a:p>
            <a:pPr marL="0" indent="0">
              <a:buNone/>
            </a:pPr>
            <a:endParaRPr lang="fr-FR" sz="1500" i="1" dirty="0"/>
          </a:p>
          <a:p>
            <a:pPr marL="0" indent="0">
              <a:buNone/>
            </a:pPr>
            <a:r>
              <a:rPr lang="fr-FR" sz="1500" b="1" dirty="0"/>
              <a:t>Ajout de Règles de Filtrage :</a:t>
            </a:r>
          </a:p>
          <a:p>
            <a:r>
              <a:rPr lang="fr-FR" sz="1500" i="1" dirty="0" err="1"/>
              <a:t>iptables</a:t>
            </a:r>
            <a:r>
              <a:rPr lang="fr-FR" sz="1500" i="1" dirty="0"/>
              <a:t> -A INPUT -i eth0 -p </a:t>
            </a:r>
            <a:r>
              <a:rPr lang="fr-FR" sz="1500" i="1" dirty="0" err="1"/>
              <a:t>tcp</a:t>
            </a:r>
            <a:r>
              <a:rPr lang="fr-FR" sz="1500" i="1" dirty="0"/>
              <a:t> --</a:t>
            </a:r>
            <a:r>
              <a:rPr lang="fr-FR" sz="1500" i="1" dirty="0" err="1"/>
              <a:t>dport</a:t>
            </a:r>
            <a:r>
              <a:rPr lang="fr-FR" sz="1500" i="1" dirty="0"/>
              <a:t> 22 -j ACCEPT</a:t>
            </a:r>
          </a:p>
          <a:p>
            <a:r>
              <a:rPr lang="fr-FR" sz="1500" i="1" dirty="0" err="1"/>
              <a:t>iptables</a:t>
            </a:r>
            <a:r>
              <a:rPr lang="fr-FR" sz="1500" i="1" dirty="0"/>
              <a:t> -A INPUT -m </a:t>
            </a:r>
            <a:r>
              <a:rPr lang="fr-FR" sz="1500" i="1" dirty="0" err="1"/>
              <a:t>conntrack</a:t>
            </a:r>
            <a:r>
              <a:rPr lang="fr-FR" sz="1500" i="1" dirty="0"/>
              <a:t> --</a:t>
            </a:r>
            <a:r>
              <a:rPr lang="fr-FR" sz="1500" i="1" dirty="0" err="1"/>
              <a:t>ctstate</a:t>
            </a:r>
            <a:r>
              <a:rPr lang="fr-FR" sz="1500" i="1" dirty="0"/>
              <a:t> RELATED,ESTABLISHED -j ACCEPT</a:t>
            </a:r>
          </a:p>
          <a:p>
            <a:endParaRPr lang="fr-FR" sz="1500" dirty="0"/>
          </a:p>
        </p:txBody>
      </p:sp>
      <p:sp>
        <p:nvSpPr>
          <p:cNvPr id="4" name="Espace réservé du contenu 2">
            <a:extLst>
              <a:ext uri="{FF2B5EF4-FFF2-40B4-BE49-F238E27FC236}">
                <a16:creationId xmlns:a16="http://schemas.microsoft.com/office/drawing/2014/main" id="{1A9948B8-34CE-6FCF-7520-8DA611A89A24}"/>
              </a:ext>
            </a:extLst>
          </p:cNvPr>
          <p:cNvSpPr txBox="1">
            <a:spLocks/>
          </p:cNvSpPr>
          <p:nvPr/>
        </p:nvSpPr>
        <p:spPr>
          <a:xfrm>
            <a:off x="6096000" y="1949449"/>
            <a:ext cx="5646688" cy="419576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sz="1500" dirty="0"/>
          </a:p>
          <a:p>
            <a:pPr marL="0" indent="0">
              <a:buFont typeface="Arial" panose="020B0604020202020204" pitchFamily="34" charset="0"/>
              <a:buNone/>
            </a:pPr>
            <a:r>
              <a:rPr lang="fr-FR" sz="1500" b="1" dirty="0"/>
              <a:t>Validation et Application des Règles :</a:t>
            </a:r>
          </a:p>
          <a:p>
            <a:pPr marL="0" indent="0">
              <a:buFont typeface="Arial" panose="020B0604020202020204" pitchFamily="34" charset="0"/>
              <a:buNone/>
            </a:pPr>
            <a:r>
              <a:rPr lang="fr-FR" sz="1500" i="1" dirty="0" err="1"/>
              <a:t>iptables-save</a:t>
            </a:r>
            <a:r>
              <a:rPr lang="fr-FR" sz="1500" i="1" dirty="0"/>
              <a:t> &gt; /</a:t>
            </a:r>
            <a:r>
              <a:rPr lang="fr-FR" sz="1500" i="1" dirty="0" err="1"/>
              <a:t>etc</a:t>
            </a:r>
            <a:r>
              <a:rPr lang="fr-FR" sz="1500" i="1" dirty="0"/>
              <a:t>/</a:t>
            </a:r>
            <a:r>
              <a:rPr lang="fr-FR" sz="1500" i="1" dirty="0" err="1"/>
              <a:t>iptables</a:t>
            </a:r>
            <a:r>
              <a:rPr lang="fr-FR" sz="1500" i="1" dirty="0"/>
              <a:t>/rules.v4</a:t>
            </a:r>
          </a:p>
          <a:p>
            <a:pPr marL="0" indent="0">
              <a:buFont typeface="Arial" panose="020B0604020202020204" pitchFamily="34" charset="0"/>
              <a:buNone/>
            </a:pPr>
            <a:r>
              <a:rPr lang="fr-FR" sz="1500" i="1" dirty="0" err="1"/>
              <a:t>systemctl</a:t>
            </a:r>
            <a:r>
              <a:rPr lang="fr-FR" sz="1500" i="1" dirty="0"/>
              <a:t> restart </a:t>
            </a:r>
            <a:r>
              <a:rPr lang="fr-FR" sz="1500" i="1" dirty="0" err="1"/>
              <a:t>iptables</a:t>
            </a:r>
            <a:endParaRPr lang="fr-FR" sz="1500" i="1" dirty="0"/>
          </a:p>
          <a:p>
            <a:endParaRPr lang="fr-FR" sz="1500" dirty="0"/>
          </a:p>
          <a:p>
            <a:pPr marL="0" indent="0">
              <a:buFont typeface="Arial" panose="020B0604020202020204" pitchFamily="34" charset="0"/>
              <a:buNone/>
            </a:pPr>
            <a:r>
              <a:rPr lang="fr-FR" sz="1500" b="1" dirty="0"/>
              <a:t>Avantages</a:t>
            </a:r>
            <a:r>
              <a:rPr lang="fr-FR" sz="1500" dirty="0"/>
              <a:t> :</a:t>
            </a:r>
          </a:p>
          <a:p>
            <a:r>
              <a:rPr lang="fr-FR" sz="1500" dirty="0"/>
              <a:t>Fournit un contrôle granulaire sur le trafic réseau entrant et sortant.</a:t>
            </a:r>
          </a:p>
          <a:p>
            <a:r>
              <a:rPr lang="fr-FR" sz="1500" dirty="0"/>
              <a:t>Renforce la sécurité du système en limitant l'exposition aux attaques réseau.</a:t>
            </a:r>
          </a:p>
        </p:txBody>
      </p:sp>
    </p:spTree>
    <p:extLst>
      <p:ext uri="{BB962C8B-B14F-4D97-AF65-F5344CB8AC3E}">
        <p14:creationId xmlns:p14="http://schemas.microsoft.com/office/powerpoint/2010/main" val="4180804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E3694-D92C-3BCA-413C-8901E83B598B}"/>
            </a:ext>
          </a:extLst>
        </p:cNvPr>
        <p:cNvGrpSpPr/>
        <p:nvPr/>
      </p:nvGrpSpPr>
      <p:grpSpPr>
        <a:xfrm>
          <a:off x="0" y="0"/>
          <a:ext cx="0" cy="0"/>
          <a:chOff x="0" y="0"/>
          <a:chExt cx="0" cy="0"/>
        </a:xfrm>
      </p:grpSpPr>
      <p:sp>
        <p:nvSpPr>
          <p:cNvPr id="4" name="Titre 3">
            <a:extLst>
              <a:ext uri="{FF2B5EF4-FFF2-40B4-BE49-F238E27FC236}">
                <a16:creationId xmlns:a16="http://schemas.microsoft.com/office/drawing/2014/main" id="{06D413D0-5967-4FDC-6FDC-C5074FA6DA2A}"/>
              </a:ext>
            </a:extLst>
          </p:cNvPr>
          <p:cNvSpPr>
            <a:spLocks noGrp="1"/>
          </p:cNvSpPr>
          <p:nvPr>
            <p:ph type="title"/>
          </p:nvPr>
        </p:nvSpPr>
        <p:spPr/>
        <p:txBody>
          <a:bodyPr/>
          <a:lstStyle/>
          <a:p>
            <a:r>
              <a:rPr lang="fr-FR" dirty="0"/>
              <a:t>Authentification et Autorisation :</a:t>
            </a:r>
          </a:p>
        </p:txBody>
      </p:sp>
      <p:sp>
        <p:nvSpPr>
          <p:cNvPr id="5" name="Espace réservé du contenu 4">
            <a:extLst>
              <a:ext uri="{FF2B5EF4-FFF2-40B4-BE49-F238E27FC236}">
                <a16:creationId xmlns:a16="http://schemas.microsoft.com/office/drawing/2014/main" id="{3FDB95D8-FEB5-E36F-AE6A-61B0FF6F6D23}"/>
              </a:ext>
            </a:extLst>
          </p:cNvPr>
          <p:cNvSpPr>
            <a:spLocks noGrp="1"/>
          </p:cNvSpPr>
          <p:nvPr>
            <p:ph idx="1"/>
          </p:nvPr>
        </p:nvSpPr>
        <p:spPr/>
        <p:txBody>
          <a:bodyPr>
            <a:normAutofit fontScale="92500" lnSpcReduction="20000"/>
          </a:bodyPr>
          <a:lstStyle/>
          <a:p>
            <a:pPr marL="0" indent="0">
              <a:buNone/>
            </a:pPr>
            <a:r>
              <a:rPr lang="fr-FR" b="1" dirty="0"/>
              <a:t>Utilisation de mots de passe forts :</a:t>
            </a:r>
          </a:p>
          <a:p>
            <a:endParaRPr lang="fr-FR" dirty="0"/>
          </a:p>
          <a:p>
            <a:r>
              <a:rPr lang="fr-FR" dirty="0"/>
              <a:t>Les mots de passe forts sont essentiels pour sécuriser les comptes utilisateur.</a:t>
            </a:r>
          </a:p>
          <a:p>
            <a:r>
              <a:rPr lang="fr-FR" dirty="0"/>
              <a:t>Ils doivent être complexes et difficiles à deviner.</a:t>
            </a:r>
          </a:p>
          <a:p>
            <a:r>
              <a:rPr lang="fr-FR" dirty="0"/>
              <a:t>Encouragez l'utilisation de mots de passe avec une combinaison de lettres majuscules et minuscules, de chiffres et de caractères spéciaux.</a:t>
            </a:r>
          </a:p>
          <a:p>
            <a:r>
              <a:rPr lang="fr-FR" dirty="0"/>
              <a:t>Utilisez des outils de gestion des mots de passe pour générer et stocker des mots de passe sécurisés.</a:t>
            </a:r>
          </a:p>
        </p:txBody>
      </p:sp>
    </p:spTree>
    <p:extLst>
      <p:ext uri="{BB962C8B-B14F-4D97-AF65-F5344CB8AC3E}">
        <p14:creationId xmlns:p14="http://schemas.microsoft.com/office/powerpoint/2010/main" val="4253091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595AE-4ECB-C69D-D899-DEAD3A744E95}"/>
            </a:ext>
          </a:extLst>
        </p:cNvPr>
        <p:cNvGrpSpPr/>
        <p:nvPr/>
      </p:nvGrpSpPr>
      <p:grpSpPr>
        <a:xfrm>
          <a:off x="0" y="0"/>
          <a:ext cx="0" cy="0"/>
          <a:chOff x="0" y="0"/>
          <a:chExt cx="0" cy="0"/>
        </a:xfrm>
      </p:grpSpPr>
      <p:sp>
        <p:nvSpPr>
          <p:cNvPr id="4" name="Titre 3">
            <a:extLst>
              <a:ext uri="{FF2B5EF4-FFF2-40B4-BE49-F238E27FC236}">
                <a16:creationId xmlns:a16="http://schemas.microsoft.com/office/drawing/2014/main" id="{433CB39C-D62C-7337-6B65-D942897BA615}"/>
              </a:ext>
            </a:extLst>
          </p:cNvPr>
          <p:cNvSpPr>
            <a:spLocks noGrp="1"/>
          </p:cNvSpPr>
          <p:nvPr>
            <p:ph type="title"/>
          </p:nvPr>
        </p:nvSpPr>
        <p:spPr/>
        <p:txBody>
          <a:bodyPr/>
          <a:lstStyle/>
          <a:p>
            <a:r>
              <a:rPr lang="fr-FR" dirty="0"/>
              <a:t>Authentification et Autorisation :</a:t>
            </a:r>
          </a:p>
        </p:txBody>
      </p:sp>
      <p:sp>
        <p:nvSpPr>
          <p:cNvPr id="5" name="Espace réservé du contenu 4">
            <a:extLst>
              <a:ext uri="{FF2B5EF4-FFF2-40B4-BE49-F238E27FC236}">
                <a16:creationId xmlns:a16="http://schemas.microsoft.com/office/drawing/2014/main" id="{E674879F-90AF-8ED3-13AE-40F5F037AA74}"/>
              </a:ext>
            </a:extLst>
          </p:cNvPr>
          <p:cNvSpPr>
            <a:spLocks noGrp="1"/>
          </p:cNvSpPr>
          <p:nvPr>
            <p:ph idx="1"/>
          </p:nvPr>
        </p:nvSpPr>
        <p:spPr/>
        <p:txBody>
          <a:bodyPr>
            <a:normAutofit fontScale="92500" lnSpcReduction="10000"/>
          </a:bodyPr>
          <a:lstStyle/>
          <a:p>
            <a:pPr marL="0" indent="0">
              <a:buNone/>
            </a:pPr>
            <a:r>
              <a:rPr lang="fr-FR" b="1" dirty="0"/>
              <a:t>Gestion des utilisateurs et des groupes :</a:t>
            </a:r>
          </a:p>
          <a:p>
            <a:pPr marL="0" indent="0">
              <a:buNone/>
            </a:pPr>
            <a:endParaRPr lang="fr-FR" dirty="0"/>
          </a:p>
          <a:p>
            <a:r>
              <a:rPr lang="fr-FR" dirty="0"/>
              <a:t>Limitez l'accès aux ressources système en attribuant des droits d'accès appropriés aux utilisateurs et aux groupes.</a:t>
            </a:r>
          </a:p>
          <a:p>
            <a:r>
              <a:rPr lang="fr-FR" dirty="0"/>
              <a:t>Créez des comptes utilisateur distincts pour chaque utilisateur et attribuez-leur uniquement les privilèges nécessaires pour effectuer leurs tâches.</a:t>
            </a:r>
          </a:p>
          <a:p>
            <a:r>
              <a:rPr lang="fr-FR" dirty="0"/>
              <a:t>Utilisez des groupes pour simplifier la gestion des autorisations en attribuant des permissions à des ensembles d'utilisateurs.</a:t>
            </a:r>
          </a:p>
        </p:txBody>
      </p:sp>
    </p:spTree>
    <p:extLst>
      <p:ext uri="{BB962C8B-B14F-4D97-AF65-F5344CB8AC3E}">
        <p14:creationId xmlns:p14="http://schemas.microsoft.com/office/powerpoint/2010/main" val="1982985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5EDB31-6D8E-4597-6195-44320A129589}"/>
            </a:ext>
          </a:extLst>
        </p:cNvPr>
        <p:cNvGrpSpPr/>
        <p:nvPr/>
      </p:nvGrpSpPr>
      <p:grpSpPr>
        <a:xfrm>
          <a:off x="0" y="0"/>
          <a:ext cx="0" cy="0"/>
          <a:chOff x="0" y="0"/>
          <a:chExt cx="0" cy="0"/>
        </a:xfrm>
      </p:grpSpPr>
      <p:sp>
        <p:nvSpPr>
          <p:cNvPr id="4" name="Titre 3">
            <a:extLst>
              <a:ext uri="{FF2B5EF4-FFF2-40B4-BE49-F238E27FC236}">
                <a16:creationId xmlns:a16="http://schemas.microsoft.com/office/drawing/2014/main" id="{28C5E1D0-4D7F-BE00-9B7B-B0DB0AAA0B19}"/>
              </a:ext>
            </a:extLst>
          </p:cNvPr>
          <p:cNvSpPr>
            <a:spLocks noGrp="1"/>
          </p:cNvSpPr>
          <p:nvPr>
            <p:ph type="title"/>
          </p:nvPr>
        </p:nvSpPr>
        <p:spPr/>
        <p:txBody>
          <a:bodyPr/>
          <a:lstStyle/>
          <a:p>
            <a:r>
              <a:rPr lang="fr-FR" dirty="0"/>
              <a:t>Authentification et Autorisation :</a:t>
            </a:r>
          </a:p>
        </p:txBody>
      </p:sp>
      <p:sp>
        <p:nvSpPr>
          <p:cNvPr id="5" name="Espace réservé du contenu 4">
            <a:extLst>
              <a:ext uri="{FF2B5EF4-FFF2-40B4-BE49-F238E27FC236}">
                <a16:creationId xmlns:a16="http://schemas.microsoft.com/office/drawing/2014/main" id="{99A3F47E-4C9C-365B-72B6-BFB9249CD87A}"/>
              </a:ext>
            </a:extLst>
          </p:cNvPr>
          <p:cNvSpPr>
            <a:spLocks noGrp="1"/>
          </p:cNvSpPr>
          <p:nvPr>
            <p:ph idx="1"/>
          </p:nvPr>
        </p:nvSpPr>
        <p:spPr/>
        <p:txBody>
          <a:bodyPr>
            <a:normAutofit fontScale="85000" lnSpcReduction="20000"/>
          </a:bodyPr>
          <a:lstStyle/>
          <a:p>
            <a:pPr marL="0" indent="0">
              <a:buNone/>
            </a:pPr>
            <a:r>
              <a:rPr lang="fr-FR" b="1" dirty="0"/>
              <a:t>Configuration des permissions et des ACL (Access Control </a:t>
            </a:r>
            <a:r>
              <a:rPr lang="fr-FR" b="1" dirty="0" err="1"/>
              <a:t>Lists</a:t>
            </a:r>
            <a:r>
              <a:rPr lang="fr-FR" b="1" dirty="0"/>
              <a:t>) :</a:t>
            </a:r>
          </a:p>
          <a:p>
            <a:pPr marL="0" indent="0">
              <a:buNone/>
            </a:pPr>
            <a:endParaRPr lang="fr-FR" dirty="0"/>
          </a:p>
          <a:p>
            <a:r>
              <a:rPr lang="fr-FR" dirty="0"/>
              <a:t>Les permissions définissent les actions qu'un utilisateur peut effectuer sur un fichier ou un répertoire (lecture, écriture, exécution).</a:t>
            </a:r>
          </a:p>
          <a:p>
            <a:r>
              <a:rPr lang="fr-FR" dirty="0"/>
              <a:t>Utilisez les commandes chmod et </a:t>
            </a:r>
            <a:r>
              <a:rPr lang="fr-FR" dirty="0" err="1"/>
              <a:t>chown</a:t>
            </a:r>
            <a:r>
              <a:rPr lang="fr-FR" dirty="0"/>
              <a:t> pour définir les permissions et modifier les propriétaires des fichiers et répertoires.</a:t>
            </a:r>
          </a:p>
          <a:p>
            <a:r>
              <a:rPr lang="fr-FR" dirty="0"/>
              <a:t>Les ACL permettent de définir des permissions plus détaillées en attribuant des droits d'accès individuels à des utilisateurs spécifiques ou à des groupes.</a:t>
            </a:r>
          </a:p>
          <a:p>
            <a:r>
              <a:rPr lang="fr-FR" dirty="0"/>
              <a:t>Utilisez les ACL lorsque les autorisations standard ne suffisent pas à répondre aux besoins de sécurité.</a:t>
            </a:r>
          </a:p>
        </p:txBody>
      </p:sp>
    </p:spTree>
    <p:extLst>
      <p:ext uri="{BB962C8B-B14F-4D97-AF65-F5344CB8AC3E}">
        <p14:creationId xmlns:p14="http://schemas.microsoft.com/office/powerpoint/2010/main" val="3605560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23921-65D6-EEF1-122B-B7BACBB2A0C6}"/>
            </a:ext>
          </a:extLst>
        </p:cNvPr>
        <p:cNvGrpSpPr/>
        <p:nvPr/>
      </p:nvGrpSpPr>
      <p:grpSpPr>
        <a:xfrm>
          <a:off x="0" y="0"/>
          <a:ext cx="0" cy="0"/>
          <a:chOff x="0" y="0"/>
          <a:chExt cx="0" cy="0"/>
        </a:xfrm>
      </p:grpSpPr>
      <p:sp>
        <p:nvSpPr>
          <p:cNvPr id="4" name="Titre 3">
            <a:extLst>
              <a:ext uri="{FF2B5EF4-FFF2-40B4-BE49-F238E27FC236}">
                <a16:creationId xmlns:a16="http://schemas.microsoft.com/office/drawing/2014/main" id="{CF4890D0-33F3-F6F2-52E5-8F2A6672C214}"/>
              </a:ext>
            </a:extLst>
          </p:cNvPr>
          <p:cNvSpPr>
            <a:spLocks noGrp="1"/>
          </p:cNvSpPr>
          <p:nvPr>
            <p:ph type="title"/>
          </p:nvPr>
        </p:nvSpPr>
        <p:spPr/>
        <p:txBody>
          <a:bodyPr/>
          <a:lstStyle/>
          <a:p>
            <a:r>
              <a:rPr lang="fr-FR" dirty="0"/>
              <a:t>Authentification et Autorisation :</a:t>
            </a:r>
          </a:p>
        </p:txBody>
      </p:sp>
      <p:sp>
        <p:nvSpPr>
          <p:cNvPr id="5" name="Espace réservé du contenu 4">
            <a:extLst>
              <a:ext uri="{FF2B5EF4-FFF2-40B4-BE49-F238E27FC236}">
                <a16:creationId xmlns:a16="http://schemas.microsoft.com/office/drawing/2014/main" id="{2D6F835E-7E96-2755-C5A2-3B1C0B6D24D3}"/>
              </a:ext>
            </a:extLst>
          </p:cNvPr>
          <p:cNvSpPr>
            <a:spLocks noGrp="1"/>
          </p:cNvSpPr>
          <p:nvPr>
            <p:ph idx="1"/>
          </p:nvPr>
        </p:nvSpPr>
        <p:spPr>
          <a:xfrm>
            <a:off x="458694" y="1949450"/>
            <a:ext cx="4606601" cy="4542790"/>
          </a:xfrm>
        </p:spPr>
        <p:txBody>
          <a:bodyPr>
            <a:normAutofit fontScale="55000" lnSpcReduction="20000"/>
          </a:bodyPr>
          <a:lstStyle/>
          <a:p>
            <a:pPr marL="0" indent="0">
              <a:buNone/>
            </a:pPr>
            <a:r>
              <a:rPr lang="fr-FR" b="1" dirty="0"/>
              <a:t>Création d'un utilisateur :</a:t>
            </a:r>
            <a:endParaRPr lang="fr-FR" dirty="0"/>
          </a:p>
          <a:p>
            <a:pPr marL="0" indent="0">
              <a:buNone/>
            </a:pPr>
            <a:r>
              <a:rPr lang="fr-FR" dirty="0"/>
              <a:t>Utilisons la commande </a:t>
            </a:r>
            <a:r>
              <a:rPr lang="fr-FR" i="1" dirty="0" err="1"/>
              <a:t>adduser</a:t>
            </a:r>
            <a:r>
              <a:rPr lang="fr-FR" dirty="0"/>
              <a:t> pour créer un nouvel utilisateur nommé "</a:t>
            </a:r>
            <a:r>
              <a:rPr lang="fr-FR" dirty="0" err="1"/>
              <a:t>secureuser</a:t>
            </a:r>
            <a:r>
              <a:rPr lang="fr-FR" dirty="0"/>
              <a:t>" :</a:t>
            </a:r>
          </a:p>
          <a:p>
            <a:pPr marL="0" indent="0">
              <a:buNone/>
            </a:pPr>
            <a:r>
              <a:rPr lang="fr-FR" i="1" dirty="0" err="1"/>
              <a:t>sudo</a:t>
            </a:r>
            <a:r>
              <a:rPr lang="fr-FR" i="1" dirty="0"/>
              <a:t> </a:t>
            </a:r>
            <a:r>
              <a:rPr lang="fr-FR" i="1" dirty="0" err="1"/>
              <a:t>adduser</a:t>
            </a:r>
            <a:r>
              <a:rPr lang="fr-FR" i="1" dirty="0"/>
              <a:t> </a:t>
            </a:r>
            <a:r>
              <a:rPr lang="fr-FR" i="1" dirty="0" err="1"/>
              <a:t>secureuser</a:t>
            </a:r>
            <a:endParaRPr lang="fr-FR" i="1" dirty="0"/>
          </a:p>
          <a:p>
            <a:pPr marL="0" indent="0">
              <a:buNone/>
            </a:pPr>
            <a:endParaRPr lang="fr-FR" i="1" dirty="0"/>
          </a:p>
          <a:p>
            <a:pPr marL="0" indent="0">
              <a:buNone/>
            </a:pPr>
            <a:r>
              <a:rPr lang="fr-FR" b="1" dirty="0"/>
              <a:t>Attribution d'un mot de passe fort :</a:t>
            </a:r>
            <a:endParaRPr lang="fr-FR" dirty="0"/>
          </a:p>
          <a:p>
            <a:pPr marL="0" indent="0">
              <a:buNone/>
            </a:pPr>
            <a:r>
              <a:rPr lang="fr-FR" dirty="0"/>
              <a:t>Lorsque nous créons l'utilisateur, nous serons invités à définir un mot de passe pour cet utilisateur. Assurons-nous de choisir un mot de passe fort et sécurisé.</a:t>
            </a:r>
          </a:p>
          <a:p>
            <a:pPr marL="0" indent="0">
              <a:buNone/>
            </a:pPr>
            <a:endParaRPr lang="fr-FR" dirty="0"/>
          </a:p>
          <a:p>
            <a:pPr marL="0" indent="0">
              <a:buNone/>
            </a:pPr>
            <a:r>
              <a:rPr lang="fr-FR" b="1" dirty="0"/>
              <a:t>Création d'un groupe :</a:t>
            </a:r>
            <a:endParaRPr lang="fr-FR" dirty="0"/>
          </a:p>
          <a:p>
            <a:pPr marL="0" indent="0">
              <a:buNone/>
            </a:pPr>
            <a:r>
              <a:rPr lang="fr-FR" dirty="0"/>
              <a:t>Utilisons la commande </a:t>
            </a:r>
            <a:r>
              <a:rPr lang="fr-FR" i="1" dirty="0" err="1"/>
              <a:t>addgroup</a:t>
            </a:r>
            <a:r>
              <a:rPr lang="fr-FR" dirty="0"/>
              <a:t> pour créer un nouveau groupe nommé "</a:t>
            </a:r>
            <a:r>
              <a:rPr lang="fr-FR" dirty="0" err="1"/>
              <a:t>securegroup</a:t>
            </a:r>
            <a:r>
              <a:rPr lang="fr-FR" dirty="0"/>
              <a:t>" :</a:t>
            </a:r>
          </a:p>
          <a:p>
            <a:pPr marL="0" indent="0">
              <a:buNone/>
            </a:pPr>
            <a:r>
              <a:rPr lang="fr-FR" i="1" dirty="0" err="1"/>
              <a:t>sudo</a:t>
            </a:r>
            <a:r>
              <a:rPr lang="fr-FR" i="1" dirty="0"/>
              <a:t> </a:t>
            </a:r>
            <a:r>
              <a:rPr lang="fr-FR" i="1" dirty="0" err="1"/>
              <a:t>addgroup</a:t>
            </a:r>
            <a:r>
              <a:rPr lang="fr-FR" i="1" dirty="0"/>
              <a:t> </a:t>
            </a:r>
            <a:r>
              <a:rPr lang="fr-FR" i="1" dirty="0" err="1"/>
              <a:t>securegroup</a:t>
            </a:r>
            <a:endParaRPr lang="fr-FR" i="1" dirty="0"/>
          </a:p>
        </p:txBody>
      </p:sp>
      <p:sp>
        <p:nvSpPr>
          <p:cNvPr id="2" name="Espace réservé du contenu 4">
            <a:extLst>
              <a:ext uri="{FF2B5EF4-FFF2-40B4-BE49-F238E27FC236}">
                <a16:creationId xmlns:a16="http://schemas.microsoft.com/office/drawing/2014/main" id="{B7627D40-ABAA-FF07-F180-B3D64AB03132}"/>
              </a:ext>
            </a:extLst>
          </p:cNvPr>
          <p:cNvSpPr txBox="1">
            <a:spLocks/>
          </p:cNvSpPr>
          <p:nvPr/>
        </p:nvSpPr>
        <p:spPr>
          <a:xfrm>
            <a:off x="6175699" y="1879266"/>
            <a:ext cx="4606601" cy="454279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Ajout de l'utilisateur au groupe :</a:t>
            </a:r>
            <a:endParaRPr lang="fr-FR" dirty="0"/>
          </a:p>
          <a:p>
            <a:pPr marL="0" indent="0">
              <a:buFont typeface="Arial" panose="020B0604020202020204" pitchFamily="34" charset="0"/>
              <a:buNone/>
            </a:pPr>
            <a:r>
              <a:rPr lang="fr-FR" dirty="0"/>
              <a:t>Utilisons la commande </a:t>
            </a:r>
            <a:r>
              <a:rPr lang="fr-FR" i="1" dirty="0" err="1"/>
              <a:t>usermod</a:t>
            </a:r>
            <a:r>
              <a:rPr lang="fr-FR" dirty="0"/>
              <a:t> pour ajouter l'utilisateur "</a:t>
            </a:r>
            <a:r>
              <a:rPr lang="fr-FR" dirty="0" err="1"/>
              <a:t>secureuser</a:t>
            </a:r>
            <a:r>
              <a:rPr lang="fr-FR" dirty="0"/>
              <a:t>" au groupe "</a:t>
            </a:r>
            <a:r>
              <a:rPr lang="fr-FR" dirty="0" err="1"/>
              <a:t>securegroup</a:t>
            </a:r>
            <a:r>
              <a:rPr lang="fr-FR" dirty="0"/>
              <a:t>" :</a:t>
            </a:r>
          </a:p>
          <a:p>
            <a:pPr marL="0" indent="0">
              <a:buFont typeface="Arial" panose="020B0604020202020204" pitchFamily="34" charset="0"/>
              <a:buNone/>
            </a:pPr>
            <a:r>
              <a:rPr lang="fr-FR" i="1" dirty="0" err="1"/>
              <a:t>sudo</a:t>
            </a:r>
            <a:r>
              <a:rPr lang="fr-FR" i="1" dirty="0"/>
              <a:t> </a:t>
            </a:r>
            <a:r>
              <a:rPr lang="fr-FR" i="1" dirty="0" err="1"/>
              <a:t>usermod</a:t>
            </a:r>
            <a:r>
              <a:rPr lang="fr-FR" i="1" dirty="0"/>
              <a:t> -</a:t>
            </a:r>
            <a:r>
              <a:rPr lang="fr-FR" i="1" dirty="0" err="1"/>
              <a:t>aG</a:t>
            </a:r>
            <a:r>
              <a:rPr lang="fr-FR" i="1" dirty="0"/>
              <a:t> </a:t>
            </a:r>
            <a:r>
              <a:rPr lang="fr-FR" i="1" dirty="0" err="1"/>
              <a:t>securegroup</a:t>
            </a:r>
            <a:r>
              <a:rPr lang="fr-FR" i="1" dirty="0"/>
              <a:t> </a:t>
            </a:r>
            <a:r>
              <a:rPr lang="fr-FR" i="1" dirty="0" err="1"/>
              <a:t>secureuser</a:t>
            </a:r>
            <a:endParaRPr lang="fr-FR" i="1" dirty="0"/>
          </a:p>
          <a:p>
            <a:pPr marL="0" indent="0">
              <a:buFont typeface="Arial" panose="020B0604020202020204" pitchFamily="34" charset="0"/>
              <a:buNone/>
            </a:pPr>
            <a:endParaRPr lang="fr-FR" i="1" dirty="0"/>
          </a:p>
          <a:p>
            <a:pPr marL="0" indent="0">
              <a:buFont typeface="Arial" panose="020B0604020202020204" pitchFamily="34" charset="0"/>
              <a:buNone/>
            </a:pPr>
            <a:r>
              <a:rPr lang="fr-FR" b="1" dirty="0"/>
              <a:t>Configuration des permissions :</a:t>
            </a:r>
          </a:p>
          <a:p>
            <a:pPr marL="0" indent="0">
              <a:buFont typeface="Arial" panose="020B0604020202020204" pitchFamily="34" charset="0"/>
              <a:buNone/>
            </a:pPr>
            <a:r>
              <a:rPr lang="fr-FR" dirty="0"/>
              <a:t>Créons un répertoire nommé "</a:t>
            </a:r>
            <a:r>
              <a:rPr lang="fr-FR" dirty="0" err="1"/>
              <a:t>securefolder</a:t>
            </a:r>
            <a:r>
              <a:rPr lang="fr-FR" dirty="0"/>
              <a:t>" et définissons les permissions pour qu'il soit accessible uniquement par le propriétaire et le groupe :</a:t>
            </a:r>
          </a:p>
          <a:p>
            <a:pPr marL="0" indent="0">
              <a:buFont typeface="Arial" panose="020B0604020202020204" pitchFamily="34" charset="0"/>
              <a:buNone/>
            </a:pPr>
            <a:r>
              <a:rPr lang="fr-FR" i="1" dirty="0" err="1"/>
              <a:t>sudo</a:t>
            </a:r>
            <a:r>
              <a:rPr lang="fr-FR" i="1" dirty="0"/>
              <a:t> </a:t>
            </a:r>
            <a:r>
              <a:rPr lang="fr-FR" i="1" dirty="0" err="1"/>
              <a:t>mkdir</a:t>
            </a:r>
            <a:r>
              <a:rPr lang="fr-FR" i="1" dirty="0"/>
              <a:t> /</a:t>
            </a:r>
            <a:r>
              <a:rPr lang="fr-FR" i="1" dirty="0" err="1"/>
              <a:t>securefolder</a:t>
            </a:r>
            <a:endParaRPr lang="fr-FR" i="1" dirty="0"/>
          </a:p>
          <a:p>
            <a:pPr marL="0" indent="0">
              <a:buFont typeface="Arial" panose="020B0604020202020204" pitchFamily="34" charset="0"/>
              <a:buNone/>
            </a:pPr>
            <a:r>
              <a:rPr lang="fr-FR" i="1" dirty="0" err="1"/>
              <a:t>sudo</a:t>
            </a:r>
            <a:r>
              <a:rPr lang="fr-FR" i="1" dirty="0"/>
              <a:t> </a:t>
            </a:r>
            <a:r>
              <a:rPr lang="fr-FR" i="1" dirty="0" err="1"/>
              <a:t>chown</a:t>
            </a:r>
            <a:r>
              <a:rPr lang="fr-FR" i="1" dirty="0"/>
              <a:t> </a:t>
            </a:r>
            <a:r>
              <a:rPr lang="fr-FR" i="1" dirty="0" err="1"/>
              <a:t>secureuser:securegroup</a:t>
            </a:r>
            <a:r>
              <a:rPr lang="fr-FR" i="1" dirty="0"/>
              <a:t> /</a:t>
            </a:r>
            <a:r>
              <a:rPr lang="fr-FR" i="1" dirty="0" err="1"/>
              <a:t>securefolder</a:t>
            </a:r>
            <a:endParaRPr lang="fr-FR" i="1" dirty="0"/>
          </a:p>
          <a:p>
            <a:pPr marL="0" indent="0">
              <a:buFont typeface="Arial" panose="020B0604020202020204" pitchFamily="34" charset="0"/>
              <a:buNone/>
            </a:pPr>
            <a:r>
              <a:rPr lang="fr-FR" i="1" dirty="0" err="1"/>
              <a:t>sudo</a:t>
            </a:r>
            <a:r>
              <a:rPr lang="fr-FR" i="1" dirty="0"/>
              <a:t> chmod 770 /</a:t>
            </a:r>
            <a:r>
              <a:rPr lang="fr-FR" i="1" dirty="0" err="1"/>
              <a:t>securefolder</a:t>
            </a:r>
            <a:endParaRPr lang="fr-FR" i="1" dirty="0"/>
          </a:p>
        </p:txBody>
      </p:sp>
    </p:spTree>
    <p:extLst>
      <p:ext uri="{BB962C8B-B14F-4D97-AF65-F5344CB8AC3E}">
        <p14:creationId xmlns:p14="http://schemas.microsoft.com/office/powerpoint/2010/main" val="2128073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8170F3-97BC-509C-1BF2-A5BDD55370AA}"/>
            </a:ext>
          </a:extLst>
        </p:cNvPr>
        <p:cNvGrpSpPr/>
        <p:nvPr/>
      </p:nvGrpSpPr>
      <p:grpSpPr>
        <a:xfrm>
          <a:off x="0" y="0"/>
          <a:ext cx="0" cy="0"/>
          <a:chOff x="0" y="0"/>
          <a:chExt cx="0" cy="0"/>
        </a:xfrm>
      </p:grpSpPr>
      <p:sp>
        <p:nvSpPr>
          <p:cNvPr id="4" name="Titre 3">
            <a:extLst>
              <a:ext uri="{FF2B5EF4-FFF2-40B4-BE49-F238E27FC236}">
                <a16:creationId xmlns:a16="http://schemas.microsoft.com/office/drawing/2014/main" id="{A6773924-1696-C4AF-F3E6-A72DE6792C5B}"/>
              </a:ext>
            </a:extLst>
          </p:cNvPr>
          <p:cNvSpPr>
            <a:spLocks noGrp="1"/>
          </p:cNvSpPr>
          <p:nvPr>
            <p:ph type="title"/>
          </p:nvPr>
        </p:nvSpPr>
        <p:spPr/>
        <p:txBody>
          <a:bodyPr/>
          <a:lstStyle/>
          <a:p>
            <a:r>
              <a:rPr lang="fr-FR" dirty="0"/>
              <a:t>Authentification et Autorisation :</a:t>
            </a:r>
          </a:p>
        </p:txBody>
      </p:sp>
      <p:sp>
        <p:nvSpPr>
          <p:cNvPr id="5" name="Espace réservé du contenu 4">
            <a:extLst>
              <a:ext uri="{FF2B5EF4-FFF2-40B4-BE49-F238E27FC236}">
                <a16:creationId xmlns:a16="http://schemas.microsoft.com/office/drawing/2014/main" id="{3ADC704D-937D-45D6-3534-E593E180DD11}"/>
              </a:ext>
            </a:extLst>
          </p:cNvPr>
          <p:cNvSpPr>
            <a:spLocks noGrp="1"/>
          </p:cNvSpPr>
          <p:nvPr>
            <p:ph idx="1"/>
          </p:nvPr>
        </p:nvSpPr>
        <p:spPr>
          <a:xfrm>
            <a:off x="458694" y="1949450"/>
            <a:ext cx="11284127" cy="4542790"/>
          </a:xfrm>
        </p:spPr>
        <p:txBody>
          <a:bodyPr>
            <a:normAutofit fontScale="70000" lnSpcReduction="20000"/>
          </a:bodyPr>
          <a:lstStyle/>
          <a:p>
            <a:pPr marL="0" indent="0">
              <a:buNone/>
            </a:pPr>
            <a:r>
              <a:rPr lang="fr-FR" b="1" dirty="0"/>
              <a:t>Configuration des ACL (Access Control </a:t>
            </a:r>
            <a:r>
              <a:rPr lang="fr-FR" b="1" dirty="0" err="1"/>
              <a:t>Lists</a:t>
            </a:r>
            <a:r>
              <a:rPr lang="fr-FR" b="1" dirty="0"/>
              <a:t>) :</a:t>
            </a:r>
          </a:p>
          <a:p>
            <a:pPr marL="0" indent="0">
              <a:buNone/>
            </a:pPr>
            <a:endParaRPr lang="fr-FR" i="1" dirty="0"/>
          </a:p>
          <a:p>
            <a:pPr marL="0" indent="0">
              <a:buNone/>
            </a:pPr>
            <a:r>
              <a:rPr lang="fr-FR" dirty="0"/>
              <a:t>Utilisons la commande </a:t>
            </a:r>
            <a:r>
              <a:rPr lang="fr-FR" i="1" dirty="0" err="1"/>
              <a:t>setfacl</a:t>
            </a:r>
            <a:r>
              <a:rPr lang="fr-FR" dirty="0"/>
              <a:t> pour définir des ACL sur le répertoire "</a:t>
            </a:r>
            <a:r>
              <a:rPr lang="fr-FR" dirty="0" err="1"/>
              <a:t>securefolder</a:t>
            </a:r>
            <a:r>
              <a:rPr lang="fr-FR" dirty="0"/>
              <a:t>" afin que d'autres utilisateurs ne puissent pas accéder à son contenu :</a:t>
            </a:r>
          </a:p>
          <a:p>
            <a:pPr marL="0" indent="0">
              <a:buNone/>
            </a:pPr>
            <a:endParaRPr lang="fr-FR" dirty="0"/>
          </a:p>
          <a:p>
            <a:pPr marL="0" indent="0">
              <a:buNone/>
            </a:pPr>
            <a:r>
              <a:rPr lang="fr-FR" i="1" dirty="0" err="1"/>
              <a:t>sudo</a:t>
            </a:r>
            <a:r>
              <a:rPr lang="fr-FR" i="1" dirty="0"/>
              <a:t> </a:t>
            </a:r>
            <a:r>
              <a:rPr lang="fr-FR" i="1" dirty="0" err="1"/>
              <a:t>setfacl</a:t>
            </a:r>
            <a:r>
              <a:rPr lang="fr-FR" i="1" dirty="0"/>
              <a:t> -m u::rwx,g::rwx,o::--- /</a:t>
            </a:r>
            <a:r>
              <a:rPr lang="fr-FR" i="1" dirty="0" err="1"/>
              <a:t>securefolder</a:t>
            </a:r>
            <a:endParaRPr lang="fr-FR" i="1" dirty="0"/>
          </a:p>
          <a:p>
            <a:pPr marL="0" indent="0">
              <a:buNone/>
            </a:pPr>
            <a:endParaRPr lang="fr-FR" i="1" dirty="0"/>
          </a:p>
          <a:p>
            <a:pPr marL="0" indent="0">
              <a:buNone/>
            </a:pPr>
            <a:endParaRPr lang="fr-FR" i="1" dirty="0"/>
          </a:p>
          <a:p>
            <a:pPr marL="0" indent="0">
              <a:buNone/>
            </a:pPr>
            <a:r>
              <a:rPr lang="fr-FR" dirty="0"/>
              <a:t>Maintenant, nous avons créé un utilisateur avec un mot de passe fort, lui avons attribué un groupe, configuré des permissions sur un répertoire et défini des ACL pour restreindre l'accès au contenu de ce répertoire. Ce scénario illustre l'utilisation pratique des concepts de sécurité mentionnés.</a:t>
            </a:r>
          </a:p>
        </p:txBody>
      </p:sp>
    </p:spTree>
    <p:extLst>
      <p:ext uri="{BB962C8B-B14F-4D97-AF65-F5344CB8AC3E}">
        <p14:creationId xmlns:p14="http://schemas.microsoft.com/office/powerpoint/2010/main" val="985410199"/>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71</TotalTime>
  <Words>3617</Words>
  <Application>Microsoft Office PowerPoint</Application>
  <PresentationFormat>Grand écran</PresentationFormat>
  <Paragraphs>369</Paragraphs>
  <Slides>48</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48</vt:i4>
      </vt:variant>
    </vt:vector>
  </HeadingPairs>
  <TitlesOfParts>
    <vt:vector size="54" baseType="lpstr">
      <vt:lpstr>Arial</vt:lpstr>
      <vt:lpstr>Avenir Next LT Pro</vt:lpstr>
      <vt:lpstr>AvenirNext LT Pro Medium</vt:lpstr>
      <vt:lpstr>Sabon Next LT</vt:lpstr>
      <vt:lpstr>Söhne</vt:lpstr>
      <vt:lpstr>DappledVTI</vt:lpstr>
      <vt:lpstr>Administration d'un Linux Server</vt:lpstr>
      <vt:lpstr> Sécurité des Systèmes Linux :</vt:lpstr>
      <vt:lpstr>Principaux Concepts de Sécurité</vt:lpstr>
      <vt:lpstr>Authentification et Autorisation :</vt:lpstr>
      <vt:lpstr>Authentification et Autorisation :</vt:lpstr>
      <vt:lpstr>Authentification et Autorisation :</vt:lpstr>
      <vt:lpstr>Authentification et Autorisation :</vt:lpstr>
      <vt:lpstr>Authentification et Autorisation :</vt:lpstr>
      <vt:lpstr>Authentification et Autorisation :</vt:lpstr>
      <vt:lpstr>Chiffrement :</vt:lpstr>
      <vt:lpstr>Chiffrement :</vt:lpstr>
      <vt:lpstr>Chiffrement :</vt:lpstr>
      <vt:lpstr>Chiffrement :</vt:lpstr>
      <vt:lpstr>Gestion des Correctifs et des Mises à Jour :</vt:lpstr>
      <vt:lpstr>Gestion des Correctifs et des Mises à Jour :</vt:lpstr>
      <vt:lpstr>Gestion des Correctifs et des Mises à Jour :</vt:lpstr>
      <vt:lpstr>Surveillance et Audit :</vt:lpstr>
      <vt:lpstr>Surveillance et Audit :</vt:lpstr>
      <vt:lpstr>Surveillance et Audit :</vt:lpstr>
      <vt:lpstr>Meilleures Pratiques de Sécurité</vt:lpstr>
      <vt:lpstr>Utilisation de Pare-feu :</vt:lpstr>
      <vt:lpstr>Utilisation de Pare-feu :</vt:lpstr>
      <vt:lpstr>Utilisation de Pare-feu :</vt:lpstr>
      <vt:lpstr>Utilisation de Pare-feu :</vt:lpstr>
      <vt:lpstr>Désactivation des Services Inutiles :</vt:lpstr>
      <vt:lpstr>Désactivation des Services Inutiles :</vt:lpstr>
      <vt:lpstr>Désactivation des Services Inutiles :</vt:lpstr>
      <vt:lpstr>Désactivation des Services Inutiles :</vt:lpstr>
      <vt:lpstr>Gestion des Privilèges :</vt:lpstr>
      <vt:lpstr>Gestion des Privilèges :</vt:lpstr>
      <vt:lpstr>Gestion des Privilèges :</vt:lpstr>
      <vt:lpstr>Durcissement du Système :</vt:lpstr>
      <vt:lpstr>Durcissement du Système :</vt:lpstr>
      <vt:lpstr>Durcissement du Système :</vt:lpstr>
      <vt:lpstr>Durcissement du Système :</vt:lpstr>
      <vt:lpstr>Outils et Techniques </vt:lpstr>
      <vt:lpstr>Outils de Surveillance Réseau :</vt:lpstr>
      <vt:lpstr>Outils de Surveillance Réseau :</vt:lpstr>
      <vt:lpstr>Outils de Surveillance Réseau :</vt:lpstr>
      <vt:lpstr>Outils de Surveillance Réseau :</vt:lpstr>
      <vt:lpstr>Gestion des Certificats :</vt:lpstr>
      <vt:lpstr>Gestion des Certificats :</vt:lpstr>
      <vt:lpstr>Gestion des Certificats :</vt:lpstr>
      <vt:lpstr>Gestion des Certificats :</vt:lpstr>
      <vt:lpstr>Configuration du Pare-feu :</vt:lpstr>
      <vt:lpstr>Configuration du Pare-feu :</vt:lpstr>
      <vt:lpstr>Configuration du Pare-feu :</vt:lpstr>
      <vt:lpstr>Configuration du Pare-feu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Administration d'un Linux Server</dc:title>
  <dc:creator>Julien Dubois</dc:creator>
  <cp:lastModifiedBy>Julien Dubois</cp:lastModifiedBy>
  <cp:revision>1</cp:revision>
  <dcterms:created xsi:type="dcterms:W3CDTF">2024-02-28T17:18:39Z</dcterms:created>
  <dcterms:modified xsi:type="dcterms:W3CDTF">2024-02-28T18:30:13Z</dcterms:modified>
</cp:coreProperties>
</file>