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湛蓝天空下覆盖着铝盘的现代建筑正面的低角度外视图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多云天空下现代曲线建筑的低角度视图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从带玻璃面板的白色现代建筑内仰望明亮、局部多云天空的视图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晴朗明亮天空下伊朗德黑兰的阿扎迪塔的低角度视图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从石头结构内望向楼梯和湛蓝天空的视图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座白色现代建筑，玻璃面板映衬着湛蓝的天空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>
                <a:solidFill>
                  <a:srgbClr val="FFFFFF"/>
                </a:solidFill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>
                <a:solidFill>
                  <a:srgbClr val="FFFFFF"/>
                </a:solidFill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局部多云天空下中国山东青岛一座现代贝壳桥的一角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>
                <a:solidFill>
                  <a:srgbClr val="FFFFFF"/>
                </a:solidFill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>
                <a:solidFill>
                  <a:srgbClr val="FFFFFF"/>
                </a:solidFill>
              </a:defRPr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郑载序 1919.8.10 11:45:14"/>
          <p:cNvSpPr txBox="1"/>
          <p:nvPr>
            <p:ph type="body" idx="21"/>
          </p:nvPr>
        </p:nvSpPr>
        <p:spPr>
          <a:prstGeom prst="rect">
            <a:avLst/>
          </a:prstGeom>
          <a:effectLst>
            <a:outerShdw sx="100000" sy="100000" kx="0" ky="0" algn="b" rotWithShape="0" blurRad="0" dist="139883" dir="0">
              <a:srgbClr val="D5D5D5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baseline="3267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/>
            <a:r>
              <a:t>郑载序 1919.8.10 11:45:14</a:t>
            </a:r>
          </a:p>
        </p:txBody>
      </p:sp>
      <p:sp>
        <p:nvSpPr>
          <p:cNvPr id="152" name="篝火"/>
          <p:cNvSpPr txBox="1"/>
          <p:nvPr>
            <p:ph type="ctrTitle"/>
          </p:nvPr>
        </p:nvSpPr>
        <p:spPr>
          <a:prstGeom prst="rect">
            <a:avLst/>
          </a:prstGeom>
          <a:effectLst>
            <a:outerShdw sx="100000" sy="100000" kx="0" ky="0" algn="b" rotWithShape="0" blurRad="0" dist="139883" dir="0">
              <a:srgbClr val="D5D5D5"/>
            </a:outerShdw>
          </a:effectLst>
        </p:spPr>
        <p:txBody>
          <a:bodyPr/>
          <a:lstStyle>
            <a:lvl1pPr>
              <a:defRPr b="0" baseline="862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/>
            <a:r>
              <a:t>篝火</a:t>
            </a:r>
          </a:p>
        </p:txBody>
      </p:sp>
      <p:sp>
        <p:nvSpPr>
          <p:cNvPr id="153" name="「郑」解"/>
          <p:cNvSpPr txBox="1"/>
          <p:nvPr>
            <p:ph type="subTitle" sz="quarter" idx="1"/>
          </p:nvPr>
        </p:nvSpPr>
        <p:spPr>
          <a:prstGeom prst="rect">
            <a:avLst/>
          </a:prstGeom>
          <a:effectLst>
            <a:outerShdw sx="100000" sy="100000" kx="0" ky="0" algn="b" rotWithShape="0" blurRad="0" dist="139883" dir="0">
              <a:srgbClr val="D5D5D5"/>
            </a:outerShdw>
          </a:effectLst>
        </p:spPr>
        <p:txBody>
          <a:bodyPr/>
          <a:lstStyle>
            <a:lvl1pPr>
              <a:defRPr b="0" baseline="1818">
                <a:solidFill>
                  <a:srgbClr val="000000"/>
                </a:solidFill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/>
            <a:r>
              <a:t>「郑」解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一座白色现代建筑，玻璃面板映衬着湛蓝的天空" descr="一座白色现代建筑，玻璃面板映衬着湛蓝的天空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7424" t="0" r="17424" b="0"/>
          <a:stretch>
            <a:fillRect/>
          </a:stretch>
        </p:blipFill>
        <p:spPr>
          <a:xfrm>
            <a:off x="11767145" y="851892"/>
            <a:ext cx="11739037" cy="12012038"/>
          </a:xfrm>
          <a:prstGeom prst="rect">
            <a:avLst/>
          </a:prstGeom>
        </p:spPr>
      </p:pic>
      <p:sp>
        <p:nvSpPr>
          <p:cNvPr id="156" name="正文"/>
          <p:cNvSpPr txBox="1"/>
          <p:nvPr>
            <p:ph type="title"/>
          </p:nvPr>
        </p:nvSpPr>
        <p:spPr>
          <a:xfrm>
            <a:off x="1206180" y="699420"/>
            <a:ext cx="9779001" cy="1759033"/>
          </a:xfrm>
          <a:prstGeom prst="rect">
            <a:avLst/>
          </a:prstGeom>
        </p:spPr>
        <p:txBody>
          <a:bodyPr/>
          <a:lstStyle/>
          <a:p>
            <a:pPr/>
            <a:r>
              <a:t>正文</a:t>
            </a:r>
          </a:p>
        </p:txBody>
      </p:sp>
      <p:sp>
        <p:nvSpPr>
          <p:cNvPr id="157" name="黄昏/降落到我们的旷野，…"/>
          <p:cNvSpPr txBox="1"/>
          <p:nvPr>
            <p:ph type="body" sz="half" idx="1"/>
          </p:nvPr>
        </p:nvSpPr>
        <p:spPr>
          <a:xfrm>
            <a:off x="1153462" y="2556580"/>
            <a:ext cx="10606267" cy="10256090"/>
          </a:xfrm>
          <a:prstGeom prst="rect">
            <a:avLst/>
          </a:prstGeom>
          <a:effectLst>
            <a:outerShdw sx="100000" sy="100000" kx="0" ky="0" algn="b" rotWithShape="0" blurRad="177800" dist="65634" dir="0">
              <a:srgbClr val="000000"/>
            </a:outerShdw>
          </a:effectLst>
        </p:spPr>
        <p:txBody>
          <a:bodyPr/>
          <a:lstStyle/>
          <a:p>
            <a:pPr defTabSz="693419">
              <a:defRPr sz="4619"/>
            </a:pPr>
            <a:r>
              <a:t>黄昏/降落到我们的旷野，</a:t>
            </a:r>
          </a:p>
          <a:p>
            <a:pPr defTabSz="693419">
              <a:defRPr sz="4619"/>
            </a:pPr>
            <a:r>
              <a:t>快乐的火焰/就升起了——</a:t>
            </a:r>
          </a:p>
          <a:p>
            <a:pPr defTabSz="693419">
              <a:defRPr sz="4619"/>
            </a:pPr>
            <a:r>
              <a:t>它在/黝黑的树林/下面，</a:t>
            </a:r>
          </a:p>
          <a:p>
            <a:pPr defTabSz="693419">
              <a:defRPr sz="4619"/>
            </a:pPr>
            <a:r>
              <a:t>闪耀着/炫眼的红光…… </a:t>
            </a:r>
          </a:p>
          <a:p>
            <a:pPr defTabSz="693419">
              <a:defRPr sz="4619"/>
            </a:pPr>
            <a:r>
              <a:t>白色的烟/像夜间的雾，</a:t>
            </a:r>
          </a:p>
          <a:p>
            <a:pPr defTabSz="693419">
              <a:defRPr sz="4619"/>
            </a:pPr>
            <a:r>
              <a:t>迷漫了/山谷和树林，</a:t>
            </a:r>
          </a:p>
          <a:p>
            <a:pPr defTabSz="693419">
              <a:defRPr sz="4619"/>
            </a:pPr>
            <a:r>
              <a:t>跟随着/秋天晚上的风，</a:t>
            </a:r>
          </a:p>
          <a:p>
            <a:pPr defTabSz="693419">
              <a:defRPr sz="4619"/>
            </a:pPr>
            <a:r>
              <a:t>徐缓地流散/到远方……</a:t>
            </a:r>
          </a:p>
          <a:p>
            <a:pPr defTabSz="693419">
              <a:defRPr sz="4619"/>
            </a:pPr>
            <a:r>
              <a:t>在/白烟的树林里，</a:t>
            </a:r>
          </a:p>
          <a:p>
            <a:pPr defTabSz="693419">
              <a:defRPr sz="4619"/>
            </a:pPr>
            <a:r>
              <a:t>在/篝火的照耀里，</a:t>
            </a:r>
          </a:p>
          <a:p>
            <a:pPr defTabSz="693419">
              <a:defRPr sz="4619"/>
            </a:pPr>
            <a:r>
              <a:t>映着/几个农夫和农妇</a:t>
            </a:r>
          </a:p>
          <a:p>
            <a:pPr defTabSz="693419">
              <a:defRPr sz="4619"/>
            </a:pPr>
            <a:r>
              <a:t>背负着/收获物晚归的暗影。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品析"/>
          <p:cNvSpPr txBox="1"/>
          <p:nvPr>
            <p:ph type="title"/>
          </p:nvPr>
        </p:nvSpPr>
        <p:spPr>
          <a:prstGeom prst="rect">
            <a:avLst/>
          </a:prstGeom>
          <a:effectLst>
            <a:outerShdw sx="100000" sy="100000" kx="0" ky="0" algn="b" rotWithShape="0" blurRad="177800" dist="65634" dir="0">
              <a:srgbClr val="000000"/>
            </a:outerShdw>
          </a:effectLst>
        </p:spPr>
        <p:txBody>
          <a:bodyPr/>
          <a:lstStyle>
            <a:lvl1pPr defTabSz="2145738">
              <a:defRPr spc="-149" sz="7480">
                <a:solidFill>
                  <a:srgbClr val="FFFFFF"/>
                </a:solidFill>
              </a:defRPr>
            </a:lvl1pPr>
          </a:lstStyle>
          <a:p>
            <a:pPr/>
            <a:r>
              <a:t>品析</a:t>
            </a:r>
          </a:p>
        </p:txBody>
      </p:sp>
      <p:sp>
        <p:nvSpPr>
          <p:cNvPr id="160" name="我去看了各种解析，我觉得都对不上我的政治解析风格，我觉得还是整点刺激的。"/>
          <p:cNvSpPr txBox="1"/>
          <p:nvPr>
            <p:ph type="body" idx="21"/>
          </p:nvPr>
        </p:nvSpPr>
        <p:spPr>
          <a:xfrm>
            <a:off x="1207252" y="2590291"/>
            <a:ext cx="21578996" cy="8992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85165">
              <a:defRPr sz="4565">
                <a:effectLst>
                  <a:outerShdw sx="100000" sy="100000" kx="0" ky="0" algn="b" rotWithShape="0" blurRad="73787" dist="52705" dir="18900000">
                    <a:srgbClr val="000000"/>
                  </a:outerShdw>
                </a:effectLst>
              </a:defRPr>
            </a:lvl1pPr>
          </a:lstStyle>
          <a:p>
            <a:pPr/>
            <a:r>
              <a:t>我去看了各种解析，我觉得都对不上我的政治解析风格，我觉得还是整点刺激的。</a:t>
            </a:r>
          </a:p>
        </p:txBody>
      </p:sp>
      <p:sp>
        <p:nvSpPr>
          <p:cNvPr id="161" name="「黄昏降落到我们的旷野」：拟人，中华民族的黄昏是指抗战，还是指？（应该不是后者，艾青在这一方面表过态）。旷野：可能是与鲁迅的《野草》的异曲同工之妙？…"/>
          <p:cNvSpPr txBox="1"/>
          <p:nvPr>
            <p:ph type="body" idx="1"/>
          </p:nvPr>
        </p:nvSpPr>
        <p:spPr>
          <a:xfrm>
            <a:off x="1206500" y="3567144"/>
            <a:ext cx="21971000" cy="9310900"/>
          </a:xfrm>
          <a:prstGeom prst="rect">
            <a:avLst/>
          </a:prstGeom>
          <a:effectLst>
            <a:outerShdw sx="100000" sy="100000" kx="0" ky="0" algn="b" rotWithShape="0" blurRad="177800" dist="65634" dir="0">
              <a:srgbClr val="D5D5D5"/>
            </a:outerShdw>
          </a:effectLst>
        </p:spPr>
        <p:txBody>
          <a:bodyPr/>
          <a:lstStyle/>
          <a:p>
            <a:pPr marL="0" indent="0" defTabSz="767715">
              <a:lnSpc>
                <a:spcPct val="100000"/>
              </a:lnSpc>
              <a:spcBef>
                <a:spcPts val="0"/>
              </a:spcBef>
              <a:buSzTx/>
              <a:buNone/>
              <a:defRPr b="1" sz="5115"/>
            </a:pPr>
            <a:r>
              <a:t>「黄昏降落到我们的旷野」：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拟人</a:t>
            </a:r>
            <a:r>
              <a:t>，中华民族的黄昏是指抗战，还是指？（应该不是后者，艾青在这一方面表过态）。旷野：可能是与鲁迅的《野草》的异曲同工之妙？</a:t>
            </a:r>
          </a:p>
          <a:p>
            <a:pPr marL="0" indent="0" defTabSz="767715">
              <a:lnSpc>
                <a:spcPct val="100000"/>
              </a:lnSpc>
              <a:spcBef>
                <a:spcPts val="0"/>
              </a:spcBef>
              <a:buSzTx/>
              <a:buNone/>
              <a:defRPr b="1" sz="5115"/>
            </a:pPr>
            <a:r>
              <a:t>「快乐的火焰」：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拟人</a:t>
            </a:r>
            <a:r>
              <a:t>，火焰一般被认为是一种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破坏性的力量</a:t>
            </a:r>
            <a:r>
              <a:t>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用于转化事物走向另一个方向</a:t>
            </a:r>
            <a:r>
              <a:t>的力量：暗喻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革命</a:t>
            </a:r>
            <a:r>
              <a:t>？</a:t>
            </a:r>
          </a:p>
          <a:p>
            <a:pPr marL="0" indent="0" defTabSz="767715">
              <a:lnSpc>
                <a:spcPct val="100000"/>
              </a:lnSpc>
              <a:spcBef>
                <a:spcPts val="0"/>
              </a:spcBef>
              <a:buSzTx/>
              <a:buNone/>
              <a:defRPr b="1" sz="5115"/>
            </a:pPr>
            <a:r>
              <a:t>「在黝黑的树林下面,闪耀着炫眼的红光」:黝黑的树林——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黑暗的社会环境</a:t>
            </a:r>
            <a:r>
              <a:t>（刘慈欣也用过的比喻:「黑暗森林」）,「炫眼的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红</a:t>
            </a:r>
            <a:r>
              <a:t>光」——CP</a:t>
            </a:r>
          </a:p>
          <a:p>
            <a:pPr marL="0" indent="0" defTabSz="767715">
              <a:lnSpc>
                <a:spcPct val="100000"/>
              </a:lnSpc>
              <a:spcBef>
                <a:spcPts val="0"/>
              </a:spcBef>
              <a:buSzTx/>
              <a:buNone/>
              <a:defRPr b="1" sz="5115"/>
            </a:pPr>
            <a:r>
              <a:t>「白色的烟像夜间的雾」：比喻，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白日中仍然会有黑夜中的雾气一般的阻碍</a:t>
            </a:r>
            <a:r>
              <a:t>，你猜指什么。</a:t>
            </a:r>
          </a:p>
          <a:p>
            <a:pPr marL="0" indent="0" defTabSz="767715">
              <a:lnSpc>
                <a:spcPct val="100000"/>
              </a:lnSpc>
              <a:spcBef>
                <a:spcPts val="0"/>
              </a:spcBef>
              <a:buSzTx/>
              <a:buNone/>
              <a:defRPr b="1" sz="5115"/>
            </a:pPr>
            <a:r>
              <a:t>「背负着收获物晚归的暗影」：无产阶级的劳作与生产生活的苦难的浓缩。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