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476" y="72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zh-cn/library/gg144561.aspx" TargetMode="External"/><Relationship Id="rId2" Type="http://schemas.openxmlformats.org/officeDocument/2006/relationships/hyperlink" Target="http://go.microsoft.com/fwlink/p/?linkid=3052&amp;kbid=2269838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部署系统要求</a:t>
            </a:r>
            <a:r>
              <a:rPr lang="en-US" altLang="zh-CN" dirty="0"/>
              <a:t>-</a:t>
            </a:r>
            <a:r>
              <a:rPr lang="zh-CN" altLang="en-US" dirty="0"/>
              <a:t>共存部署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00330"/>
              </p:ext>
            </p:extLst>
          </p:nvPr>
        </p:nvGraphicFramePr>
        <p:xfrm>
          <a:off x="958232" y="2781722"/>
          <a:ext cx="9450782" cy="2975050"/>
        </p:xfrm>
        <a:graphic>
          <a:graphicData uri="http://schemas.openxmlformats.org/drawingml/2006/table">
            <a:tbl>
              <a:tblPr/>
              <a:tblGrid>
                <a:gridCol w="4725391">
                  <a:extLst>
                    <a:ext uri="{9D8B030D-6E8A-4147-A177-3AD203B41FA5}">
                      <a16:colId xmlns:a16="http://schemas.microsoft.com/office/drawing/2014/main" val="3800794533"/>
                    </a:ext>
                  </a:extLst>
                </a:gridCol>
                <a:gridCol w="4725391">
                  <a:extLst>
                    <a:ext uri="{9D8B030D-6E8A-4147-A177-3AD203B41FA5}">
                      <a16:colId xmlns:a16="http://schemas.microsoft.com/office/drawing/2014/main" val="2944998839"/>
                    </a:ext>
                  </a:extLst>
                </a:gridCol>
              </a:tblGrid>
              <a:tr h="19773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</a:t>
                      </a:r>
                      <a:r>
                        <a:rPr lang="zh-CN" altLang="en-US" sz="12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版本</a:t>
                      </a:r>
                    </a:p>
                  </a:txBody>
                  <a:tcPr marL="39175" marR="39175" marT="48968" marB="4896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</a:t>
                      </a:r>
                      <a:r>
                        <a:rPr lang="zh-CN" altLang="en-US" sz="1200" dirty="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组织共存</a:t>
                      </a:r>
                    </a:p>
                  </a:txBody>
                  <a:tcPr marL="39175" marR="39175" marT="48968" marB="4896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34501"/>
                  </a:ext>
                </a:extLst>
              </a:tr>
              <a:tr h="19773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2007 </a:t>
                      </a:r>
                      <a:r>
                        <a:rPr lang="zh-CN" alt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和早期版本</a:t>
                      </a:r>
                    </a:p>
                  </a:txBody>
                  <a:tcPr marL="39175" marR="39175" marT="48968" marB="4896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不支持</a:t>
                      </a:r>
                    </a:p>
                  </a:txBody>
                  <a:tcPr marL="39175" marR="39175" marT="48968" marB="4896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338918"/>
                  </a:ext>
                </a:extLst>
              </a:tr>
              <a:tr h="58778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2010</a:t>
                      </a:r>
                    </a:p>
                  </a:txBody>
                  <a:tcPr marL="39175" marR="39175" marT="48968" marB="4896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与组织中所有 </a:t>
                      </a:r>
                      <a:r>
                        <a:rPr lang="en-US" altLang="zh-CN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2010 </a:t>
                      </a:r>
                      <a:r>
                        <a:rPr lang="zh-CN" alt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服务器（包括边缘传输服务器）上的 </a:t>
                      </a:r>
                      <a:r>
                        <a:rPr lang="en-US" altLang="zh-CN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2010 SP3 </a:t>
                      </a:r>
                      <a:r>
                        <a:rPr lang="zh-CN" alt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更新汇总 </a:t>
                      </a:r>
                      <a:r>
                        <a:rPr lang="en-US" altLang="zh-CN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11 </a:t>
                      </a:r>
                      <a:r>
                        <a:rPr lang="zh-CN" alt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或更高版本一起受到支持。</a:t>
                      </a:r>
                    </a:p>
                  </a:txBody>
                  <a:tcPr marL="39175" marR="39175" marT="48968" marB="4896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509759"/>
                  </a:ext>
                </a:extLst>
              </a:tr>
              <a:tr h="58778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2013</a:t>
                      </a:r>
                    </a:p>
                  </a:txBody>
                  <a:tcPr marL="39175" marR="39175" marT="48968" marB="4896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与组织中所有 </a:t>
                      </a:r>
                      <a:r>
                        <a:rPr lang="en-US" altLang="zh-CN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2013 </a:t>
                      </a:r>
                      <a:r>
                        <a:rPr lang="zh-CN" alt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服务器（包括边缘传输服务器）上的 </a:t>
                      </a:r>
                      <a:r>
                        <a:rPr lang="en-US" altLang="zh-CN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2013 </a:t>
                      </a:r>
                      <a:r>
                        <a:rPr lang="zh-CN" alt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累积更新 </a:t>
                      </a:r>
                      <a:r>
                        <a:rPr lang="en-US" altLang="zh-CN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 </a:t>
                      </a:r>
                      <a:r>
                        <a:rPr lang="zh-CN" alt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或更高版本一起受到支持。</a:t>
                      </a:r>
                    </a:p>
                  </a:txBody>
                  <a:tcPr marL="39175" marR="39175" marT="48968" marB="4896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427308"/>
                  </a:ext>
                </a:extLst>
              </a:tr>
              <a:tr h="123785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2010 </a:t>
                      </a:r>
                      <a:r>
                        <a:rPr lang="zh-CN" alt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和 </a:t>
                      </a:r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2013 </a:t>
                      </a:r>
                      <a:r>
                        <a:rPr lang="zh-CN" alt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的混合组织</a:t>
                      </a:r>
                    </a:p>
                  </a:txBody>
                  <a:tcPr marL="39175" marR="39175" marT="48968" marB="4896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支持以下最低 </a:t>
                      </a:r>
                      <a:r>
                        <a:rPr lang="en-US" altLang="zh-CN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</a:t>
                      </a:r>
                      <a:r>
                        <a:rPr lang="zh-CN" altLang="en-US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版本：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组织中所有 </a:t>
                      </a:r>
                      <a:r>
                        <a:rPr lang="en-US" altLang="zh-CN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2010 </a:t>
                      </a:r>
                      <a:r>
                        <a:rPr lang="zh-CN" altLang="en-US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服务器（包括边缘传输服务器）上的 </a:t>
                      </a:r>
                      <a:r>
                        <a:rPr lang="en-US" altLang="zh-CN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2010 SP3 </a:t>
                      </a:r>
                      <a:r>
                        <a:rPr lang="zh-CN" altLang="en-US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更新汇总 </a:t>
                      </a:r>
                      <a:r>
                        <a:rPr lang="en-US" altLang="zh-CN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11 </a:t>
                      </a:r>
                      <a:r>
                        <a:rPr lang="zh-CN" altLang="en-US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或更高版本。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组织中所有 </a:t>
                      </a:r>
                      <a:r>
                        <a:rPr lang="en-US" altLang="zh-CN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2013 </a:t>
                      </a:r>
                      <a:r>
                        <a:rPr lang="zh-CN" altLang="en-US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服务器（包括边缘传输服务器）上的 </a:t>
                      </a:r>
                      <a:r>
                        <a:rPr lang="en-US" altLang="zh-CN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2013 </a:t>
                      </a:r>
                      <a:r>
                        <a:rPr lang="zh-CN" altLang="en-US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累积更新 </a:t>
                      </a:r>
                      <a:r>
                        <a:rPr lang="en-US" altLang="zh-CN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 </a:t>
                      </a:r>
                      <a:r>
                        <a:rPr lang="zh-CN" altLang="en-US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或更高版本。</a:t>
                      </a:r>
                    </a:p>
                  </a:txBody>
                  <a:tcPr marL="39175" marR="39175" marT="48968" marB="4896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70451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6929" y="2349674"/>
            <a:ext cx="203342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Exchange 2016 与 Exchange Server 早期版本共存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部署系统要求</a:t>
            </a:r>
            <a:r>
              <a:rPr lang="en-US" altLang="zh-CN" dirty="0"/>
              <a:t>-</a:t>
            </a:r>
            <a:r>
              <a:rPr lang="zh-CN" altLang="en-US" dirty="0"/>
              <a:t>混合部署</a:t>
            </a:r>
          </a:p>
        </p:txBody>
      </p:sp>
      <p:sp>
        <p:nvSpPr>
          <p:cNvPr id="2" name="矩形 1"/>
          <p:cNvSpPr/>
          <p:nvPr/>
        </p:nvSpPr>
        <p:spPr>
          <a:xfrm>
            <a:off x="956929" y="2996005"/>
            <a:ext cx="98227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Exchange 2016 </a:t>
            </a:r>
            <a:r>
              <a:rPr lang="zh-CN" altLang="en-US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支持已升级到 </a:t>
            </a:r>
            <a:r>
              <a:rPr lang="en-US" altLang="zh-CN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Office 365 </a:t>
            </a:r>
            <a:r>
              <a:rPr lang="zh-CN" altLang="en-US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最新版本的 </a:t>
            </a:r>
            <a:r>
              <a:rPr lang="en-US" altLang="zh-CN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Office 365 </a:t>
            </a:r>
            <a:r>
              <a:rPr lang="zh-CN" altLang="en-US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租户进行混合部署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90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部署系统要求</a:t>
            </a:r>
            <a:r>
              <a:rPr lang="en-US" altLang="zh-CN" dirty="0"/>
              <a:t>-</a:t>
            </a:r>
            <a:r>
              <a:rPr lang="zh-CN" altLang="en-US" dirty="0"/>
              <a:t>网络和</a:t>
            </a:r>
            <a:r>
              <a:rPr lang="en-US" altLang="zh-CN" dirty="0"/>
              <a:t>AD</a:t>
            </a:r>
            <a:r>
              <a:rPr lang="zh-CN" altLang="en-US" dirty="0"/>
              <a:t>要求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75127"/>
              </p:ext>
            </p:extLst>
          </p:nvPr>
        </p:nvGraphicFramePr>
        <p:xfrm>
          <a:off x="1058615" y="2277666"/>
          <a:ext cx="9289032" cy="3683061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512498876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1705738185"/>
                    </a:ext>
                  </a:extLst>
                </a:gridCol>
              </a:tblGrid>
              <a:tr h="14369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组件</a:t>
                      </a:r>
                    </a:p>
                  </a:txBody>
                  <a:tcPr marL="23121" marR="23121" marT="28902" marB="2890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要求</a:t>
                      </a:r>
                    </a:p>
                  </a:txBody>
                  <a:tcPr marL="23121" marR="23121" marT="28902" marB="2890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797154"/>
                  </a:ext>
                </a:extLst>
              </a:tr>
              <a:tr h="1183047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域控制器</a:t>
                      </a:r>
                    </a:p>
                  </a:txBody>
                  <a:tcPr marL="23121" marR="23121" marT="28902" marB="28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林中的</a:t>
                      </a:r>
                      <a:r>
                        <a:rPr lang="zh-CN" altLang="en-US" sz="11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所有域控制器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都需要运行以下项之一：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Windows Server 2012 R2 Standard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 </a:t>
                      </a:r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Datacenter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Windows Server 2012 Standard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 </a:t>
                      </a:r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Datacenter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Windows Server 2008 R2 Standard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 </a:t>
                      </a:r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Enterprise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Windows Server 2008 R2 Datacenter RTM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或更高版本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Windows Server 2008 </a:t>
                      </a:r>
                      <a:r>
                        <a:rPr lang="en-US" sz="1100" dirty="0" err="1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Standard、Enterprise</a:t>
                      </a:r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 </a:t>
                      </a:r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Datacenter</a:t>
                      </a:r>
                    </a:p>
                  </a:txBody>
                  <a:tcPr marL="23121" marR="23121" marT="28902" marB="28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17421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Active Directory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林</a:t>
                      </a:r>
                    </a:p>
                  </a:txBody>
                  <a:tcPr marL="23121" marR="23121" marT="28902" marB="28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Active Directory </a:t>
                      </a:r>
                      <a:r>
                        <a:rPr lang="zh-CN" altLang="en-US" sz="11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林功能级别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必须为 </a:t>
                      </a:r>
                      <a:r>
                        <a:rPr 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Windows Server 2008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或更高版本。</a:t>
                      </a:r>
                    </a:p>
                  </a:txBody>
                  <a:tcPr marL="23121" marR="23121" marT="28902" marB="28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426319"/>
                  </a:ext>
                </a:extLst>
              </a:tr>
              <a:tr h="108856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DNS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命名空间支持</a:t>
                      </a:r>
                    </a:p>
                  </a:txBody>
                  <a:tcPr marL="23121" marR="23121" marT="28902" marB="28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2016 </a:t>
                      </a:r>
                      <a:r>
                        <a:rPr lang="zh-CN" altLang="en-US" sz="11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支持以下域名系统 </a:t>
                      </a:r>
                      <a:r>
                        <a:rPr lang="en-US" altLang="zh-CN" sz="11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(DNS)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命名空间：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连续命名空间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分离命名空间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单标签域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不连续命名空间</a:t>
                      </a:r>
                    </a:p>
                    <a:p>
                      <a:pPr fontAlgn="t"/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有关 </a:t>
                      </a:r>
                      <a:r>
                        <a:rPr lang="en-US" altLang="zh-CN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支持的 </a:t>
                      </a:r>
                      <a:r>
                        <a:rPr lang="en-US" altLang="zh-CN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DNS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命名空间的详细信息，请参阅 </a:t>
                      </a:r>
                      <a:r>
                        <a:rPr lang="en-US" altLang="zh-CN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Microsoft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知识库文章 </a:t>
                      </a:r>
                      <a:r>
                        <a:rPr lang="en-US" altLang="zh-CN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2269838 </a:t>
                      </a:r>
                      <a:r>
                        <a:rPr lang="en-US" altLang="zh-CN" sz="1100" u="none" strike="noStrike" dirty="0">
                          <a:solidFill>
                            <a:srgbClr val="0066DD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hlinkClick r:id="rId2"/>
                        </a:rPr>
                        <a:t>Microsoft Exchange </a:t>
                      </a:r>
                      <a:r>
                        <a:rPr lang="zh-CN" altLang="en-US" sz="1100" u="none" strike="noStrike" dirty="0">
                          <a:solidFill>
                            <a:srgbClr val="0066DD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hlinkClick r:id="rId2"/>
                        </a:rPr>
                        <a:t>与单标签域、不连续命名空间和分离命名空间的兼容性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。</a:t>
                      </a:r>
                    </a:p>
                  </a:txBody>
                  <a:tcPr marL="23121" marR="23121" marT="28902" marB="28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309415"/>
                  </a:ext>
                </a:extLst>
              </a:tr>
              <a:tr h="805102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IPv6 </a:t>
                      </a:r>
                      <a:r>
                        <a:rPr lang="zh-CN" altLang="en-US" sz="11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</a:t>
                      </a:r>
                    </a:p>
                  </a:txBody>
                  <a:tcPr marL="23121" marR="23121" marT="28902" marB="28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在 </a:t>
                      </a:r>
                      <a:r>
                        <a:rPr lang="en-US" altLang="zh-CN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2016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中，</a:t>
                      </a:r>
                      <a:r>
                        <a:rPr lang="zh-CN" altLang="en-US" sz="11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仅当 </a:t>
                      </a:r>
                      <a:r>
                        <a:rPr lang="en-US" altLang="zh-CN" sz="11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IPv4 </a:t>
                      </a:r>
                      <a:r>
                        <a:rPr lang="zh-CN" altLang="en-US" sz="11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也已安装并启用时，才支持 </a:t>
                      </a:r>
                      <a:r>
                        <a:rPr lang="en-US" altLang="zh-CN" sz="11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IPv6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。如果此配置中已部署 </a:t>
                      </a:r>
                      <a:r>
                        <a:rPr lang="en-US" altLang="zh-CN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2016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，并且网络支持 </a:t>
                      </a:r>
                      <a:r>
                        <a:rPr lang="en-US" altLang="zh-CN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IPv4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和 </a:t>
                      </a:r>
                      <a:r>
                        <a:rPr lang="en-US" altLang="zh-CN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IPv6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，则所有 </a:t>
                      </a:r>
                      <a:r>
                        <a:rPr lang="en-US" altLang="zh-CN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服务器均可在使用 </a:t>
                      </a:r>
                      <a:r>
                        <a:rPr lang="en-US" altLang="zh-CN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IPv6 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地址的设备、服务器和客户端上发送和接收数据。有关详细信息，请参阅 </a:t>
                      </a:r>
                      <a:r>
                        <a:rPr lang="en-US" altLang="zh-CN" sz="1100" u="none" strike="noStrike" dirty="0">
                          <a:solidFill>
                            <a:srgbClr val="0066DD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hlinkClick r:id="rId3"/>
                        </a:rPr>
                        <a:t>Exchange 2013 </a:t>
                      </a:r>
                      <a:r>
                        <a:rPr lang="zh-CN" altLang="en-US" sz="1100" u="none" strike="noStrike" dirty="0">
                          <a:solidFill>
                            <a:srgbClr val="0066DD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hlinkClick r:id="rId3"/>
                        </a:rPr>
                        <a:t>中的 </a:t>
                      </a:r>
                      <a:r>
                        <a:rPr lang="en-US" altLang="zh-CN" sz="1100" u="none" strike="noStrike" dirty="0">
                          <a:solidFill>
                            <a:srgbClr val="0066DD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hlinkClick r:id="rId3"/>
                        </a:rPr>
                        <a:t>IPv6 </a:t>
                      </a:r>
                      <a:r>
                        <a:rPr lang="zh-CN" altLang="en-US" sz="1100" u="none" strike="noStrike" dirty="0">
                          <a:solidFill>
                            <a:srgbClr val="0066DD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hlinkClick r:id="rId3"/>
                        </a:rPr>
                        <a:t>支持</a:t>
                      </a:r>
                      <a:r>
                        <a:rPr lang="zh-CN" altLang="en-US" sz="11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。</a:t>
                      </a:r>
                    </a:p>
                  </a:txBody>
                  <a:tcPr marL="23121" marR="23121" marT="28902" marB="2890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2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43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部署系统要求</a:t>
            </a:r>
            <a:r>
              <a:rPr lang="en-US" altLang="zh-CN" dirty="0"/>
              <a:t>-AD</a:t>
            </a:r>
            <a:r>
              <a:rPr lang="zh-CN" altLang="en-US" dirty="0"/>
              <a:t>体系结构要求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956929" y="2637706"/>
            <a:ext cx="10110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64 </a:t>
            </a:r>
            <a:r>
              <a:rPr lang="zh-CN" altLang="en-US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位</a:t>
            </a:r>
            <a:r>
              <a:rPr lang="zh-CN" altLang="en-US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Active Directory </a:t>
            </a:r>
            <a:r>
              <a:rPr lang="zh-CN" altLang="en-US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域控制器可以提高 </a:t>
            </a:r>
            <a:r>
              <a:rPr lang="en-US" altLang="zh-CN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Exchange 2016 </a:t>
            </a:r>
            <a:r>
              <a:rPr lang="zh-CN" altLang="en-US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的目录服务性能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9113" y="3468703"/>
            <a:ext cx="101086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  <a:latin typeface="Segoe UI" panose="020B0502040204020203" pitchFamily="34" charset="0"/>
                <a:ea typeface="Microsoft YaHei UI" panose="020B0503020204020204" pitchFamily="34" charset="-122"/>
              </a:rPr>
              <a:t>在目录服务器上安装 </a:t>
            </a:r>
            <a:r>
              <a:rPr lang="en-US" altLang="zh-CN" dirty="0">
                <a:solidFill>
                  <a:srgbClr val="2A2A2A"/>
                </a:solidFill>
                <a:latin typeface="Segoe UI" panose="020B0502040204020203" pitchFamily="34" charset="0"/>
                <a:ea typeface="Microsoft YaHei UI" panose="020B0503020204020204" pitchFamily="34" charset="-122"/>
              </a:rPr>
              <a:t>Exchange 2016</a:t>
            </a:r>
            <a:endParaRPr lang="en-US" altLang="zh-CN" dirty="0">
              <a:solidFill>
                <a:srgbClr val="2A2A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出于安全和性能的考虑，建议</a:t>
            </a:r>
            <a:r>
              <a:rPr lang="zh-CN" altLang="en-US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仅在成员服务器上安装 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Exchange 2016</a:t>
            </a:r>
            <a:r>
              <a:rPr lang="zh-CN" altLang="en-US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，而不要在 </a:t>
            </a:r>
            <a:r>
              <a:rPr lang="en-US" altLang="zh-CN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Active Directory </a:t>
            </a:r>
            <a:r>
              <a:rPr lang="zh-CN" altLang="en-US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目录服务器上安装。但不能在运行 </a:t>
            </a:r>
            <a:r>
              <a:rPr lang="en-US" altLang="zh-CN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Exchange 2016 </a:t>
            </a:r>
            <a:r>
              <a:rPr lang="zh-CN" altLang="en-US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的计算机上运行 </a:t>
            </a:r>
            <a:r>
              <a:rPr lang="en-US" altLang="zh-CN" dirty="0" err="1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DCPromo</a:t>
            </a:r>
            <a:r>
              <a:rPr lang="zh-CN" altLang="en-US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。安装 </a:t>
            </a:r>
            <a:r>
              <a:rPr lang="en-US" altLang="zh-CN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Exchange 2016 </a:t>
            </a:r>
            <a:r>
              <a:rPr lang="zh-CN" altLang="en-US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后，不支持将其角色从成员服务器更改为目录服务器，反之亦然。</a:t>
            </a:r>
            <a:endParaRPr lang="zh-CN" altLang="en-US" b="0" i="0" dirty="0">
              <a:solidFill>
                <a:srgbClr val="2A2A2A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17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部署系统要求</a:t>
            </a:r>
            <a:r>
              <a:rPr lang="en-US" altLang="zh-CN" dirty="0"/>
              <a:t>-</a:t>
            </a:r>
            <a:r>
              <a:rPr lang="zh-CN" altLang="en-US" dirty="0"/>
              <a:t>硬件要求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02715"/>
              </p:ext>
            </p:extLst>
          </p:nvPr>
        </p:nvGraphicFramePr>
        <p:xfrm>
          <a:off x="956929" y="2176966"/>
          <a:ext cx="10200540" cy="3546171"/>
        </p:xfrm>
        <a:graphic>
          <a:graphicData uri="http://schemas.openxmlformats.org/drawingml/2006/table">
            <a:tbl>
              <a:tblPr/>
              <a:tblGrid>
                <a:gridCol w="1253814">
                  <a:extLst>
                    <a:ext uri="{9D8B030D-6E8A-4147-A177-3AD203B41FA5}">
                      <a16:colId xmlns:a16="http://schemas.microsoft.com/office/drawing/2014/main" val="2495210203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875819412"/>
                    </a:ext>
                  </a:extLst>
                </a:gridCol>
                <a:gridCol w="2393998">
                  <a:extLst>
                    <a:ext uri="{9D8B030D-6E8A-4147-A177-3AD203B41FA5}">
                      <a16:colId xmlns:a16="http://schemas.microsoft.com/office/drawing/2014/main" val="3102990407"/>
                    </a:ext>
                  </a:extLst>
                </a:gridCol>
              </a:tblGrid>
              <a:tr h="18549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组件</a:t>
                      </a:r>
                    </a:p>
                  </a:txBody>
                  <a:tcPr marL="16870" marR="16870" marT="21088" marB="2108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要求</a:t>
                      </a:r>
                    </a:p>
                  </a:txBody>
                  <a:tcPr marL="16870" marR="16870" marT="21088" marB="2108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备注</a:t>
                      </a:r>
                    </a:p>
                  </a:txBody>
                  <a:tcPr marL="16870" marR="16870" marT="21088" marB="2108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320"/>
                  </a:ext>
                </a:extLst>
              </a:tr>
              <a:tr h="602163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处理器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基于 </a:t>
                      </a:r>
                      <a:r>
                        <a:rPr 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x64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体系结构的计算机，具有支持 </a:t>
                      </a:r>
                      <a:r>
                        <a:rPr 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Intel 64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位体系结构（以前称为 </a:t>
                      </a:r>
                      <a:r>
                        <a:rPr 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Intel EM64T）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 </a:t>
                      </a:r>
                      <a:r>
                        <a:rPr 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Intel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处理器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 </a:t>
                      </a:r>
                      <a:r>
                        <a:rPr 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AMD64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平台的 </a:t>
                      </a:r>
                      <a:r>
                        <a:rPr 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AMD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处理器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Intel Itanium IA64 </a:t>
                      </a:r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处理器不受支持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有关支持的操作系统，请参阅本主题后面的“操作系统”一节。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43162"/>
                  </a:ext>
                </a:extLst>
              </a:tr>
              <a:tr h="479095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内存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因所安装的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角色而异：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b="1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邮箱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  最小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GB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b="1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边缘传输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  最小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4GB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042799"/>
                  </a:ext>
                </a:extLst>
              </a:tr>
              <a:tr h="34917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页面文件大小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如果您使用超过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32 GB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RAM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，最小和最大页面文件大小必须设置为物理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RAM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加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 MB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</a:t>
                      </a:r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最大值为 </a:t>
                      </a:r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32778 MB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。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2016 </a:t>
                      </a:r>
                      <a:r>
                        <a:rPr lang="zh-CN" alt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的调整大小指南即将推出。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574877"/>
                  </a:ext>
                </a:extLst>
              </a:tr>
              <a:tr h="79190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磁盘空间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安装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的驱动器上至少要有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30 GB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的可用磁盘空间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对于您要安装的每个统一消息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(UM)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语言包，需要另外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500 MB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的可用磁盘空间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系统驱动器上具有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200 MB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的可用磁盘空间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存储邮件队列数据库的硬盘至少具有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500 MB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的可用空间。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2016 </a:t>
                      </a:r>
                      <a:r>
                        <a:rPr lang="zh-CN" altLang="en-US" sz="10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的存储指南即将推出。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89510"/>
                  </a:ext>
                </a:extLst>
              </a:tr>
              <a:tr h="1066299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文件格式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格式化为 </a:t>
                      </a:r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NTFS </a:t>
                      </a:r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文件系统的磁盘分区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，这适用于下列分区：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系统分区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存储由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诊断日志生成的 </a:t>
                      </a:r>
                      <a:r>
                        <a:rPr lang="en-US" altLang="zh-CN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二进制文件或文件的分区</a:t>
                      </a:r>
                    </a:p>
                    <a:p>
                      <a:pPr fontAlgn="t"/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包括</a:t>
                      </a:r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以下文件类型的磁盘分区可以格式化为 </a:t>
                      </a:r>
                      <a:r>
                        <a:rPr lang="en-US" altLang="zh-CN" sz="1000" b="1" dirty="0" err="1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ReFS</a:t>
                      </a: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：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包含事务日志文件的分区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包含数据库文件的分区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包含内容索引文件的分区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无</a:t>
                      </a:r>
                    </a:p>
                  </a:txBody>
                  <a:tcPr marL="16870" marR="16870" marT="21088" marB="2108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19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13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部署系统要求</a:t>
            </a:r>
            <a:r>
              <a:rPr lang="en-US" altLang="zh-CN" dirty="0"/>
              <a:t>-</a:t>
            </a:r>
            <a:r>
              <a:rPr lang="zh-CN" altLang="en-US" dirty="0"/>
              <a:t>操作系统要求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09987"/>
              </p:ext>
            </p:extLst>
          </p:nvPr>
        </p:nvGraphicFramePr>
        <p:xfrm>
          <a:off x="962074" y="3357786"/>
          <a:ext cx="9657780" cy="2383435"/>
        </p:xfrm>
        <a:graphic>
          <a:graphicData uri="http://schemas.openxmlformats.org/drawingml/2006/table">
            <a:tbl>
              <a:tblPr/>
              <a:tblGrid>
                <a:gridCol w="3486062">
                  <a:extLst>
                    <a:ext uri="{9D8B030D-6E8A-4147-A177-3AD203B41FA5}">
                      <a16:colId xmlns:a16="http://schemas.microsoft.com/office/drawing/2014/main" val="4082509080"/>
                    </a:ext>
                  </a:extLst>
                </a:gridCol>
                <a:gridCol w="6171718">
                  <a:extLst>
                    <a:ext uri="{9D8B030D-6E8A-4147-A177-3AD203B41FA5}">
                      <a16:colId xmlns:a16="http://schemas.microsoft.com/office/drawing/2014/main" val="1948973267"/>
                    </a:ext>
                  </a:extLst>
                </a:gridCol>
              </a:tblGrid>
              <a:tr h="29018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组件</a:t>
                      </a:r>
                    </a:p>
                  </a:txBody>
                  <a:tcPr marL="62403" marR="62403" marT="78003" marB="78003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要求</a:t>
                      </a:r>
                    </a:p>
                  </a:txBody>
                  <a:tcPr marL="62403" marR="62403" marT="78003" marB="78003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37391"/>
                  </a:ext>
                </a:extLst>
              </a:tr>
              <a:tr h="755771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邮箱和边缘传输服务器角色</a:t>
                      </a:r>
                    </a:p>
                  </a:txBody>
                  <a:tcPr marL="62403" marR="62403" marT="78003" marB="78003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Windows Server 2012 R2 Standard </a:t>
                      </a:r>
                      <a:r>
                        <a:rPr lang="zh-CN" altLang="en-US" sz="14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 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Datacenter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Windows Server 2012 Standard </a:t>
                      </a:r>
                      <a:r>
                        <a:rPr lang="zh-CN" altLang="en-US" sz="14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 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Datacenter</a:t>
                      </a:r>
                    </a:p>
                  </a:txBody>
                  <a:tcPr marL="62403" marR="62403" marT="78003" marB="78003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504269"/>
                  </a:ext>
                </a:extLst>
              </a:tr>
              <a:tr h="125829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管理工具</a:t>
                      </a:r>
                    </a:p>
                  </a:txBody>
                  <a:tcPr marL="62403" marR="62403" marT="78003" marB="78003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下列内容之一：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Windows Server 2012 R2 Standard </a:t>
                      </a:r>
                      <a:r>
                        <a:rPr lang="zh-CN" altLang="en-US" sz="14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 </a:t>
                      </a:r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Datacenter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Windows Server 2012 Standard </a:t>
                      </a:r>
                      <a:r>
                        <a:rPr lang="zh-CN" altLang="en-US" sz="14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 </a:t>
                      </a:r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Datacenter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64 </a:t>
                      </a:r>
                      <a:r>
                        <a:rPr lang="zh-CN" altLang="en-US" sz="14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位版本的 </a:t>
                      </a:r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Windows 10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64 </a:t>
                      </a:r>
                      <a:r>
                        <a:rPr lang="zh-CN" altLang="en-US" sz="14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位版本的 </a:t>
                      </a:r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Windows 8.1</a:t>
                      </a:r>
                    </a:p>
                  </a:txBody>
                  <a:tcPr marL="62403" marR="62403" marT="78003" marB="78003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32675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6929" y="2565698"/>
            <a:ext cx="963390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t"/>
            <a:r>
              <a:rPr lang="zh-CN" altLang="en-US" sz="9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不支持在以 </a:t>
            </a:r>
            <a:r>
              <a:rPr lang="en-US" altLang="zh-CN" sz="9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Server Core </a:t>
            </a:r>
            <a:r>
              <a:rPr lang="zh-CN" altLang="en-US" sz="9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模式运行的计算机上安装 </a:t>
            </a:r>
            <a:r>
              <a:rPr lang="en-US" altLang="zh-CN" sz="9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Exchange 2016</a:t>
            </a:r>
            <a:r>
              <a:rPr lang="en-US" altLang="zh-CN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r>
              <a:rPr lang="zh-CN" altLang="en-US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计算机必须运行 </a:t>
            </a:r>
            <a:r>
              <a:rPr lang="en-US" altLang="zh-CN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Server </a:t>
            </a:r>
            <a:r>
              <a:rPr lang="zh-CN" altLang="en-US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的完全安装。如果要在以 </a:t>
            </a:r>
            <a:r>
              <a:rPr lang="en-US" altLang="zh-CN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Server Core </a:t>
            </a:r>
            <a:r>
              <a:rPr lang="zh-CN" altLang="en-US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模式运行的计算机上安装 </a:t>
            </a:r>
            <a:r>
              <a:rPr lang="en-US" altLang="zh-CN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Exchange 2016，</a:t>
            </a:r>
            <a:r>
              <a:rPr lang="zh-CN" altLang="en-US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您必须通过运行命令 </a:t>
            </a:r>
            <a:r>
              <a:rPr lang="en-US" altLang="zh-CN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Install-</a:t>
            </a:r>
            <a:r>
              <a:rPr lang="en-US" altLang="zh-CN" sz="900" dirty="0" err="1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WindowsFeature</a:t>
            </a:r>
            <a:r>
              <a:rPr lang="en-US" altLang="zh-CN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Server-</a:t>
            </a:r>
            <a:r>
              <a:rPr lang="en-US" altLang="zh-CN" sz="900" dirty="0" err="1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Gui</a:t>
            </a:r>
            <a:r>
              <a:rPr lang="en-US" altLang="zh-CN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altLang="zh-CN" sz="900" dirty="0" err="1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Mgmt</a:t>
            </a:r>
            <a:r>
              <a:rPr lang="en-US" altLang="zh-CN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-Infra, Server-</a:t>
            </a:r>
            <a:r>
              <a:rPr lang="en-US" altLang="zh-CN" sz="900" dirty="0" err="1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Gui</a:t>
            </a:r>
            <a:r>
              <a:rPr lang="en-US" altLang="zh-CN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-Shell -Restart，</a:t>
            </a:r>
            <a:r>
              <a:rPr lang="zh-CN" altLang="en-US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将服务器转换为 </a:t>
            </a:r>
            <a:r>
              <a:rPr lang="en-US" altLang="zh-CN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Server </a:t>
            </a:r>
            <a:r>
              <a:rPr lang="zh-CN" altLang="en-US" sz="9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的完全安装：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Exchange 2016 支持的 Windows Management Framework 版本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Exchange 2016 需要 Windows Management Framework 4.0。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1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部署系统要求</a:t>
            </a:r>
            <a:r>
              <a:rPr lang="en-US" altLang="zh-CN" dirty="0"/>
              <a:t>-.</a:t>
            </a:r>
            <a:r>
              <a:rPr lang="en-US" altLang="zh-CN" dirty="0" err="1"/>
              <a:t>NetFramework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588616"/>
              </p:ext>
            </p:extLst>
          </p:nvPr>
        </p:nvGraphicFramePr>
        <p:xfrm>
          <a:off x="554559" y="2925738"/>
          <a:ext cx="10979150" cy="2016224"/>
        </p:xfrm>
        <a:graphic>
          <a:graphicData uri="http://schemas.openxmlformats.org/drawingml/2006/table">
            <a:tbl>
              <a:tblPr/>
              <a:tblGrid>
                <a:gridCol w="2195830">
                  <a:extLst>
                    <a:ext uri="{9D8B030D-6E8A-4147-A177-3AD203B41FA5}">
                      <a16:colId xmlns:a16="http://schemas.microsoft.com/office/drawing/2014/main" val="350988124"/>
                    </a:ext>
                  </a:extLst>
                </a:gridCol>
                <a:gridCol w="2195830">
                  <a:extLst>
                    <a:ext uri="{9D8B030D-6E8A-4147-A177-3AD203B41FA5}">
                      <a16:colId xmlns:a16="http://schemas.microsoft.com/office/drawing/2014/main" val="1647009522"/>
                    </a:ext>
                  </a:extLst>
                </a:gridCol>
                <a:gridCol w="2195830">
                  <a:extLst>
                    <a:ext uri="{9D8B030D-6E8A-4147-A177-3AD203B41FA5}">
                      <a16:colId xmlns:a16="http://schemas.microsoft.com/office/drawing/2014/main" val="2940816566"/>
                    </a:ext>
                  </a:extLst>
                </a:gridCol>
                <a:gridCol w="2195830">
                  <a:extLst>
                    <a:ext uri="{9D8B030D-6E8A-4147-A177-3AD203B41FA5}">
                      <a16:colId xmlns:a16="http://schemas.microsoft.com/office/drawing/2014/main" val="1799479442"/>
                    </a:ext>
                  </a:extLst>
                </a:gridCol>
                <a:gridCol w="2195830">
                  <a:extLst>
                    <a:ext uri="{9D8B030D-6E8A-4147-A177-3AD203B41FA5}">
                      <a16:colId xmlns:a16="http://schemas.microsoft.com/office/drawing/2014/main" val="3077257348"/>
                    </a:ext>
                  </a:extLst>
                </a:gridCol>
              </a:tblGrid>
              <a:tr h="129462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</a:t>
                      </a:r>
                      <a:r>
                        <a:rPr lang="zh-CN" altLang="en-US" sz="12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版本</a:t>
                      </a:r>
                    </a:p>
                  </a:txBody>
                  <a:tcPr marL="75863" marR="75863" marT="94829" marB="9482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.NET Framework 4.6 </a:t>
                      </a:r>
                      <a:r>
                        <a:rPr lang="zh-CN" altLang="en-US" sz="12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或更高版本</a:t>
                      </a:r>
                    </a:p>
                  </a:txBody>
                  <a:tcPr marL="75863" marR="75863" marT="94829" marB="9482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.NET Framework 4.5.2</a:t>
                      </a:r>
                    </a:p>
                  </a:txBody>
                  <a:tcPr marL="75863" marR="75863" marT="94829" marB="9482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.NET Framework 4.5.1</a:t>
                      </a:r>
                    </a:p>
                  </a:txBody>
                  <a:tcPr marL="75863" marR="75863" marT="94829" marB="9482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636363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.NET Framework 4.5</a:t>
                      </a:r>
                    </a:p>
                  </a:txBody>
                  <a:tcPr marL="75863" marR="75863" marT="94829" marB="94829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605654"/>
                  </a:ext>
                </a:extLst>
              </a:tr>
              <a:tr h="72159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Exchange 2016</a:t>
                      </a:r>
                    </a:p>
                  </a:txBody>
                  <a:tcPr marL="75863" marR="75863" marT="94829" marB="9482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</a:t>
                      </a:r>
                    </a:p>
                  </a:txBody>
                  <a:tcPr marL="75863" marR="75863" marT="94829" marB="9482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X</a:t>
                      </a:r>
                    </a:p>
                  </a:txBody>
                  <a:tcPr marL="75863" marR="75863" marT="94829" marB="9482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>
                        <a:solidFill>
                          <a:srgbClr val="2A2A2A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5863" marR="75863" marT="94829" marB="9482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200" dirty="0">
                        <a:solidFill>
                          <a:srgbClr val="2A2A2A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5863" marR="75863" marT="94829" marB="9482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51366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4559" y="2926008"/>
            <a:ext cx="1219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强烈建议您使用受您正在安装的 Exchange 版本所支持的 .NET Framework 的最新版本。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2A2A2A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A2A2A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5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部署系统要求</a:t>
            </a:r>
            <a:r>
              <a:rPr lang="en-US" altLang="zh-CN" dirty="0"/>
              <a:t>-</a:t>
            </a:r>
            <a:r>
              <a:rPr lang="zh-CN" altLang="en-US" dirty="0"/>
              <a:t>客户端支持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990947" indent="0">
              <a:lnSpc>
                <a:spcPct val="120000"/>
              </a:lnSpc>
              <a:buNone/>
            </a:pPr>
            <a:r>
              <a:rPr lang="en-US" altLang="zh-CN" dirty="0"/>
              <a:t>Exchange 2016 </a:t>
            </a:r>
            <a:r>
              <a:rPr lang="zh-CN" altLang="en-US" dirty="0"/>
              <a:t>和 </a:t>
            </a:r>
            <a:r>
              <a:rPr lang="en-US" altLang="zh-CN" dirty="0"/>
              <a:t>Exchange Online </a:t>
            </a:r>
            <a:r>
              <a:rPr lang="zh-CN" altLang="en-US" dirty="0"/>
              <a:t>支持 </a:t>
            </a:r>
            <a:r>
              <a:rPr lang="en-US" altLang="zh-CN" dirty="0"/>
              <a:t>Outlook </a:t>
            </a:r>
            <a:r>
              <a:rPr lang="zh-CN" altLang="en-US" dirty="0"/>
              <a:t>的下列版本：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Outlook 2016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Outlook 2013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包含 </a:t>
            </a:r>
            <a:r>
              <a:rPr lang="en-US" altLang="zh-CN" dirty="0"/>
              <a:t>KB2965295 </a:t>
            </a:r>
            <a:r>
              <a:rPr lang="zh-CN" altLang="en-US" dirty="0"/>
              <a:t>的 </a:t>
            </a:r>
            <a:r>
              <a:rPr lang="en-US" altLang="zh-CN" dirty="0"/>
              <a:t>Outlook 2010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Office 365 </a:t>
            </a:r>
            <a:r>
              <a:rPr lang="zh-CN" altLang="en-US" dirty="0"/>
              <a:t>适用的 </a:t>
            </a:r>
            <a:r>
              <a:rPr lang="en-US" altLang="zh-CN" dirty="0"/>
              <a:t>Outlook for Mac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Outlook for Mac 2011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不支持</a:t>
            </a:r>
            <a:r>
              <a:rPr lang="zh-CN" altLang="en-US" dirty="0"/>
              <a:t>版本低于 </a:t>
            </a:r>
            <a:r>
              <a:rPr lang="en-US" altLang="zh-CN" dirty="0"/>
              <a:t>Outlook 2010 </a:t>
            </a:r>
            <a:r>
              <a:rPr lang="zh-CN" altLang="en-US" dirty="0"/>
              <a:t>的 </a:t>
            </a:r>
            <a:r>
              <a:rPr lang="en-US" altLang="zh-CN" dirty="0"/>
              <a:t>Outlook </a:t>
            </a:r>
            <a:r>
              <a:rPr lang="zh-CN" altLang="en-US" dirty="0"/>
              <a:t>客户端。</a:t>
            </a:r>
            <a:r>
              <a:rPr lang="zh-CN" altLang="en-US" b="1" dirty="0">
                <a:solidFill>
                  <a:srgbClr val="FF0000"/>
                </a:solidFill>
              </a:rPr>
              <a:t>不支持 </a:t>
            </a:r>
            <a:r>
              <a:rPr lang="en-US" altLang="zh-CN" dirty="0"/>
              <a:t>Mac </a:t>
            </a:r>
            <a:r>
              <a:rPr lang="zh-CN" altLang="en-US" dirty="0"/>
              <a:t>操作系统上需要 </a:t>
            </a:r>
            <a:r>
              <a:rPr lang="en-US" altLang="zh-CN" dirty="0"/>
              <a:t>DAV </a:t>
            </a:r>
            <a:r>
              <a:rPr lang="zh-CN" altLang="en-US" dirty="0"/>
              <a:t>的电子邮件客户端，例如 </a:t>
            </a:r>
            <a:r>
              <a:rPr lang="en-US" altLang="zh-CN" dirty="0"/>
              <a:t>Entourage 2008 for Mac RTM </a:t>
            </a:r>
            <a:r>
              <a:rPr lang="zh-CN" altLang="en-US" dirty="0"/>
              <a:t>和 </a:t>
            </a:r>
            <a:r>
              <a:rPr lang="en-US" altLang="zh-CN" dirty="0"/>
              <a:t>Entourage 2004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60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1766982" cy="7184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部署系统要求</a:t>
            </a:r>
            <a:r>
              <a:rPr lang="en-US" altLang="zh-CN" dirty="0"/>
              <a:t>-Office Online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990947" indent="0">
              <a:lnSpc>
                <a:spcPct val="120000"/>
              </a:lnSpc>
              <a:buNone/>
            </a:pPr>
            <a:r>
              <a:rPr lang="en-US" altLang="zh-CN" dirty="0"/>
              <a:t>Office Online Server Preview</a:t>
            </a:r>
            <a:r>
              <a:rPr lang="zh-CN" altLang="en-US" dirty="0"/>
              <a:t>要求安装了以下各项：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Windows server 2012 R2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已安装所有可用的</a:t>
            </a:r>
            <a:r>
              <a:rPr lang="en-US" altLang="zh-CN" dirty="0"/>
              <a:t>Windows</a:t>
            </a:r>
            <a:r>
              <a:rPr lang="zh-CN" altLang="en-US" dirty="0"/>
              <a:t>更新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不能在</a:t>
            </a:r>
            <a:r>
              <a:rPr lang="en-US" altLang="zh-CN" dirty="0"/>
              <a:t>Exchange</a:t>
            </a:r>
            <a:r>
              <a:rPr lang="zh-CN" altLang="en-US" dirty="0"/>
              <a:t>、</a:t>
            </a:r>
            <a:r>
              <a:rPr lang="en-US" altLang="zh-CN" dirty="0"/>
              <a:t>SharePoint</a:t>
            </a:r>
            <a:r>
              <a:rPr lang="zh-CN" altLang="en-US" dirty="0"/>
              <a:t>、</a:t>
            </a:r>
            <a:r>
              <a:rPr lang="en-US" altLang="zh-CN" dirty="0"/>
              <a:t>active directory</a:t>
            </a:r>
            <a:r>
              <a:rPr lang="zh-CN" altLang="en-US" dirty="0"/>
              <a:t>或其他任何安装了现有应用程序的计算机上安装</a:t>
            </a:r>
            <a:r>
              <a:rPr lang="en-US" altLang="zh-CN" dirty="0"/>
              <a:t>Office Online Server Preview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180873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235</TotalTime>
  <Words>978</Words>
  <Application>Microsoft Office PowerPoint</Application>
  <PresentationFormat>自定义</PresentationFormat>
  <Paragraphs>112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Microsoft YaHei UI</vt:lpstr>
      <vt:lpstr>宋体</vt:lpstr>
      <vt:lpstr>微软雅黑</vt:lpstr>
      <vt:lpstr>Arial</vt:lpstr>
      <vt:lpstr>Calibri</vt:lpstr>
      <vt:lpstr>Segoe UI</vt:lpstr>
      <vt:lpstr>Wingdings</vt:lpstr>
      <vt:lpstr>模板文件</vt:lpstr>
      <vt:lpstr>Exchange Server部署系统要求-共存部署</vt:lpstr>
      <vt:lpstr>Exchange Server部署系统要求-混合部署</vt:lpstr>
      <vt:lpstr>Exchange Server部署系统要求-网络和AD要求</vt:lpstr>
      <vt:lpstr>Exchange Server部署系统要求-AD体系结构要求</vt:lpstr>
      <vt:lpstr>Exchange Server部署系统要求-硬件要求</vt:lpstr>
      <vt:lpstr>Exchange Server部署系统要求-操作系统要求</vt:lpstr>
      <vt:lpstr>Exchange Server部署系统要求-.NetFramework</vt:lpstr>
      <vt:lpstr>Exchange Server部署系统要求-客户端支持</vt:lpstr>
      <vt:lpstr>Exchange Server部署系统要求-Office Online Server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44</cp:revision>
  <dcterms:created xsi:type="dcterms:W3CDTF">2014-08-01T06:06:31Z</dcterms:created>
  <dcterms:modified xsi:type="dcterms:W3CDTF">2016-06-07T07:02:16Z</dcterms:modified>
</cp:coreProperties>
</file>