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sldIdLst>
    <p:sldId id="274" r:id="rId2"/>
    <p:sldId id="278" r:id="rId3"/>
    <p:sldId id="275" r:id="rId4"/>
    <p:sldId id="276" r:id="rId5"/>
    <p:sldId id="277" r:id="rId6"/>
  </p:sldIdLst>
  <p:sldSz cx="12198350" cy="6859588"/>
  <p:notesSz cx="6858000" cy="9144000"/>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6BB"/>
    <a:srgbClr val="5A5A5A"/>
    <a:srgbClr val="BF1920"/>
    <a:srgbClr val="2E2E2E"/>
    <a:srgbClr val="11BBD5"/>
    <a:srgbClr val="005499"/>
    <a:srgbClr val="EF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2" y="96"/>
      </p:cViewPr>
      <p:guideLst>
        <p:guide orient="horz" pos="2161"/>
        <p:guide pos="3842"/>
      </p:guideLst>
    </p:cSldViewPr>
  </p:slideViewPr>
  <p:notesTextViewPr>
    <p:cViewPr>
      <p:scale>
        <a:sx n="1" d="1"/>
        <a:sy n="1" d="1"/>
      </p:scale>
      <p:origin x="0" y="0"/>
    </p:cViewPr>
  </p:notesTextViewPr>
  <p:notesViewPr>
    <p:cSldViewPr>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6CEA-800A-48F1-B66A-3DBC2417E7DC}" type="datetimeFigureOut">
              <a:rPr lang="zh-CN" altLang="en-US" smtClean="0"/>
              <a:t>2016/6/12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CE1E-2A1D-4F31-8CCA-EC5B32960BE2}" type="slidenum">
              <a:rPr lang="zh-CN" altLang="en-US" smtClean="0"/>
              <a:t>‹#›</a:t>
            </a:fld>
            <a:endParaRPr lang="zh-CN" altLang="en-US"/>
          </a:p>
        </p:txBody>
      </p:sp>
    </p:spTree>
    <p:extLst>
      <p:ext uri="{BB962C8B-B14F-4D97-AF65-F5344CB8AC3E}">
        <p14:creationId xmlns:p14="http://schemas.microsoft.com/office/powerpoint/2010/main" val="425804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a:t>单击此处编辑母版标题样式</a:t>
            </a:r>
          </a:p>
        </p:txBody>
      </p:sp>
      <p:pic>
        <p:nvPicPr>
          <p:cNvPr id="1028" name="Picture 4" descr="C:\Users\王佩丰\Desktop\未标题-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588"/>
          <a:stretch/>
        </p:blipFill>
        <p:spPr bwMode="auto">
          <a:xfrm>
            <a:off x="5494" y="-1"/>
            <a:ext cx="12220552" cy="42940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20635440">
            <a:off x="533959" y="939043"/>
            <a:ext cx="3985731" cy="9341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a:solidFill>
                  <a:srgbClr val="21B6BB"/>
                </a:solidFill>
              </a:rPr>
              <a:t>edu.51cto.com</a:t>
            </a:r>
          </a:p>
        </p:txBody>
      </p:sp>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582" y="5978429"/>
            <a:ext cx="2146142" cy="43244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dirty="0"/>
              <a:t>单击此处编辑母版文本样式</a:t>
            </a:r>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a:solidFill>
                  <a:srgbClr val="21B6BB"/>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anose="05000000000000000000" pitchFamily="2" charset="2"/>
              <a:buNone/>
              <a:defRPr lang="zh-CN" altLang="en-US" sz="2400" dirty="0" smtClean="0">
                <a:solidFill>
                  <a:srgbClr val="5A5A5A"/>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a:t>单击此处编辑母版文本样式</a:t>
            </a:r>
          </a:p>
        </p:txBody>
      </p:sp>
      <p:pic>
        <p:nvPicPr>
          <p:cNvPr id="11"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a:solidFill>
                  <a:schemeClr val="bg1"/>
                </a:solidFill>
                <a:latin typeface="+mn-ea"/>
                <a:ea typeface="+mn-ea"/>
              </a:rPr>
              <a:t>课程目录</a:t>
            </a:r>
            <a:endParaRPr lang="en-US" altLang="zh-CN" sz="4400" b="1" dirty="0">
              <a:solidFill>
                <a:schemeClr val="bg1"/>
              </a:solidFill>
              <a:latin typeface="+mn-ea"/>
              <a:ea typeface="+mn-ea"/>
            </a:endParaRPr>
          </a:p>
          <a:p>
            <a:r>
              <a:rPr lang="en-US" altLang="zh-CN" sz="2300"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2"/>
              </a:buBlip>
              <a:defRPr/>
            </a:lvl1pPr>
          </a:lstStyle>
          <a:p>
            <a:pPr lvl="0"/>
            <a:r>
              <a:rPr lang="zh-CN" altLang="en-US" dirty="0"/>
              <a:t>单击此处编辑母版文本样式</a:t>
            </a: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83551" y="6171097"/>
            <a:ext cx="1944216" cy="391757"/>
          </a:xfrm>
          <a:prstGeom prst="rect">
            <a:avLst/>
          </a:prstGeom>
        </p:spPr>
      </p:pic>
    </p:spTree>
    <p:extLst>
      <p:ext uri="{BB962C8B-B14F-4D97-AF65-F5344CB8AC3E}">
        <p14:creationId xmlns:p14="http://schemas.microsoft.com/office/powerpoint/2010/main" val="415656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a:t>单击此处编辑母版文本样式</a:t>
            </a:r>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360" indent="-457360">
              <a:buFont typeface="Wingdings" panose="05000000000000000000" pitchFamily="2" charset="2"/>
              <a:buChar char="l"/>
              <a:defRPr lang="zh-CN" altLang="en-US" sz="2800" dirty="0" smtClean="0">
                <a:solidFill>
                  <a:srgbClr val="21B6BB"/>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a:t>单击此处编辑母版文本样式</a:t>
            </a:r>
          </a:p>
        </p:txBody>
      </p:sp>
      <p:pic>
        <p:nvPicPr>
          <p:cNvPr id="9"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51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a:t>单击此处编辑母版标题样式</a:t>
            </a:r>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760" indent="-609813">
              <a:buClr>
                <a:srgbClr val="21B6BB"/>
              </a:buClr>
              <a:buFont typeface="Wingdings" panose="05000000000000000000" pitchFamily="2" charset="2"/>
              <a:buChar char="l"/>
              <a:defRPr sz="2800">
                <a:solidFill>
                  <a:srgbClr val="5A5A5A"/>
                </a:solidFill>
              </a:defRPr>
            </a:lvl1pPr>
          </a:lstStyle>
          <a:p>
            <a:pPr lvl="0"/>
            <a:r>
              <a:rPr lang="zh-CN" altLang="en-US" dirty="0"/>
              <a:t>单击此处编辑母版文本样式</a:t>
            </a:r>
            <a:endParaRPr lang="en-US" altLang="zh-CN" dirty="0"/>
          </a:p>
          <a:p>
            <a:pPr lvl="1"/>
            <a:endParaRPr lang="zh-CN" altLang="en-US" dirty="0"/>
          </a:p>
        </p:txBody>
      </p:sp>
      <p:pic>
        <p:nvPicPr>
          <p:cNvPr id="8"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4" y="1703243"/>
            <a:ext cx="7179295" cy="1446550"/>
          </a:xfrm>
          <a:prstGeom prst="rect">
            <a:avLst/>
          </a:prstGeom>
          <a:noFill/>
        </p:spPr>
        <p:txBody>
          <a:bodyPr wrap="square" rtlCol="0">
            <a:spAutoFit/>
          </a:bodyPr>
          <a:lstStyle/>
          <a:p>
            <a:r>
              <a:rPr lang="en-US" altLang="zh-CN"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0"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3191" y="3583168"/>
            <a:ext cx="3960440" cy="92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3"/>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pic>
        <p:nvPicPr>
          <p:cNvPr id="6" name="图片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95519" y="717733"/>
            <a:ext cx="1940322" cy="390973"/>
          </a:xfrm>
          <a:prstGeom prst="rect">
            <a:avLst/>
          </a:prstGeom>
        </p:spPr>
      </p:pic>
    </p:spTree>
    <p:extLst>
      <p:ext uri="{BB962C8B-B14F-4D97-AF65-F5344CB8AC3E}">
        <p14:creationId xmlns:p14="http://schemas.microsoft.com/office/powerpoint/2010/main" val="412900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pic>
        <p:nvPicPr>
          <p:cNvPr id="1026" name="Picture 2" descr="C:\Users\王佩丰\Desktop\2015学院logo最新.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11001" y="305895"/>
            <a:ext cx="1615307" cy="32548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cSld>
  <p:clrMap bg1="lt1" tx1="dk1" bg2="lt2" tx2="dk2" accent1="accent1" accent2="accent2" accent3="accent3" accent4="accent4" accent5="accent5" accent6="accent6" hlink="hlink" folHlink="folHlink"/>
  <p:sldLayoutIdLst>
    <p:sldLayoutId id="2147483662" r:id="rId1"/>
    <p:sldLayoutId id="2147483668" r:id="rId2"/>
    <p:sldLayoutId id="2147483670" r:id="rId3"/>
    <p:sldLayoutId id="2147483664" r:id="rId4"/>
    <p:sldLayoutId id="2147483663" r:id="rId5"/>
    <p:sldLayoutId id="2147483667" r:id="rId6"/>
  </p:sldLayoutIdLst>
  <p:txStyles>
    <p:titleStyle>
      <a:lvl1pPr algn="l" defTabSz="1219627" rtl="0" eaLnBrk="1" latinLnBrk="0" hangingPunct="1">
        <a:spcBef>
          <a:spcPct val="0"/>
        </a:spcBef>
        <a:buNone/>
        <a:defRPr sz="3700" b="1" kern="1200">
          <a:solidFill>
            <a:srgbClr val="21B6BB"/>
          </a:solidFill>
          <a:latin typeface="微软雅黑" panose="020B0503020204020204" pitchFamily="34" charset="-122"/>
          <a:ea typeface="微软雅黑" panose="020B0503020204020204" pitchFamily="34" charset="-122"/>
          <a:cs typeface="+mj-cs"/>
        </a:defRPr>
      </a:lvl1pPr>
    </p:titleStyle>
    <p:bodyStyle>
      <a:lvl1pPr marL="1600760" indent="-609813" algn="l" defTabSz="1219627" rtl="0" eaLnBrk="1" latinLnBrk="0" hangingPunct="1">
        <a:spcBef>
          <a:spcPct val="20000"/>
        </a:spcBef>
        <a:buClr>
          <a:srgbClr val="21B6BB"/>
        </a:buClr>
        <a:buFont typeface="Wingdings" panose="05000000000000000000" pitchFamily="2" charset="2"/>
        <a:buChar char="l"/>
        <a:defRPr sz="2800" kern="1200">
          <a:solidFill>
            <a:schemeClr val="tx1">
              <a:lumMod val="65000"/>
              <a:lumOff val="3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lang="zh-CN" altLang="en-US" sz="2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453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3pPr>
      <a:lvl4pPr marL="2134347"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4pPr>
      <a:lvl5pPr marL="2744160"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5pPr>
      <a:lvl6pPr marL="335397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echnet.microsoft.com/zh-cn/library/bb124701"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通过安装向导安装边缘服务器角色</a:t>
            </a:r>
          </a:p>
        </p:txBody>
      </p:sp>
      <p:sp>
        <p:nvSpPr>
          <p:cNvPr id="3" name="内容占位符 2"/>
          <p:cNvSpPr>
            <a:spLocks noGrp="1"/>
          </p:cNvSpPr>
          <p:nvPr>
            <p:ph sz="quarter" idx="10"/>
          </p:nvPr>
        </p:nvSpPr>
        <p:spPr/>
        <p:txBody>
          <a:bodyPr>
            <a:noAutofit/>
          </a:bodyPr>
          <a:lstStyle/>
          <a:p>
            <a:r>
              <a:rPr lang="zh-CN" altLang="en-US" dirty="0"/>
              <a:t>边缘传输服务器角色可执行反垃圾邮件，并对传输中的邮件应用邮件和安全策略。边缘传输服务器角色</a:t>
            </a:r>
            <a:r>
              <a:rPr lang="zh-CN" altLang="en-US" b="1" dirty="0">
                <a:solidFill>
                  <a:srgbClr val="FF0000"/>
                </a:solidFill>
              </a:rPr>
              <a:t>无法在同一台计算机上与任何其他 </a:t>
            </a:r>
            <a:r>
              <a:rPr lang="en-US" altLang="zh-CN" b="1" dirty="0">
                <a:solidFill>
                  <a:srgbClr val="FF0000"/>
                </a:solidFill>
              </a:rPr>
              <a:t>Exchange </a:t>
            </a:r>
            <a:r>
              <a:rPr lang="zh-CN" altLang="en-US" b="1" dirty="0">
                <a:solidFill>
                  <a:srgbClr val="FF0000"/>
                </a:solidFill>
              </a:rPr>
              <a:t>服务器角色共存</a:t>
            </a:r>
            <a:r>
              <a:rPr lang="zh-CN" altLang="en-US" dirty="0"/>
              <a:t>。应该在</a:t>
            </a:r>
            <a:r>
              <a:rPr lang="zh-CN" altLang="en-US" b="1" dirty="0">
                <a:solidFill>
                  <a:srgbClr val="FF0000"/>
                </a:solidFill>
              </a:rPr>
              <a:t>外围网络</a:t>
            </a:r>
            <a:r>
              <a:rPr lang="zh-CN" altLang="en-US" dirty="0"/>
              <a:t>中和安全 </a:t>
            </a:r>
            <a:r>
              <a:rPr lang="en-US" altLang="zh-CN" dirty="0"/>
              <a:t>Active Directory </a:t>
            </a:r>
            <a:r>
              <a:rPr lang="zh-CN" altLang="en-US" dirty="0"/>
              <a:t>林外部部署边缘传输服务器角色</a:t>
            </a:r>
            <a:endParaRPr lang="en-US" altLang="zh-CN" dirty="0"/>
          </a:p>
          <a:p>
            <a:r>
              <a:rPr lang="zh-CN" altLang="en-US" dirty="0"/>
              <a:t>边缘传输服务器</a:t>
            </a:r>
            <a:endParaRPr lang="en-US" altLang="zh-CN" dirty="0"/>
          </a:p>
          <a:p>
            <a:pPr marL="990947" indent="0">
              <a:buNone/>
            </a:pPr>
            <a:r>
              <a:rPr lang="en-US" altLang="zh-CN" dirty="0">
                <a:hlinkClick r:id="rId2"/>
              </a:rPr>
              <a:t>https://technet.microsoft.com/zh-cn/library/bb124701</a:t>
            </a:r>
            <a:endParaRPr lang="en-US" altLang="zh-CN" dirty="0"/>
          </a:p>
          <a:p>
            <a:pPr marL="990947" indent="0">
              <a:buNone/>
            </a:pPr>
            <a:endParaRPr lang="en-US" altLang="zh-CN" dirty="0"/>
          </a:p>
          <a:p>
            <a:endParaRPr lang="zh-CN" altLang="en-US" sz="2000" dirty="0"/>
          </a:p>
        </p:txBody>
      </p:sp>
    </p:spTree>
    <p:extLst>
      <p:ext uri="{BB962C8B-B14F-4D97-AF65-F5344CB8AC3E}">
        <p14:creationId xmlns:p14="http://schemas.microsoft.com/office/powerpoint/2010/main" val="312610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通过安装向导安装边缘服务器角色</a:t>
            </a:r>
          </a:p>
        </p:txBody>
      </p:sp>
      <p:sp>
        <p:nvSpPr>
          <p:cNvPr id="4" name="内容占位符 3"/>
          <p:cNvSpPr>
            <a:spLocks noGrp="1"/>
          </p:cNvSpPr>
          <p:nvPr>
            <p:ph sz="quarter" idx="10"/>
          </p:nvPr>
        </p:nvSpPr>
        <p:spPr/>
        <p:txBody>
          <a:bodyPr>
            <a:noAutofit/>
          </a:bodyPr>
          <a:lstStyle/>
          <a:p>
            <a:r>
              <a:rPr lang="en-US" altLang="zh-CN" sz="1100" b="1" dirty="0">
                <a:solidFill>
                  <a:srgbClr val="FF0000"/>
                </a:solidFill>
              </a:rPr>
              <a:t>Internet </a:t>
            </a:r>
            <a:r>
              <a:rPr lang="zh-CN" altLang="en-US" sz="1100" b="1" dirty="0">
                <a:solidFill>
                  <a:srgbClr val="FF0000"/>
                </a:solidFill>
              </a:rPr>
              <a:t>邮件流</a:t>
            </a:r>
          </a:p>
          <a:p>
            <a:pPr marL="990947" indent="0">
              <a:buNone/>
            </a:pPr>
            <a:r>
              <a:rPr lang="zh-CN" altLang="en-US" sz="1100" dirty="0"/>
              <a:t>边缘传输服务器接受从 </a:t>
            </a:r>
            <a:r>
              <a:rPr lang="en-US" altLang="zh-CN" sz="1100" dirty="0"/>
              <a:t>Internet </a:t>
            </a:r>
            <a:r>
              <a:rPr lang="zh-CN" altLang="en-US" sz="1100" dirty="0"/>
              <a:t>进入到 </a:t>
            </a:r>
            <a:r>
              <a:rPr lang="en-US" altLang="zh-CN" sz="1100" dirty="0"/>
              <a:t>Exchange </a:t>
            </a:r>
            <a:r>
              <a:rPr lang="zh-CN" altLang="en-US" sz="1100" dirty="0"/>
              <a:t>组织中的邮件。边缘传输服务器对邮件进行处理后，该邮件将被路由到内部 </a:t>
            </a:r>
            <a:r>
              <a:rPr lang="en-US" altLang="zh-CN" sz="1100" dirty="0"/>
              <a:t>Exchange 2016 </a:t>
            </a:r>
            <a:r>
              <a:rPr lang="zh-CN" altLang="en-US" sz="1100" dirty="0"/>
              <a:t>邮箱服务器；首先到前端传输服务，然后到传输服务。</a:t>
            </a:r>
          </a:p>
          <a:p>
            <a:pPr marL="990947" indent="0">
              <a:buNone/>
            </a:pPr>
            <a:r>
              <a:rPr lang="en-US" altLang="zh-CN" sz="1100" dirty="0"/>
              <a:t>Exchange 2016 </a:t>
            </a:r>
            <a:r>
              <a:rPr lang="zh-CN" altLang="en-US" sz="1100" dirty="0"/>
              <a:t>邮箱服务器上的传输服务对邮件进行处理之后，会将从组织内部发送到 </a:t>
            </a:r>
            <a:r>
              <a:rPr lang="en-US" altLang="zh-CN" sz="1100" dirty="0"/>
              <a:t>Internet </a:t>
            </a:r>
            <a:r>
              <a:rPr lang="zh-CN" altLang="en-US" sz="1100" dirty="0"/>
              <a:t>的所有邮件路由到边缘传输服务器。</a:t>
            </a:r>
            <a:r>
              <a:rPr lang="zh-CN" altLang="en-US" sz="1100" b="1" dirty="0"/>
              <a:t>可以将边缘传输服务器配置为使用 </a:t>
            </a:r>
            <a:r>
              <a:rPr lang="en-US" altLang="zh-CN" sz="1100" b="1" dirty="0"/>
              <a:t>DNS </a:t>
            </a:r>
            <a:r>
              <a:rPr lang="zh-CN" altLang="en-US" sz="1100" b="1" dirty="0"/>
              <a:t>解析外部 </a:t>
            </a:r>
            <a:r>
              <a:rPr lang="en-US" altLang="zh-CN" sz="1100" b="1" dirty="0"/>
              <a:t>SMTP </a:t>
            </a:r>
            <a:r>
              <a:rPr lang="zh-CN" altLang="en-US" sz="1100" b="1" dirty="0"/>
              <a:t>域的 </a:t>
            </a:r>
            <a:r>
              <a:rPr lang="en-US" altLang="zh-CN" sz="1100" b="1" dirty="0"/>
              <a:t>MX </a:t>
            </a:r>
            <a:r>
              <a:rPr lang="zh-CN" altLang="en-US" sz="1100" b="1" dirty="0"/>
              <a:t>资源记录，也可以将边缘传输服务器配置为将邮件转发到智能主机以进行 </a:t>
            </a:r>
            <a:r>
              <a:rPr lang="en-US" altLang="zh-CN" sz="1100" b="1" dirty="0"/>
              <a:t>DNS </a:t>
            </a:r>
            <a:r>
              <a:rPr lang="zh-CN" altLang="en-US" sz="1100" b="1" dirty="0"/>
              <a:t>解析。</a:t>
            </a:r>
          </a:p>
          <a:p>
            <a:r>
              <a:rPr lang="zh-CN" altLang="en-US" sz="1100" b="1" dirty="0">
                <a:solidFill>
                  <a:srgbClr val="FF0000"/>
                </a:solidFill>
              </a:rPr>
              <a:t>反垃圾邮件和防病毒</a:t>
            </a:r>
          </a:p>
          <a:p>
            <a:pPr marL="990947" indent="0">
              <a:buNone/>
            </a:pPr>
            <a:r>
              <a:rPr lang="zh-CN" altLang="en-US" sz="1100" dirty="0"/>
              <a:t>在 </a:t>
            </a:r>
            <a:r>
              <a:rPr lang="en-US" altLang="zh-CN" sz="1100" dirty="0"/>
              <a:t>Exchange 2016 </a:t>
            </a:r>
            <a:r>
              <a:rPr lang="zh-CN" altLang="en-US" sz="1100" dirty="0"/>
              <a:t>中，反垃圾邮件和防病毒功能提供的服务可以阻止网络外围的病毒和商业垃圾邮件。大多数病毒都使用类似垃圾邮件的策略来尝试访问组织，并诱使用户打开电子邮件。如果可以筛选出大多数垃圾邮件，就更有可能在病毒进入组织之前将其隔离。</a:t>
            </a:r>
          </a:p>
          <a:p>
            <a:pPr marL="990947" indent="0">
              <a:buNone/>
            </a:pPr>
            <a:r>
              <a:rPr lang="zh-CN" altLang="en-US" sz="1100" dirty="0"/>
              <a:t>垃圾邮件制造者使用多种技术向组织发送垃圾邮件。边缘传输服务器通过提供一组协同工作以提供不同垃圾邮件筛选层和保护层的代理，帮助防止用户接收垃圾邮件。在连接器上建立缓送间隔会使电子邮件搜集尝试变得无效。</a:t>
            </a:r>
          </a:p>
          <a:p>
            <a:r>
              <a:rPr lang="zh-CN" altLang="en-US" sz="1100" b="1" dirty="0">
                <a:solidFill>
                  <a:srgbClr val="FF0000"/>
                </a:solidFill>
              </a:rPr>
              <a:t>边缘传输规则</a:t>
            </a:r>
          </a:p>
          <a:p>
            <a:pPr marL="990947" indent="0">
              <a:buNone/>
            </a:pPr>
            <a:r>
              <a:rPr lang="zh-CN" altLang="en-US" sz="1100" dirty="0"/>
              <a:t>边缘传输规则用于控制发送到 </a:t>
            </a:r>
            <a:r>
              <a:rPr lang="en-US" altLang="zh-CN" sz="1100" dirty="0"/>
              <a:t>Internet </a:t>
            </a:r>
            <a:r>
              <a:rPr lang="zh-CN" altLang="en-US" sz="1100" dirty="0"/>
              <a:t>或从其接收的邮件流。在每个边缘传输服务器上配置边缘传输规则，以通过将操作应用于满足指定条件的邮件来帮助保护企业网络资源和数据。边缘传输规则条件以数据为基础，例如，邮件主题、正文、标题或发件人地址中的特定单词或文本模式，垃圾邮件可信度 </a:t>
            </a:r>
            <a:r>
              <a:rPr lang="en-US" altLang="zh-CN" sz="1100" dirty="0"/>
              <a:t>(SCL) </a:t>
            </a:r>
            <a:r>
              <a:rPr lang="zh-CN" altLang="en-US" sz="1100" dirty="0"/>
              <a:t>或附件类型。当指定条件为真时，这些操作可确定处理邮件的方式。可能的操作包括隔离邮件、丢弃或拒绝邮件、附加其他收件人或记录事件。有例外情况（可选）可以不对特定邮件执行操作。</a:t>
            </a:r>
          </a:p>
          <a:p>
            <a:r>
              <a:rPr lang="zh-CN" altLang="en-US" sz="1100" b="1" dirty="0">
                <a:solidFill>
                  <a:srgbClr val="FF0000"/>
                </a:solidFill>
              </a:rPr>
              <a:t>地址重写</a:t>
            </a:r>
          </a:p>
          <a:p>
            <a:pPr marL="990947" indent="0">
              <a:buNone/>
            </a:pPr>
            <a:r>
              <a:rPr lang="zh-CN" altLang="en-US" sz="1100" dirty="0"/>
              <a:t>地址重写可向外部收件人呈现一致的电子邮件地址外观。在边缘传输服务器上配置地址重写可以修改入站和出站邮件上的 </a:t>
            </a:r>
            <a:r>
              <a:rPr lang="en-US" altLang="zh-CN" sz="1100" dirty="0"/>
              <a:t>SMTP </a:t>
            </a:r>
            <a:r>
              <a:rPr lang="zh-CN" altLang="en-US" sz="1100" dirty="0"/>
              <a:t>地址。对于想要呈现一致的电子邮件地址外观的新合并组织而言，地址重写尤为有用。</a:t>
            </a:r>
          </a:p>
          <a:p>
            <a:endParaRPr lang="zh-CN" altLang="en-US" sz="1100" dirty="0"/>
          </a:p>
        </p:txBody>
      </p:sp>
    </p:spTree>
    <p:extLst>
      <p:ext uri="{BB962C8B-B14F-4D97-AF65-F5344CB8AC3E}">
        <p14:creationId xmlns:p14="http://schemas.microsoft.com/office/powerpoint/2010/main" val="320783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通过安装向导安装边缘服务器角色</a:t>
            </a:r>
            <a:r>
              <a:rPr lang="en-US" altLang="zh-CN" dirty="0"/>
              <a:t>-</a:t>
            </a:r>
            <a:r>
              <a:rPr lang="zh-CN" altLang="en-US" dirty="0"/>
              <a:t>安装</a:t>
            </a:r>
          </a:p>
        </p:txBody>
      </p:sp>
      <p:sp>
        <p:nvSpPr>
          <p:cNvPr id="3" name="内容占位符 2"/>
          <p:cNvSpPr>
            <a:spLocks noGrp="1"/>
          </p:cNvSpPr>
          <p:nvPr>
            <p:ph sz="quarter" idx="10"/>
          </p:nvPr>
        </p:nvSpPr>
        <p:spPr/>
        <p:txBody>
          <a:bodyPr>
            <a:noAutofit/>
          </a:bodyPr>
          <a:lstStyle/>
          <a:p>
            <a:r>
              <a:rPr lang="en-US" altLang="zh-CN" sz="2400" b="1" dirty="0">
                <a:solidFill>
                  <a:srgbClr val="FF0000"/>
                </a:solidFill>
              </a:rPr>
              <a:t>DEMO</a:t>
            </a:r>
            <a:r>
              <a:rPr lang="zh-CN" altLang="en-US" sz="2400" b="1" dirty="0">
                <a:solidFill>
                  <a:srgbClr val="FF0000"/>
                </a:solidFill>
              </a:rPr>
              <a:t>演示</a:t>
            </a:r>
            <a:endParaRPr lang="en-US" altLang="zh-CN" sz="2400" b="1" dirty="0">
              <a:solidFill>
                <a:srgbClr val="FF0000"/>
              </a:solidFill>
            </a:endParaRPr>
          </a:p>
          <a:p>
            <a:endParaRPr lang="zh-CN" altLang="en-US" sz="2400" b="1" dirty="0"/>
          </a:p>
        </p:txBody>
      </p:sp>
    </p:spTree>
    <p:extLst>
      <p:ext uri="{BB962C8B-B14F-4D97-AF65-F5344CB8AC3E}">
        <p14:creationId xmlns:p14="http://schemas.microsoft.com/office/powerpoint/2010/main" val="379765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通过安装向导安装边缘服务器角色</a:t>
            </a:r>
            <a:r>
              <a:rPr lang="en-US" altLang="zh-CN" dirty="0"/>
              <a:t>-</a:t>
            </a:r>
            <a:r>
              <a:rPr lang="zh-CN" altLang="en-US" dirty="0"/>
              <a:t>验证</a:t>
            </a:r>
          </a:p>
        </p:txBody>
      </p:sp>
      <p:sp>
        <p:nvSpPr>
          <p:cNvPr id="4" name="内容占位符 3"/>
          <p:cNvSpPr>
            <a:spLocks noGrp="1"/>
          </p:cNvSpPr>
          <p:nvPr>
            <p:ph sz="quarter" idx="10"/>
          </p:nvPr>
        </p:nvSpPr>
        <p:spPr/>
        <p:txBody>
          <a:bodyPr/>
          <a:lstStyle/>
          <a:p>
            <a:r>
              <a:rPr lang="zh-CN" altLang="en-US" dirty="0">
                <a:solidFill>
                  <a:schemeClr val="tx1"/>
                </a:solidFill>
              </a:rPr>
              <a:t>若要验证 </a:t>
            </a:r>
            <a:r>
              <a:rPr lang="en-US" altLang="zh-CN" dirty="0">
                <a:solidFill>
                  <a:schemeClr val="tx1"/>
                </a:solidFill>
              </a:rPr>
              <a:t>Exchange 2016 </a:t>
            </a:r>
            <a:r>
              <a:rPr lang="zh-CN" altLang="en-US" dirty="0">
                <a:solidFill>
                  <a:schemeClr val="tx1"/>
                </a:solidFill>
              </a:rPr>
              <a:t>安装是否成功，请在 </a:t>
            </a:r>
            <a:r>
              <a:rPr lang="en-US" altLang="zh-CN" dirty="0">
                <a:solidFill>
                  <a:schemeClr val="tx1"/>
                </a:solidFill>
              </a:rPr>
              <a:t>Exchange </a:t>
            </a:r>
            <a:r>
              <a:rPr lang="zh-CN" altLang="en-US" dirty="0">
                <a:solidFill>
                  <a:schemeClr val="tx1"/>
                </a:solidFill>
              </a:rPr>
              <a:t>命令行管理程序中运行 </a:t>
            </a:r>
            <a:r>
              <a:rPr lang="en-US" altLang="zh-CN" b="1" dirty="0">
                <a:solidFill>
                  <a:srgbClr val="FF0000"/>
                </a:solidFill>
              </a:rPr>
              <a:t>Get-</a:t>
            </a:r>
            <a:r>
              <a:rPr lang="en-US" altLang="zh-CN" b="1" dirty="0" err="1">
                <a:solidFill>
                  <a:srgbClr val="FF0000"/>
                </a:solidFill>
              </a:rPr>
              <a:t>ExchangeServer</a:t>
            </a:r>
            <a:r>
              <a:rPr lang="en-US" altLang="zh-CN" b="1" dirty="0">
                <a:solidFill>
                  <a:srgbClr val="FF0000"/>
                </a:solidFill>
              </a:rPr>
              <a:t> </a:t>
            </a:r>
            <a:r>
              <a:rPr lang="en-US" altLang="zh-CN" dirty="0">
                <a:solidFill>
                  <a:schemeClr val="tx1"/>
                </a:solidFill>
              </a:rPr>
              <a:t>cmdlet</a:t>
            </a:r>
            <a:r>
              <a:rPr lang="zh-CN" altLang="en-US" dirty="0">
                <a:solidFill>
                  <a:schemeClr val="tx1"/>
                </a:solidFill>
              </a:rPr>
              <a:t>。将显示运行此 </a:t>
            </a:r>
            <a:r>
              <a:rPr lang="en-US" altLang="zh-CN" dirty="0">
                <a:solidFill>
                  <a:schemeClr val="tx1"/>
                </a:solidFill>
              </a:rPr>
              <a:t>cmdlet </a:t>
            </a:r>
            <a:r>
              <a:rPr lang="zh-CN" altLang="en-US" dirty="0">
                <a:solidFill>
                  <a:schemeClr val="tx1"/>
                </a:solidFill>
              </a:rPr>
              <a:t>时在指定服务器上安装的所有 </a:t>
            </a:r>
            <a:r>
              <a:rPr lang="en-US" altLang="zh-CN" dirty="0">
                <a:solidFill>
                  <a:schemeClr val="tx1"/>
                </a:solidFill>
              </a:rPr>
              <a:t>Exchange </a:t>
            </a:r>
            <a:r>
              <a:rPr lang="zh-CN" altLang="en-US" dirty="0">
                <a:solidFill>
                  <a:schemeClr val="tx1"/>
                </a:solidFill>
              </a:rPr>
              <a:t>服务器角色</a:t>
            </a:r>
          </a:p>
          <a:p>
            <a:r>
              <a:rPr lang="zh-CN" altLang="en-US" dirty="0"/>
              <a:t>查看服务</a:t>
            </a:r>
            <a:r>
              <a:rPr lang="en-US" altLang="zh-CN" dirty="0"/>
              <a:t>/EMS/EAC/</a:t>
            </a:r>
            <a:endParaRPr lang="zh-CN" altLang="en-US" dirty="0"/>
          </a:p>
        </p:txBody>
      </p:sp>
    </p:spTree>
    <p:extLst>
      <p:ext uri="{BB962C8B-B14F-4D97-AF65-F5344CB8AC3E}">
        <p14:creationId xmlns:p14="http://schemas.microsoft.com/office/powerpoint/2010/main" val="388130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通过安装向导安装边缘服务器角色</a:t>
            </a:r>
            <a:r>
              <a:rPr lang="en-US" altLang="zh-CN" dirty="0"/>
              <a:t>-</a:t>
            </a:r>
            <a:r>
              <a:rPr lang="zh-CN" altLang="en-US" dirty="0"/>
              <a:t>验证</a:t>
            </a:r>
          </a:p>
        </p:txBody>
      </p:sp>
      <p:sp>
        <p:nvSpPr>
          <p:cNvPr id="4" name="内容占位符 3"/>
          <p:cNvSpPr>
            <a:spLocks noGrp="1"/>
          </p:cNvSpPr>
          <p:nvPr>
            <p:ph sz="quarter" idx="10"/>
          </p:nvPr>
        </p:nvSpPr>
        <p:spPr/>
        <p:txBody>
          <a:bodyPr>
            <a:noAutofit/>
          </a:bodyPr>
          <a:lstStyle/>
          <a:p>
            <a:r>
              <a:rPr lang="zh-CN" altLang="en-US" sz="1800" dirty="0">
                <a:solidFill>
                  <a:schemeClr val="tx1"/>
                </a:solidFill>
              </a:rPr>
              <a:t>在安装期间，</a:t>
            </a:r>
            <a:r>
              <a:rPr lang="en-US" altLang="zh-CN" sz="1800" dirty="0">
                <a:solidFill>
                  <a:schemeClr val="tx1"/>
                </a:solidFill>
              </a:rPr>
              <a:t>Exchange </a:t>
            </a:r>
            <a:r>
              <a:rPr lang="zh-CN" altLang="en-US" sz="1800" dirty="0">
                <a:solidFill>
                  <a:schemeClr val="tx1"/>
                </a:solidFill>
              </a:rPr>
              <a:t>安装程序在运行 </a:t>
            </a:r>
            <a:r>
              <a:rPr lang="en-US" altLang="zh-CN" sz="1800" dirty="0">
                <a:solidFill>
                  <a:schemeClr val="tx1"/>
                </a:solidFill>
              </a:rPr>
              <a:t>Windows Server 2012 </a:t>
            </a:r>
            <a:r>
              <a:rPr lang="zh-CN" altLang="en-US" sz="1800" dirty="0">
                <a:solidFill>
                  <a:schemeClr val="tx1"/>
                </a:solidFill>
              </a:rPr>
              <a:t>或更高版本的计算机上</a:t>
            </a:r>
            <a:r>
              <a:rPr lang="zh-CN" altLang="en-US" sz="1800" b="1" dirty="0">
                <a:solidFill>
                  <a:srgbClr val="FF0000"/>
                </a:solidFill>
              </a:rPr>
              <a:t>“事件查看器”的“应用程序”日志中记录事件。查看“应用程序”日志，并确保不会出现与 </a:t>
            </a:r>
            <a:r>
              <a:rPr lang="en-US" altLang="zh-CN" sz="1800" b="1" dirty="0">
                <a:solidFill>
                  <a:srgbClr val="FF0000"/>
                </a:solidFill>
              </a:rPr>
              <a:t>Exchange </a:t>
            </a:r>
            <a:r>
              <a:rPr lang="zh-CN" altLang="en-US" sz="1800" b="1" dirty="0">
                <a:solidFill>
                  <a:srgbClr val="FF0000"/>
                </a:solidFill>
              </a:rPr>
              <a:t>安装程序有关的警告或错误消息</a:t>
            </a:r>
            <a:r>
              <a:rPr lang="zh-CN" altLang="en-US" sz="1800" dirty="0">
                <a:solidFill>
                  <a:schemeClr val="tx1"/>
                </a:solidFill>
              </a:rPr>
              <a:t>。这些日志文件包含 </a:t>
            </a:r>
            <a:r>
              <a:rPr lang="en-US" altLang="zh-CN" sz="1800" dirty="0">
                <a:solidFill>
                  <a:schemeClr val="tx1"/>
                </a:solidFill>
              </a:rPr>
              <a:t>Exchange 2016 </a:t>
            </a:r>
            <a:r>
              <a:rPr lang="zh-CN" altLang="en-US" sz="1800" dirty="0">
                <a:solidFill>
                  <a:schemeClr val="tx1"/>
                </a:solidFill>
              </a:rPr>
              <a:t>安装期间系统所执行的每个操作历史以及任何可能出现的错误。默认情况下，日志的记录方式为 </a:t>
            </a:r>
            <a:r>
              <a:rPr lang="en-US" altLang="zh-CN" sz="1800" dirty="0">
                <a:solidFill>
                  <a:schemeClr val="tx1"/>
                </a:solidFill>
              </a:rPr>
              <a:t>Verbose</a:t>
            </a:r>
            <a:r>
              <a:rPr lang="zh-CN" altLang="en-US" sz="1800" dirty="0">
                <a:solidFill>
                  <a:schemeClr val="tx1"/>
                </a:solidFill>
              </a:rPr>
              <a:t>。提供有关每个已安装服务器角色的信息。</a:t>
            </a:r>
          </a:p>
          <a:p>
            <a:r>
              <a:rPr lang="zh-CN" altLang="en-US" sz="1800" dirty="0">
                <a:solidFill>
                  <a:schemeClr val="tx1"/>
                </a:solidFill>
              </a:rPr>
              <a:t>您可以在 </a:t>
            </a:r>
            <a:r>
              <a:rPr lang="en-US" altLang="zh-CN" sz="1800" dirty="0">
                <a:solidFill>
                  <a:schemeClr val="tx1"/>
                </a:solidFill>
              </a:rPr>
              <a:t>&lt;system drive&gt;\</a:t>
            </a:r>
            <a:r>
              <a:rPr lang="en-US" altLang="zh-CN" sz="1800" dirty="0" err="1">
                <a:solidFill>
                  <a:schemeClr val="tx1"/>
                </a:solidFill>
              </a:rPr>
              <a:t>ExchangeSetupLogs</a:t>
            </a:r>
            <a:r>
              <a:rPr lang="en-US" altLang="zh-CN" sz="1800" dirty="0">
                <a:solidFill>
                  <a:schemeClr val="tx1"/>
                </a:solidFill>
              </a:rPr>
              <a:t>\ExchangeSetup.log </a:t>
            </a:r>
            <a:r>
              <a:rPr lang="zh-CN" altLang="en-US" sz="1800" dirty="0">
                <a:solidFill>
                  <a:schemeClr val="tx1"/>
                </a:solidFill>
              </a:rPr>
              <a:t>找到</a:t>
            </a:r>
            <a:r>
              <a:rPr lang="zh-CN" altLang="en-US" sz="1800" b="1" dirty="0">
                <a:solidFill>
                  <a:srgbClr val="FF0000"/>
                </a:solidFill>
              </a:rPr>
              <a:t>安装程序日志文件</a:t>
            </a:r>
            <a:r>
              <a:rPr lang="zh-CN" altLang="en-US" sz="1800" dirty="0">
                <a:solidFill>
                  <a:schemeClr val="tx1"/>
                </a:solidFill>
              </a:rPr>
              <a:t>。</a:t>
            </a:r>
            <a:r>
              <a:rPr lang="en-US" altLang="zh-CN" sz="1800" dirty="0">
                <a:solidFill>
                  <a:schemeClr val="tx1"/>
                </a:solidFill>
              </a:rPr>
              <a:t>&lt;system drive&gt; </a:t>
            </a:r>
            <a:r>
              <a:rPr lang="zh-CN" altLang="en-US" sz="1800" dirty="0">
                <a:solidFill>
                  <a:schemeClr val="tx1"/>
                </a:solidFill>
              </a:rPr>
              <a:t>变量代表安装操作系统驱动器的根目录。</a:t>
            </a:r>
          </a:p>
          <a:p>
            <a:r>
              <a:rPr lang="zh-CN" altLang="en-US" sz="1800" dirty="0">
                <a:solidFill>
                  <a:schemeClr val="tx1"/>
                </a:solidFill>
              </a:rPr>
              <a:t>安装程序日志文件将跟踪 </a:t>
            </a:r>
            <a:r>
              <a:rPr lang="en-US" altLang="zh-CN" sz="1800" dirty="0">
                <a:solidFill>
                  <a:schemeClr val="tx1"/>
                </a:solidFill>
              </a:rPr>
              <a:t>Exchange 2016 </a:t>
            </a:r>
            <a:r>
              <a:rPr lang="zh-CN" altLang="en-US" sz="1800" dirty="0">
                <a:solidFill>
                  <a:schemeClr val="tx1"/>
                </a:solidFill>
              </a:rPr>
              <a:t>安装和配置期间所执行的每项任务的进度。它包含以下信息：</a:t>
            </a:r>
            <a:r>
              <a:rPr lang="zh-CN" altLang="en-US" sz="1800" b="1" dirty="0">
                <a:solidFill>
                  <a:srgbClr val="FF0000"/>
                </a:solidFill>
              </a:rPr>
              <a:t>开始安装前执行的先决条件检查和系统准备情况检查的状态、应用程序安装进度以及对系统所做的配置更改</a:t>
            </a:r>
            <a:r>
              <a:rPr lang="zh-CN" altLang="en-US" sz="1800" dirty="0">
                <a:solidFill>
                  <a:schemeClr val="tx1"/>
                </a:solidFill>
              </a:rPr>
              <a:t>。检查此日志文件，以验证服务器角色已按预期方式安装</a:t>
            </a:r>
            <a:endParaRPr lang="zh-CN" altLang="en-US" sz="1800" dirty="0"/>
          </a:p>
        </p:txBody>
      </p:sp>
    </p:spTree>
    <p:extLst>
      <p:ext uri="{BB962C8B-B14F-4D97-AF65-F5344CB8AC3E}">
        <p14:creationId xmlns:p14="http://schemas.microsoft.com/office/powerpoint/2010/main" val="896040825"/>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模板文件</Template>
  <TotalTime>373</TotalTime>
  <Words>756</Words>
  <Application>Microsoft Office PowerPoint</Application>
  <PresentationFormat>自定义</PresentationFormat>
  <Paragraphs>24</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 Unicode MS</vt:lpstr>
      <vt:lpstr>宋体</vt:lpstr>
      <vt:lpstr>微软雅黑</vt:lpstr>
      <vt:lpstr>Arial</vt:lpstr>
      <vt:lpstr>Calibri</vt:lpstr>
      <vt:lpstr>Wingdings</vt:lpstr>
      <vt:lpstr>模板文件</vt:lpstr>
      <vt:lpstr>通过安装向导安装边缘服务器角色</vt:lpstr>
      <vt:lpstr>通过安装向导安装边缘服务器角色</vt:lpstr>
      <vt:lpstr>通过安装向导安装边缘服务器角色-安装</vt:lpstr>
      <vt:lpstr>通过安装向导安装边缘服务器角色-验证</vt:lpstr>
      <vt:lpstr>通过安装向导安装边缘服务器角色-验证</vt:lpstr>
    </vt:vector>
  </TitlesOfParts>
  <Company>苏州派森咨询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王佩丰</dc:creator>
  <cp:lastModifiedBy>zeng曾垂鑫</cp:lastModifiedBy>
  <cp:revision>81</cp:revision>
  <dcterms:created xsi:type="dcterms:W3CDTF">2014-08-01T06:06:31Z</dcterms:created>
  <dcterms:modified xsi:type="dcterms:W3CDTF">2016-06-12T03:47:58Z</dcterms:modified>
</cp:coreProperties>
</file>