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71" r:id="rId2"/>
    <p:sldId id="272" r:id="rId3"/>
    <p:sldId id="273" r:id="rId4"/>
    <p:sldId id="274" r:id="rId5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2" y="96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/>
              <a:t>单击此处编辑母版标题样式</a:t>
            </a:r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>
                <a:solidFill>
                  <a:srgbClr val="21B6BB"/>
                </a:solidFill>
              </a:rPr>
              <a:t>edu.51cto.com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2" y="5978429"/>
            <a:ext cx="2146142" cy="4324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36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51" y="6171097"/>
            <a:ext cx="1944216" cy="39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6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51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519" y="717733"/>
            <a:ext cx="1940322" cy="39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0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王佩丰\Desktop\2015学院logo最新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01" y="305895"/>
            <a:ext cx="1615307" cy="32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  <a:r>
              <a:rPr lang="en-US" altLang="zh-CN" dirty="0"/>
              <a:t>	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部署先决条件之</a:t>
            </a:r>
            <a:r>
              <a:rPr lang="en-US" altLang="zh-CN" dirty="0"/>
              <a:t>AD</a:t>
            </a:r>
            <a:r>
              <a:rPr lang="zh-CN" altLang="en-US" dirty="0"/>
              <a:t>准备</a:t>
            </a:r>
            <a:r>
              <a:rPr lang="en-US" altLang="zh-CN" dirty="0"/>
              <a:t>—</a:t>
            </a:r>
            <a:r>
              <a:rPr lang="zh-CN" altLang="en-US" dirty="0"/>
              <a:t>自动准备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/>
              <a:t>有多种方法可用于为 </a:t>
            </a:r>
            <a:r>
              <a:rPr lang="en-US" altLang="zh-CN" sz="1600" dirty="0"/>
              <a:t>Exchange </a:t>
            </a:r>
            <a:r>
              <a:rPr lang="zh-CN" altLang="en-US" sz="1600" dirty="0"/>
              <a:t>准备 </a:t>
            </a:r>
            <a:r>
              <a:rPr lang="en-US" altLang="zh-CN" sz="1600" dirty="0"/>
              <a:t>Active Directory</a:t>
            </a:r>
            <a:r>
              <a:rPr lang="zh-CN" altLang="en-US" sz="1600" dirty="0"/>
              <a:t>。第一种是</a:t>
            </a:r>
            <a:r>
              <a:rPr lang="zh-CN" altLang="en-US" sz="1600" b="1" dirty="0">
                <a:solidFill>
                  <a:srgbClr val="FF0000"/>
                </a:solidFill>
              </a:rPr>
              <a:t>让 </a:t>
            </a:r>
            <a:r>
              <a:rPr lang="en-US" altLang="zh-CN" sz="1600" b="1" dirty="0">
                <a:solidFill>
                  <a:srgbClr val="FF0000"/>
                </a:solidFill>
              </a:rPr>
              <a:t>Exchange 2016 </a:t>
            </a:r>
            <a:r>
              <a:rPr lang="zh-CN" altLang="en-US" sz="1600" b="1" dirty="0">
                <a:solidFill>
                  <a:srgbClr val="FF0000"/>
                </a:solidFill>
              </a:rPr>
              <a:t>安装程序向导为您代劳</a:t>
            </a:r>
            <a:r>
              <a:rPr lang="zh-CN" altLang="en-US" sz="1600" dirty="0"/>
              <a:t>。如果您没有大型 </a:t>
            </a:r>
            <a:r>
              <a:rPr lang="en-US" altLang="zh-CN" sz="1600" dirty="0"/>
              <a:t>Active Directory </a:t>
            </a:r>
            <a:r>
              <a:rPr lang="zh-CN" altLang="en-US" sz="1600" dirty="0"/>
              <a:t>部署，且没有负责管理 </a:t>
            </a:r>
            <a:r>
              <a:rPr lang="en-US" altLang="zh-CN" sz="1600" dirty="0"/>
              <a:t>Active Directory </a:t>
            </a:r>
            <a:r>
              <a:rPr lang="zh-CN" altLang="en-US" sz="1600" dirty="0"/>
              <a:t>的单独团队，我们建议您使用向导。您所使用的帐户需为</a:t>
            </a:r>
            <a:r>
              <a:rPr lang="zh-CN" altLang="en-US" sz="1600" b="1" dirty="0">
                <a:solidFill>
                  <a:srgbClr val="FF0000"/>
                </a:solidFill>
              </a:rPr>
              <a:t>架构管理员和企业管理员安全组</a:t>
            </a:r>
            <a:r>
              <a:rPr lang="zh-CN" altLang="en-US" sz="1600" dirty="0"/>
              <a:t>的成员。</a:t>
            </a:r>
          </a:p>
        </p:txBody>
      </p:sp>
    </p:spTree>
    <p:extLst>
      <p:ext uri="{BB962C8B-B14F-4D97-AF65-F5344CB8AC3E}">
        <p14:creationId xmlns:p14="http://schemas.microsoft.com/office/powerpoint/2010/main" val="213523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部署先决条件之</a:t>
            </a:r>
            <a:r>
              <a:rPr lang="en-US" altLang="zh-CN" dirty="0"/>
              <a:t>AD</a:t>
            </a:r>
            <a:r>
              <a:rPr lang="zh-CN" altLang="en-US" dirty="0"/>
              <a:t>准备</a:t>
            </a:r>
            <a:r>
              <a:rPr lang="en-US" altLang="zh-CN" dirty="0"/>
              <a:t>—</a:t>
            </a:r>
            <a:r>
              <a:rPr lang="zh-CN" altLang="en-US" dirty="0"/>
              <a:t>手动准备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/>
              <a:t>如果您具有大型 </a:t>
            </a:r>
            <a:r>
              <a:rPr lang="en-US" altLang="zh-CN" sz="1600" dirty="0"/>
              <a:t>Active Directory </a:t>
            </a:r>
            <a:r>
              <a:rPr lang="zh-CN" altLang="en-US" sz="1600" dirty="0"/>
              <a:t>部署，或者具有单独的团队来管理 </a:t>
            </a:r>
            <a:r>
              <a:rPr lang="en-US" altLang="zh-CN" sz="1600" dirty="0"/>
              <a:t>Active Directory</a:t>
            </a:r>
          </a:p>
          <a:p>
            <a:pPr>
              <a:lnSpc>
                <a:spcPct val="120000"/>
              </a:lnSpc>
            </a:pPr>
            <a:r>
              <a:rPr lang="zh-CN" altLang="en-US" sz="1600" dirty="0"/>
              <a:t>架构准备：</a:t>
            </a:r>
            <a:r>
              <a:rPr lang="en-US" altLang="zh-CN" sz="1600" dirty="0"/>
              <a:t>Exchange </a:t>
            </a:r>
            <a:r>
              <a:rPr lang="zh-CN" altLang="en-US" sz="1600" dirty="0"/>
              <a:t>在 </a:t>
            </a:r>
            <a:r>
              <a:rPr lang="en-US" altLang="zh-CN" sz="1600" dirty="0"/>
              <a:t>Active Directory </a:t>
            </a:r>
            <a:r>
              <a:rPr lang="zh-CN" altLang="en-US" sz="1600" dirty="0"/>
              <a:t>中存储了大量信息，但在存储之前，需要添加和更新类、属性及其他项目</a:t>
            </a:r>
            <a:endParaRPr lang="en-US" altLang="zh-CN" sz="1600" dirty="0"/>
          </a:p>
          <a:p>
            <a:pPr marL="990947" indent="0">
              <a:lnSpc>
                <a:spcPct val="120000"/>
              </a:lnSpc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Setup.exe /</a:t>
            </a:r>
            <a:r>
              <a:rPr lang="en-US" altLang="zh-CN" sz="1600" b="1" dirty="0" err="1">
                <a:solidFill>
                  <a:srgbClr val="FF0000"/>
                </a:solidFill>
              </a:rPr>
              <a:t>PrepareSchema</a:t>
            </a:r>
            <a:r>
              <a:rPr lang="en-US" altLang="zh-CN" sz="1600" b="1" dirty="0">
                <a:solidFill>
                  <a:srgbClr val="FF0000"/>
                </a:solidFill>
              </a:rPr>
              <a:t> /</a:t>
            </a:r>
            <a:r>
              <a:rPr lang="en-US" altLang="zh-CN" sz="1600" b="1" dirty="0" err="1">
                <a:solidFill>
                  <a:srgbClr val="FF0000"/>
                </a:solidFill>
              </a:rPr>
              <a:t>IAcceptExchangeServerLicenseTerms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/>
              <a:t>AD</a:t>
            </a:r>
            <a:r>
              <a:rPr lang="zh-CN" altLang="en-US" sz="1600" dirty="0"/>
              <a:t>准备：此步骤创建其他容器和安全组，并设置权限，以便 </a:t>
            </a:r>
            <a:r>
              <a:rPr lang="en-US" altLang="zh-CN" sz="1600" dirty="0"/>
              <a:t>Exchange </a:t>
            </a:r>
            <a:r>
              <a:rPr lang="zh-CN" altLang="en-US" sz="1600" dirty="0"/>
              <a:t>可以访问它们</a:t>
            </a:r>
            <a:endParaRPr lang="en-US" altLang="zh-CN" sz="1600" dirty="0"/>
          </a:p>
          <a:p>
            <a:pPr marL="990947" indent="0">
              <a:lnSpc>
                <a:spcPct val="120000"/>
              </a:lnSpc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Setup.exe /</a:t>
            </a:r>
            <a:r>
              <a:rPr lang="en-US" altLang="zh-CN" sz="1600" b="1" dirty="0" err="1">
                <a:solidFill>
                  <a:srgbClr val="FF0000"/>
                </a:solidFill>
              </a:rPr>
              <a:t>PrepareAD</a:t>
            </a:r>
            <a:r>
              <a:rPr lang="en-US" altLang="zh-CN" sz="1600" b="1" dirty="0">
                <a:solidFill>
                  <a:srgbClr val="FF0000"/>
                </a:solidFill>
              </a:rPr>
              <a:t> /</a:t>
            </a:r>
            <a:r>
              <a:rPr lang="en-US" altLang="zh-CN" sz="1600" b="1" dirty="0" err="1">
                <a:solidFill>
                  <a:srgbClr val="FF0000"/>
                </a:solidFill>
              </a:rPr>
              <a:t>OrganizationName</a:t>
            </a:r>
            <a:r>
              <a:rPr lang="en-US" altLang="zh-CN" sz="1600" b="1" dirty="0">
                <a:solidFill>
                  <a:srgbClr val="FF0000"/>
                </a:solidFill>
              </a:rPr>
              <a:t>:"&lt;organization name&gt;" /</a:t>
            </a:r>
            <a:r>
              <a:rPr lang="en-US" altLang="zh-CN" sz="1600" b="1" dirty="0" err="1">
                <a:solidFill>
                  <a:srgbClr val="FF0000"/>
                </a:solidFill>
              </a:rPr>
              <a:t>IAcceptExchangeServerLicenseTerms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985838" y="4702085"/>
            <a:ext cx="97938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/>
              <a:t>准备 </a:t>
            </a:r>
            <a:r>
              <a:rPr lang="en-US" altLang="zh-CN" sz="1800" dirty="0"/>
              <a:t>Active Directory </a:t>
            </a:r>
            <a:r>
              <a:rPr lang="zh-CN" altLang="en-US" sz="1800" dirty="0"/>
              <a:t>和域  </a:t>
            </a:r>
            <a:r>
              <a:rPr lang="en-US" altLang="zh-CN" sz="1800" dirty="0"/>
              <a:t>https://technet.microsoft.com/zh-cn/library/bb125224(v=exchg.160).aspx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7543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部署先决条件之</a:t>
            </a:r>
            <a:r>
              <a:rPr lang="en-US" altLang="zh-CN" dirty="0"/>
              <a:t>AD</a:t>
            </a:r>
            <a:r>
              <a:rPr lang="zh-CN" altLang="en-US" dirty="0"/>
              <a:t>准备</a:t>
            </a:r>
            <a:r>
              <a:rPr lang="en-US" altLang="zh-CN" dirty="0"/>
              <a:t>—</a:t>
            </a:r>
            <a:r>
              <a:rPr lang="zh-CN" altLang="en-US" dirty="0"/>
              <a:t>管理机准备</a:t>
            </a:r>
            <a:r>
              <a:rPr lang="en-US" altLang="zh-CN" dirty="0"/>
              <a:t>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/>
              <a:t>首先，将 </a:t>
            </a:r>
            <a:r>
              <a:rPr lang="en-US" altLang="zh-CN" sz="1600" dirty="0"/>
              <a:t>.NET Framework 4.5.2 </a:t>
            </a:r>
            <a:r>
              <a:rPr lang="zh-CN" altLang="en-US" sz="1600" dirty="0"/>
              <a:t>安装在用于准备 </a:t>
            </a:r>
            <a:r>
              <a:rPr lang="en-US" altLang="zh-CN" sz="1600" dirty="0"/>
              <a:t>Active Directory </a:t>
            </a:r>
            <a:r>
              <a:rPr lang="zh-CN" altLang="en-US" sz="1600" dirty="0"/>
              <a:t>的计算机上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zh-CN" altLang="en-US" sz="1600" dirty="0"/>
              <a:t>安装远程工具管理包后，您将能够使用计算机来准备 </a:t>
            </a:r>
            <a:r>
              <a:rPr lang="en-US" altLang="zh-CN" sz="1600" dirty="0"/>
              <a:t>Active Directory</a:t>
            </a:r>
          </a:p>
          <a:p>
            <a:pPr marL="990947" indent="0">
              <a:lnSpc>
                <a:spcPct val="120000"/>
              </a:lnSpc>
              <a:buNone/>
            </a:pPr>
            <a:r>
              <a:rPr lang="en-US" altLang="zh-CN" sz="1600" dirty="0"/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Install-</a:t>
            </a:r>
            <a:r>
              <a:rPr lang="en-US" altLang="zh-CN" sz="1600" b="1" dirty="0" err="1">
                <a:solidFill>
                  <a:srgbClr val="FF0000"/>
                </a:solidFill>
              </a:rPr>
              <a:t>WindowsFeature</a:t>
            </a:r>
            <a:r>
              <a:rPr lang="en-US" altLang="zh-CN" sz="1600" b="1" dirty="0">
                <a:solidFill>
                  <a:srgbClr val="FF0000"/>
                </a:solidFill>
              </a:rPr>
              <a:t> RSAT-ADDS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837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部署先决条件之</a:t>
            </a:r>
            <a:r>
              <a:rPr lang="en-US" altLang="zh-CN" dirty="0"/>
              <a:t>AD</a:t>
            </a:r>
            <a:r>
              <a:rPr lang="zh-CN" altLang="en-US" dirty="0"/>
              <a:t>准备</a:t>
            </a:r>
            <a:r>
              <a:rPr lang="en-US" altLang="zh-CN" dirty="0"/>
              <a:t>—</a:t>
            </a:r>
            <a:r>
              <a:rPr lang="zh-CN" altLang="en-US" dirty="0"/>
              <a:t>验证是否准备成功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431394"/>
              </p:ext>
            </p:extLst>
          </p:nvPr>
        </p:nvGraphicFramePr>
        <p:xfrm>
          <a:off x="956928" y="2997746"/>
          <a:ext cx="10153130" cy="2937768"/>
        </p:xfrm>
        <a:graphic>
          <a:graphicData uri="http://schemas.openxmlformats.org/drawingml/2006/table">
            <a:tbl>
              <a:tblPr/>
              <a:tblGrid>
                <a:gridCol w="2030626">
                  <a:extLst>
                    <a:ext uri="{9D8B030D-6E8A-4147-A177-3AD203B41FA5}">
                      <a16:colId xmlns:a16="http://schemas.microsoft.com/office/drawing/2014/main" val="3342534082"/>
                    </a:ext>
                  </a:extLst>
                </a:gridCol>
                <a:gridCol w="2030626">
                  <a:extLst>
                    <a:ext uri="{9D8B030D-6E8A-4147-A177-3AD203B41FA5}">
                      <a16:colId xmlns:a16="http://schemas.microsoft.com/office/drawing/2014/main" val="587925090"/>
                    </a:ext>
                  </a:extLst>
                </a:gridCol>
                <a:gridCol w="2030626">
                  <a:extLst>
                    <a:ext uri="{9D8B030D-6E8A-4147-A177-3AD203B41FA5}">
                      <a16:colId xmlns:a16="http://schemas.microsoft.com/office/drawing/2014/main" val="1379265267"/>
                    </a:ext>
                  </a:extLst>
                </a:gridCol>
                <a:gridCol w="2030626">
                  <a:extLst>
                    <a:ext uri="{9D8B030D-6E8A-4147-A177-3AD203B41FA5}">
                      <a16:colId xmlns:a16="http://schemas.microsoft.com/office/drawing/2014/main" val="552828421"/>
                    </a:ext>
                  </a:extLst>
                </a:gridCol>
                <a:gridCol w="2030626">
                  <a:extLst>
                    <a:ext uri="{9D8B030D-6E8A-4147-A177-3AD203B41FA5}">
                      <a16:colId xmlns:a16="http://schemas.microsoft.com/office/drawing/2014/main" val="1266374542"/>
                    </a:ext>
                  </a:extLst>
                </a:gridCol>
              </a:tblGrid>
              <a:tr h="34339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rgbClr val="63636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 </a:t>
                      </a:r>
                    </a:p>
                  </a:txBody>
                  <a:tcPr marL="49937" marR="49937" marT="62421" marB="62421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rgbClr val="63636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Exchange </a:t>
                      </a:r>
                      <a:r>
                        <a:rPr lang="zh-CN" altLang="en-US" sz="1600">
                          <a:solidFill>
                            <a:srgbClr val="63636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版本</a:t>
                      </a:r>
                    </a:p>
                  </a:txBody>
                  <a:tcPr marL="49937" marR="49937" marT="62421" marB="62421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rgbClr val="63636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rangeUpper</a:t>
                      </a:r>
                    </a:p>
                  </a:txBody>
                  <a:tcPr marL="49937" marR="49937" marT="62421" marB="62421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rgbClr val="63636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objectVersion</a:t>
                      </a:r>
                    </a:p>
                  </a:txBody>
                  <a:tcPr marL="49937" marR="49937" marT="62421" marB="62421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rgbClr val="63636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objectVersion</a:t>
                      </a:r>
                    </a:p>
                  </a:txBody>
                  <a:tcPr marL="49937" marR="49937" marT="62421" marB="62421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013368"/>
                  </a:ext>
                </a:extLst>
              </a:tr>
              <a:tr h="343399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b="1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命名上下文</a:t>
                      </a:r>
                      <a:endParaRPr lang="zh-CN" altLang="en-US" sz="1600">
                        <a:solidFill>
                          <a:srgbClr val="2A2A2A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49937" marR="49937" marT="62421" marB="6242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 </a:t>
                      </a:r>
                    </a:p>
                  </a:txBody>
                  <a:tcPr marL="49937" marR="49937" marT="62421" marB="6242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Schema</a:t>
                      </a:r>
                    </a:p>
                  </a:txBody>
                  <a:tcPr marL="49937" marR="49937" marT="62421" marB="6242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Default</a:t>
                      </a:r>
                    </a:p>
                  </a:txBody>
                  <a:tcPr marL="49937" marR="49937" marT="62421" marB="6242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Configuration</a:t>
                      </a:r>
                    </a:p>
                  </a:txBody>
                  <a:tcPr marL="49937" marR="49937" marT="62421" marB="6242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549553"/>
                  </a:ext>
                </a:extLst>
              </a:tr>
              <a:tr h="1478989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b="1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容器</a:t>
                      </a:r>
                      <a:endParaRPr lang="zh-CN" altLang="en-US" sz="1600" dirty="0">
                        <a:solidFill>
                          <a:srgbClr val="2A2A2A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49937" marR="49937" marT="62421" marB="6242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 </a:t>
                      </a:r>
                    </a:p>
                  </a:txBody>
                  <a:tcPr marL="49937" marR="49937" marT="62421" marB="6242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ms</a:t>
                      </a:r>
                      <a:r>
                        <a:rPr lang="en-US" sz="16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-</a:t>
                      </a:r>
                      <a:r>
                        <a:rPr lang="en-US" sz="1600" dirty="0" err="1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Exch</a:t>
                      </a:r>
                      <a:r>
                        <a:rPr lang="en-US" sz="16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-Schema-Version-Pt</a:t>
                      </a:r>
                    </a:p>
                  </a:txBody>
                  <a:tcPr marL="49937" marR="49937" marT="62421" marB="6242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Microsoft Exchange </a:t>
                      </a:r>
                      <a:r>
                        <a:rPr lang="zh-CN" altLang="en-US" sz="16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系统对象</a:t>
                      </a:r>
                    </a:p>
                  </a:txBody>
                  <a:tcPr marL="49937" marR="49937" marT="62421" marB="6242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CN=&lt;</a:t>
                      </a:r>
                      <a:r>
                        <a:rPr lang="zh-CN" altLang="en-US" sz="1600" i="1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您的组织</a:t>
                      </a:r>
                      <a:r>
                        <a:rPr lang="en-US" altLang="zh-CN" sz="16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&gt;</a:t>
                      </a:r>
                      <a:r>
                        <a:rPr lang="zh-CN" altLang="en-US" sz="16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、</a:t>
                      </a:r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CN=Microsoft Exchange、CN=Services、CN=Configuration、DC=&lt;</a:t>
                      </a:r>
                      <a:r>
                        <a:rPr lang="zh-CN" altLang="en-US" sz="1600" i="1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域</a:t>
                      </a:r>
                      <a:r>
                        <a:rPr lang="en-US" altLang="zh-CN" sz="16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&gt;</a:t>
                      </a:r>
                    </a:p>
                  </a:txBody>
                  <a:tcPr marL="49937" marR="49937" marT="62421" marB="6242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276671"/>
                  </a:ext>
                </a:extLst>
              </a:tr>
              <a:tr h="570517">
                <a:tc>
                  <a:txBody>
                    <a:bodyPr/>
                    <a:lstStyle/>
                    <a:p>
                      <a:pPr fontAlgn="t"/>
                      <a:endParaRPr lang="zh-CN" altLang="en-US" sz="1600">
                        <a:solidFill>
                          <a:srgbClr val="2A2A2A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49937" marR="49937" marT="62421" marB="6242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Exchange 2016 Preview</a:t>
                      </a:r>
                    </a:p>
                  </a:txBody>
                  <a:tcPr marL="49937" marR="49937" marT="62421" marB="6242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15317</a:t>
                      </a:r>
                    </a:p>
                  </a:txBody>
                  <a:tcPr marL="49937" marR="49937" marT="62421" marB="6242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13236</a:t>
                      </a:r>
                    </a:p>
                  </a:txBody>
                  <a:tcPr marL="49937" marR="49937" marT="62421" marB="6242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16041</a:t>
                      </a:r>
                    </a:p>
                  </a:txBody>
                  <a:tcPr marL="49937" marR="49937" marT="62421" marB="6242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340815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56929" y="2118844"/>
            <a:ext cx="1015312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下表向您显示 Active Directory 中的 Exchange 2016 对象，每次您安装 Exchange 2016 的一个新版本时将更新这些对象。您可以将您看到的对象版本与下表中的值进行比较，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确认您安装的 Exchange 2016 版本在安装过程中成功更新 Active Directory。</a:t>
            </a:r>
            <a:endParaRPr kumimoji="0" lang="zh-CN" altLang="zh-CN" sz="4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281152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321</TotalTime>
  <Words>324</Words>
  <Application>Microsoft Office PowerPoint</Application>
  <PresentationFormat>自定义</PresentationFormat>
  <Paragraphs>35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 Unicode MS</vt:lpstr>
      <vt:lpstr>Microsoft YaHei UI</vt:lpstr>
      <vt:lpstr>宋体</vt:lpstr>
      <vt:lpstr>微软雅黑</vt:lpstr>
      <vt:lpstr>Arial</vt:lpstr>
      <vt:lpstr>Calibri</vt:lpstr>
      <vt:lpstr>Wingdings</vt:lpstr>
      <vt:lpstr>模板文件</vt:lpstr>
      <vt:lpstr>部署先决条件之AD准备—自动准备</vt:lpstr>
      <vt:lpstr>部署先决条件之AD准备—手动准备</vt:lpstr>
      <vt:lpstr>部署先决条件之AD准备—管理机准备AD</vt:lpstr>
      <vt:lpstr>部署先决条件之AD准备—验证是否准备成功</vt:lpstr>
    </vt:vector>
  </TitlesOfParts>
  <Company>苏州派森咨询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王佩丰</dc:creator>
  <cp:lastModifiedBy>zeng曾垂鑫</cp:lastModifiedBy>
  <cp:revision>51</cp:revision>
  <dcterms:created xsi:type="dcterms:W3CDTF">2014-08-01T06:06:31Z</dcterms:created>
  <dcterms:modified xsi:type="dcterms:W3CDTF">2016-06-07T08:45:34Z</dcterms:modified>
</cp:coreProperties>
</file>