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4" r:id="rId2"/>
    <p:sldId id="275" r:id="rId3"/>
    <p:sldId id="276" r:id="rId4"/>
    <p:sldId id="277" r:id="rId5"/>
    <p:sldId id="278" r:id="rId6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638" y="1485578"/>
            <a:ext cx="10200539" cy="718442"/>
          </a:xfrm>
        </p:spPr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Exchange</a:t>
            </a:r>
            <a:r>
              <a:rPr lang="zh-CN" altLang="en-US" dirty="0"/>
              <a:t>虚拟目录</a:t>
            </a:r>
            <a:r>
              <a:rPr lang="en-US" altLang="zh-CN" dirty="0"/>
              <a:t>URLs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您需要在 </a:t>
            </a:r>
            <a:r>
              <a:rPr lang="en-US" altLang="zh-CN" dirty="0"/>
              <a:t>Exchange 2016 </a:t>
            </a:r>
            <a:r>
              <a:rPr lang="zh-CN" altLang="en-US" dirty="0"/>
              <a:t>虚拟目录上配置多种设置，其中包括 </a:t>
            </a:r>
            <a:r>
              <a:rPr lang="en-US" altLang="zh-CN" dirty="0"/>
              <a:t>Outlook </a:t>
            </a:r>
            <a:r>
              <a:rPr lang="zh-CN" altLang="en-US" dirty="0"/>
              <a:t>无处不在、</a:t>
            </a:r>
            <a:r>
              <a:rPr lang="en-US" altLang="zh-CN" dirty="0"/>
              <a:t>Exchange ActiveSync</a:t>
            </a:r>
            <a:r>
              <a:rPr lang="zh-CN" altLang="en-US" dirty="0"/>
              <a:t>、</a:t>
            </a:r>
            <a:r>
              <a:rPr lang="en-US" altLang="zh-CN" dirty="0"/>
              <a:t>Exchange Web Services</a:t>
            </a:r>
            <a:r>
              <a:rPr lang="zh-CN" altLang="en-US" dirty="0"/>
              <a:t>、脱机通讯簿 </a:t>
            </a:r>
            <a:r>
              <a:rPr lang="en-US" altLang="zh-CN" dirty="0"/>
              <a:t>(OAB)</a:t>
            </a:r>
            <a:r>
              <a:rPr lang="zh-CN" altLang="en-US" dirty="0"/>
              <a:t>、</a:t>
            </a:r>
            <a:r>
              <a:rPr lang="en-US" altLang="zh-CN" dirty="0"/>
              <a:t>Web </a:t>
            </a:r>
            <a:r>
              <a:rPr lang="zh-CN" altLang="en-US" dirty="0"/>
              <a:t>上的 </a:t>
            </a:r>
            <a:r>
              <a:rPr lang="en-US" altLang="zh-CN" dirty="0"/>
              <a:t>Outlook</a:t>
            </a:r>
            <a:r>
              <a:rPr lang="zh-CN" altLang="en-US" dirty="0"/>
              <a:t>、</a:t>
            </a:r>
            <a:r>
              <a:rPr lang="en-US" altLang="zh-CN" dirty="0"/>
              <a:t>Exchange </a:t>
            </a:r>
            <a:r>
              <a:rPr lang="zh-CN" altLang="en-US" dirty="0"/>
              <a:t>管理中心和可用性服务</a:t>
            </a:r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638" y="1485578"/>
            <a:ext cx="10200539" cy="718442"/>
          </a:xfrm>
        </p:spPr>
        <p:txBody>
          <a:bodyPr>
            <a:normAutofit/>
          </a:bodyPr>
          <a:lstStyle/>
          <a:p>
            <a:r>
              <a:rPr lang="zh-CN" altLang="en-US" dirty="0"/>
              <a:t>演示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图形界面</a:t>
            </a:r>
            <a:endParaRPr lang="en-US" altLang="zh-CN" dirty="0"/>
          </a:p>
          <a:p>
            <a:r>
              <a:rPr lang="zh-CN" altLang="en-US" dirty="0"/>
              <a:t>命令行</a:t>
            </a:r>
          </a:p>
        </p:txBody>
      </p:sp>
    </p:spTree>
    <p:extLst>
      <p:ext uri="{BB962C8B-B14F-4D97-AF65-F5344CB8AC3E}">
        <p14:creationId xmlns:p14="http://schemas.microsoft.com/office/powerpoint/2010/main" val="358941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638" y="1485578"/>
            <a:ext cx="10200539" cy="718442"/>
          </a:xfrm>
        </p:spPr>
        <p:txBody>
          <a:bodyPr>
            <a:normAutofit/>
          </a:bodyPr>
          <a:lstStyle/>
          <a:p>
            <a:r>
              <a:rPr lang="zh-CN" altLang="en-US" dirty="0"/>
              <a:t>后续任务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62744"/>
              </p:ext>
            </p:extLst>
          </p:nvPr>
        </p:nvGraphicFramePr>
        <p:xfrm>
          <a:off x="627331" y="3069754"/>
          <a:ext cx="10979151" cy="2781300"/>
        </p:xfrm>
        <a:graphic>
          <a:graphicData uri="http://schemas.openxmlformats.org/drawingml/2006/table">
            <a:tbl>
              <a:tblPr/>
              <a:tblGrid>
                <a:gridCol w="3659717">
                  <a:extLst>
                    <a:ext uri="{9D8B030D-6E8A-4147-A177-3AD203B41FA5}">
                      <a16:colId xmlns:a16="http://schemas.microsoft.com/office/drawing/2014/main" val="3019311586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val="485515858"/>
                    </a:ext>
                  </a:extLst>
                </a:gridCol>
                <a:gridCol w="3659717">
                  <a:extLst>
                    <a:ext uri="{9D8B030D-6E8A-4147-A177-3AD203B41FA5}">
                      <a16:colId xmlns:a16="http://schemas.microsoft.com/office/drawing/2014/main" val="1936678801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707070"/>
                          </a:solidFill>
                          <a:effectLst/>
                        </a:rPr>
                        <a:t>FQDN</a:t>
                      </a:r>
                    </a:p>
                  </a:txBody>
                  <a:tcPr marL="76200" marR="7620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solidFill>
                            <a:srgbClr val="707070"/>
                          </a:solidFill>
                          <a:effectLst/>
                        </a:rPr>
                        <a:t>DNS </a:t>
                      </a:r>
                      <a:r>
                        <a:rPr lang="zh-CN" altLang="en-US" sz="2400">
                          <a:solidFill>
                            <a:srgbClr val="707070"/>
                          </a:solidFill>
                          <a:effectLst/>
                        </a:rPr>
                        <a:t>记录类型</a:t>
                      </a:r>
                    </a:p>
                  </a:txBody>
                  <a:tcPr marL="76200" marR="7620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solidFill>
                            <a:srgbClr val="707070"/>
                          </a:solidFill>
                          <a:effectLst/>
                        </a:rPr>
                        <a:t>值</a:t>
                      </a:r>
                    </a:p>
                  </a:txBody>
                  <a:tcPr marL="76200" marR="7620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84104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2A2A2A"/>
                          </a:solidFill>
                          <a:effectLst/>
                        </a:rPr>
                        <a:t>Contoso.com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2A2A2A"/>
                          </a:solidFill>
                          <a:effectLst/>
                        </a:rPr>
                        <a:t>MX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2A2A2A"/>
                          </a:solidFill>
                          <a:effectLst/>
                        </a:rPr>
                        <a:t>Mail.contoso.com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8331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2A2A2A"/>
                          </a:solidFill>
                          <a:effectLst/>
                        </a:rPr>
                        <a:t>Mail.contoso.com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2A2A2A"/>
                          </a:solidFill>
                          <a:effectLst/>
                        </a:rPr>
                        <a:t>A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solidFill>
                            <a:srgbClr val="2A2A2A"/>
                          </a:solidFill>
                          <a:effectLst/>
                        </a:rPr>
                        <a:t>172.16.10.11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11147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2A2A2A"/>
                          </a:solidFill>
                          <a:effectLst/>
                        </a:rPr>
                        <a:t>Owa.contoso.com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2A2A2A"/>
                          </a:solidFill>
                          <a:effectLst/>
                        </a:rPr>
                        <a:t>CNAME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2A2A2A"/>
                          </a:solidFill>
                          <a:effectLst/>
                        </a:rPr>
                        <a:t>Mail.contoso.com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26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2A2A2A"/>
                          </a:solidFill>
                          <a:effectLst/>
                        </a:rPr>
                        <a:t>Autodiscover.contoso.com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2A2A2A"/>
                          </a:solidFill>
                          <a:effectLst/>
                        </a:rPr>
                        <a:t>CNAME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2A2A2A"/>
                          </a:solidFill>
                          <a:effectLst/>
                        </a:rPr>
                        <a:t>Mail.contoso.com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3460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98575" y="2204020"/>
            <a:ext cx="10979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对邮箱服务器虚拟目录配置了外部 </a:t>
            </a:r>
            <a:r>
              <a:rPr lang="en-US" altLang="zh-CN" sz="1400" dirty="0"/>
              <a:t>URL </a:t>
            </a:r>
            <a:r>
              <a:rPr lang="zh-CN" altLang="en-US" sz="1400" dirty="0"/>
              <a:t>之后，您需要为自动发现、</a:t>
            </a:r>
            <a:r>
              <a:rPr lang="en-US" altLang="zh-CN" sz="1400" dirty="0"/>
              <a:t>Web </a:t>
            </a:r>
            <a:r>
              <a:rPr lang="zh-CN" altLang="en-US" sz="1400" dirty="0"/>
              <a:t>上的 </a:t>
            </a:r>
            <a:r>
              <a:rPr lang="en-US" altLang="zh-CN" sz="1400" dirty="0"/>
              <a:t>Outlook </a:t>
            </a:r>
            <a:r>
              <a:rPr lang="zh-CN" altLang="en-US" sz="1400" dirty="0"/>
              <a:t>和邮件流配置公用 </a:t>
            </a:r>
            <a:r>
              <a:rPr lang="en-US" altLang="zh-CN" sz="1400" dirty="0"/>
              <a:t>DNS </a:t>
            </a:r>
            <a:r>
              <a:rPr lang="zh-CN" altLang="en-US" sz="1400" dirty="0"/>
              <a:t>记录。公用 </a:t>
            </a:r>
            <a:r>
              <a:rPr lang="en-US" altLang="zh-CN" sz="1400" dirty="0"/>
              <a:t>DNS </a:t>
            </a:r>
            <a:r>
              <a:rPr lang="zh-CN" altLang="en-US" sz="1400" dirty="0"/>
              <a:t>记录应指向面向 </a:t>
            </a:r>
            <a:r>
              <a:rPr lang="en-US" altLang="zh-CN" sz="1400" dirty="0"/>
              <a:t>Internet </a:t>
            </a:r>
            <a:r>
              <a:rPr lang="zh-CN" altLang="en-US" sz="1400" dirty="0"/>
              <a:t>的邮箱服务器的外部 </a:t>
            </a:r>
            <a:r>
              <a:rPr lang="en-US" altLang="zh-CN" sz="1400" dirty="0"/>
              <a:t>IP </a:t>
            </a:r>
            <a:r>
              <a:rPr lang="zh-CN" altLang="en-US" sz="1400" dirty="0"/>
              <a:t>地址或 </a:t>
            </a:r>
            <a:r>
              <a:rPr lang="en-US" altLang="zh-CN" sz="1400" dirty="0"/>
              <a:t>FQDN</a:t>
            </a:r>
            <a:r>
              <a:rPr lang="zh-CN" altLang="en-US" sz="1400" dirty="0"/>
              <a:t>，并且使用您在邮箱服务器上配置的可从外部访问的 </a:t>
            </a:r>
            <a:r>
              <a:rPr lang="en-US" altLang="zh-CN" sz="1400" dirty="0"/>
              <a:t>FQDN</a:t>
            </a:r>
            <a:r>
              <a:rPr lang="zh-CN" altLang="en-US" sz="1400" dirty="0"/>
              <a:t>。以下是建议创建的用于启用邮件流和外部客户端连接的 </a:t>
            </a:r>
            <a:r>
              <a:rPr lang="en-US" altLang="zh-CN" sz="1400" dirty="0"/>
              <a:t>DNS </a:t>
            </a:r>
            <a:r>
              <a:rPr lang="zh-CN" altLang="en-US" sz="1400" dirty="0"/>
              <a:t>记录示例。</a:t>
            </a:r>
          </a:p>
        </p:txBody>
      </p:sp>
    </p:spTree>
    <p:extLst>
      <p:ext uri="{BB962C8B-B14F-4D97-AF65-F5344CB8AC3E}">
        <p14:creationId xmlns:p14="http://schemas.microsoft.com/office/powerpoint/2010/main" val="321141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验证配置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</p:nvPr>
        </p:nvGraphicFramePr>
        <p:xfrm>
          <a:off x="2934413" y="2324851"/>
          <a:ext cx="6256500" cy="3002048"/>
        </p:xfrm>
        <a:graphic>
          <a:graphicData uri="http://schemas.openxmlformats.org/drawingml/2006/table">
            <a:tbl>
              <a:tblPr/>
              <a:tblGrid>
                <a:gridCol w="3128250">
                  <a:extLst>
                    <a:ext uri="{9D8B030D-6E8A-4147-A177-3AD203B41FA5}">
                      <a16:colId xmlns:a16="http://schemas.microsoft.com/office/drawing/2014/main" val="3318975819"/>
                    </a:ext>
                  </a:extLst>
                </a:gridCol>
                <a:gridCol w="3128250">
                  <a:extLst>
                    <a:ext uri="{9D8B030D-6E8A-4147-A177-3AD203B41FA5}">
                      <a16:colId xmlns:a16="http://schemas.microsoft.com/office/drawing/2014/main" val="410120932"/>
                    </a:ext>
                  </a:extLst>
                </a:gridCol>
              </a:tblGrid>
              <a:tr h="3169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707070"/>
                          </a:solidFill>
                          <a:effectLst/>
                        </a:rPr>
                        <a:t>虚拟目录</a:t>
                      </a:r>
                    </a:p>
                  </a:txBody>
                  <a:tcPr marL="43423" marR="43423" marT="54278" marB="542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solidFill>
                            <a:srgbClr val="707070"/>
                          </a:solidFill>
                          <a:effectLst/>
                        </a:rPr>
                        <a:t>外部 </a:t>
                      </a:r>
                      <a:r>
                        <a:rPr lang="en-US" sz="1400">
                          <a:solidFill>
                            <a:srgbClr val="707070"/>
                          </a:solidFill>
                          <a:effectLst/>
                        </a:rPr>
                        <a:t>URL </a:t>
                      </a:r>
                      <a:r>
                        <a:rPr lang="zh-CN" altLang="en-US" sz="1400">
                          <a:solidFill>
                            <a:srgbClr val="707070"/>
                          </a:solidFill>
                          <a:effectLst/>
                        </a:rPr>
                        <a:t>值</a:t>
                      </a:r>
                    </a:p>
                  </a:txBody>
                  <a:tcPr marL="43423" marR="43423" marT="54278" marB="542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32320"/>
                  </a:ext>
                </a:extLst>
              </a:tr>
              <a:tr h="316986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>
                          <a:solidFill>
                            <a:srgbClr val="2A2A2A"/>
                          </a:solidFill>
                          <a:effectLst/>
                        </a:rPr>
                        <a:t>自动发现</a:t>
                      </a:r>
                      <a:endParaRPr lang="zh-CN" alt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solidFill>
                            <a:srgbClr val="2A2A2A"/>
                          </a:solidFill>
                          <a:effectLst/>
                        </a:rPr>
                        <a:t>未显示外部 </a:t>
                      </a:r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URL</a:t>
                      </a: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72697"/>
                  </a:ext>
                </a:extLst>
              </a:tr>
              <a:tr h="31698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ECP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https://owa.contoso.com/ecp</a:t>
                      </a: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44983"/>
                  </a:ext>
                </a:extLst>
              </a:tr>
              <a:tr h="52541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EWS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https://mail.contoso.com/EWS/Exchange.asmx</a:t>
                      </a: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837742"/>
                  </a:ext>
                </a:extLst>
              </a:tr>
              <a:tr h="52541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Microsoft-Server-ActiveSync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https://mail.contoso.com/Microsoft-Server-ActiveSync</a:t>
                      </a: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462503"/>
                  </a:ext>
                </a:extLst>
              </a:tr>
              <a:tr h="31698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OAB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https://mail.contoso.com/OAB</a:t>
                      </a: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02221"/>
                  </a:ext>
                </a:extLst>
              </a:tr>
              <a:tr h="31698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OWA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https://owa.contoso.com/owa</a:t>
                      </a: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3508"/>
                  </a:ext>
                </a:extLst>
              </a:tr>
              <a:tr h="316986"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rgbClr val="2A2A2A"/>
                          </a:solidFill>
                          <a:effectLst/>
                        </a:rPr>
                        <a:t>PowerShell</a:t>
                      </a:r>
                      <a:endParaRPr lang="en-US" sz="14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http://mail.contoso.com/PowerShell</a:t>
                      </a:r>
                    </a:p>
                  </a:txBody>
                  <a:tcPr marL="43423" marR="43423" marT="54278" marB="5427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8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8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将每个内部 </a:t>
            </a:r>
            <a:r>
              <a:rPr lang="en-US" altLang="zh-CN" sz="3200" dirty="0"/>
              <a:t>URL </a:t>
            </a:r>
            <a:r>
              <a:rPr lang="zh-CN" altLang="en-US" sz="3200" dirty="0"/>
              <a:t>配置为与虚拟目录的外部 </a:t>
            </a:r>
            <a:r>
              <a:rPr lang="en-US" altLang="zh-CN" sz="3200" dirty="0"/>
              <a:t>URL </a:t>
            </a:r>
            <a:r>
              <a:rPr lang="zh-CN" altLang="en-US" sz="3200" dirty="0"/>
              <a:t>相一致</a:t>
            </a:r>
            <a:endParaRPr lang="en-US" altLang="zh-CN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1200" b="1" dirty="0"/>
              <a:t>将 </a:t>
            </a:r>
            <a:r>
              <a:rPr lang="en-US" altLang="zh-CN" sz="1200" b="1" dirty="0"/>
              <a:t>Exchange 2016 </a:t>
            </a:r>
            <a:r>
              <a:rPr lang="zh-CN" altLang="en-US" sz="1200" b="1" dirty="0"/>
              <a:t>邮箱服务器的主机名存储在一个变量中，以便在下一步使用。例如，</a:t>
            </a:r>
            <a:r>
              <a:rPr lang="en-US" altLang="zh-CN" sz="1200" b="1" dirty="0"/>
              <a:t>Ex2016</a:t>
            </a:r>
            <a:r>
              <a:rPr lang="zh-CN" altLang="en-US" sz="1200" b="1" dirty="0"/>
              <a:t>。</a:t>
            </a:r>
          </a:p>
          <a:p>
            <a:pPr marL="990947" indent="0">
              <a:buNone/>
            </a:pPr>
            <a:r>
              <a:rPr lang="en-US" altLang="zh-CN" sz="1200" dirty="0"/>
              <a:t>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 = "Ex2016“</a:t>
            </a:r>
          </a:p>
          <a:p>
            <a:r>
              <a:rPr lang="zh-CN" altLang="en-US" sz="1200" b="1" dirty="0"/>
              <a:t>将每个内部 </a:t>
            </a:r>
            <a:r>
              <a:rPr lang="en-US" altLang="zh-CN" sz="1200" b="1" dirty="0"/>
              <a:t>URL </a:t>
            </a:r>
            <a:r>
              <a:rPr lang="zh-CN" altLang="en-US" sz="1200" b="1" dirty="0"/>
              <a:t>配置为与虚拟目录的外部 </a:t>
            </a:r>
            <a:r>
              <a:rPr lang="en-US" altLang="zh-CN" sz="1200" b="1" dirty="0"/>
              <a:t>URL </a:t>
            </a:r>
            <a:r>
              <a:rPr lang="zh-CN" altLang="en-US" sz="1200" b="1" dirty="0"/>
              <a:t>相一致</a:t>
            </a:r>
            <a:endParaRPr lang="en-US" altLang="zh-CN" sz="1200" b="1" dirty="0"/>
          </a:p>
          <a:p>
            <a:pPr marL="990947" indent="0">
              <a:buNone/>
            </a:pPr>
            <a:r>
              <a:rPr lang="en-US" altLang="zh-CN" sz="1200" dirty="0"/>
              <a:t>Set-</a:t>
            </a:r>
            <a:r>
              <a:rPr lang="en-US" altLang="zh-CN" sz="1200" dirty="0" err="1"/>
              <a:t>EcpVirtualDirectory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\ECP (Default Web Site)" -</a:t>
            </a:r>
            <a:r>
              <a:rPr lang="en-US" altLang="zh-CN" sz="1200" dirty="0" err="1"/>
              <a:t>InternalUrl</a:t>
            </a:r>
            <a:r>
              <a:rPr lang="en-US" altLang="zh-CN" sz="1200" dirty="0"/>
              <a:t> ((Get-</a:t>
            </a:r>
            <a:r>
              <a:rPr lang="en-US" altLang="zh-CN" sz="1200" dirty="0" err="1"/>
              <a:t>EcpVirtualDirectory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\ECP (Default Web Site)").</a:t>
            </a:r>
            <a:r>
              <a:rPr lang="en-US" altLang="zh-CN" sz="1200" dirty="0" err="1"/>
              <a:t>ExternalUrl</a:t>
            </a:r>
            <a:r>
              <a:rPr lang="en-US" altLang="zh-CN" sz="1200" dirty="0"/>
              <a:t>)</a:t>
            </a:r>
          </a:p>
          <a:p>
            <a:pPr marL="990947" indent="0">
              <a:buNone/>
            </a:pPr>
            <a:r>
              <a:rPr lang="en-US" altLang="zh-CN" sz="1200" dirty="0"/>
              <a:t>Set-</a:t>
            </a:r>
            <a:r>
              <a:rPr lang="en-US" altLang="zh-CN" sz="1200" dirty="0" err="1"/>
              <a:t>WebServicesVirtualDirectory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\EWS (Default Web Site)" -</a:t>
            </a:r>
            <a:r>
              <a:rPr lang="en-US" altLang="zh-CN" sz="1200" dirty="0" err="1"/>
              <a:t>InternalUrl</a:t>
            </a:r>
            <a:r>
              <a:rPr lang="en-US" altLang="zh-CN" sz="1200" dirty="0"/>
              <a:t> ((get-</a:t>
            </a:r>
            <a:r>
              <a:rPr lang="en-US" altLang="zh-CN" sz="1200" dirty="0" err="1"/>
              <a:t>WebServicesVirtualDirectory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\EWS (Default Web Site)").</a:t>
            </a:r>
            <a:r>
              <a:rPr lang="en-US" altLang="zh-CN" sz="1200" dirty="0" err="1"/>
              <a:t>ExternalUrl</a:t>
            </a:r>
            <a:r>
              <a:rPr lang="en-US" altLang="zh-CN" sz="1200" dirty="0"/>
              <a:t>)</a:t>
            </a:r>
          </a:p>
          <a:p>
            <a:pPr marL="990947" indent="0">
              <a:buNone/>
            </a:pPr>
            <a:r>
              <a:rPr lang="en-US" altLang="zh-CN" sz="1200" dirty="0"/>
              <a:t>Set-</a:t>
            </a:r>
            <a:r>
              <a:rPr lang="en-US" altLang="zh-CN" sz="1200" dirty="0" err="1"/>
              <a:t>ActiveSyncVirtualDirectory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\Microsoft-Server-ActiveSync (Default Web Site)" -</a:t>
            </a:r>
            <a:r>
              <a:rPr lang="en-US" altLang="zh-CN" sz="1200" dirty="0" err="1"/>
              <a:t>InternalUrl</a:t>
            </a:r>
            <a:r>
              <a:rPr lang="en-US" altLang="zh-CN" sz="1200" dirty="0"/>
              <a:t> ((Get-</a:t>
            </a:r>
            <a:r>
              <a:rPr lang="en-US" altLang="zh-CN" sz="1200" dirty="0" err="1"/>
              <a:t>ActiveSyncVirtualDirectory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\Microsoft-Server-ActiveSync (Default Web Site)").</a:t>
            </a:r>
            <a:r>
              <a:rPr lang="en-US" altLang="zh-CN" sz="1200" dirty="0" err="1"/>
              <a:t>ExternalUrl</a:t>
            </a:r>
            <a:r>
              <a:rPr lang="en-US" altLang="zh-CN" sz="1200" dirty="0"/>
              <a:t>)</a:t>
            </a:r>
          </a:p>
          <a:p>
            <a:pPr marL="990947" indent="0">
              <a:buNone/>
            </a:pPr>
            <a:r>
              <a:rPr lang="en-US" altLang="zh-CN" sz="1200" dirty="0"/>
              <a:t>Set-</a:t>
            </a:r>
            <a:r>
              <a:rPr lang="en-US" altLang="zh-CN" sz="1200" dirty="0" err="1"/>
              <a:t>OabVirtualDirectory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\OAB (Default Web Site)" -</a:t>
            </a:r>
            <a:r>
              <a:rPr lang="en-US" altLang="zh-CN" sz="1200" dirty="0" err="1"/>
              <a:t>InternalUrl</a:t>
            </a:r>
            <a:r>
              <a:rPr lang="en-US" altLang="zh-CN" sz="1200" dirty="0"/>
              <a:t> ((Get-</a:t>
            </a:r>
            <a:r>
              <a:rPr lang="en-US" altLang="zh-CN" sz="1200" dirty="0" err="1"/>
              <a:t>OabVirtualDirectory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\OAB (Default Web Site)").</a:t>
            </a:r>
            <a:r>
              <a:rPr lang="en-US" altLang="zh-CN" sz="1200" dirty="0" err="1"/>
              <a:t>ExternalUrl</a:t>
            </a:r>
            <a:r>
              <a:rPr lang="en-US" altLang="zh-CN" sz="1200" dirty="0"/>
              <a:t>)</a:t>
            </a:r>
          </a:p>
          <a:p>
            <a:pPr marL="990947" indent="0">
              <a:buNone/>
            </a:pPr>
            <a:r>
              <a:rPr lang="en-US" altLang="zh-CN" sz="1200" dirty="0"/>
              <a:t>Set-</a:t>
            </a:r>
            <a:r>
              <a:rPr lang="en-US" altLang="zh-CN" sz="1200" dirty="0" err="1"/>
              <a:t>OwaVirtualDirectory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\OWA (Default Web Site)" -</a:t>
            </a:r>
            <a:r>
              <a:rPr lang="en-US" altLang="zh-CN" sz="1200" dirty="0" err="1"/>
              <a:t>InternalUrl</a:t>
            </a:r>
            <a:r>
              <a:rPr lang="en-US" altLang="zh-CN" sz="1200" dirty="0"/>
              <a:t> ((Get-</a:t>
            </a:r>
            <a:r>
              <a:rPr lang="en-US" altLang="zh-CN" sz="1200" dirty="0" err="1"/>
              <a:t>OwaVirtualDirectory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\OWA (Default Web Site)").</a:t>
            </a:r>
            <a:r>
              <a:rPr lang="en-US" altLang="zh-CN" sz="1200" dirty="0" err="1"/>
              <a:t>ExternalUrl</a:t>
            </a:r>
            <a:r>
              <a:rPr lang="en-US" altLang="zh-CN" sz="1200" dirty="0"/>
              <a:t>)</a:t>
            </a:r>
          </a:p>
          <a:p>
            <a:pPr marL="990947" indent="0">
              <a:buNone/>
            </a:pPr>
            <a:r>
              <a:rPr lang="en-US" altLang="zh-CN" sz="1200" dirty="0"/>
              <a:t>Set-</a:t>
            </a:r>
            <a:r>
              <a:rPr lang="en-US" altLang="zh-CN" sz="1200" dirty="0" err="1"/>
              <a:t>PowerShellVirtualDirectory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\PowerShell (Default Web Site)" -</a:t>
            </a:r>
            <a:r>
              <a:rPr lang="en-US" altLang="zh-CN" sz="1200" dirty="0" err="1"/>
              <a:t>InternalUrl</a:t>
            </a:r>
            <a:r>
              <a:rPr lang="en-US" altLang="zh-CN" sz="1200" dirty="0"/>
              <a:t> ((Get-</a:t>
            </a:r>
            <a:r>
              <a:rPr lang="en-US" altLang="zh-CN" sz="1200" dirty="0" err="1"/>
              <a:t>PowerShellVirtualDirectory</a:t>
            </a:r>
            <a:r>
              <a:rPr lang="en-US" altLang="zh-CN" sz="1200" dirty="0"/>
              <a:t> "$</a:t>
            </a:r>
            <a:r>
              <a:rPr lang="en-US" altLang="zh-CN" sz="1200" dirty="0" err="1"/>
              <a:t>HostName</a:t>
            </a:r>
            <a:r>
              <a:rPr lang="en-US" altLang="zh-CN" sz="1200" dirty="0"/>
              <a:t>\PowerShell (Default Web Site)").</a:t>
            </a:r>
            <a:r>
              <a:rPr lang="en-US" altLang="zh-CN" sz="1200" dirty="0" err="1"/>
              <a:t>ExternalUrl</a:t>
            </a:r>
            <a:r>
              <a:rPr lang="en-US" altLang="zh-CN" sz="1200" dirty="0"/>
              <a:t>)</a:t>
            </a:r>
          </a:p>
          <a:p>
            <a:r>
              <a:rPr lang="zh-CN" altLang="en-US" sz="1200" b="1" dirty="0"/>
              <a:t>配置脱机通讯簿 </a:t>
            </a:r>
            <a:r>
              <a:rPr lang="en-US" altLang="zh-CN" sz="1200" b="1" dirty="0"/>
              <a:t>(OAB)</a:t>
            </a:r>
            <a:r>
              <a:rPr lang="zh-CN" altLang="en-US" sz="1200" b="1" dirty="0"/>
              <a:t>，使自动发现可以选择正确的虚拟目录进行 </a:t>
            </a:r>
            <a:r>
              <a:rPr lang="en-US" altLang="zh-CN" sz="1200" b="1" dirty="0"/>
              <a:t>OAB </a:t>
            </a:r>
            <a:r>
              <a:rPr lang="zh-CN" altLang="en-US" sz="1200" b="1" dirty="0"/>
              <a:t>分发</a:t>
            </a:r>
            <a:endParaRPr lang="en-US" altLang="zh-CN" sz="1200" b="1" dirty="0"/>
          </a:p>
          <a:p>
            <a:pPr marL="990947" indent="0">
              <a:buNone/>
            </a:pPr>
            <a:r>
              <a:rPr lang="en-US" altLang="zh-CN" sz="1200" dirty="0"/>
              <a:t>Get-</a:t>
            </a:r>
            <a:r>
              <a:rPr lang="en-US" altLang="zh-CN" sz="1200" dirty="0" err="1"/>
              <a:t>OfflineAddressBook</a:t>
            </a:r>
            <a:r>
              <a:rPr lang="en-US" altLang="zh-CN" sz="1200" dirty="0"/>
              <a:t> | Where {$_.</a:t>
            </a:r>
            <a:r>
              <a:rPr lang="en-US" altLang="zh-CN" sz="1200" dirty="0" err="1"/>
              <a:t>ExchangeVersion.ExchangeBuild.Major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Eq</a:t>
            </a:r>
            <a:r>
              <a:rPr lang="en-US" altLang="zh-CN" sz="1200" dirty="0"/>
              <a:t> 15} | Set-</a:t>
            </a:r>
            <a:r>
              <a:rPr lang="en-US" altLang="zh-CN" sz="1200" dirty="0" err="1"/>
              <a:t>OfflineAddressBook</a:t>
            </a:r>
            <a:r>
              <a:rPr lang="en-US" altLang="zh-CN" sz="1200" dirty="0"/>
              <a:t> -</a:t>
            </a:r>
            <a:r>
              <a:rPr lang="en-US" altLang="zh-CN" sz="1200" dirty="0" err="1"/>
              <a:t>GlobalWebDistributionEnabled</a:t>
            </a:r>
            <a:r>
              <a:rPr lang="en-US" altLang="zh-CN" sz="1200" dirty="0"/>
              <a:t> $True -</a:t>
            </a:r>
            <a:r>
              <a:rPr lang="en-US" altLang="zh-CN" sz="1200" dirty="0" err="1"/>
              <a:t>VirtualDirectories</a:t>
            </a:r>
            <a:r>
              <a:rPr lang="en-US" altLang="zh-CN" sz="1200" dirty="0"/>
              <a:t> $Null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808026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409</TotalTime>
  <Words>410</Words>
  <Application>Microsoft Office PowerPoint</Application>
  <PresentationFormat>自定义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配置Exchange虚拟目录URLs</vt:lpstr>
      <vt:lpstr>演示</vt:lpstr>
      <vt:lpstr>后续任务</vt:lpstr>
      <vt:lpstr>验证配置</vt:lpstr>
      <vt:lpstr>将每个内部 URL 配置为与虚拟目录的外部 URL 相一致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109</cp:revision>
  <dcterms:created xsi:type="dcterms:W3CDTF">2014-08-01T06:06:31Z</dcterms:created>
  <dcterms:modified xsi:type="dcterms:W3CDTF">2016-06-13T09:05:23Z</dcterms:modified>
</cp:coreProperties>
</file>