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43">
          <p15:clr>
            <a:srgbClr val="9AA0A6"/>
          </p15:clr>
        </p15:guide>
        <p15:guide id="4" orient="horz" pos="170">
          <p15:clr>
            <a:srgbClr val="9AA0A6"/>
          </p15:clr>
        </p15:guide>
        <p15:guide id="5" pos="266">
          <p15:clr>
            <a:srgbClr val="9AA0A6"/>
          </p15:clr>
        </p15:guide>
        <p15:guide id="6" pos="56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EDEAFC-F8C8-4B08-A012-3238E46F9B45}">
  <a:tblStyle styleId="{17EDEAFC-F8C8-4B08-A012-3238E46F9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43"/>
        <p:guide pos="170" orient="horz"/>
        <p:guide pos="266"/>
        <p:guide pos="56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23bed7170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23bed7170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c0816af8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c0816af8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23bed71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23bed7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23bed717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23bed717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c0816af82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c0816af82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23bed7170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23bed717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c0816af82_2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c0816af82_2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c0816af82_27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c0816af82_2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23bed7170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23bed7170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31600" y="3606450"/>
            <a:ext cx="346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이현중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개발소감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376175" y="915000"/>
            <a:ext cx="8355600" cy="277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타일맵 구조의 퍼즐게임의 DrawCall횟수가 너무많아 프레임이 떨어지는 문제가 발생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Instancing을 이용하여 DrawCall을 줄여 프레임을 향상했습니다.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문장의 완성을 검사하는 함수를 제작할때 함수의 호출 시점을 찾는데에 고민을 많이했습니다.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플레이어의 이동이 끝이 났을때 검사하는 형태를 채용하여 불필요한 함수호출을 피할수 있었습니다.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YOU속성의 개체가 이동할때 이동할 방향에 위치한 PUSH속성 개체를 판별하여 함께 이동해야하는 상황에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PUSH속성개체를 특정화하는데에 고민했습니다. 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이에 재귀함수를 이용해 플레이어의 이동방향의 PUSH속성 개체를 얻을수있었습니다.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되돌리기 기능을 구현하기 위해 stack을 이용할수있는 좋은 기회였습니다.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포트폴리오를 제작하며 최적화와 코드의구조, STL등에 관해 공부할수있는 좋은 기회였습니다.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0000" y="360000"/>
            <a:ext cx="27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개요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5128775" y="12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{17EDEAFC-F8C8-4B08-A012-3238E46F9B45}</a:tableStyleId>
              </a:tblPr>
              <a:tblGrid>
                <a:gridCol w="1191600"/>
                <a:gridCol w="25443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타이틀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BABA IS YOU</a:t>
                      </a: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 모작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장르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Puzzle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플렛폼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PC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라이브러리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WinApi, FMOD, IMGUI, DirectTex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개발언어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C++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개발 기간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1개월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개발 인원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1명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00" y="1035100"/>
            <a:ext cx="5551226" cy="34619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5"/>
          <p:cNvSpPr txBox="1"/>
          <p:nvPr/>
        </p:nvSpPr>
        <p:spPr>
          <a:xfrm>
            <a:off x="270000" y="270000"/>
            <a:ext cx="27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MapEditer - TileMap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26600" y="1670016"/>
            <a:ext cx="1301100" cy="116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317229" y="1521020"/>
            <a:ext cx="1379700" cy="82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>
            <a:stCxn id="68" idx="0"/>
            <a:endCxn id="69" idx="0"/>
          </p:cNvCxnSpPr>
          <p:nvPr/>
        </p:nvCxnSpPr>
        <p:spPr>
          <a:xfrm rot="-5400000">
            <a:off x="2867500" y="-469434"/>
            <a:ext cx="149100" cy="4129800"/>
          </a:xfrm>
          <a:prstGeom prst="bentConnector3">
            <a:avLst>
              <a:gd fmla="val 23758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>
            <a:stCxn id="69" idx="0"/>
          </p:cNvCxnSpPr>
          <p:nvPr/>
        </p:nvCxnSpPr>
        <p:spPr>
          <a:xfrm rot="10800000">
            <a:off x="5007079" y="1365020"/>
            <a:ext cx="0" cy="15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520498" y="2606814"/>
            <a:ext cx="11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타일 선택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190946" y="1087026"/>
            <a:ext cx="11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26600" y="2846840"/>
            <a:ext cx="1301100" cy="323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863867" y="2010785"/>
            <a:ext cx="2284200" cy="2230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>
            <a:stCxn id="74" idx="3"/>
          </p:cNvCxnSpPr>
          <p:nvPr/>
        </p:nvCxnSpPr>
        <p:spPr>
          <a:xfrm>
            <a:off x="1527700" y="3008540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508733" y="2946932"/>
            <a:ext cx="11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게임판 사이즈 설정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17225" y="3385500"/>
            <a:ext cx="4718400" cy="1316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맵에디터는 TileMap 방식을 이용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IMGUI를 이용 게임판 사이즈와 사용할 Object를 가시화 할수있도록 제작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게임판 사이즈를 설정후 바탕이되는 ‘BGTile’을 생성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 ‘BGTile’을 기준으로 게임에서 사용할 ‘ObjectTile’을 배치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11260" l="0" r="6358" t="0"/>
          <a:stretch/>
        </p:blipFill>
        <p:spPr>
          <a:xfrm>
            <a:off x="5921050" y="1035100"/>
            <a:ext cx="3114576" cy="223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 txBox="1"/>
          <p:nvPr/>
        </p:nvSpPr>
        <p:spPr>
          <a:xfrm>
            <a:off x="135289" y="777352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맵에디터 화면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837301" y="777352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배치 함수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73531" y="1738212"/>
            <a:ext cx="11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BGTile 생성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MapEditer - 데이터 입출력 (BinaryData)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478617" y="2613947"/>
            <a:ext cx="13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맵에디터 화면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00" y="916249"/>
            <a:ext cx="5770526" cy="363045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/>
          <p:nvPr/>
        </p:nvSpPr>
        <p:spPr>
          <a:xfrm>
            <a:off x="270000" y="2796000"/>
            <a:ext cx="1224000" cy="2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572650" y="1425125"/>
            <a:ext cx="3979500" cy="18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>
            <a:stCxn id="90" idx="0"/>
            <a:endCxn id="91" idx="0"/>
          </p:cNvCxnSpPr>
          <p:nvPr/>
        </p:nvCxnSpPr>
        <p:spPr>
          <a:xfrm rot="-5400000">
            <a:off x="1536750" y="770250"/>
            <a:ext cx="1371000" cy="2680500"/>
          </a:xfrm>
          <a:prstGeom prst="bentConnector3">
            <a:avLst>
              <a:gd fmla="val 11736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1508129" y="947618"/>
            <a:ext cx="11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Save &amp; Load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828" y="849390"/>
            <a:ext cx="2007725" cy="6491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6"/>
          <p:cNvSpPr txBox="1"/>
          <p:nvPr/>
        </p:nvSpPr>
        <p:spPr>
          <a:xfrm>
            <a:off x="4302775" y="4183788"/>
            <a:ext cx="4718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BinaryData를 이용해 Save &amp; Load 구현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생성한 타일의 Key값, 위치등을 저장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모든 Object의 정보를 담고있는 ObjectSample 클래스를 이용해 생성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96;p16"/>
          <p:cNvCxnSpPr>
            <a:stCxn id="91" idx="3"/>
            <a:endCxn id="94" idx="1"/>
          </p:cNvCxnSpPr>
          <p:nvPr/>
        </p:nvCxnSpPr>
        <p:spPr>
          <a:xfrm flipH="1" rot="10800000">
            <a:off x="5552150" y="1174025"/>
            <a:ext cx="871800" cy="1198800"/>
          </a:xfrm>
          <a:prstGeom prst="bentConnector3">
            <a:avLst>
              <a:gd fmla="val 5228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6821404" y="586368"/>
            <a:ext cx="11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TextData폴더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791" y="1732825"/>
            <a:ext cx="2092384" cy="228221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4067" y="2119671"/>
            <a:ext cx="2146912" cy="189597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6"/>
          <p:cNvSpPr txBox="1"/>
          <p:nvPr/>
        </p:nvSpPr>
        <p:spPr>
          <a:xfrm>
            <a:off x="6066091" y="1832062"/>
            <a:ext cx="112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Save &amp; Load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MapEditer / InGame - 최적화 (Instancing)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56593" t="0"/>
          <a:stretch/>
        </p:blipFill>
        <p:spPr>
          <a:xfrm>
            <a:off x="5428500" y="1018372"/>
            <a:ext cx="2580225" cy="111455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7"/>
          <p:cNvSpPr txBox="1"/>
          <p:nvPr/>
        </p:nvSpPr>
        <p:spPr>
          <a:xfrm rot="-759">
            <a:off x="5352455" y="751296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Texture 이미지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26600" y="1054725"/>
            <a:ext cx="4345500" cy="903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DrawCall의 최소화를 위해 Instancing을 이용 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이미지당 한번의 DrawCall을 위한 InstanceQuad를 생성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Texture데이터, 각 객체의 데이터 InstanceData를 보유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" name="Google Shape;109;p17"/>
          <p:cNvCxnSpPr>
            <a:endCxn id="110" idx="1"/>
          </p:cNvCxnSpPr>
          <p:nvPr/>
        </p:nvCxnSpPr>
        <p:spPr>
          <a:xfrm>
            <a:off x="8020850" y="1942788"/>
            <a:ext cx="1257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 rot="-1445">
            <a:off x="8146550" y="1788738"/>
            <a:ext cx="713700" cy="307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MaxFrame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639715" y="1007922"/>
            <a:ext cx="3777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>
            <a:stCxn id="111" idx="3"/>
            <a:endCxn id="113" idx="1"/>
          </p:cNvCxnSpPr>
          <p:nvPr/>
        </p:nvCxnSpPr>
        <p:spPr>
          <a:xfrm>
            <a:off x="8017415" y="1195872"/>
            <a:ext cx="152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 rot="-1445">
            <a:off x="8169375" y="1041963"/>
            <a:ext cx="713700" cy="30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CurFrame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95" y="3147277"/>
            <a:ext cx="1797150" cy="1466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700" y="3897650"/>
            <a:ext cx="3244300" cy="11145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6703" y="2504532"/>
            <a:ext cx="2425675" cy="1372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 txBox="1"/>
          <p:nvPr/>
        </p:nvSpPr>
        <p:spPr>
          <a:xfrm>
            <a:off x="226600" y="1961880"/>
            <a:ext cx="3386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&lt;InstanceData&gt;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위치, 크기, 회전등의 정보를 위한 Transform 행렬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애니메이션을 위한 Frame 데이터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18;p17"/>
          <p:cNvCxnSpPr>
            <a:stCxn id="119" idx="3"/>
          </p:cNvCxnSpPr>
          <p:nvPr/>
        </p:nvCxnSpPr>
        <p:spPr>
          <a:xfrm>
            <a:off x="5163199" y="3963848"/>
            <a:ext cx="51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0882" y="3316760"/>
            <a:ext cx="3582316" cy="1294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7"/>
          <p:cNvSpPr txBox="1"/>
          <p:nvPr/>
        </p:nvSpPr>
        <p:spPr>
          <a:xfrm>
            <a:off x="102314" y="2833752"/>
            <a:ext cx="294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이미지를 사용할 Quad와 InstanceBuffer생성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589795" y="2225552"/>
            <a:ext cx="294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InstanceData를 이용해 출력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InGame - 게임기능 (속성)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60859" l="0" r="0" t="0"/>
          <a:stretch/>
        </p:blipFill>
        <p:spPr>
          <a:xfrm>
            <a:off x="710148" y="1030375"/>
            <a:ext cx="7089000" cy="619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8"/>
          <p:cNvSpPr txBox="1"/>
          <p:nvPr/>
        </p:nvSpPr>
        <p:spPr>
          <a:xfrm>
            <a:off x="710148" y="1726225"/>
            <a:ext cx="7089000" cy="71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개체마다 변경되는 속성을 부여하기 위해 Action클래스를 상속받은 하위 클래스들을 이용해구현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개체의 속성은 생성되는 </a:t>
            </a: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</a:t>
            </a: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따라 적용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적용된 개체들은 자신의 속성(effect)을 string으로 저장</a:t>
            </a:r>
            <a:endParaRPr sz="105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129" y="3073981"/>
            <a:ext cx="1956470" cy="150406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18"/>
          <p:cNvSpPr txBox="1"/>
          <p:nvPr/>
        </p:nvSpPr>
        <p:spPr>
          <a:xfrm rot="-812">
            <a:off x="3865854" y="2793780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Action클래스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 rot="-812">
            <a:off x="549340" y="762755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 Object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18"/>
          <p:cNvCxnSpPr>
            <a:stCxn id="129" idx="3"/>
            <a:endCxn id="133" idx="1"/>
          </p:cNvCxnSpPr>
          <p:nvPr/>
        </p:nvCxnSpPr>
        <p:spPr>
          <a:xfrm>
            <a:off x="5946598" y="3826015"/>
            <a:ext cx="7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4821" y="2639225"/>
            <a:ext cx="2145712" cy="23735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6">
            <a:alphaModFix/>
          </a:blip>
          <a:srcRect b="36616" l="0" r="0" t="0"/>
          <a:stretch/>
        </p:blipFill>
        <p:spPr>
          <a:xfrm>
            <a:off x="642825" y="3016750"/>
            <a:ext cx="3152700" cy="1605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18"/>
          <p:cNvSpPr txBox="1"/>
          <p:nvPr/>
        </p:nvSpPr>
        <p:spPr>
          <a:xfrm rot="-1041">
            <a:off x="538634" y="2726127"/>
            <a:ext cx="198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Action클래스를 설정하는 함수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 rot="-812">
            <a:off x="6059270" y="3559603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InGame - 게임기능 (단어조합)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336867" y="3203375"/>
            <a:ext cx="3063135" cy="1759675"/>
            <a:chOff x="365800" y="895200"/>
            <a:chExt cx="3039126" cy="1759675"/>
          </a:xfrm>
        </p:grpSpPr>
        <p:pic>
          <p:nvPicPr>
            <p:cNvPr id="143" name="Google Shape;14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4950" y="2006800"/>
              <a:ext cx="1477800" cy="4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1800" y="1034500"/>
              <a:ext cx="414098" cy="41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91463" y="1034500"/>
              <a:ext cx="414098" cy="41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6977" y="1034500"/>
              <a:ext cx="414098" cy="41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9"/>
            <p:cNvSpPr txBox="1"/>
            <p:nvPr/>
          </p:nvSpPr>
          <p:spPr>
            <a:xfrm>
              <a:off x="749344" y="1049100"/>
              <a:ext cx="54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개체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1752437" y="1049100"/>
              <a:ext cx="54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동사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2863126" y="1049100"/>
              <a:ext cx="54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속성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1089876" y="895200"/>
              <a:ext cx="5418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1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2090801" y="895200"/>
              <a:ext cx="5418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1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2" name="Google Shape;152;p19"/>
            <p:cNvCxnSpPr/>
            <p:nvPr/>
          </p:nvCxnSpPr>
          <p:spPr>
            <a:xfrm>
              <a:off x="1663850" y="1504700"/>
              <a:ext cx="0" cy="379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19"/>
            <p:cNvSpPr/>
            <p:nvPr/>
          </p:nvSpPr>
          <p:spPr>
            <a:xfrm>
              <a:off x="365800" y="925975"/>
              <a:ext cx="2980500" cy="1728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2457094" y="2060650"/>
              <a:ext cx="54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문장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55" name="Google Shape;1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050" y="929450"/>
            <a:ext cx="2960675" cy="22174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19"/>
          <p:cNvSpPr txBox="1"/>
          <p:nvPr/>
        </p:nvSpPr>
        <p:spPr>
          <a:xfrm rot="-759">
            <a:off x="367205" y="929612"/>
            <a:ext cx="13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인게임 화면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530275" y="1005650"/>
            <a:ext cx="5360400" cy="108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동사 Object의 위, 아래 또는 좌우로 문장을 완성시킬경우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속성에 해당하는 능력을 개체에 부여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You속성을 가진 개체가 이동이 끝난후 호출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속성에 해당하는 클래스는 외부에 있기에 함수포인터를 이용해 구현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0725" y="3017750"/>
            <a:ext cx="4499950" cy="194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30275" y="2626000"/>
            <a:ext cx="4741874" cy="16920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9"/>
          <p:cNvSpPr txBox="1"/>
          <p:nvPr/>
        </p:nvSpPr>
        <p:spPr>
          <a:xfrm rot="-812">
            <a:off x="3439399" y="2357055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문장 검사 함수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 rot="-812">
            <a:off x="8226896" y="2730380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Move클래스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4781800" y="4687750"/>
            <a:ext cx="2170200" cy="17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9"/>
          <p:cNvCxnSpPr/>
          <p:nvPr/>
        </p:nvCxnSpPr>
        <p:spPr>
          <a:xfrm rot="10800000">
            <a:off x="4246600" y="4347600"/>
            <a:ext cx="535200" cy="412500"/>
          </a:xfrm>
          <a:prstGeom prst="bentConnector3">
            <a:avLst>
              <a:gd fmla="val 9985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 rot="-812">
            <a:off x="6908744" y="4613055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함수포인터 호출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5671600" y="3707754"/>
            <a:ext cx="3134700" cy="135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896325" y="3809029"/>
            <a:ext cx="506400" cy="120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InGame - 게임기능 (되돌리기)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5" y="1091388"/>
            <a:ext cx="2029325" cy="13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900" y="1066094"/>
            <a:ext cx="2097450" cy="14024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0"/>
          <p:cNvCxnSpPr>
            <a:stCxn id="172" idx="3"/>
            <a:endCxn id="173" idx="1"/>
          </p:cNvCxnSpPr>
          <p:nvPr/>
        </p:nvCxnSpPr>
        <p:spPr>
          <a:xfrm>
            <a:off x="2311650" y="1767300"/>
            <a:ext cx="39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0"/>
          <p:cNvSpPr txBox="1"/>
          <p:nvPr/>
        </p:nvSpPr>
        <p:spPr>
          <a:xfrm>
            <a:off x="4904775" y="1247725"/>
            <a:ext cx="41019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플레이어가 이동을 명령했을때 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변경된 타일의 위치, 상태, 애니메이션 등을 Stack에 저장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되돌리기시 Stack에 저장된 데이터를 이용하여 구현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75" y="2850250"/>
            <a:ext cx="3662734" cy="20323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1877" y="2850250"/>
            <a:ext cx="2437030" cy="214085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0"/>
          <p:cNvSpPr txBox="1"/>
          <p:nvPr/>
        </p:nvSpPr>
        <p:spPr>
          <a:xfrm rot="-478">
            <a:off x="282478" y="2571887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데이터와 현재데이터 비교함수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 rot="-812">
            <a:off x="2965829" y="2571887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GetBack</a:t>
            </a: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 rot="-658">
            <a:off x="5647975" y="2850543"/>
            <a:ext cx="31344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데이터를 저장하는 PrevData와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변경후인 현재 데이터를 비교후 saveData에 저장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되돌리기 이후 사용한 정보는 제거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5896350" y="3809029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4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5896325" y="4101597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3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896325" y="4403549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2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5896350" y="4712883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1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7017963" y="3921325"/>
            <a:ext cx="506400" cy="89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7017988" y="3921325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3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7017963" y="4213893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2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7017963" y="4515845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1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>
            <a:off x="6406350" y="4369679"/>
            <a:ext cx="60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6399870" y="4098571"/>
            <a:ext cx="5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되돌리기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8141125" y="4071041"/>
            <a:ext cx="506400" cy="59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8141150" y="4071041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2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8141125" y="4363609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1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94" name="Google Shape;194;p20"/>
          <p:cNvCxnSpPr/>
          <p:nvPr/>
        </p:nvCxnSpPr>
        <p:spPr>
          <a:xfrm>
            <a:off x="7531825" y="4364779"/>
            <a:ext cx="60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>
            <a:off x="7525345" y="4093671"/>
            <a:ext cx="5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되돌리기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 rot="-812">
            <a:off x="5545516" y="3468837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saveDatas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238725" y="1032372"/>
            <a:ext cx="4562700" cy="147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 rot="-478">
            <a:off x="143041" y="768162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인게임 되돌리기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InGame - Particle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 rot="-812">
            <a:off x="128834" y="643043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 에디터 화면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75" y="520850"/>
            <a:ext cx="2375075" cy="4444625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" y="907659"/>
            <a:ext cx="2618274" cy="19565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5">
            <a:alphaModFix/>
          </a:blip>
          <a:srcRect b="6106" l="6446" r="8958" t="5514"/>
          <a:stretch/>
        </p:blipFill>
        <p:spPr>
          <a:xfrm>
            <a:off x="247375" y="3137975"/>
            <a:ext cx="2618275" cy="182749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1"/>
          <p:cNvSpPr txBox="1"/>
          <p:nvPr/>
        </p:nvSpPr>
        <p:spPr>
          <a:xfrm rot="-812">
            <a:off x="150559" y="2849900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인게임 적용 화면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3197025" y="1077900"/>
            <a:ext cx="369000" cy="36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>
            <a:off x="3566025" y="1258811"/>
            <a:ext cx="15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1"/>
          <p:cNvSpPr/>
          <p:nvPr/>
        </p:nvSpPr>
        <p:spPr>
          <a:xfrm>
            <a:off x="3197025" y="1439700"/>
            <a:ext cx="2249700" cy="328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 rot="-1240">
            <a:off x="4655650" y="1011149"/>
            <a:ext cx="831600" cy="2475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 설정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21"/>
          <p:cNvCxnSpPr>
            <a:stCxn id="212" idx="2"/>
          </p:cNvCxnSpPr>
          <p:nvPr/>
        </p:nvCxnSpPr>
        <p:spPr>
          <a:xfrm>
            <a:off x="5071750" y="1258649"/>
            <a:ext cx="3000" cy="18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 txBox="1"/>
          <p:nvPr/>
        </p:nvSpPr>
        <p:spPr>
          <a:xfrm rot="-1208">
            <a:off x="3718275" y="1135060"/>
            <a:ext cx="853500" cy="2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54000" spcFirstLastPara="1" rIns="54000" wrap="square" tIns="54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 이미지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2213650" y="954900"/>
            <a:ext cx="607800" cy="176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1"/>
          <p:cNvCxnSpPr>
            <a:stCxn id="215" idx="3"/>
          </p:cNvCxnSpPr>
          <p:nvPr/>
        </p:nvCxnSpPr>
        <p:spPr>
          <a:xfrm>
            <a:off x="2821450" y="1837500"/>
            <a:ext cx="3321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1"/>
          <p:cNvSpPr txBox="1"/>
          <p:nvPr/>
        </p:nvSpPr>
        <p:spPr>
          <a:xfrm>
            <a:off x="5755475" y="520850"/>
            <a:ext cx="3279900" cy="228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54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이펙트를 위해 파티클 구현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최적화를 위해 Instancing 사용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이미지, 개수, 지속시간, 색상, 방향, 가속도, 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회전, 속도, 생성타이밍, 크기, 지정 변경 등 구현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파티클의 색상, 크기 지정 변경등은 자연스러움을 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연출하기위해 선형보간을 이용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맵에디터와 동일하게 Binary데이터로 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파티클에 대한 정보를 저장 및 사용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구현된 파티클은 Action클래스에서 호출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8100" y="3008903"/>
            <a:ext cx="3234651" cy="19565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21"/>
          <p:cNvSpPr txBox="1"/>
          <p:nvPr/>
        </p:nvSpPr>
        <p:spPr>
          <a:xfrm rot="-812">
            <a:off x="5545509" y="2749200"/>
            <a:ext cx="12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Particle클래스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