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793" r:id="rId2"/>
    <p:sldId id="794" r:id="rId3"/>
    <p:sldId id="798" r:id="rId4"/>
    <p:sldId id="799" r:id="rId5"/>
    <p:sldId id="800" r:id="rId6"/>
    <p:sldId id="801" r:id="rId7"/>
    <p:sldId id="802" r:id="rId8"/>
    <p:sldId id="803" r:id="rId9"/>
    <p:sldId id="804" r:id="rId10"/>
    <p:sldId id="805" r:id="rId11"/>
    <p:sldId id="806" r:id="rId12"/>
    <p:sldId id="807" r:id="rId13"/>
    <p:sldId id="808" r:id="rId14"/>
    <p:sldId id="809" r:id="rId15"/>
    <p:sldId id="810" r:id="rId16"/>
    <p:sldId id="811" r:id="rId17"/>
    <p:sldId id="812" r:id="rId18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86740" autoAdjust="0"/>
  </p:normalViewPr>
  <p:slideViewPr>
    <p:cSldViewPr>
      <p:cViewPr>
        <p:scale>
          <a:sx n="140" d="100"/>
          <a:sy n="140" d="100"/>
        </p:scale>
        <p:origin x="160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3750"/>
    </p:cViewPr>
  </p:sorterViewPr>
  <p:notesViewPr>
    <p:cSldViewPr>
      <p:cViewPr varScale="1">
        <p:scale>
          <a:sx n="86" d="100"/>
          <a:sy n="86" d="100"/>
        </p:scale>
        <p:origin x="-3114" y="-7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B8EB05-220B-4A36-B0E5-68C116974955}" type="datetimeFigureOut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9E76EE6-0316-4BE5-9B56-9E62267FF3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15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767140A-8F62-4F17-BE05-F32E3A18EB88}" type="datetimeFigureOut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D845A47-E12B-4378-850B-C8D0A43CA5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4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45A47-E12B-4378-850B-C8D0A43CA54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6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45A47-E12B-4378-850B-C8D0A43CA54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7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Mahalanobis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distance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measure of the distance between a point x and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 which has mean \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 and covariance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 \Sigma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45A47-E12B-4378-850B-C8D0A43CA54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94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45A47-E12B-4378-850B-C8D0A43CA54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8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71600" y="1219200"/>
            <a:ext cx="6400800" cy="16764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 sz="40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669px-GeorgiaTech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228599"/>
            <a:ext cx="1260937" cy="5334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74E0BE-914D-4BCA-B7ED-73A34C22C1BB}" type="datetime1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095500" cy="6056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134100" cy="6056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C64D0E-1DD7-4539-BCE6-AA8FFE2E78A3}" type="datetime1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06F380-CEEC-4912-8C5C-6C2BF7A3FC9D}" type="datetime1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319DC-DCA1-49CF-A0F2-301726696DB2}" type="datetime1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F9095C-1C22-4F62-89BC-EFC5399F6846}" type="datetime1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EF2934-4B14-4FBC-B2DA-635B655C4BEF}" type="datetime1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BF31C5-ABA7-46F0-A15F-949A37087239}" type="datetime1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1CF18C-FFA2-41A2-B1C0-4F765AF8FC9C}" type="datetime1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9B466-DF91-4BA8-86D1-4FECEECE197F}" type="datetime1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9F1850-AE17-460D-B77F-16C4DB021A66}" type="datetime1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76200"/>
            <a:ext cx="7496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8001EBD7-BB2B-4EEC-9A01-08AD708840DE}" type="datetime1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5897" name="Picture 57"/>
          <p:cNvPicPr>
            <a:picLocks noChangeAspect="1" noChangeArrowheads="1"/>
          </p:cNvPicPr>
          <p:nvPr/>
        </p:nvPicPr>
        <p:blipFill>
          <a:blip r:embed="rId13" cstate="print">
            <a:lum bright="14000"/>
          </a:blip>
          <a:srcRect/>
          <a:stretch>
            <a:fillRect/>
          </a:stretch>
        </p:blipFill>
        <p:spPr bwMode="auto">
          <a:xfrm>
            <a:off x="76200" y="838200"/>
            <a:ext cx="8991600" cy="841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pic>
        <p:nvPicPr>
          <p:cNvPr id="9" name="Picture 8" descr="669px-GeorgiaTech_logo.svg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48600" y="228599"/>
            <a:ext cx="1260937" cy="5334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-64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64" charset="2"/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-64" charset="2"/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4" charset="2"/>
        <a:buBlip>
          <a:blip r:embed="rId18"/>
        </a:buBlip>
        <a:defRPr>
          <a:solidFill>
            <a:schemeClr val="tx1"/>
          </a:solidFill>
          <a:latin typeface="+mn-lt"/>
        </a:defRPr>
      </a:lvl4pPr>
      <a:lvl5pPr marL="19954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4526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9"/>
        </a:buBlip>
        <a:defRPr>
          <a:solidFill>
            <a:schemeClr val="tx1"/>
          </a:solidFill>
          <a:latin typeface="+mn-lt"/>
        </a:defRPr>
      </a:lvl6pPr>
      <a:lvl7pPr marL="29098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9"/>
        </a:buBlip>
        <a:defRPr>
          <a:solidFill>
            <a:schemeClr val="tx1"/>
          </a:solidFill>
          <a:latin typeface="+mn-lt"/>
        </a:defRPr>
      </a:lvl7pPr>
      <a:lvl8pPr marL="33670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9"/>
        </a:buBlip>
        <a:defRPr>
          <a:solidFill>
            <a:schemeClr val="tx1"/>
          </a:solidFill>
          <a:latin typeface="+mn-lt"/>
        </a:defRPr>
      </a:lvl8pPr>
      <a:lvl9pPr marL="38242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9"/>
        </a:buBlip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15400" cy="1752600"/>
          </a:xfrm>
        </p:spPr>
        <p:txBody>
          <a:bodyPr/>
          <a:lstStyle/>
          <a:p>
            <a:r>
              <a:rPr lang="en-US" sz="4400" dirty="0"/>
              <a:t>Probability and Statistics Review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76200" y="4572000"/>
            <a:ext cx="8915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dirty="0">
              <a:solidFill>
                <a:srgbClr val="1F497D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dirty="0">
              <a:solidFill>
                <a:srgbClr val="1F497D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dirty="0">
              <a:solidFill>
                <a:srgbClr val="1F497D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dirty="0">
              <a:solidFill>
                <a:srgbClr val="1F497D"/>
              </a:solidFill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chemeClr val="tx2"/>
                </a:solidFill>
              </a:rPr>
              <a:t>Introduction to Computational Data Analysis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chemeClr val="tx2"/>
                </a:solidFill>
              </a:rPr>
              <a:t>(Machine Learning)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</a:rPr>
              <a:t>CSE/ISYE 6740, Fall 2019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76200" y="2667000"/>
            <a:ext cx="891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dirty="0">
              <a:solidFill>
                <a:srgbClr val="1F497D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dirty="0">
              <a:solidFill>
                <a:srgbClr val="1F497D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dirty="0">
              <a:solidFill>
                <a:srgbClr val="1F497D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dirty="0">
              <a:solidFill>
                <a:srgbClr val="1F497D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1F497D"/>
                </a:solidFill>
              </a:rPr>
              <a:t>Le Song</a:t>
            </a:r>
          </a:p>
        </p:txBody>
      </p:sp>
    </p:spTree>
    <p:extLst>
      <p:ext uri="{BB962C8B-B14F-4D97-AF65-F5344CB8AC3E}">
        <p14:creationId xmlns:p14="http://schemas.microsoft.com/office/powerpoint/2010/main" val="292303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58887"/>
                <a:ext cx="8305800" cy="5141913"/>
              </a:xfrm>
            </p:spPr>
            <p:txBody>
              <a:bodyPr/>
              <a:lstStyle/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r>
                  <a:rPr lang="en-US" dirty="0">
                    <a:cs typeface="Arial"/>
                  </a:rPr>
                  <a:t>P(X|Y)= Fraction of the worlds in which X is true given that Y is also true.</a:t>
                </a: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r>
                  <a:rPr lang="en-US" dirty="0">
                    <a:cs typeface="Arial"/>
                  </a:rPr>
                  <a:t>For example: </a:t>
                </a:r>
              </a:p>
              <a:p>
                <a:pPr marL="414338" lvl="1">
                  <a:lnSpc>
                    <a:spcPts val="2345"/>
                  </a:lnSpc>
                  <a:spcBef>
                    <a:spcPts val="117"/>
                  </a:spcBef>
                </a:pPr>
                <a:r>
                  <a:rPr lang="en-US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Arial"/>
                      </a:rPr>
                      <m:t>𝐻𝑒𝑎𝑑𝑎𝑐h𝑒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dirty="0">
                    <a:cs typeface="Arial"/>
                  </a:rPr>
                  <a:t>=“Having a headache”</a:t>
                </a:r>
              </a:p>
              <a:p>
                <a:pPr marL="414338" lvl="1">
                  <a:lnSpc>
                    <a:spcPts val="2345"/>
                  </a:lnSpc>
                  <a:spcBef>
                    <a:spcPts val="117"/>
                  </a:spcBef>
                </a:pPr>
                <a:r>
                  <a:rPr lang="en-US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Arial"/>
                      </a:rPr>
                      <m:t>𝐹𝑙𝑢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dirty="0">
                    <a:cs typeface="Arial"/>
                  </a:rPr>
                  <a:t>=“Coming down with flu”</a:t>
                </a:r>
              </a:p>
              <a:p>
                <a:pPr marL="414338" lvl="1">
                  <a:lnSpc>
                    <a:spcPts val="2345"/>
                  </a:lnSpc>
                  <a:spcBef>
                    <a:spcPts val="117"/>
                  </a:spcBef>
                </a:pPr>
                <a:r>
                  <a:rPr lang="en-US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Arial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/>
                      </a:rPr>
                      <m:t>𝑒𝑎𝑑𝑎𝑐h𝑒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Arial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Arial"/>
                      </a:rPr>
                      <m:t>𝐹𝑙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dirty="0">
                    <a:cs typeface="Arial"/>
                  </a:rPr>
                  <a:t> = fraction of flu-inflicted worlds in which you have a headache. How to calculate?</a:t>
                </a: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r>
                  <a:rPr lang="en-US" dirty="0">
                    <a:cs typeface="Arial"/>
                  </a:rPr>
                  <a:t>Definition:</a:t>
                </a: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i="1" dirty="0">
                  <a:latin typeface="Cambria Math" panose="02040503050406030204" pitchFamily="18" charset="0"/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Arial"/>
                            </a:rPr>
                            <m:t>𝑌</m:t>
                          </m:r>
                        </m:e>
                      </m:d>
                      <m:r>
                        <a:rPr lang="en-US" sz="220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𝑌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Arial"/>
                            </a:rPr>
                            <m:t>𝑌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den>
                      </m:f>
                      <m:r>
                        <a:rPr lang="en-US" sz="2200">
                          <a:latin typeface="Cambria Math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  <a:cs typeface="Arial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/>
                                  <a:cs typeface="Arial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/>
                                  <a:cs typeface="Arial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  <a:cs typeface="Arial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/>
                                  <a:cs typeface="Arial"/>
                                </a:rPr>
                                <m:t>X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  <a:cs typeface="Arial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/>
                                  <a:cs typeface="Arial"/>
                                </a:rPr>
                                <m:t>Y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r>
                  <a:rPr lang="en-US" dirty="0">
                    <a:cs typeface="Arial"/>
                  </a:rPr>
                  <a:t>  </a:t>
                </a: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r>
                  <a:rPr lang="en-US" dirty="0">
                    <a:cs typeface="Arial"/>
                  </a:rPr>
                  <a:t>     Corollary:</a:t>
                </a: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b="1" dirty="0">
                  <a:cs typeface="Arial"/>
                </a:endParaRP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r>
                  <a:rPr lang="en-US" dirty="0">
                    <a:cs typeface="Arial"/>
                  </a:rPr>
                  <a:t>   </a:t>
                </a:r>
                <a:endParaRPr lang="en-US" dirty="0">
                  <a:solidFill>
                    <a:srgbClr val="FF0000"/>
                  </a:solidFill>
                  <a:cs typeface="Arial"/>
                </a:endParaRP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b="1" dirty="0">
                  <a:cs typeface="Arial"/>
                </a:endParaRP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b="1" dirty="0">
                  <a:cs typeface="Arial"/>
                </a:endParaRP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r>
                  <a:rPr lang="en-US" b="1" dirty="0">
                    <a:cs typeface="Arial"/>
                  </a:rPr>
                  <a:t>                                                 </a:t>
                </a: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r>
                  <a:rPr lang="en-US" dirty="0">
                    <a:cs typeface="Arial"/>
                  </a:rPr>
                  <a:t>	</a:t>
                </a:r>
              </a:p>
              <a:p>
                <a:pPr marL="414338" lvl="1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pPr marL="414338" lvl="1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pPr marL="414338" lvl="1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58887"/>
                <a:ext cx="8305800" cy="5141913"/>
              </a:xfrm>
              <a:blipFill>
                <a:blip r:embed="rId2"/>
                <a:stretch>
                  <a:fillRect l="-1070" t="-1970" r="-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B107-D3C9-4ED3-ADE1-E5BC2FA748D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5486400" y="4996501"/>
            <a:ext cx="3276600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8D35F-4F11-CA48-A84B-8F4BD5B0C60C}"/>
              </a:ext>
            </a:extLst>
          </p:cNvPr>
          <p:cNvSpPr/>
          <p:nvPr/>
        </p:nvSpPr>
        <p:spPr>
          <a:xfrm>
            <a:off x="6153433" y="5085203"/>
            <a:ext cx="2475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Arial"/>
              </a:rPr>
              <a:t>This is called </a:t>
            </a:r>
            <a:r>
              <a:rPr lang="en-US" dirty="0">
                <a:solidFill>
                  <a:srgbClr val="FF0000"/>
                </a:solidFill>
                <a:cs typeface="Arial"/>
              </a:rPr>
              <a:t>Bayes’ Rule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08714F-3535-2F46-A469-AD42007CE87F}"/>
              </a:ext>
            </a:extLst>
          </p:cNvPr>
          <p:cNvCxnSpPr>
            <a:cxnSpLocks/>
          </p:cNvCxnSpPr>
          <p:nvPr/>
        </p:nvCxnSpPr>
        <p:spPr bwMode="auto">
          <a:xfrm>
            <a:off x="6629400" y="4687887"/>
            <a:ext cx="762000" cy="387988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530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2687"/>
                <a:ext cx="9601200" cy="51419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𝐻𝑒𝑎𝑑𝑎𝑐h𝑒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𝐹𝑙𝑢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𝐻𝑒𝑎𝑑𝑎𝑐h𝑒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𝐹𝑙𝑢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𝐹𝑙𝑢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                                   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𝐹𝑙𝑢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𝐻𝑒𝑎𝑑𝑎𝑐h𝑒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𝐻𝑒𝑎𝑑𝑎𝑐h𝑒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𝐹𝑙𝑢</m:t>
                            </m:r>
                          </m:e>
                        </m:d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Other cases: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2687"/>
                <a:ext cx="9601200" cy="5141913"/>
              </a:xfrm>
              <a:blipFill>
                <a:blip r:embed="rId2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B107-D3C9-4ED3-ADE1-E5BC2FA748D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4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58887"/>
                <a:ext cx="8305800" cy="5141913"/>
              </a:xfrm>
            </p:spPr>
            <p:txBody>
              <a:bodyPr/>
              <a:lstStyle/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r>
                  <a:rPr lang="en-US" dirty="0">
                    <a:cs typeface="Arial"/>
                  </a:rPr>
                  <a:t>Recall that for events E and H, the probability of E given H, written as P(E|H), is</a:t>
                </a: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b="0" i="1" dirty="0">
                  <a:latin typeface="Cambria Math"/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𝐸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cs typeface="Arial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cs typeface="Arial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cs typeface="Arial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r>
                  <a:rPr lang="en-US" dirty="0">
                    <a:cs typeface="Arial"/>
                  </a:rPr>
                  <a:t>E and H are (statistically) </a:t>
                </a:r>
                <a:r>
                  <a:rPr lang="en-US" dirty="0">
                    <a:solidFill>
                      <a:srgbClr val="FF0000"/>
                    </a:solidFill>
                    <a:cs typeface="Arial"/>
                  </a:rPr>
                  <a:t>independent</a:t>
                </a:r>
                <a:r>
                  <a:rPr lang="en-US" dirty="0">
                    <a:cs typeface="Arial"/>
                  </a:rPr>
                  <a:t> if</a:t>
                </a: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Arial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cs typeface="Arial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cs typeface="Arial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r>
                  <a:rPr lang="en-US" dirty="0">
                    <a:cs typeface="Arial"/>
                  </a:rPr>
                  <a:t>Or equivalently</a:t>
                </a: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cs typeface="Arial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  <a:p>
                <a:pPr marL="401638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r>
                  <a:rPr lang="en-US" dirty="0">
                    <a:cs typeface="Arial"/>
                  </a:rPr>
                  <a:t>That means, the probability of E being true doesn't depend on whether H is true or not</a:t>
                </a: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r>
                  <a:rPr lang="en-US" dirty="0">
                    <a:cs typeface="Arial"/>
                  </a:rPr>
                  <a:t>E and F are </a:t>
                </a:r>
                <a:r>
                  <a:rPr lang="en-US" dirty="0">
                    <a:solidFill>
                      <a:srgbClr val="FF0000"/>
                    </a:solidFill>
                    <a:cs typeface="Arial"/>
                  </a:rPr>
                  <a:t>conditionally independent</a:t>
                </a:r>
                <a:r>
                  <a:rPr lang="en-US" dirty="0">
                    <a:cs typeface="Arial"/>
                  </a:rPr>
                  <a:t> given H if</a:t>
                </a: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𝐸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cs typeface="Arial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r>
                  <a:rPr lang="en-US" dirty="0">
                    <a:cs typeface="Arial"/>
                  </a:rPr>
                  <a:t>Or equivalently</a:t>
                </a: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𝐹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cs typeface="Arial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𝐸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cs typeface="Arial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b="1" dirty="0">
                  <a:cs typeface="Arial"/>
                </a:endParaRP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r>
                  <a:rPr lang="en-US" b="1" dirty="0">
                    <a:cs typeface="Arial"/>
                  </a:rPr>
                  <a:t>                                                 </a:t>
                </a: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r>
                  <a:rPr lang="en-US" dirty="0">
                    <a:cs typeface="Arial"/>
                  </a:rPr>
                  <a:t>	</a:t>
                </a:r>
              </a:p>
              <a:p>
                <a:pPr marL="414338" lvl="1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pPr marL="414338" lvl="1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pPr marL="414338" lvl="1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58887"/>
                <a:ext cx="8305800" cy="5141913"/>
              </a:xfrm>
              <a:blipFill>
                <a:blip r:embed="rId3"/>
                <a:stretch>
                  <a:fillRect l="-1070" t="-1970" b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B107-D3C9-4ED3-ADE1-E5BC2FA748D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5486400" y="4996501"/>
            <a:ext cx="3276600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6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887"/>
            <a:ext cx="8305800" cy="5141913"/>
          </a:xfrm>
        </p:spPr>
        <p:txBody>
          <a:bodyPr/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lang="en-US" dirty="0">
                <a:cs typeface="Arial"/>
              </a:rPr>
              <a:t>Examples: </a:t>
            </a:r>
          </a:p>
          <a:p>
            <a:pPr marL="12700">
              <a:lnSpc>
                <a:spcPts val="2345"/>
              </a:lnSpc>
              <a:spcBef>
                <a:spcPts val="117"/>
              </a:spcBef>
            </a:pPr>
            <a:endParaRPr lang="en-US" dirty="0">
              <a:cs typeface="Arial"/>
            </a:endParaRP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r>
              <a:rPr lang="en-US" dirty="0">
                <a:cs typeface="Arial"/>
              </a:rPr>
              <a:t>   </a:t>
            </a:r>
            <a:r>
              <a:rPr lang="en-US" sz="1800" dirty="0">
                <a:cs typeface="Arial"/>
              </a:rPr>
              <a:t>P(Virus | Drink Beer) = P(Virus)</a:t>
            </a: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r>
              <a:rPr lang="en-US" sz="1800" b="1" dirty="0">
                <a:cs typeface="Arial"/>
              </a:rPr>
              <a:t>    </a:t>
            </a:r>
            <a:r>
              <a:rPr lang="en-US" sz="1800" b="1" dirty="0" err="1">
                <a:cs typeface="Arial"/>
              </a:rPr>
              <a:t>iff</a:t>
            </a:r>
            <a:r>
              <a:rPr lang="en-US" sz="1800" b="1" dirty="0"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cs typeface="Arial"/>
              </a:rPr>
              <a:t>Virus</a:t>
            </a:r>
            <a:r>
              <a:rPr lang="en-US" sz="1800" dirty="0">
                <a:cs typeface="Arial"/>
              </a:rPr>
              <a:t> is independent of </a:t>
            </a:r>
            <a:r>
              <a:rPr lang="en-US" sz="1800" dirty="0">
                <a:solidFill>
                  <a:srgbClr val="FF0000"/>
                </a:solidFill>
                <a:cs typeface="Arial"/>
              </a:rPr>
              <a:t>Drink Beer</a:t>
            </a: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endParaRPr lang="en-US" sz="1800" dirty="0">
              <a:cs typeface="Arial"/>
            </a:endParaRP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r>
              <a:rPr lang="en-US" sz="1800" dirty="0">
                <a:cs typeface="Arial"/>
              </a:rPr>
              <a:t>    P(Flu | Virus;DrinkBeer) = P(Flu|Virus)</a:t>
            </a: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r>
              <a:rPr lang="en-US" sz="1800" dirty="0">
                <a:cs typeface="Arial"/>
              </a:rPr>
              <a:t>    </a:t>
            </a:r>
            <a:r>
              <a:rPr lang="en-US" sz="1800" b="1" dirty="0" err="1">
                <a:cs typeface="Arial"/>
              </a:rPr>
              <a:t>iff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cs typeface="Arial"/>
              </a:rPr>
              <a:t>Flu</a:t>
            </a:r>
            <a:r>
              <a:rPr lang="en-US" sz="1800" dirty="0">
                <a:cs typeface="Arial"/>
              </a:rPr>
              <a:t> is independent of </a:t>
            </a:r>
            <a:r>
              <a:rPr lang="en-US" sz="1800" dirty="0">
                <a:solidFill>
                  <a:srgbClr val="FF0000"/>
                </a:solidFill>
                <a:cs typeface="Arial"/>
              </a:rPr>
              <a:t>Drink Beer</a:t>
            </a:r>
            <a:r>
              <a:rPr lang="en-US" sz="1800" dirty="0">
                <a:cs typeface="Arial"/>
              </a:rPr>
              <a:t>, given Virus</a:t>
            </a: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endParaRPr lang="en-US" sz="1800" dirty="0">
              <a:cs typeface="Arial"/>
            </a:endParaRP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r>
              <a:rPr lang="en-US" sz="1800" dirty="0">
                <a:cs typeface="Arial"/>
              </a:rPr>
              <a:t>    P(Headache | Flu;Virus;DrinkBeer) = P(Headache|Flu;DrinkBeer)</a:t>
            </a: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r>
              <a:rPr lang="en-US" sz="1800" dirty="0">
                <a:cs typeface="Arial"/>
              </a:rPr>
              <a:t>    </a:t>
            </a:r>
            <a:r>
              <a:rPr lang="en-US" sz="1800" b="1" dirty="0">
                <a:cs typeface="Arial"/>
              </a:rPr>
              <a:t>iff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cs typeface="Arial"/>
              </a:rPr>
              <a:t>Headache</a:t>
            </a:r>
            <a:r>
              <a:rPr lang="en-US" sz="1800" dirty="0">
                <a:cs typeface="Arial"/>
              </a:rPr>
              <a:t> is independent of </a:t>
            </a:r>
            <a:r>
              <a:rPr lang="en-US" sz="1800" dirty="0">
                <a:solidFill>
                  <a:srgbClr val="FF0000"/>
                </a:solidFill>
                <a:cs typeface="Arial"/>
              </a:rPr>
              <a:t>Virus</a:t>
            </a:r>
            <a:r>
              <a:rPr lang="en-US" sz="1800" dirty="0">
                <a:cs typeface="Arial"/>
              </a:rPr>
              <a:t>, given Flu and Drink Beer</a:t>
            </a: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endParaRPr lang="en-US" sz="1800" dirty="0">
              <a:cs typeface="Arial"/>
            </a:endParaRP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r>
              <a:rPr lang="en-US" sz="1800" dirty="0">
                <a:cs typeface="Arial"/>
              </a:rPr>
              <a:t>Assume the above independence, we obtain:</a:t>
            </a: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r>
              <a:rPr lang="en-US" sz="1800" dirty="0">
                <a:cs typeface="Arial"/>
              </a:rPr>
              <a:t>    P(Headache;Flu;Virus;DrinkBeer)</a:t>
            </a: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r>
              <a:rPr lang="en-US" sz="1800" dirty="0">
                <a:cs typeface="Arial"/>
              </a:rPr>
              <a:t>      = P(Headache | </a:t>
            </a:r>
            <a:r>
              <a:rPr lang="en-US" sz="1800" dirty="0" err="1">
                <a:cs typeface="Arial"/>
              </a:rPr>
              <a:t>Flu;Virus;DrinkBeer</a:t>
            </a:r>
            <a:r>
              <a:rPr lang="en-US" sz="1800" dirty="0">
                <a:cs typeface="Arial"/>
              </a:rPr>
              <a:t>) P(Flu | Virus;DrinkBeer)</a:t>
            </a: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r>
              <a:rPr lang="en-US" sz="1800" dirty="0">
                <a:cs typeface="Arial"/>
              </a:rPr>
              <a:t>         P(Virus | Drink Beer) P(DrinkBeer)</a:t>
            </a: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r>
              <a:rPr lang="en-US" sz="1800" dirty="0">
                <a:cs typeface="Arial"/>
              </a:rPr>
              <a:t>      = P(Headache | </a:t>
            </a:r>
            <a:r>
              <a:rPr lang="en-US" sz="1800" dirty="0" err="1">
                <a:cs typeface="Arial"/>
              </a:rPr>
              <a:t>Flu;DrinkBeer</a:t>
            </a:r>
            <a:r>
              <a:rPr lang="en-US" sz="1800" dirty="0">
                <a:cs typeface="Arial"/>
              </a:rPr>
              <a:t>) P(Flu | Virus) P(Virus) P(DrinkBeer)</a:t>
            </a: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endParaRPr lang="en-US" dirty="0">
              <a:cs typeface="Arial"/>
            </a:endParaRP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endParaRPr lang="en-US" dirty="0">
              <a:cs typeface="Arial"/>
            </a:endParaRP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endParaRPr lang="en-US" dirty="0">
              <a:cs typeface="Arial"/>
            </a:endParaRPr>
          </a:p>
          <a:p>
            <a:pPr marL="0" indent="0">
              <a:lnSpc>
                <a:spcPts val="2345"/>
              </a:lnSpc>
              <a:spcBef>
                <a:spcPts val="117"/>
              </a:spcBef>
              <a:buNone/>
            </a:pPr>
            <a:endParaRPr lang="en-US" dirty="0">
              <a:cs typeface="Arial"/>
            </a:endParaRPr>
          </a:p>
          <a:p>
            <a:pPr marL="184150" lvl="1" indent="0">
              <a:lnSpc>
                <a:spcPts val="2345"/>
              </a:lnSpc>
              <a:spcBef>
                <a:spcPts val="117"/>
              </a:spcBef>
              <a:buNone/>
            </a:pPr>
            <a:endParaRPr lang="en-US" b="1" dirty="0">
              <a:cs typeface="Arial"/>
            </a:endParaRPr>
          </a:p>
          <a:p>
            <a:pPr marL="184150" lvl="1" indent="0">
              <a:lnSpc>
                <a:spcPts val="2345"/>
              </a:lnSpc>
              <a:spcBef>
                <a:spcPts val="117"/>
              </a:spcBef>
              <a:buNone/>
            </a:pPr>
            <a:r>
              <a:rPr lang="en-US" b="1" dirty="0">
                <a:cs typeface="Arial"/>
              </a:rPr>
              <a:t>                                                 </a:t>
            </a:r>
          </a:p>
          <a:p>
            <a:pPr marL="184150" lvl="1" indent="0">
              <a:lnSpc>
                <a:spcPts val="2345"/>
              </a:lnSpc>
              <a:spcBef>
                <a:spcPts val="117"/>
              </a:spcBef>
              <a:buNone/>
            </a:pPr>
            <a:endParaRPr lang="en-US" dirty="0">
              <a:cs typeface="Arial"/>
            </a:endParaRPr>
          </a:p>
          <a:p>
            <a:pPr marL="184150" lvl="1" indent="0">
              <a:lnSpc>
                <a:spcPts val="2345"/>
              </a:lnSpc>
              <a:spcBef>
                <a:spcPts val="117"/>
              </a:spcBef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414338" lvl="1">
              <a:lnSpc>
                <a:spcPts val="2345"/>
              </a:lnSpc>
              <a:spcBef>
                <a:spcPts val="117"/>
              </a:spcBef>
            </a:pPr>
            <a:endParaRPr lang="en-US" dirty="0">
              <a:cs typeface="Arial"/>
            </a:endParaRPr>
          </a:p>
          <a:p>
            <a:pPr marL="414338" lvl="1">
              <a:lnSpc>
                <a:spcPts val="2345"/>
              </a:lnSpc>
              <a:spcBef>
                <a:spcPts val="117"/>
              </a:spcBef>
            </a:pPr>
            <a:endParaRPr lang="en-US" dirty="0">
              <a:cs typeface="Arial"/>
            </a:endParaRPr>
          </a:p>
          <a:p>
            <a:pPr marL="414338" lvl="1">
              <a:lnSpc>
                <a:spcPts val="2345"/>
              </a:lnSpc>
              <a:spcBef>
                <a:spcPts val="117"/>
              </a:spcBef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B107-D3C9-4ED3-ADE1-E5BC2FA748D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5486400" y="4996501"/>
            <a:ext cx="3276600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8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Multivariate Gaussian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334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Moment Parameterization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Mahalanobis Distance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Tons of applications (Mixture of Gaussian, Kalman filter, …)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B107-D3C9-4ED3-ADE1-E5BC2FA748DD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142878" y="2362200"/>
                <a:ext cx="14959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𝐸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878" y="2362200"/>
                <a:ext cx="1495922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591097" y="3039290"/>
                <a:ext cx="51187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Σ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𝐶𝑜𝑣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𝐸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⊤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i="1" dirty="0">
                  <a:latin typeface="Cambria Math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97" y="3039290"/>
                <a:ext cx="511879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3591476" y="3716380"/>
                <a:ext cx="34910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476" y="3716380"/>
                <a:ext cx="3491084" cy="461665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59976" y="1204346"/>
                <a:ext cx="8686800" cy="853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/>
                            </a:rPr>
                            <m:t>μ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/>
                            </a:rPr>
                            <m:t>Σ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/2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/>
                                    </a:rPr>
                                    <m:t>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exp</m:t>
                      </m:r>
                      <m:r>
                        <a:rPr lang="en-US" sz="2400" i="1">
                          <a:latin typeface="Cambria Math"/>
                        </a:rPr>
                        <m:t>⁡{−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Σ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i="1" dirty="0">
                  <a:latin typeface="Cambria Math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" y="1204346"/>
                <a:ext cx="8686800" cy="853054"/>
              </a:xfrm>
              <a:prstGeom prst="rect">
                <a:avLst/>
              </a:prstGeom>
              <a:blipFill>
                <a:blip r:embed="rId6"/>
                <a:stretch>
                  <a:fillRect t="-22059" b="-10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6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Multivariate </a:t>
            </a:r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/>
              <a:t>(X</a:t>
            </a:r>
            <a:r>
              <a:rPr lang="it-IT" baseline="-25000" dirty="0"/>
              <a:t>1</a:t>
            </a:r>
            <a:r>
              <a:rPr lang="it-IT" dirty="0"/>
              <a:t>, X</a:t>
            </a:r>
            <a:r>
              <a:rPr lang="it-IT" baseline="-25000" dirty="0"/>
              <a:t>2</a:t>
            </a:r>
            <a:r>
              <a:rPr lang="it-IT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087"/>
            <a:ext cx="8305800" cy="5141913"/>
          </a:xfrm>
        </p:spPr>
        <p:txBody>
          <a:bodyPr/>
          <a:lstStyle/>
          <a:p>
            <a:r>
              <a:rPr lang="en-US" dirty="0"/>
              <a:t>Joint Gaussian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Marginal Gaussian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Conditional Gaussian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B107-D3C9-4ED3-ADE1-E5BC2FA748DD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587717" y="1331267"/>
                <a:ext cx="14696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17" y="1331267"/>
                <a:ext cx="1469697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208444" y="1828800"/>
                <a:ext cx="1366080" cy="704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444" y="1828800"/>
                <a:ext cx="1366080" cy="704745"/>
              </a:xfrm>
              <a:prstGeom prst="rect">
                <a:avLst/>
              </a:prstGeom>
              <a:blipFill>
                <a:blip r:embed="rId3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057414" y="1911255"/>
                <a:ext cx="1659493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∑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414" y="1911255"/>
                <a:ext cx="1659493" cy="619208"/>
              </a:xfrm>
              <a:prstGeom prst="rect">
                <a:avLst/>
              </a:prstGeom>
              <a:blipFill>
                <a:blip r:embed="rId4"/>
                <a:stretch>
                  <a:fillRect l="-75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068801" y="4521945"/>
                <a:ext cx="4179599" cy="507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1|2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12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801" y="4521945"/>
                <a:ext cx="4179599" cy="507255"/>
              </a:xfrm>
              <a:prstGeom prst="rect">
                <a:avLst/>
              </a:prstGeom>
              <a:blipFill>
                <a:blip r:embed="rId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210902" y="3204281"/>
                <a:ext cx="13678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902" y="3204281"/>
                <a:ext cx="1367875" cy="461665"/>
              </a:xfrm>
              <a:prstGeom prst="rect">
                <a:avLst/>
              </a:prstGeom>
              <a:blipFill>
                <a:blip r:embed="rId6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038600" y="3204281"/>
                <a:ext cx="13693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204281"/>
                <a:ext cx="1369349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3429000" y="3962400"/>
                <a:ext cx="215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962400"/>
                <a:ext cx="2156937" cy="461665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2013598" y="5192329"/>
                <a:ext cx="3597122" cy="507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1|2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12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598" y="5192329"/>
                <a:ext cx="3597122" cy="507255"/>
              </a:xfrm>
              <a:prstGeom prst="rect">
                <a:avLst/>
              </a:prstGeom>
              <a:blipFill>
                <a:blip r:embed="rId9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97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Operations on Gaussian R.V.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5334000"/>
              </a:xfrm>
              <a:ln>
                <a:noFill/>
              </a:ln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0000FF"/>
                    </a:solidFill>
                  </a:rPr>
                  <a:t>linear transform </a:t>
                </a:r>
                <a:r>
                  <a:rPr lang="en-US" dirty="0"/>
                  <a:t>of a Gaussian R.V. is a Gaussian. Remember that no matter how x is distributed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Arial" panose="020B0604020202020204" pitchFamily="34" charset="0"/>
                  </a:rPr>
                  <a:t>   this</a:t>
                </a:r>
                <a:r>
                  <a:rPr lang="en-US" spc="244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means</a:t>
                </a:r>
                <a:r>
                  <a:rPr lang="en-US" spc="250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that</a:t>
                </a:r>
                <a:r>
                  <a:rPr lang="en-US" spc="119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f</a:t>
                </a:r>
                <a:r>
                  <a:rPr lang="en-US" spc="-57" dirty="0">
                    <a:cs typeface="Arial" panose="020B0604020202020204" pitchFamily="34" charset="0"/>
                  </a:rPr>
                  <a:t>o</a:t>
                </a:r>
                <a:r>
                  <a:rPr lang="en-US" dirty="0">
                    <a:cs typeface="Arial" panose="020B0604020202020204" pitchFamily="34" charset="0"/>
                  </a:rPr>
                  <a:t>r</a:t>
                </a:r>
                <a:r>
                  <a:rPr lang="en-US" spc="101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Gaussian</a:t>
                </a:r>
                <a:r>
                  <a:rPr lang="en-US" spc="226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distributed</a:t>
                </a:r>
                <a:r>
                  <a:rPr lang="en-US" spc="157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quantities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5160" marR="56067">
                  <a:lnSpc>
                    <a:spcPct val="95825"/>
                  </a:lnSpc>
                  <a:spcBef>
                    <a:spcPts val="1939"/>
                  </a:spcBef>
                </a:pPr>
                <a:r>
                  <a:rPr lang="en-US" dirty="0">
                    <a:cs typeface="Arial" panose="020B0604020202020204" pitchFamily="34" charset="0"/>
                  </a:rPr>
                  <a:t>The</a:t>
                </a:r>
                <a:r>
                  <a:rPr lang="en-US" spc="313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sum</a:t>
                </a:r>
                <a:r>
                  <a:rPr lang="en-US" spc="190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of</a:t>
                </a:r>
                <a:r>
                  <a:rPr lang="en-US" spc="91" dirty="0">
                    <a:cs typeface="Arial" panose="020B0604020202020204" pitchFamily="34" charset="0"/>
                  </a:rPr>
                  <a:t> </a:t>
                </a:r>
                <a:r>
                  <a:rPr lang="en-US" spc="-57" dirty="0">
                    <a:cs typeface="Arial" panose="020B0604020202020204" pitchFamily="34" charset="0"/>
                  </a:rPr>
                  <a:t>t</a:t>
                </a:r>
                <a:r>
                  <a:rPr lang="en-US" spc="-50" dirty="0">
                    <a:cs typeface="Arial" panose="020B0604020202020204" pitchFamily="34" charset="0"/>
                  </a:rPr>
                  <a:t>w</a:t>
                </a:r>
                <a:r>
                  <a:rPr lang="en-US" dirty="0">
                    <a:cs typeface="Arial" panose="020B0604020202020204" pitchFamily="34" charset="0"/>
                  </a:rPr>
                  <a:t>o</a:t>
                </a:r>
                <a:r>
                  <a:rPr lang="en-US" spc="157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inde</a:t>
                </a:r>
                <a:r>
                  <a:rPr lang="en-US" spc="50" dirty="0">
                    <a:cs typeface="Arial" panose="020B0604020202020204" pitchFamily="34" charset="0"/>
                  </a:rPr>
                  <a:t>p</a:t>
                </a:r>
                <a:r>
                  <a:rPr lang="en-US" dirty="0">
                    <a:cs typeface="Arial" panose="020B0604020202020204" pitchFamily="34" charset="0"/>
                  </a:rPr>
                  <a:t>endent</a:t>
                </a:r>
                <a:r>
                  <a:rPr lang="en-US" spc="365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Gaussian</a:t>
                </a:r>
                <a:r>
                  <a:rPr lang="en-US" spc="236" dirty="0">
                    <a:cs typeface="Arial" panose="020B0604020202020204" pitchFamily="34" charset="0"/>
                  </a:rPr>
                  <a:t> R</a:t>
                </a:r>
                <a:r>
                  <a:rPr lang="en-US" dirty="0">
                    <a:cs typeface="Arial" panose="020B0604020202020204" pitchFamily="34" charset="0"/>
                  </a:rPr>
                  <a:t>.V.</a:t>
                </a:r>
                <a:r>
                  <a:rPr lang="en-US" spc="402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is</a:t>
                </a:r>
                <a:r>
                  <a:rPr lang="en-US" spc="75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a</a:t>
                </a:r>
                <a:r>
                  <a:rPr lang="en-US" spc="228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Gaussian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25184">
                  <a:lnSpc>
                    <a:spcPts val="2110"/>
                  </a:lnSpc>
                  <a:spcBef>
                    <a:spcPts val="105"/>
                  </a:spcBef>
                </a:pPr>
                <a:r>
                  <a:rPr lang="en-US" dirty="0">
                    <a:cs typeface="Arial" panose="020B0604020202020204" pitchFamily="34" charset="0"/>
                  </a:rPr>
                  <a:t>The</a:t>
                </a:r>
                <a:r>
                  <a:rPr lang="en-US" spc="319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multiplication</a:t>
                </a:r>
                <a:r>
                  <a:rPr lang="en-US" spc="234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of</a:t>
                </a:r>
                <a:r>
                  <a:rPr lang="en-US" spc="91" dirty="0">
                    <a:cs typeface="Arial" panose="020B0604020202020204" pitchFamily="34" charset="0"/>
                  </a:rPr>
                  <a:t> </a:t>
                </a:r>
                <a:r>
                  <a:rPr lang="en-US" spc="-57" dirty="0">
                    <a:cs typeface="Arial" panose="020B0604020202020204" pitchFamily="34" charset="0"/>
                  </a:rPr>
                  <a:t>t</a:t>
                </a:r>
                <a:r>
                  <a:rPr lang="en-US" spc="-50" dirty="0">
                    <a:cs typeface="Arial" panose="020B0604020202020204" pitchFamily="34" charset="0"/>
                  </a:rPr>
                  <a:t>w</a:t>
                </a:r>
                <a:r>
                  <a:rPr lang="en-US" dirty="0">
                    <a:cs typeface="Arial" panose="020B0604020202020204" pitchFamily="34" charset="0"/>
                  </a:rPr>
                  <a:t>o</a:t>
                </a:r>
                <a:r>
                  <a:rPr lang="en-US" spc="157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Gaussian</a:t>
                </a:r>
                <a:r>
                  <a:rPr lang="en-US" spc="236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functions</a:t>
                </a:r>
                <a:r>
                  <a:rPr lang="en-US" spc="230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is</a:t>
                </a:r>
                <a:r>
                  <a:rPr lang="en-US" spc="65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another</a:t>
                </a:r>
                <a:r>
                  <a:rPr lang="en-US" spc="438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Gaussian</a:t>
                </a:r>
                <a:r>
                  <a:rPr lang="en-US" spc="214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function (although</a:t>
                </a:r>
                <a:r>
                  <a:rPr lang="en-US" spc="448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no</a:t>
                </a:r>
                <a:r>
                  <a:rPr lang="en-US" spc="186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longer</a:t>
                </a:r>
                <a:r>
                  <a:rPr lang="en-US" spc="75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n</a:t>
                </a:r>
                <a:r>
                  <a:rPr lang="en-US" spc="-57" dirty="0">
                    <a:cs typeface="Arial" panose="020B0604020202020204" pitchFamily="34" charset="0"/>
                  </a:rPr>
                  <a:t>o</a:t>
                </a:r>
                <a:r>
                  <a:rPr lang="en-US" dirty="0">
                    <a:cs typeface="Arial" panose="020B0604020202020204" pitchFamily="34" charset="0"/>
                  </a:rPr>
                  <a:t>rmalized)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  <a:ea typeface="Cambria Math"/>
                        </a:rPr>
                        <m:t>, </m:t>
                      </m:r>
                    </m:oMath>
                  </m:oMathPara>
                </a14:m>
                <a:endParaRPr lang="en-US" altLang="zh-CN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𝑤h𝑒𝑟𝑒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/>
                        </a:rPr>
                        <m:t>, 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>
                              <a:latin typeface="Cambria Math"/>
                              <a:ea typeface="Cambria Math"/>
                            </a:rPr>
                            <m:t>CA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𝐶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en-US" altLang="zh-CN" dirty="0">
                  <a:latin typeface="Cambria Math"/>
                  <a:ea typeface="Cambria Math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5334000"/>
              </a:xfrm>
              <a:blipFill>
                <a:blip r:embed="rId3"/>
                <a:stretch>
                  <a:fillRect l="-893" t="-950" r="-893" b="-14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B107-D3C9-4ED3-ADE1-E5BC2FA748DD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740466" y="3276600"/>
                <a:ext cx="61783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latin typeface="Cambria Math"/>
                        </a:rPr>
                        <m:t>∼</m:t>
                      </m:r>
                      <m:r>
                        <a:rPr lang="en-US" sz="24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Σ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  →  </m:t>
                      </m:r>
                      <m:r>
                        <a:rPr lang="en-US" sz="2400" i="1">
                          <a:latin typeface="Cambria Math"/>
                        </a:rPr>
                        <m:t>𝐴𝑋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𝑏</m:t>
                      </m:r>
                      <m:r>
                        <a:rPr lang="en-US" sz="2400" i="1">
                          <a:latin typeface="Cambria Math"/>
                        </a:rPr>
                        <m:t>∼</m:t>
                      </m:r>
                      <m:r>
                        <a:rPr lang="en-US" sz="2400" i="1">
                          <a:latin typeface="Cambria Math"/>
                        </a:rPr>
                        <m:t>𝑁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𝑏</m:t>
                      </m:r>
                      <m:r>
                        <a:rPr lang="en-US" sz="2400" i="1">
                          <a:latin typeface="Cambria Math"/>
                        </a:rPr>
                        <m:t>, 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Σ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⊤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466" y="3276600"/>
                <a:ext cx="6178383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2870116" y="1981200"/>
                <a:ext cx="34562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𝐴𝑋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𝐴𝐸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116" y="1981200"/>
                <a:ext cx="345620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267609" y="4343400"/>
                <a:ext cx="7010400" cy="490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>
                          <a:latin typeface="Cambria Math"/>
                        </a:rPr>
                        <m:t>Y</m:t>
                      </m:r>
                      <m:r>
                        <a:rPr lang="en-US" altLang="zh-CN" sz="2400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dirty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dirty="0">
                              <a:latin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/>
                        </a:rPr>
                        <m:t>⊥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/>
                        </a:rPr>
                        <m:t> 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dirty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09" y="4343400"/>
                <a:ext cx="7010400" cy="490840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2870115" y="2436555"/>
                <a:ext cx="3919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𝐶𝑜𝑣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𝐴𝑋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𝐴𝐶𝑜𝑣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115" y="2436555"/>
                <a:ext cx="391908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5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Maximum Likelihood Estimation (MLE)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58887"/>
                <a:ext cx="8305800" cy="5141913"/>
              </a:xfrm>
            </p:spPr>
            <p:txBody>
              <a:bodyPr/>
              <a:lstStyle/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r>
                  <a:rPr lang="en-US" dirty="0">
                    <a:cs typeface="Arial"/>
                  </a:rPr>
                  <a:t>Example: toss a coin</a:t>
                </a: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r>
                  <a:rPr lang="en-US" dirty="0">
                    <a:cs typeface="Arial"/>
                  </a:rPr>
                  <a:t>Objective function (log likelihood):</a:t>
                </a: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cs typeface="Arial"/>
                        </a:rPr>
                        <m:t>𝑙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cs typeface="Arial"/>
                            </a:rPr>
                            <m:t>𝜃</m:t>
                          </m:r>
                          <m:r>
                            <a:rPr lang="en-US" sz="1800" b="0" i="1" smtClean="0">
                              <a:latin typeface="Cambria Math"/>
                              <a:cs typeface="Arial"/>
                            </a:rPr>
                            <m:t>;</m:t>
                          </m:r>
                          <m:r>
                            <a:rPr lang="en-US" sz="1800" b="0" i="1" smtClean="0">
                              <a:latin typeface="Cambria Math"/>
                              <a:cs typeface="Arial"/>
                            </a:rPr>
                            <m:t>𝐻𝑒𝑎𝑑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  <a:cs typeface="Arial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cs typeface="Arial"/>
                            </a:rPr>
                            <m:t>log</m:t>
                          </m:r>
                        </m:fName>
                        <m:e>
                          <m:r>
                            <a:rPr lang="en-US" sz="1800" b="0" i="1" smtClean="0">
                              <a:latin typeface="Cambria Math"/>
                              <a:cs typeface="Arial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Arial"/>
                                </a:rPr>
                                <m:t>𝐻𝑒𝑎𝑑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  <a:cs typeface="Arial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cs typeface="Arial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cs typeface="Arial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cs typeface="Arial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cs typeface="Arial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  <a:cs typeface="Arial"/>
                                        </a:rPr>
                                        <m:t>1−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  <a:cs typeface="Arial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cs typeface="Arial"/>
                                    </a:rPr>
                                    <m:t>𝑁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cs typeface="Arial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cs typeface="Arial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/>
                                  <a:cs typeface="Arial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Arial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cs typeface="Arial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cs typeface="Arial"/>
                                    </a:rPr>
                                    <m:t>𝜃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cs typeface="Arial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  <a:cs typeface="Arial"/>
                                        </a:rPr>
                                        <m:t>𝑁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  <a:cs typeface="Arial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  <a:cs typeface="Arial"/>
                                        </a:rPr>
                                        <m:t>𝑛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/>
                                          <a:cs typeface="Arial"/>
                                        </a:rPr>
                                        <m:t>log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  <a:cs typeface="Arial"/>
                                        </a:rPr>
                                        <m:t>(</m:t>
                                      </m:r>
                                    </m:fName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  <a:cs typeface="Arial"/>
                                        </a:rPr>
                                        <m:t>1−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  <a:cs typeface="Arial"/>
                                        </a:rPr>
                                        <m:t>𝜃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  <a:cs typeface="Arial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1800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r>
                  <a:rPr lang="en-US" dirty="0">
                    <a:cs typeface="Arial"/>
                  </a:rPr>
                  <a:t>We need to maximize the log likelihood w.r.t.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/>
                      </a:rPr>
                      <m:t>𝜃</m:t>
                    </m:r>
                  </m:oMath>
                </a14:m>
                <a:endParaRPr lang="en-US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r>
                  <a:rPr lang="en-US" dirty="0">
                    <a:cs typeface="Arial"/>
                  </a:rPr>
                  <a:t>Take derivatives w.r.t.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/>
                      </a:rPr>
                      <m:t>𝜃</m:t>
                    </m:r>
                  </m:oMath>
                </a14:m>
                <a:endParaRPr lang="en-US" dirty="0"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𝑑𝑙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cs typeface="Arial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  <a:cs typeface="Arial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cs typeface="Arial"/>
                        </a:rPr>
                        <m:t>=0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  <a:cs typeface="Arial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  <a:cs typeface="Arial"/>
                            </a:rPr>
                            <m:t>𝑀𝐿𝐸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  <a:cs typeface="Arial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/>
                              <a:cs typeface="Arial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0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b="1" dirty="0">
                  <a:cs typeface="Arial"/>
                </a:endParaRP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b="1" dirty="0">
                  <a:cs typeface="Arial"/>
                </a:endParaRP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b="1" dirty="0">
                  <a:cs typeface="Arial"/>
                </a:endParaRP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r>
                  <a:rPr lang="en-US" b="1" dirty="0">
                    <a:cs typeface="Arial"/>
                  </a:rPr>
                  <a:t>                                                 </a:t>
                </a: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endParaRPr lang="en-US" dirty="0">
                  <a:cs typeface="Arial"/>
                </a:endParaRPr>
              </a:p>
              <a:p>
                <a:pPr marL="184150" lvl="1" indent="0">
                  <a:lnSpc>
                    <a:spcPts val="2345"/>
                  </a:lnSpc>
                  <a:spcBef>
                    <a:spcPts val="117"/>
                  </a:spcBef>
                  <a:buNone/>
                </a:pPr>
                <a:r>
                  <a:rPr lang="en-US" dirty="0">
                    <a:cs typeface="Arial"/>
                  </a:rPr>
                  <a:t>	</a:t>
                </a:r>
              </a:p>
              <a:p>
                <a:pPr marL="414338" lvl="1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pPr marL="414338" lvl="1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pPr marL="414338" lvl="1">
                  <a:lnSpc>
                    <a:spcPts val="2345"/>
                  </a:lnSpc>
                  <a:spcBef>
                    <a:spcPts val="117"/>
                  </a:spcBef>
                </a:pPr>
                <a:endParaRPr lang="en-US" dirty="0">
                  <a:cs typeface="Arial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58887"/>
                <a:ext cx="8305800" cy="5141913"/>
              </a:xfrm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B107-D3C9-4ED3-ADE1-E5BC2FA748D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object 3"/>
          <p:cNvSpPr txBox="1"/>
          <p:nvPr/>
        </p:nvSpPr>
        <p:spPr>
          <a:xfrm>
            <a:off x="5486400" y="4996501"/>
            <a:ext cx="3276600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5" name="右箭头 4"/>
          <p:cNvSpPr/>
          <p:nvPr/>
        </p:nvSpPr>
        <p:spPr bwMode="auto">
          <a:xfrm>
            <a:off x="3124200" y="5486400"/>
            <a:ext cx="609600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Probability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2687"/>
                <a:ext cx="8305800" cy="5141913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sample space S </a:t>
                </a:r>
                <a:r>
                  <a:rPr lang="en-US" dirty="0"/>
                  <a:t>is the set of all possible outcomes of a conceptual or physical, repeatable experiment (S can be finite or infinite)</a:t>
                </a:r>
              </a:p>
              <a:p>
                <a:pPr lvl="1"/>
                <a:r>
                  <a:rPr lang="en-US" dirty="0">
                    <a:cs typeface="Arial"/>
                  </a:rPr>
                  <a:t>E.g.,</a:t>
                </a:r>
                <a:r>
                  <a:rPr lang="en-US" spc="-17" dirty="0">
                    <a:cs typeface="Arial"/>
                  </a:rPr>
                  <a:t> </a:t>
                </a:r>
                <a:r>
                  <a:rPr lang="en-US" dirty="0">
                    <a:cs typeface="Comic Sans MS"/>
                  </a:rPr>
                  <a:t>S</a:t>
                </a:r>
                <a:r>
                  <a:rPr lang="en-US" spc="-70" dirty="0">
                    <a:cs typeface="Comic Sans MS"/>
                  </a:rPr>
                  <a:t> </a:t>
                </a:r>
                <a:r>
                  <a:rPr lang="en-US" dirty="0">
                    <a:cs typeface="Arial"/>
                  </a:rPr>
                  <a:t>may</a:t>
                </a:r>
                <a:r>
                  <a:rPr lang="en-US" spc="-20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be</a:t>
                </a:r>
                <a:r>
                  <a:rPr lang="en-US" spc="-7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the</a:t>
                </a:r>
                <a:r>
                  <a:rPr lang="en-US" spc="-7" dirty="0">
                    <a:cs typeface="Arial"/>
                  </a:rPr>
                  <a:t> </a:t>
                </a:r>
                <a:r>
                  <a:rPr lang="en-US" spc="4" dirty="0">
                    <a:cs typeface="Arial"/>
                  </a:rPr>
                  <a:t>s</a:t>
                </a:r>
                <a:r>
                  <a:rPr lang="en-US" dirty="0">
                    <a:cs typeface="Arial"/>
                  </a:rPr>
                  <a:t>et</a:t>
                </a:r>
                <a:r>
                  <a:rPr lang="en-US" spc="-21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of</a:t>
                </a:r>
                <a:r>
                  <a:rPr lang="en-US" spc="1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a</a:t>
                </a:r>
                <a:r>
                  <a:rPr lang="en-US" spc="4" dirty="0">
                    <a:cs typeface="Arial"/>
                  </a:rPr>
                  <a:t>l</a:t>
                </a:r>
                <a:r>
                  <a:rPr lang="en-US" dirty="0">
                    <a:cs typeface="Arial"/>
                  </a:rPr>
                  <a:t>l</a:t>
                </a:r>
                <a:r>
                  <a:rPr lang="en-US" spc="-20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po</a:t>
                </a:r>
                <a:r>
                  <a:rPr lang="en-US" spc="4" dirty="0">
                    <a:cs typeface="Arial"/>
                  </a:rPr>
                  <a:t>ssi</a:t>
                </a:r>
                <a:r>
                  <a:rPr lang="en-US" dirty="0">
                    <a:cs typeface="Arial"/>
                  </a:rPr>
                  <a:t>b</a:t>
                </a:r>
                <a:r>
                  <a:rPr lang="en-US" spc="4" dirty="0">
                    <a:cs typeface="Arial"/>
                  </a:rPr>
                  <a:t>l</a:t>
                </a:r>
                <a:r>
                  <a:rPr lang="en-US" dirty="0">
                    <a:cs typeface="Arial"/>
                  </a:rPr>
                  <a:t>e</a:t>
                </a:r>
                <a:r>
                  <a:rPr lang="en-US" spc="-78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out</a:t>
                </a:r>
                <a:r>
                  <a:rPr lang="en-US" spc="4" dirty="0">
                    <a:cs typeface="Arial"/>
                  </a:rPr>
                  <a:t>c</a:t>
                </a:r>
                <a:r>
                  <a:rPr lang="en-US" dirty="0">
                    <a:cs typeface="Arial"/>
                  </a:rPr>
                  <a:t>omes of</a:t>
                </a:r>
                <a:r>
                  <a:rPr lang="en-US" spc="-3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a</a:t>
                </a:r>
                <a:r>
                  <a:rPr lang="en-US" spc="-8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d</a:t>
                </a:r>
                <a:r>
                  <a:rPr lang="en-US" spc="4" dirty="0">
                    <a:cs typeface="Arial"/>
                  </a:rPr>
                  <a:t>ic</a:t>
                </a:r>
                <a:r>
                  <a:rPr lang="en-US" dirty="0">
                    <a:cs typeface="Arial"/>
                  </a:rPr>
                  <a:t>e</a:t>
                </a:r>
                <a:r>
                  <a:rPr lang="en-US" spc="-29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rol</a:t>
                </a:r>
                <a:r>
                  <a:rPr lang="en-US" spc="9" dirty="0">
                    <a:cs typeface="Arial"/>
                  </a:rPr>
                  <a:t>l</a:t>
                </a:r>
                <a:r>
                  <a:rPr lang="en-US" dirty="0">
                    <a:latin typeface="Arial"/>
                    <a:cs typeface="Arial"/>
                  </a:rPr>
                  <a:t>: </a:t>
                </a:r>
                <a:r>
                  <a:rPr lang="en-US" dirty="0">
                    <a:cs typeface="Comic Sans MS"/>
                  </a:rPr>
                  <a:t>S</a:t>
                </a:r>
                <a:r>
                  <a:rPr lang="en-US" spc="357" dirty="0"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pc="357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 spc="357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pc="357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pc="357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pc="357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pc="357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pc="357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pc="357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cs typeface="Symbol"/>
                </a:endParaRPr>
              </a:p>
              <a:p>
                <a:pPr lvl="1"/>
                <a:r>
                  <a:rPr lang="en-US" dirty="0">
                    <a:cs typeface="Arial"/>
                  </a:rPr>
                  <a:t>E.g.,</a:t>
                </a:r>
                <a:r>
                  <a:rPr lang="en-US" spc="-17" dirty="0">
                    <a:cs typeface="Arial"/>
                  </a:rPr>
                  <a:t> </a:t>
                </a:r>
                <a:r>
                  <a:rPr lang="en-US" dirty="0">
                    <a:cs typeface="Comic Sans MS"/>
                  </a:rPr>
                  <a:t>S</a:t>
                </a:r>
                <a:r>
                  <a:rPr lang="en-US" spc="-70" dirty="0">
                    <a:cs typeface="Comic Sans MS"/>
                  </a:rPr>
                  <a:t> </a:t>
                </a:r>
                <a:r>
                  <a:rPr lang="en-US" dirty="0">
                    <a:cs typeface="Arial"/>
                  </a:rPr>
                  <a:t>may</a:t>
                </a:r>
                <a:r>
                  <a:rPr lang="en-US" spc="-20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be</a:t>
                </a:r>
                <a:r>
                  <a:rPr lang="en-US" spc="-7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the</a:t>
                </a:r>
                <a:r>
                  <a:rPr lang="en-US" spc="-7" dirty="0">
                    <a:cs typeface="Arial"/>
                  </a:rPr>
                  <a:t> </a:t>
                </a:r>
                <a:r>
                  <a:rPr lang="en-US" spc="4" dirty="0">
                    <a:cs typeface="Arial"/>
                  </a:rPr>
                  <a:t>s</a:t>
                </a:r>
                <a:r>
                  <a:rPr lang="en-US" dirty="0">
                    <a:cs typeface="Arial"/>
                  </a:rPr>
                  <a:t>et</a:t>
                </a:r>
                <a:r>
                  <a:rPr lang="en-US" spc="-21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of</a:t>
                </a:r>
                <a:r>
                  <a:rPr lang="en-US" spc="1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a</a:t>
                </a:r>
                <a:r>
                  <a:rPr lang="en-US" spc="4" dirty="0">
                    <a:cs typeface="Arial"/>
                  </a:rPr>
                  <a:t>l</a:t>
                </a:r>
                <a:r>
                  <a:rPr lang="en-US" dirty="0">
                    <a:cs typeface="Arial"/>
                  </a:rPr>
                  <a:t>l</a:t>
                </a:r>
                <a:r>
                  <a:rPr lang="en-US" spc="-20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po</a:t>
                </a:r>
                <a:r>
                  <a:rPr lang="en-US" spc="4" dirty="0">
                    <a:cs typeface="Arial"/>
                  </a:rPr>
                  <a:t>ssi</a:t>
                </a:r>
                <a:r>
                  <a:rPr lang="en-US" dirty="0">
                    <a:cs typeface="Arial"/>
                  </a:rPr>
                  <a:t>b</a:t>
                </a:r>
                <a:r>
                  <a:rPr lang="en-US" spc="4" dirty="0">
                    <a:cs typeface="Arial"/>
                  </a:rPr>
                  <a:t>l</a:t>
                </a:r>
                <a:r>
                  <a:rPr lang="en-US" dirty="0">
                    <a:cs typeface="Arial"/>
                  </a:rPr>
                  <a:t>e</a:t>
                </a:r>
                <a:r>
                  <a:rPr lang="en-US" spc="-78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nucleotides of</a:t>
                </a:r>
                <a:r>
                  <a:rPr lang="en-US" spc="-3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a DNA site</a:t>
                </a:r>
                <a:r>
                  <a:rPr lang="en-US" dirty="0">
                    <a:latin typeface="Arial"/>
                    <a:cs typeface="Arial"/>
                  </a:rPr>
                  <a:t>: </a:t>
                </a:r>
                <a:r>
                  <a:rPr lang="en-US" dirty="0">
                    <a:cs typeface="Arial"/>
                  </a:rPr>
                  <a:t>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pc="357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pc="357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pc="357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pc="357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pc="357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US" b="0" i="1" spc="357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Symbol"/>
                  <a:cs typeface="Symbol"/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3366FF"/>
                  </a:solidFill>
                  <a:latin typeface="Symbol"/>
                  <a:cs typeface="Symbol"/>
                </a:endParaRPr>
              </a:p>
              <a:p>
                <a:pPr lvl="1"/>
                <a:r>
                  <a:rPr lang="en-US" spc="-20" dirty="0">
                    <a:cs typeface="Arial"/>
                  </a:rPr>
                  <a:t>E.g., S may be the set of all possible time-space positions of an aircraft on a radar screen</a:t>
                </a:r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rgbClr val="FF0000"/>
                    </a:solidFill>
                  </a:rPr>
                  <a:t>Event A</a:t>
                </a:r>
                <a:r>
                  <a:rPr lang="en-US" dirty="0"/>
                  <a:t> is any subset of S</a:t>
                </a:r>
              </a:p>
              <a:p>
                <a:pPr lvl="1"/>
                <a:r>
                  <a:rPr lang="en-US" dirty="0">
                    <a:cs typeface="Arial"/>
                  </a:rPr>
                  <a:t>Seeing "1" or "6" in a dice roll; observing a "G" at a site; UA007 in space-time interval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2687"/>
                <a:ext cx="8305800" cy="5141913"/>
              </a:xfrm>
              <a:blipFill>
                <a:blip r:embed="rId2"/>
                <a:stretch>
                  <a:fillRect t="-739" r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B107-D3C9-4ED3-ADE1-E5BC2FA748D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5" name="object 27"/>
          <p:cNvSpPr/>
          <p:nvPr/>
        </p:nvSpPr>
        <p:spPr>
          <a:xfrm>
            <a:off x="7086600" y="3392486"/>
            <a:ext cx="914400" cy="68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78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Prob.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58887"/>
                <a:ext cx="8305800" cy="5141913"/>
              </a:xfrm>
            </p:spPr>
            <p:txBody>
              <a:bodyPr/>
              <a:lstStyle/>
              <a:p>
                <a:pPr marL="12700">
                  <a:lnSpc>
                    <a:spcPts val="2490"/>
                  </a:lnSpc>
                  <a:spcBef>
                    <a:spcPts val="124"/>
                  </a:spcBef>
                </a:pPr>
                <a:r>
                  <a:rPr lang="en-US" spc="4" dirty="0">
                    <a:cs typeface="Arial"/>
                  </a:rPr>
                  <a:t>A probability distribution P defined on a discrete sample space S is an assignment of a non-negative real number P(s) to each sample s </a:t>
                </a:r>
                <a14:m>
                  <m:oMath xmlns:m="http://schemas.openxmlformats.org/officeDocument/2006/math">
                    <m:r>
                      <a:rPr lang="en-US" i="1" spc="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</m:t>
                    </m:r>
                  </m:oMath>
                </a14:m>
                <a:r>
                  <a:rPr lang="en-US" spc="4" dirty="0">
                    <a:cs typeface="Arial"/>
                  </a:rPr>
                  <a:t> S :</a:t>
                </a:r>
              </a:p>
              <a:p>
                <a:pPr marL="414338" lvl="1">
                  <a:lnSpc>
                    <a:spcPts val="2490"/>
                  </a:lnSpc>
                  <a:spcBef>
                    <a:spcPts val="124"/>
                  </a:spcBef>
                </a:pPr>
                <a:r>
                  <a:rPr lang="en-US" dirty="0"/>
                  <a:t>Probability Mass Function (PMF):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14338" lvl="1">
                  <a:lnSpc>
                    <a:spcPts val="2490"/>
                  </a:lnSpc>
                  <a:spcBef>
                    <a:spcPts val="124"/>
                  </a:spcBef>
                </a:pPr>
                <a:r>
                  <a:rPr lang="en-US" dirty="0"/>
                  <a:t>Properties: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pc="4" dirty="0">
                  <a:latin typeface="Arial"/>
                  <a:cs typeface="Arial"/>
                </a:endParaRPr>
              </a:p>
              <a:p>
                <a:pPr marL="184150" lvl="1" indent="0">
                  <a:lnSpc>
                    <a:spcPts val="2490"/>
                  </a:lnSpc>
                  <a:spcBef>
                    <a:spcPts val="124"/>
                  </a:spcBef>
                  <a:buNone/>
                </a:pPr>
                <a:endParaRPr lang="en-US" spc="4" dirty="0">
                  <a:latin typeface="Arial"/>
                  <a:cs typeface="Arial"/>
                </a:endParaRPr>
              </a:p>
              <a:p>
                <a:pPr marL="12700">
                  <a:lnSpc>
                    <a:spcPts val="2490"/>
                  </a:lnSpc>
                  <a:spcBef>
                    <a:spcPts val="124"/>
                  </a:spcBef>
                </a:pPr>
                <a:r>
                  <a:rPr lang="en-US" spc="4" dirty="0">
                    <a:cs typeface="Arial"/>
                  </a:rPr>
                  <a:t>Examples:</a:t>
                </a:r>
              </a:p>
              <a:p>
                <a:pPr marL="414338" lvl="1">
                  <a:lnSpc>
                    <a:spcPts val="2490"/>
                  </a:lnSpc>
                  <a:spcBef>
                    <a:spcPts val="124"/>
                  </a:spcBef>
                </a:pPr>
                <a:r>
                  <a:rPr lang="en-US" spc="4" dirty="0">
                    <a:cs typeface="Arial"/>
                  </a:rPr>
                  <a:t>Bernoulli Distribution:</a:t>
                </a:r>
              </a:p>
              <a:p>
                <a:pPr marL="184150" lvl="1" indent="0">
                  <a:lnSpc>
                    <a:spcPts val="2490"/>
                  </a:lnSpc>
                  <a:spcBef>
                    <a:spcPts val="124"/>
                  </a:spcBef>
                  <a:buNone/>
                </a:pPr>
                <a:endParaRPr lang="en-US" spc="4" dirty="0">
                  <a:latin typeface="Arial"/>
                  <a:cs typeface="Arial"/>
                </a:endParaRPr>
              </a:p>
              <a:p>
                <a:pPr marL="815975" lvl="2">
                  <a:lnSpc>
                    <a:spcPts val="2490"/>
                  </a:lnSpc>
                  <a:spcBef>
                    <a:spcPts val="124"/>
                  </a:spcBef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pc="4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eqArrPr>
                          <m:e>
                            <m:r>
                              <a:rPr lang="en-US" b="0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  <m:t>1−</m:t>
                            </m:r>
                            <m:r>
                              <a:rPr lang="en-US" b="0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  <m:t>𝑝</m:t>
                            </m:r>
                            <m:r>
                              <a:rPr lang="en-US" b="0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  <m:t>    </m:t>
                            </m:r>
                            <m:r>
                              <a:rPr lang="en-US" b="0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  <m:t>𝑓𝑜𝑟</m:t>
                            </m:r>
                            <m:r>
                              <a:rPr lang="en-US" b="0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r>
                              <a:rPr lang="en-US" b="0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  <m:t>𝑥</m:t>
                            </m:r>
                            <m:r>
                              <a:rPr lang="en-US" b="0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  <m:t>𝑝</m:t>
                            </m:r>
                            <m:r>
                              <a:rPr lang="en-US" b="0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  <m:t>           </m:t>
                            </m:r>
                            <m:r>
                              <a:rPr lang="en-US" b="0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  <m:t>𝑓𝑜𝑟</m:t>
                            </m:r>
                            <m:r>
                              <a:rPr lang="en-US" b="0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r>
                              <a:rPr lang="en-US" b="0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  <m:t>𝑥</m:t>
                            </m:r>
                            <m:r>
                              <a:rPr lang="en-US" b="0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  <m:t>=1</m:t>
                            </m:r>
                          </m:e>
                        </m:eqArr>
                      </m:e>
                    </m:d>
                    <m:r>
                      <a:rPr lang="en-US" b="0" i="1" spc="4" smtClean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</m:oMath>
                </a14:m>
                <a:endParaRPr lang="en-US" spc="4" dirty="0">
                  <a:latin typeface="Arial"/>
                  <a:cs typeface="Arial"/>
                </a:endParaRPr>
              </a:p>
              <a:p>
                <a:pPr marL="414338" lvl="1">
                  <a:lnSpc>
                    <a:spcPts val="2490"/>
                  </a:lnSpc>
                  <a:spcBef>
                    <a:spcPts val="124"/>
                  </a:spcBef>
                </a:pPr>
                <a:endParaRPr lang="en-US" spc="4" dirty="0">
                  <a:latin typeface="Arial"/>
                  <a:cs typeface="Arial"/>
                </a:endParaRPr>
              </a:p>
              <a:p>
                <a:pPr marL="414338" lvl="1">
                  <a:lnSpc>
                    <a:spcPts val="2490"/>
                  </a:lnSpc>
                  <a:spcBef>
                    <a:spcPts val="124"/>
                  </a:spcBef>
                </a:pPr>
                <a:r>
                  <a:rPr lang="en-US" spc="4" dirty="0">
                    <a:cs typeface="Arial"/>
                  </a:rPr>
                  <a:t>Binomial Distribution:</a:t>
                </a:r>
              </a:p>
              <a:p>
                <a:pPr marL="815975" lvl="2">
                  <a:lnSpc>
                    <a:spcPts val="2490"/>
                  </a:lnSpc>
                  <a:spcBef>
                    <a:spcPts val="124"/>
                  </a:spcBef>
                </a:pPr>
                <a:r>
                  <a:rPr lang="en-US" spc="4" dirty="0">
                    <a:latin typeface="Arial"/>
                    <a:cs typeface="Arial"/>
                  </a:rPr>
                  <a:t>P(</a:t>
                </a:r>
                <a14:m>
                  <m:oMath xmlns:m="http://schemas.openxmlformats.org/officeDocument/2006/math">
                    <m:r>
                      <a:rPr lang="en-US" b="0" i="1" spc="4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b="0" i="1" spc="4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b="0" i="1" spc="4" smtClean="0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en-US" b="0" i="0" spc="4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spc="4" dirty="0">
                    <a:latin typeface="Arial"/>
                    <a:cs typeface="Arial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pc="4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n-US" b="0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pc="4" smtClean="0"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pc="4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b="0" i="1" spc="4" smtClean="0"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e>
                      <m:sup>
                        <m:r>
                          <a:rPr lang="en-US" b="0" i="1" spc="4" smtClean="0"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 spc="4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b="0" i="1" spc="4" smtClean="0">
                            <a:latin typeface="Cambria Math" panose="02040503050406030204" pitchFamily="18" charset="0"/>
                            <a:cs typeface="Arial"/>
                          </a:rPr>
                          <m:t>(1−</m:t>
                        </m:r>
                        <m:r>
                          <a:rPr lang="en-US" b="0" i="1" spc="4" smtClean="0"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  <m:r>
                          <a:rPr lang="en-US" b="0" i="1" spc="4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e>
                      <m:sup>
                        <m:r>
                          <a:rPr lang="en-US" b="0" i="1" spc="4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b="0" i="1" spc="4" smtClean="0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en-US" b="0" i="1" spc="4" smtClean="0"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p>
                    </m:sSup>
                  </m:oMath>
                </a14:m>
                <a:endParaRPr lang="en-US" spc="4" dirty="0">
                  <a:latin typeface="Arial"/>
                  <a:cs typeface="Arial"/>
                </a:endParaRPr>
              </a:p>
              <a:p>
                <a:pPr marL="414338" lvl="1">
                  <a:lnSpc>
                    <a:spcPts val="2490"/>
                  </a:lnSpc>
                  <a:spcBef>
                    <a:spcPts val="124"/>
                  </a:spcBef>
                </a:pPr>
                <a:endParaRPr lang="en-US" spc="4" dirty="0">
                  <a:latin typeface="Arial"/>
                  <a:cs typeface="Arial"/>
                </a:endParaRPr>
              </a:p>
              <a:p>
                <a:pPr marL="414338" lvl="1">
                  <a:lnSpc>
                    <a:spcPts val="2490"/>
                  </a:lnSpc>
                  <a:spcBef>
                    <a:spcPts val="124"/>
                  </a:spcBef>
                </a:pPr>
                <a:endParaRPr lang="en-US" spc="4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58887"/>
                <a:ext cx="8305800" cy="5141913"/>
              </a:xfrm>
              <a:blipFill>
                <a:blip r:embed="rId2"/>
                <a:stretch>
                  <a:fillRect l="-4740" t="-1478" r="-1070" b="-10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B107-D3C9-4ED3-ADE1-E5BC2FA748D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4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Prob.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2687"/>
                <a:ext cx="8305800" cy="5141913"/>
              </a:xfrm>
            </p:spPr>
            <p:txBody>
              <a:bodyPr/>
              <a:lstStyle/>
              <a:p>
                <a:pPr marL="12700" marR="41879" algn="just">
                  <a:lnSpc>
                    <a:spcPts val="2600"/>
                  </a:lnSpc>
                  <a:spcBef>
                    <a:spcPts val="130"/>
                  </a:spcBef>
                </a:pPr>
                <a:r>
                  <a:rPr lang="en-US" spc="4" dirty="0">
                    <a:cs typeface="Arial"/>
                  </a:rPr>
                  <a:t>A continuous random variable X is defined on a continuous sample space: an interval on the real line, a region in a high dimensional space, etc.</a:t>
                </a:r>
              </a:p>
              <a:p>
                <a:pPr marL="414338" marR="446521" lvl="1">
                  <a:lnSpc>
                    <a:spcPts val="1889"/>
                  </a:lnSpc>
                  <a:spcBef>
                    <a:spcPts val="739"/>
                  </a:spcBef>
                </a:pPr>
                <a:r>
                  <a:rPr lang="en-US" sz="2000" dirty="0"/>
                  <a:t>It is meaningless to talk about the probability of the random variable assuming a particular value --- P(x) = 0</a:t>
                </a:r>
              </a:p>
              <a:p>
                <a:pPr marL="414338" marR="36604" lvl="1">
                  <a:lnSpc>
                    <a:spcPct val="100041"/>
                  </a:lnSpc>
                  <a:spcBef>
                    <a:spcPts val="558"/>
                  </a:spcBef>
                </a:pPr>
                <a:r>
                  <a:rPr lang="en-US" sz="2000" dirty="0"/>
                  <a:t>Instead, we talk about the probability of the random variable assuming a value within a given interval, or half interval, or arbitrary Boolean combination of basic propositions.</a:t>
                </a:r>
              </a:p>
              <a:p>
                <a:pPr marL="414338" marR="36604" lvl="1">
                  <a:lnSpc>
                    <a:spcPct val="100041"/>
                  </a:lnSpc>
                  <a:spcBef>
                    <a:spcPts val="558"/>
                  </a:spcBef>
                </a:pPr>
                <a:r>
                  <a:rPr lang="en-US" sz="2000" dirty="0"/>
                  <a:t>Cumulative Distribution Function (CDF):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414338" marR="36604" lvl="1">
                  <a:lnSpc>
                    <a:spcPct val="100041"/>
                  </a:lnSpc>
                  <a:spcBef>
                    <a:spcPts val="558"/>
                  </a:spcBef>
                </a:pPr>
                <a:r>
                  <a:rPr lang="en-US" sz="2000" dirty="0"/>
                  <a:t>Probability Density Function (PDF):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414338" marR="36604" lvl="1">
                  <a:lnSpc>
                    <a:spcPct val="100041"/>
                  </a:lnSpc>
                  <a:spcBef>
                    <a:spcPts val="558"/>
                  </a:spcBef>
                </a:pPr>
                <a:r>
                  <a:rPr lang="en-US" altLang="zh-CN" sz="2000" dirty="0"/>
                  <a:t>PDF to 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2000" dirty="0"/>
              </a:p>
              <a:p>
                <a:pPr marL="414338" marR="36604" lvl="1">
                  <a:lnSpc>
                    <a:spcPct val="100041"/>
                  </a:lnSpc>
                  <a:spcBef>
                    <a:spcPts val="558"/>
                  </a:spcBef>
                </a:pPr>
                <a:r>
                  <a:rPr lang="en-US" sz="2000" dirty="0"/>
                  <a:t>Properties: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marL="414338" marR="36604" lvl="1">
                  <a:lnSpc>
                    <a:spcPct val="100041"/>
                  </a:lnSpc>
                  <a:spcBef>
                    <a:spcPts val="558"/>
                  </a:spcBef>
                </a:pPr>
                <a:r>
                  <a:rPr lang="en-US" sz="2000" dirty="0"/>
                  <a:t>Interpretation: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184150" marR="36604" lvl="1" indent="0">
                  <a:lnSpc>
                    <a:spcPct val="100041"/>
                  </a:lnSpc>
                  <a:spcBef>
                    <a:spcPts val="558"/>
                  </a:spcBef>
                  <a:buNone/>
                </a:pPr>
                <a:endParaRPr lang="en-US" sz="2000" dirty="0"/>
              </a:p>
              <a:p>
                <a:pPr marL="414338" marR="36604" lvl="1">
                  <a:lnSpc>
                    <a:spcPct val="100041"/>
                  </a:lnSpc>
                  <a:spcBef>
                    <a:spcPts val="558"/>
                  </a:spcBef>
                </a:pPr>
                <a:endParaRPr lang="en-US" sz="2000" dirty="0"/>
              </a:p>
              <a:p>
                <a:pPr marL="414338" marR="36604" lvl="1">
                  <a:lnSpc>
                    <a:spcPct val="100041"/>
                  </a:lnSpc>
                  <a:spcBef>
                    <a:spcPts val="558"/>
                  </a:spcBef>
                </a:pPr>
                <a:endParaRPr lang="en-US" sz="2000" dirty="0"/>
              </a:p>
              <a:p>
                <a:pPr marL="414338" marR="36604" lvl="1">
                  <a:lnSpc>
                    <a:spcPct val="100041"/>
                  </a:lnSpc>
                  <a:spcBef>
                    <a:spcPts val="558"/>
                  </a:spcBef>
                </a:pPr>
                <a:endParaRPr lang="en-US" sz="2000" dirty="0"/>
              </a:p>
              <a:p>
                <a:pPr marL="414338" marR="41879" lvl="1" algn="just">
                  <a:lnSpc>
                    <a:spcPts val="2600"/>
                  </a:lnSpc>
                  <a:spcBef>
                    <a:spcPts val="130"/>
                  </a:spcBef>
                </a:pPr>
                <a:endParaRPr lang="en-US" spc="4" dirty="0">
                  <a:latin typeface="Arial"/>
                  <a:cs typeface="Arial"/>
                </a:endParaRPr>
              </a:p>
              <a:p>
                <a:pPr marL="12700" marR="41879" algn="just">
                  <a:lnSpc>
                    <a:spcPts val="2600"/>
                  </a:lnSpc>
                  <a:spcBef>
                    <a:spcPts val="130"/>
                  </a:spcBef>
                </a:pPr>
                <a:endParaRPr lang="en-US" spc="4" dirty="0">
                  <a:latin typeface="Arial"/>
                  <a:cs typeface="Arial"/>
                </a:endParaRPr>
              </a:p>
              <a:p>
                <a:pPr marL="12700" marR="41879" algn="just">
                  <a:lnSpc>
                    <a:spcPts val="2600"/>
                  </a:lnSpc>
                  <a:spcBef>
                    <a:spcPts val="130"/>
                  </a:spcBef>
                </a:pPr>
                <a:endParaRPr lang="en-US" spc="4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2687"/>
                <a:ext cx="8305800" cy="5141913"/>
              </a:xfrm>
              <a:blipFill>
                <a:blip r:embed="rId2"/>
                <a:stretch>
                  <a:fillRect l="-1070" t="-1232" r="-612" b="-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B107-D3C9-4ED3-ADE1-E5BC2FA748D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Prob.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6487"/>
                <a:ext cx="8305800" cy="5141913"/>
              </a:xfrm>
            </p:spPr>
            <p:txBody>
              <a:bodyPr/>
              <a:lstStyle/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Uniform Density Function: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Exponential Density Function: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Gaussian (Normal) Density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6487"/>
                <a:ext cx="8305800" cy="5141913"/>
              </a:xfrm>
              <a:blipFill>
                <a:blip r:embed="rId2"/>
                <a:stretch>
                  <a:fillRect t="-32759" b="-6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B107-D3C9-4ED3-ADE1-E5BC2FA748D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4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Prob.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6487"/>
                <a:ext cx="8305800" cy="5141913"/>
              </a:xfrm>
            </p:spPr>
            <p:txBody>
              <a:bodyPr/>
              <a:lstStyle/>
              <a:p>
                <a:r>
                  <a:rPr lang="en-US" dirty="0"/>
                  <a:t>Gaussian Distribution:</a:t>
                </a:r>
              </a:p>
              <a:p>
                <a:pPr lvl="1"/>
                <a:r>
                  <a:rPr lang="en-US" dirty="0"/>
                  <a:t>If Z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N(0,1)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This has no closed-form expression, but is built in to most software packages (eg. normcdf in matlab stats toolbox).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6487"/>
                <a:ext cx="8305800" cy="5141913"/>
              </a:xfrm>
              <a:blipFill>
                <a:blip r:embed="rId2"/>
                <a:stretch>
                  <a:fillRect t="-1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B107-D3C9-4ED3-ADE1-E5BC2FA748D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object 16"/>
          <p:cNvSpPr/>
          <p:nvPr/>
        </p:nvSpPr>
        <p:spPr>
          <a:xfrm>
            <a:off x="1547812" y="3677443"/>
            <a:ext cx="6124575" cy="2181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0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6487"/>
                <a:ext cx="8305800" cy="5141913"/>
              </a:xfrm>
            </p:spPr>
            <p:txBody>
              <a:bodyPr/>
              <a:lstStyle/>
              <a:p>
                <a:r>
                  <a:rPr lang="en-US" dirty="0"/>
                  <a:t>Expectation: The mean value, center of mass, first moment: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N-th moment: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N-th central moment: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Variance (second central moment):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6487"/>
                <a:ext cx="8305800" cy="5141913"/>
              </a:xfrm>
              <a:blipFill>
                <a:blip r:embed="rId2"/>
                <a:stretch>
                  <a:fillRect t="-2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B107-D3C9-4ED3-ADE1-E5BC2FA748D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4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 (CLT)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2050"/>
                <a:ext cx="8305800" cy="5141913"/>
              </a:xfrm>
            </p:spPr>
            <p:txBody>
              <a:bodyPr/>
              <a:lstStyle/>
              <a:p>
                <a:r>
                  <a:rPr lang="en-US" dirty="0"/>
                  <a:t>If (X</a:t>
                </a:r>
                <a:r>
                  <a:rPr lang="en-US" baseline="-25000" dirty="0"/>
                  <a:t>1</a:t>
                </a:r>
                <a:r>
                  <a:rPr lang="en-US" dirty="0"/>
                  <a:t> ,X</a:t>
                </a:r>
                <a:r>
                  <a:rPr lang="en-US" baseline="-25000" dirty="0"/>
                  <a:t>2</a:t>
                </a:r>
                <a:r>
                  <a:rPr lang="en-US" dirty="0"/>
                  <a:t>, … X</a:t>
                </a:r>
                <a:r>
                  <a:rPr lang="en-US" baseline="-25000" dirty="0"/>
                  <a:t>n</a:t>
                </a:r>
                <a:r>
                  <a:rPr lang="en-US" dirty="0"/>
                  <a:t>) are independent and identically distributed (i.i.d.) continuous random variables (RVs), then the joint distribution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CLT proves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Gaussian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12700">
                  <a:lnSpc>
                    <a:spcPts val="2345"/>
                  </a:lnSpc>
                  <a:spcBef>
                    <a:spcPts val="117"/>
                  </a:spcBef>
                </a:pPr>
                <a:r>
                  <a:rPr lang="en-US" dirty="0"/>
                  <a:t>Somewhat of a justification for assuming Gaussian noise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2050"/>
                <a:ext cx="8305800" cy="5141913"/>
              </a:xfrm>
              <a:blipFill>
                <a:blip r:embed="rId2"/>
                <a:stretch>
                  <a:fillRect t="-988" r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B107-D3C9-4ED3-ADE1-E5BC2FA748D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bject 20"/>
          <p:cNvSpPr/>
          <p:nvPr/>
        </p:nvSpPr>
        <p:spPr>
          <a:xfrm>
            <a:off x="1790700" y="5124450"/>
            <a:ext cx="5638800" cy="1276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69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RVs and Marginal Densities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305800" cy="5141913"/>
              </a:xfrm>
            </p:spPr>
            <p:txBody>
              <a:bodyPr/>
              <a:lstStyle/>
              <a:p>
                <a:r>
                  <a:rPr lang="en-US" dirty="0"/>
                  <a:t>Joint cumulative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Marginal densities: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Expectation and Covariance: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305800" cy="5141913"/>
              </a:xfrm>
              <a:blipFill>
                <a:blip r:embed="rId2"/>
                <a:stretch>
                  <a:fillRect t="-1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B107-D3C9-4ED3-ADE1-E5BC2FA748D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154"/>
      </p:ext>
    </p:extLst>
  </p:cSld>
  <p:clrMapOvr>
    <a:masterClrMapping/>
  </p:clrMapOvr>
</p:sld>
</file>

<file path=ppt/theme/theme1.xml><?xml version="1.0" encoding="utf-8"?>
<a:theme xmlns:a="http://schemas.openxmlformats.org/drawingml/2006/main" name="selec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-64" charset="0"/>
          </a:defRPr>
        </a:defPPr>
      </a:lstStyle>
    </a:lnDef>
  </a:objectDefaults>
  <a:extraClrSchemeLst>
    <a:extraClrScheme>
      <a:clrScheme name="Office T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select-template</Template>
  <TotalTime>33954</TotalTime>
  <Words>1401</Words>
  <Application>Microsoft Macintosh PowerPoint</Application>
  <PresentationFormat>On-screen Show (4:3)</PresentationFormat>
  <Paragraphs>288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Symbol</vt:lpstr>
      <vt:lpstr>Tahoma</vt:lpstr>
      <vt:lpstr>Wingdings</vt:lpstr>
      <vt:lpstr>select-template</vt:lpstr>
      <vt:lpstr>Probability and Statistics Review</vt:lpstr>
      <vt:lpstr>Basic Probability Concepts</vt:lpstr>
      <vt:lpstr>Discrete Prob. Distribution</vt:lpstr>
      <vt:lpstr>Continuous Prob. Distribution</vt:lpstr>
      <vt:lpstr>Continuous Prob. Distribution</vt:lpstr>
      <vt:lpstr>Continuous Prob. Distribution</vt:lpstr>
      <vt:lpstr>Characterizations</vt:lpstr>
      <vt:lpstr>Central Limit Theorem (CLT)</vt:lpstr>
      <vt:lpstr>Joint RVs and Marginal Densities</vt:lpstr>
      <vt:lpstr>Conditional Probability</vt:lpstr>
      <vt:lpstr>The Bayes Rule</vt:lpstr>
      <vt:lpstr>Rules of Independence</vt:lpstr>
      <vt:lpstr>Rules of Independence</vt:lpstr>
      <vt:lpstr>Multivariate Gaussian</vt:lpstr>
      <vt:lpstr>Multivariate Gaussian P(X1, X2)</vt:lpstr>
      <vt:lpstr>Operations on Gaussian R.V.</vt:lpstr>
      <vt:lpstr>  Maximum Likelihood Estimation (MLE)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Rich Structured Data via Kernel Distribution Embeddings</dc:title>
  <dc:creator>lesong</dc:creator>
  <cp:lastModifiedBy>Yuyu Zhang</cp:lastModifiedBy>
  <cp:revision>555</cp:revision>
  <cp:lastPrinted>2019-08-28T05:31:54Z</cp:lastPrinted>
  <dcterms:created xsi:type="dcterms:W3CDTF">2010-12-11T15:25:43Z</dcterms:created>
  <dcterms:modified xsi:type="dcterms:W3CDTF">2019-08-28T21:09:38Z</dcterms:modified>
</cp:coreProperties>
</file>