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67"/>
  </p:notesMasterIdLst>
  <p:handoutMasterIdLst>
    <p:handoutMasterId r:id="rId68"/>
  </p:handoutMasterIdLst>
  <p:sldIdLst>
    <p:sldId id="256" r:id="rId2"/>
    <p:sldId id="361" r:id="rId3"/>
    <p:sldId id="267" r:id="rId4"/>
    <p:sldId id="308" r:id="rId5"/>
    <p:sldId id="371" r:id="rId6"/>
    <p:sldId id="270" r:id="rId7"/>
    <p:sldId id="312" r:id="rId8"/>
    <p:sldId id="279" r:id="rId9"/>
    <p:sldId id="292" r:id="rId10"/>
    <p:sldId id="313" r:id="rId11"/>
    <p:sldId id="317" r:id="rId12"/>
    <p:sldId id="297" r:id="rId13"/>
    <p:sldId id="366" r:id="rId14"/>
    <p:sldId id="369" r:id="rId15"/>
    <p:sldId id="306" r:id="rId16"/>
    <p:sldId id="314" r:id="rId17"/>
    <p:sldId id="315" r:id="rId18"/>
    <p:sldId id="318" r:id="rId19"/>
    <p:sldId id="299" r:id="rId20"/>
    <p:sldId id="300" r:id="rId21"/>
    <p:sldId id="281" r:id="rId22"/>
    <p:sldId id="362" r:id="rId23"/>
    <p:sldId id="337" r:id="rId24"/>
    <p:sldId id="339" r:id="rId25"/>
    <p:sldId id="338" r:id="rId26"/>
    <p:sldId id="340" r:id="rId27"/>
    <p:sldId id="341" r:id="rId28"/>
    <p:sldId id="321" r:id="rId29"/>
    <p:sldId id="322" r:id="rId30"/>
    <p:sldId id="323" r:id="rId31"/>
    <p:sldId id="324" r:id="rId32"/>
    <p:sldId id="325" r:id="rId33"/>
    <p:sldId id="326" r:id="rId34"/>
    <p:sldId id="259" r:id="rId35"/>
    <p:sldId id="330" r:id="rId36"/>
    <p:sldId id="332" r:id="rId37"/>
    <p:sldId id="331" r:id="rId38"/>
    <p:sldId id="334" r:id="rId39"/>
    <p:sldId id="335" r:id="rId40"/>
    <p:sldId id="370" r:id="rId41"/>
    <p:sldId id="343" r:id="rId42"/>
    <p:sldId id="374" r:id="rId43"/>
    <p:sldId id="377" r:id="rId44"/>
    <p:sldId id="375" r:id="rId45"/>
    <p:sldId id="378" r:id="rId46"/>
    <p:sldId id="376" r:id="rId47"/>
    <p:sldId id="344" r:id="rId48"/>
    <p:sldId id="365" r:id="rId49"/>
    <p:sldId id="354" r:id="rId50"/>
    <p:sldId id="348" r:id="rId51"/>
    <p:sldId id="350" r:id="rId52"/>
    <p:sldId id="349" r:id="rId53"/>
    <p:sldId id="352" r:id="rId54"/>
    <p:sldId id="383" r:id="rId55"/>
    <p:sldId id="367" r:id="rId56"/>
    <p:sldId id="363" r:id="rId57"/>
    <p:sldId id="368" r:id="rId58"/>
    <p:sldId id="342" r:id="rId59"/>
    <p:sldId id="355" r:id="rId60"/>
    <p:sldId id="359" r:id="rId61"/>
    <p:sldId id="360" r:id="rId62"/>
    <p:sldId id="379" r:id="rId63"/>
    <p:sldId id="380" r:id="rId64"/>
    <p:sldId id="381" r:id="rId65"/>
    <p:sldId id="382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Paulovich" initials="IP" lastIdx="1" clrIdx="0">
    <p:extLst>
      <p:ext uri="{19B8F6BF-5375-455C-9EA6-DF929625EA0E}">
        <p15:presenceInfo xmlns:p15="http://schemas.microsoft.com/office/powerpoint/2012/main" userId="ed00940d3f726c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1818"/>
    <a:srgbClr val="FF3300"/>
    <a:srgbClr val="F5D16B"/>
    <a:srgbClr val="F8DE96"/>
    <a:srgbClr val="FDF6E3"/>
    <a:srgbClr val="99FF99"/>
    <a:srgbClr val="CCFFCC"/>
    <a:srgbClr val="5B9BD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38" autoAdjust="0"/>
    <p:restoredTop sz="86364" autoAdjust="0"/>
  </p:normalViewPr>
  <p:slideViewPr>
    <p:cSldViewPr snapToGrid="0">
      <p:cViewPr varScale="1">
        <p:scale>
          <a:sx n="104" d="100"/>
          <a:sy n="104" d="100"/>
        </p:scale>
        <p:origin x="72" y="420"/>
      </p:cViewPr>
      <p:guideLst/>
    </p:cSldViewPr>
  </p:slideViewPr>
  <p:outlineViewPr>
    <p:cViewPr>
      <p:scale>
        <a:sx n="33" d="100"/>
        <a:sy n="33" d="100"/>
      </p:scale>
      <p:origin x="0" y="-16344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970C21-10CF-4C6A-93FE-3E61C3E0221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749F98-EB3C-48C2-BC17-381ABFFAFE31}">
      <dgm:prSet phldrT="[Texto]"/>
      <dgm:spPr/>
      <dgm:t>
        <a:bodyPr/>
        <a:lstStyle/>
        <a:p>
          <a:r>
            <a:rPr lang="pt-BR" dirty="0" smtClean="0"/>
            <a:t>DDD </a:t>
          </a:r>
          <a:r>
            <a:rPr lang="pt-BR" dirty="0" err="1" smtClean="0"/>
            <a:t>Patterns</a:t>
          </a:r>
          <a:endParaRPr lang="en-US" dirty="0"/>
        </a:p>
      </dgm:t>
    </dgm:pt>
    <dgm:pt modelId="{B3A3F6C8-09BB-4754-AFF1-5C6A7A83D610}" type="parTrans" cxnId="{97D33E30-B6A8-4318-A15A-B22440FA580F}">
      <dgm:prSet/>
      <dgm:spPr/>
      <dgm:t>
        <a:bodyPr/>
        <a:lstStyle/>
        <a:p>
          <a:endParaRPr lang="en-US"/>
        </a:p>
      </dgm:t>
    </dgm:pt>
    <dgm:pt modelId="{285E2EC5-B36A-4BB8-82B8-734AEFE1E206}" type="sibTrans" cxnId="{97D33E30-B6A8-4318-A15A-B22440FA580F}">
      <dgm:prSet/>
      <dgm:spPr/>
      <dgm:t>
        <a:bodyPr/>
        <a:lstStyle/>
        <a:p>
          <a:endParaRPr lang="en-US"/>
        </a:p>
      </dgm:t>
    </dgm:pt>
    <dgm:pt modelId="{765F014F-9F19-4766-B659-A953D39543B2}">
      <dgm:prSet phldrT="[Texto]"/>
      <dgm:spPr/>
      <dgm:t>
        <a:bodyPr/>
        <a:lstStyle/>
        <a:p>
          <a:r>
            <a:rPr lang="pt-BR" dirty="0" err="1" smtClean="0"/>
            <a:t>Ubiquitous</a:t>
          </a:r>
          <a:r>
            <a:rPr lang="pt-BR" dirty="0" smtClean="0"/>
            <a:t> </a:t>
          </a:r>
          <a:r>
            <a:rPr lang="pt-BR" dirty="0" err="1" smtClean="0"/>
            <a:t>Language</a:t>
          </a:r>
          <a:endParaRPr lang="en-US" dirty="0"/>
        </a:p>
      </dgm:t>
    </dgm:pt>
    <dgm:pt modelId="{2E309821-6764-44A5-AB84-1313D1573F47}" type="parTrans" cxnId="{9BF188A7-310C-4151-AE5B-D8CAC8E78502}">
      <dgm:prSet/>
      <dgm:spPr/>
      <dgm:t>
        <a:bodyPr/>
        <a:lstStyle/>
        <a:p>
          <a:endParaRPr lang="en-US"/>
        </a:p>
      </dgm:t>
    </dgm:pt>
    <dgm:pt modelId="{D40C897F-0EE5-4C85-99C3-2B7EF2CA6812}" type="sibTrans" cxnId="{9BF188A7-310C-4151-AE5B-D8CAC8E78502}">
      <dgm:prSet/>
      <dgm:spPr/>
      <dgm:t>
        <a:bodyPr/>
        <a:lstStyle/>
        <a:p>
          <a:endParaRPr lang="en-US"/>
        </a:p>
      </dgm:t>
    </dgm:pt>
    <dgm:pt modelId="{DAB8A1F0-6675-4757-AA7A-AF8762A23170}">
      <dgm:prSet phldrT="[Texto]"/>
      <dgm:spPr/>
      <dgm:t>
        <a:bodyPr/>
        <a:lstStyle/>
        <a:p>
          <a:r>
            <a:rPr lang="pt-BR" dirty="0" err="1" smtClean="0"/>
            <a:t>Testing</a:t>
          </a:r>
          <a:endParaRPr lang="en-US" dirty="0"/>
        </a:p>
      </dgm:t>
    </dgm:pt>
    <dgm:pt modelId="{9E4ABC42-476A-45A2-8070-7CC49C7E5508}" type="parTrans" cxnId="{0AE2D9C6-761D-4325-977D-010196D62D26}">
      <dgm:prSet/>
      <dgm:spPr/>
      <dgm:t>
        <a:bodyPr/>
        <a:lstStyle/>
        <a:p>
          <a:endParaRPr lang="en-US"/>
        </a:p>
      </dgm:t>
    </dgm:pt>
    <dgm:pt modelId="{ACE08D06-61FA-4D20-BB9A-F383B7CF6756}" type="sibTrans" cxnId="{0AE2D9C6-761D-4325-977D-010196D62D26}">
      <dgm:prSet/>
      <dgm:spPr/>
      <dgm:t>
        <a:bodyPr/>
        <a:lstStyle/>
        <a:p>
          <a:endParaRPr lang="en-US"/>
        </a:p>
      </dgm:t>
    </dgm:pt>
    <dgm:pt modelId="{130A16F7-4E23-4544-8714-8C407F3FA2DE}">
      <dgm:prSet phldrT="[Texto]"/>
      <dgm:spPr/>
      <dgm:t>
        <a:bodyPr/>
        <a:lstStyle/>
        <a:p>
          <a:r>
            <a:rPr lang="pt-BR" dirty="0" err="1" smtClean="0"/>
            <a:t>Application</a:t>
          </a:r>
          <a:r>
            <a:rPr lang="pt-BR" dirty="0" smtClean="0"/>
            <a:t> Design</a:t>
          </a:r>
          <a:endParaRPr lang="en-US" dirty="0"/>
        </a:p>
      </dgm:t>
    </dgm:pt>
    <dgm:pt modelId="{23AEF946-25AC-43FD-8D31-F3E377EEB8BA}" type="parTrans" cxnId="{758D4D4F-20E4-4084-AFB1-DB9CFC8E677E}">
      <dgm:prSet/>
      <dgm:spPr/>
      <dgm:t>
        <a:bodyPr/>
        <a:lstStyle/>
        <a:p>
          <a:endParaRPr lang="en-US"/>
        </a:p>
      </dgm:t>
    </dgm:pt>
    <dgm:pt modelId="{801AE3C0-5D7F-4359-8B08-57F36B15DD24}" type="sibTrans" cxnId="{758D4D4F-20E4-4084-AFB1-DB9CFC8E677E}">
      <dgm:prSet/>
      <dgm:spPr/>
      <dgm:t>
        <a:bodyPr/>
        <a:lstStyle/>
        <a:p>
          <a:endParaRPr lang="en-US"/>
        </a:p>
      </dgm:t>
    </dgm:pt>
    <dgm:pt modelId="{612FF878-A0E8-41E0-B0DA-211476622C05}">
      <dgm:prSet phldrT="[Texto]"/>
      <dgm:spPr/>
      <dgm:t>
        <a:bodyPr/>
        <a:lstStyle/>
        <a:p>
          <a:r>
            <a:rPr lang="pt-BR" dirty="0" err="1" smtClean="0"/>
            <a:t>Implementation</a:t>
          </a:r>
          <a:r>
            <a:rPr lang="pt-BR" dirty="0" smtClean="0"/>
            <a:t> </a:t>
          </a:r>
          <a:r>
            <a:rPr lang="pt-BR" dirty="0" err="1" smtClean="0"/>
            <a:t>Samples</a:t>
          </a:r>
          <a:endParaRPr lang="en-US" dirty="0"/>
        </a:p>
      </dgm:t>
    </dgm:pt>
    <dgm:pt modelId="{A775A069-6CFE-45C9-AC41-BEC74D425876}" type="parTrans" cxnId="{6941C83F-714F-4EC7-A31D-6A9A39E9BA0C}">
      <dgm:prSet/>
      <dgm:spPr/>
      <dgm:t>
        <a:bodyPr/>
        <a:lstStyle/>
        <a:p>
          <a:endParaRPr lang="en-US"/>
        </a:p>
      </dgm:t>
    </dgm:pt>
    <dgm:pt modelId="{FEBD2A23-240C-4CF2-8A9B-70FF05B77440}" type="sibTrans" cxnId="{6941C83F-714F-4EC7-A31D-6A9A39E9BA0C}">
      <dgm:prSet/>
      <dgm:spPr/>
      <dgm:t>
        <a:bodyPr/>
        <a:lstStyle/>
        <a:p>
          <a:endParaRPr lang="en-US"/>
        </a:p>
      </dgm:t>
    </dgm:pt>
    <dgm:pt modelId="{BE2935D5-60E2-4370-8EF4-7C4E5832A12A}" type="pres">
      <dgm:prSet presAssocID="{9A970C21-10CF-4C6A-93FE-3E61C3E0221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8913CF5-2B38-4BB0-BF86-A1A940FE2C75}" type="pres">
      <dgm:prSet presAssocID="{9A970C21-10CF-4C6A-93FE-3E61C3E02214}" presName="Name1" presStyleCnt="0"/>
      <dgm:spPr/>
    </dgm:pt>
    <dgm:pt modelId="{375D7005-7D54-4496-B453-5A60F1EC0D80}" type="pres">
      <dgm:prSet presAssocID="{9A970C21-10CF-4C6A-93FE-3E61C3E02214}" presName="cycle" presStyleCnt="0"/>
      <dgm:spPr/>
    </dgm:pt>
    <dgm:pt modelId="{565F1AB3-E167-45DE-88E7-6580428D07B8}" type="pres">
      <dgm:prSet presAssocID="{9A970C21-10CF-4C6A-93FE-3E61C3E02214}" presName="srcNode" presStyleLbl="node1" presStyleIdx="0" presStyleCnt="5"/>
      <dgm:spPr/>
    </dgm:pt>
    <dgm:pt modelId="{DEE0AD44-5CC2-4925-8FE1-FCB22B6A0BA7}" type="pres">
      <dgm:prSet presAssocID="{9A970C21-10CF-4C6A-93FE-3E61C3E02214}" presName="conn" presStyleLbl="parChTrans1D2" presStyleIdx="0" presStyleCnt="1"/>
      <dgm:spPr/>
      <dgm:t>
        <a:bodyPr/>
        <a:lstStyle/>
        <a:p>
          <a:endParaRPr lang="en-US"/>
        </a:p>
      </dgm:t>
    </dgm:pt>
    <dgm:pt modelId="{BED0093F-C7DC-49DD-84C0-275F9F5A69A8}" type="pres">
      <dgm:prSet presAssocID="{9A970C21-10CF-4C6A-93FE-3E61C3E02214}" presName="extraNode" presStyleLbl="node1" presStyleIdx="0" presStyleCnt="5"/>
      <dgm:spPr/>
    </dgm:pt>
    <dgm:pt modelId="{56FC0F96-31C0-44F1-9BD8-5CB9476C003B}" type="pres">
      <dgm:prSet presAssocID="{9A970C21-10CF-4C6A-93FE-3E61C3E02214}" presName="dstNode" presStyleLbl="node1" presStyleIdx="0" presStyleCnt="5"/>
      <dgm:spPr/>
    </dgm:pt>
    <dgm:pt modelId="{4DD77D4D-7CF2-44CE-9F32-961A76683DFE}" type="pres">
      <dgm:prSet presAssocID="{2D749F98-EB3C-48C2-BC17-381ABFFAFE3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1B3085-58D0-49E9-86EC-2B5502FD446C}" type="pres">
      <dgm:prSet presAssocID="{2D749F98-EB3C-48C2-BC17-381ABFFAFE31}" presName="accent_1" presStyleCnt="0"/>
      <dgm:spPr/>
    </dgm:pt>
    <dgm:pt modelId="{9CB04509-EB28-4254-9A80-0186003DB2ED}" type="pres">
      <dgm:prSet presAssocID="{2D749F98-EB3C-48C2-BC17-381ABFFAFE31}" presName="accentRepeatNode" presStyleLbl="solidFgAcc1" presStyleIdx="0" presStyleCnt="5"/>
      <dgm:spPr/>
    </dgm:pt>
    <dgm:pt modelId="{19E84DF0-F0B3-4D22-B24F-5023894CFC16}" type="pres">
      <dgm:prSet presAssocID="{765F014F-9F19-4766-B659-A953D39543B2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00D305-0ACE-4DAE-87D0-5F82247AE743}" type="pres">
      <dgm:prSet presAssocID="{765F014F-9F19-4766-B659-A953D39543B2}" presName="accent_2" presStyleCnt="0"/>
      <dgm:spPr/>
    </dgm:pt>
    <dgm:pt modelId="{A7DF086F-3E26-401D-99E7-CD59741FFB33}" type="pres">
      <dgm:prSet presAssocID="{765F014F-9F19-4766-B659-A953D39543B2}" presName="accentRepeatNode" presStyleLbl="solidFgAcc1" presStyleIdx="1" presStyleCnt="5"/>
      <dgm:spPr/>
    </dgm:pt>
    <dgm:pt modelId="{29AC3820-5C4F-49B8-B4AE-1AD53639361D}" type="pres">
      <dgm:prSet presAssocID="{DAB8A1F0-6675-4757-AA7A-AF8762A23170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4330F-FF96-449E-B2A2-881C604EF18B}" type="pres">
      <dgm:prSet presAssocID="{DAB8A1F0-6675-4757-AA7A-AF8762A23170}" presName="accent_3" presStyleCnt="0"/>
      <dgm:spPr/>
    </dgm:pt>
    <dgm:pt modelId="{1B05D6E6-A624-4724-B477-BBED928BF84A}" type="pres">
      <dgm:prSet presAssocID="{DAB8A1F0-6675-4757-AA7A-AF8762A23170}" presName="accentRepeatNode" presStyleLbl="solidFgAcc1" presStyleIdx="2" presStyleCnt="5"/>
      <dgm:spPr/>
    </dgm:pt>
    <dgm:pt modelId="{35A818B9-2C7D-4C39-AA48-36E9AF8CAAA3}" type="pres">
      <dgm:prSet presAssocID="{130A16F7-4E23-4544-8714-8C407F3FA2D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9FB02-786B-48A4-A820-BE2F08CB8BC3}" type="pres">
      <dgm:prSet presAssocID="{130A16F7-4E23-4544-8714-8C407F3FA2DE}" presName="accent_4" presStyleCnt="0"/>
      <dgm:spPr/>
    </dgm:pt>
    <dgm:pt modelId="{5AFCE1FE-5777-4F29-9C90-88D296F63398}" type="pres">
      <dgm:prSet presAssocID="{130A16F7-4E23-4544-8714-8C407F3FA2DE}" presName="accentRepeatNode" presStyleLbl="solidFgAcc1" presStyleIdx="3" presStyleCnt="5"/>
      <dgm:spPr/>
    </dgm:pt>
    <dgm:pt modelId="{69E51956-4978-4682-9FC3-F7C692BB7D30}" type="pres">
      <dgm:prSet presAssocID="{612FF878-A0E8-41E0-B0DA-211476622C05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CF8BE-6C85-461E-B452-869323DA373C}" type="pres">
      <dgm:prSet presAssocID="{612FF878-A0E8-41E0-B0DA-211476622C05}" presName="accent_5" presStyleCnt="0"/>
      <dgm:spPr/>
    </dgm:pt>
    <dgm:pt modelId="{F5966BE2-3BD7-4631-9F11-8C81F466AB3E}" type="pres">
      <dgm:prSet presAssocID="{612FF878-A0E8-41E0-B0DA-211476622C05}" presName="accentRepeatNode" presStyleLbl="solidFgAcc1" presStyleIdx="4" presStyleCnt="5"/>
      <dgm:spPr/>
    </dgm:pt>
  </dgm:ptLst>
  <dgm:cxnLst>
    <dgm:cxn modelId="{A0FB30B2-56C1-4EB5-854C-A0684BF9BCD2}" type="presOf" srcId="{130A16F7-4E23-4544-8714-8C407F3FA2DE}" destId="{35A818B9-2C7D-4C39-AA48-36E9AF8CAAA3}" srcOrd="0" destOrd="0" presId="urn:microsoft.com/office/officeart/2008/layout/VerticalCurvedList"/>
    <dgm:cxn modelId="{6941C83F-714F-4EC7-A31D-6A9A39E9BA0C}" srcId="{9A970C21-10CF-4C6A-93FE-3E61C3E02214}" destId="{612FF878-A0E8-41E0-B0DA-211476622C05}" srcOrd="4" destOrd="0" parTransId="{A775A069-6CFE-45C9-AC41-BEC74D425876}" sibTransId="{FEBD2A23-240C-4CF2-8A9B-70FF05B77440}"/>
    <dgm:cxn modelId="{75D72FA2-0998-4CFB-B513-B18652F3C5B1}" type="presOf" srcId="{765F014F-9F19-4766-B659-A953D39543B2}" destId="{19E84DF0-F0B3-4D22-B24F-5023894CFC16}" srcOrd="0" destOrd="0" presId="urn:microsoft.com/office/officeart/2008/layout/VerticalCurvedList"/>
    <dgm:cxn modelId="{E8829329-1530-47EB-8061-289FFC36D0B7}" type="presOf" srcId="{612FF878-A0E8-41E0-B0DA-211476622C05}" destId="{69E51956-4978-4682-9FC3-F7C692BB7D30}" srcOrd="0" destOrd="0" presId="urn:microsoft.com/office/officeart/2008/layout/VerticalCurvedList"/>
    <dgm:cxn modelId="{9BF188A7-310C-4151-AE5B-D8CAC8E78502}" srcId="{9A970C21-10CF-4C6A-93FE-3E61C3E02214}" destId="{765F014F-9F19-4766-B659-A953D39543B2}" srcOrd="1" destOrd="0" parTransId="{2E309821-6764-44A5-AB84-1313D1573F47}" sibTransId="{D40C897F-0EE5-4C85-99C3-2B7EF2CA6812}"/>
    <dgm:cxn modelId="{94C095D7-6362-430B-B15B-10A1AAF6C34C}" type="presOf" srcId="{2D749F98-EB3C-48C2-BC17-381ABFFAFE31}" destId="{4DD77D4D-7CF2-44CE-9F32-961A76683DFE}" srcOrd="0" destOrd="0" presId="urn:microsoft.com/office/officeart/2008/layout/VerticalCurvedList"/>
    <dgm:cxn modelId="{8BC9B006-4005-4210-8A9E-12681B75A8E8}" type="presOf" srcId="{285E2EC5-B36A-4BB8-82B8-734AEFE1E206}" destId="{DEE0AD44-5CC2-4925-8FE1-FCB22B6A0BA7}" srcOrd="0" destOrd="0" presId="urn:microsoft.com/office/officeart/2008/layout/VerticalCurvedList"/>
    <dgm:cxn modelId="{758D4D4F-20E4-4084-AFB1-DB9CFC8E677E}" srcId="{9A970C21-10CF-4C6A-93FE-3E61C3E02214}" destId="{130A16F7-4E23-4544-8714-8C407F3FA2DE}" srcOrd="3" destOrd="0" parTransId="{23AEF946-25AC-43FD-8D31-F3E377EEB8BA}" sibTransId="{801AE3C0-5D7F-4359-8B08-57F36B15DD24}"/>
    <dgm:cxn modelId="{0AE2D9C6-761D-4325-977D-010196D62D26}" srcId="{9A970C21-10CF-4C6A-93FE-3E61C3E02214}" destId="{DAB8A1F0-6675-4757-AA7A-AF8762A23170}" srcOrd="2" destOrd="0" parTransId="{9E4ABC42-476A-45A2-8070-7CC49C7E5508}" sibTransId="{ACE08D06-61FA-4D20-BB9A-F383B7CF6756}"/>
    <dgm:cxn modelId="{271D92C7-2DB7-4721-B1E5-B6C926E3D4AF}" type="presOf" srcId="{DAB8A1F0-6675-4757-AA7A-AF8762A23170}" destId="{29AC3820-5C4F-49B8-B4AE-1AD53639361D}" srcOrd="0" destOrd="0" presId="urn:microsoft.com/office/officeart/2008/layout/VerticalCurvedList"/>
    <dgm:cxn modelId="{97D33E30-B6A8-4318-A15A-B22440FA580F}" srcId="{9A970C21-10CF-4C6A-93FE-3E61C3E02214}" destId="{2D749F98-EB3C-48C2-BC17-381ABFFAFE31}" srcOrd="0" destOrd="0" parTransId="{B3A3F6C8-09BB-4754-AFF1-5C6A7A83D610}" sibTransId="{285E2EC5-B36A-4BB8-82B8-734AEFE1E206}"/>
    <dgm:cxn modelId="{99555A96-281B-4C8D-9B73-24E20C54B425}" type="presOf" srcId="{9A970C21-10CF-4C6A-93FE-3E61C3E02214}" destId="{BE2935D5-60E2-4370-8EF4-7C4E5832A12A}" srcOrd="0" destOrd="0" presId="urn:microsoft.com/office/officeart/2008/layout/VerticalCurvedList"/>
    <dgm:cxn modelId="{AA9165CF-7C76-437D-BB18-5CB3F1E6DC48}" type="presParOf" srcId="{BE2935D5-60E2-4370-8EF4-7C4E5832A12A}" destId="{98913CF5-2B38-4BB0-BF86-A1A940FE2C75}" srcOrd="0" destOrd="0" presId="urn:microsoft.com/office/officeart/2008/layout/VerticalCurvedList"/>
    <dgm:cxn modelId="{14B2A293-6509-40D6-8D23-DD3F30522D25}" type="presParOf" srcId="{98913CF5-2B38-4BB0-BF86-A1A940FE2C75}" destId="{375D7005-7D54-4496-B453-5A60F1EC0D80}" srcOrd="0" destOrd="0" presId="urn:microsoft.com/office/officeart/2008/layout/VerticalCurvedList"/>
    <dgm:cxn modelId="{C1FE402F-DED6-4322-90A2-D33AF8FB658D}" type="presParOf" srcId="{375D7005-7D54-4496-B453-5A60F1EC0D80}" destId="{565F1AB3-E167-45DE-88E7-6580428D07B8}" srcOrd="0" destOrd="0" presId="urn:microsoft.com/office/officeart/2008/layout/VerticalCurvedList"/>
    <dgm:cxn modelId="{CB3F93FB-5356-4369-B611-2A27B61D526D}" type="presParOf" srcId="{375D7005-7D54-4496-B453-5A60F1EC0D80}" destId="{DEE0AD44-5CC2-4925-8FE1-FCB22B6A0BA7}" srcOrd="1" destOrd="0" presId="urn:microsoft.com/office/officeart/2008/layout/VerticalCurvedList"/>
    <dgm:cxn modelId="{ADC31712-0405-49C6-9485-8D673B32CA37}" type="presParOf" srcId="{375D7005-7D54-4496-B453-5A60F1EC0D80}" destId="{BED0093F-C7DC-49DD-84C0-275F9F5A69A8}" srcOrd="2" destOrd="0" presId="urn:microsoft.com/office/officeart/2008/layout/VerticalCurvedList"/>
    <dgm:cxn modelId="{B1CC0325-5087-444B-9B70-0ACD1E041120}" type="presParOf" srcId="{375D7005-7D54-4496-B453-5A60F1EC0D80}" destId="{56FC0F96-31C0-44F1-9BD8-5CB9476C003B}" srcOrd="3" destOrd="0" presId="urn:microsoft.com/office/officeart/2008/layout/VerticalCurvedList"/>
    <dgm:cxn modelId="{5C777FED-75D6-4E4A-9170-8A7FB13D2190}" type="presParOf" srcId="{98913CF5-2B38-4BB0-BF86-A1A940FE2C75}" destId="{4DD77D4D-7CF2-44CE-9F32-961A76683DFE}" srcOrd="1" destOrd="0" presId="urn:microsoft.com/office/officeart/2008/layout/VerticalCurvedList"/>
    <dgm:cxn modelId="{A77A4CA7-3320-40B5-B7F1-FD2E73880973}" type="presParOf" srcId="{98913CF5-2B38-4BB0-BF86-A1A940FE2C75}" destId="{D91B3085-58D0-49E9-86EC-2B5502FD446C}" srcOrd="2" destOrd="0" presId="urn:microsoft.com/office/officeart/2008/layout/VerticalCurvedList"/>
    <dgm:cxn modelId="{69D5B5A0-639D-442A-AFDF-F9F6F88A4DAB}" type="presParOf" srcId="{D91B3085-58D0-49E9-86EC-2B5502FD446C}" destId="{9CB04509-EB28-4254-9A80-0186003DB2ED}" srcOrd="0" destOrd="0" presId="urn:microsoft.com/office/officeart/2008/layout/VerticalCurvedList"/>
    <dgm:cxn modelId="{987EB7DB-F2F3-4268-BD77-44DB27727BB4}" type="presParOf" srcId="{98913CF5-2B38-4BB0-BF86-A1A940FE2C75}" destId="{19E84DF0-F0B3-4D22-B24F-5023894CFC16}" srcOrd="3" destOrd="0" presId="urn:microsoft.com/office/officeart/2008/layout/VerticalCurvedList"/>
    <dgm:cxn modelId="{3B536904-2821-4310-AA59-C95005F5E976}" type="presParOf" srcId="{98913CF5-2B38-4BB0-BF86-A1A940FE2C75}" destId="{4F00D305-0ACE-4DAE-87D0-5F82247AE743}" srcOrd="4" destOrd="0" presId="urn:microsoft.com/office/officeart/2008/layout/VerticalCurvedList"/>
    <dgm:cxn modelId="{FFF81827-878D-46FB-BBB0-413F12CAD0A4}" type="presParOf" srcId="{4F00D305-0ACE-4DAE-87D0-5F82247AE743}" destId="{A7DF086F-3E26-401D-99E7-CD59741FFB33}" srcOrd="0" destOrd="0" presId="urn:microsoft.com/office/officeart/2008/layout/VerticalCurvedList"/>
    <dgm:cxn modelId="{37DB56E8-E1F3-437A-AD67-49029B6AAE0A}" type="presParOf" srcId="{98913CF5-2B38-4BB0-BF86-A1A940FE2C75}" destId="{29AC3820-5C4F-49B8-B4AE-1AD53639361D}" srcOrd="5" destOrd="0" presId="urn:microsoft.com/office/officeart/2008/layout/VerticalCurvedList"/>
    <dgm:cxn modelId="{7072D17E-BD49-4701-B5FB-F23241256B81}" type="presParOf" srcId="{98913CF5-2B38-4BB0-BF86-A1A940FE2C75}" destId="{6954330F-FF96-449E-B2A2-881C604EF18B}" srcOrd="6" destOrd="0" presId="urn:microsoft.com/office/officeart/2008/layout/VerticalCurvedList"/>
    <dgm:cxn modelId="{43763542-30C7-4655-8E09-B27F7035418C}" type="presParOf" srcId="{6954330F-FF96-449E-B2A2-881C604EF18B}" destId="{1B05D6E6-A624-4724-B477-BBED928BF84A}" srcOrd="0" destOrd="0" presId="urn:microsoft.com/office/officeart/2008/layout/VerticalCurvedList"/>
    <dgm:cxn modelId="{AE6F6DF7-BB2A-45B1-A643-C5264885A128}" type="presParOf" srcId="{98913CF5-2B38-4BB0-BF86-A1A940FE2C75}" destId="{35A818B9-2C7D-4C39-AA48-36E9AF8CAAA3}" srcOrd="7" destOrd="0" presId="urn:microsoft.com/office/officeart/2008/layout/VerticalCurvedList"/>
    <dgm:cxn modelId="{FA7F648B-3C9F-4541-9DF2-0E92467702A3}" type="presParOf" srcId="{98913CF5-2B38-4BB0-BF86-A1A940FE2C75}" destId="{8509FB02-786B-48A4-A820-BE2F08CB8BC3}" srcOrd="8" destOrd="0" presId="urn:microsoft.com/office/officeart/2008/layout/VerticalCurvedList"/>
    <dgm:cxn modelId="{15DFA15F-B587-4742-8EAE-912F4FAC9CD8}" type="presParOf" srcId="{8509FB02-786B-48A4-A820-BE2F08CB8BC3}" destId="{5AFCE1FE-5777-4F29-9C90-88D296F63398}" srcOrd="0" destOrd="0" presId="urn:microsoft.com/office/officeart/2008/layout/VerticalCurvedList"/>
    <dgm:cxn modelId="{BBADCE21-537D-4A8E-8C55-D34D1640CF75}" type="presParOf" srcId="{98913CF5-2B38-4BB0-BF86-A1A940FE2C75}" destId="{69E51956-4978-4682-9FC3-F7C692BB7D30}" srcOrd="9" destOrd="0" presId="urn:microsoft.com/office/officeart/2008/layout/VerticalCurvedList"/>
    <dgm:cxn modelId="{F2E38C56-718E-44F4-B34F-E82F30206BF4}" type="presParOf" srcId="{98913CF5-2B38-4BB0-BF86-A1A940FE2C75}" destId="{286CF8BE-6C85-461E-B452-869323DA373C}" srcOrd="10" destOrd="0" presId="urn:microsoft.com/office/officeart/2008/layout/VerticalCurvedList"/>
    <dgm:cxn modelId="{0A8DCD95-2A3D-4EFC-A7A1-2FC2F87F42BC}" type="presParOf" srcId="{286CF8BE-6C85-461E-B452-869323DA373C}" destId="{F5966BE2-3BD7-4631-9F11-8C81F466AB3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970C21-10CF-4C6A-93FE-3E61C3E0221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749F98-EB3C-48C2-BC17-381ABFFAFE31}">
      <dgm:prSet phldrT="[Texto]"/>
      <dgm:spPr/>
      <dgm:t>
        <a:bodyPr/>
        <a:lstStyle/>
        <a:p>
          <a:r>
            <a:rPr lang="pt-BR" dirty="0" smtClean="0"/>
            <a:t>DDD </a:t>
          </a:r>
          <a:r>
            <a:rPr lang="pt-BR" dirty="0" err="1" smtClean="0"/>
            <a:t>Patterns</a:t>
          </a:r>
          <a:endParaRPr lang="en-US" dirty="0"/>
        </a:p>
      </dgm:t>
    </dgm:pt>
    <dgm:pt modelId="{B3A3F6C8-09BB-4754-AFF1-5C6A7A83D610}" type="parTrans" cxnId="{97D33E30-B6A8-4318-A15A-B22440FA580F}">
      <dgm:prSet/>
      <dgm:spPr/>
      <dgm:t>
        <a:bodyPr/>
        <a:lstStyle/>
        <a:p>
          <a:endParaRPr lang="en-US"/>
        </a:p>
      </dgm:t>
    </dgm:pt>
    <dgm:pt modelId="{285E2EC5-B36A-4BB8-82B8-734AEFE1E206}" type="sibTrans" cxnId="{97D33E30-B6A8-4318-A15A-B22440FA580F}">
      <dgm:prSet/>
      <dgm:spPr/>
      <dgm:t>
        <a:bodyPr/>
        <a:lstStyle/>
        <a:p>
          <a:endParaRPr lang="en-US"/>
        </a:p>
      </dgm:t>
    </dgm:pt>
    <dgm:pt modelId="{765F014F-9F19-4766-B659-A953D39543B2}">
      <dgm:prSet phldrT="[Texto]"/>
      <dgm:spPr/>
      <dgm:t>
        <a:bodyPr/>
        <a:lstStyle/>
        <a:p>
          <a:r>
            <a:rPr lang="pt-BR" dirty="0" err="1" smtClean="0"/>
            <a:t>Ubiquitous</a:t>
          </a:r>
          <a:r>
            <a:rPr lang="pt-BR" dirty="0" smtClean="0"/>
            <a:t> </a:t>
          </a:r>
          <a:r>
            <a:rPr lang="pt-BR" dirty="0" err="1" smtClean="0"/>
            <a:t>Language</a:t>
          </a:r>
          <a:endParaRPr lang="en-US" dirty="0"/>
        </a:p>
      </dgm:t>
    </dgm:pt>
    <dgm:pt modelId="{2E309821-6764-44A5-AB84-1313D1573F47}" type="parTrans" cxnId="{9BF188A7-310C-4151-AE5B-D8CAC8E78502}">
      <dgm:prSet/>
      <dgm:spPr/>
      <dgm:t>
        <a:bodyPr/>
        <a:lstStyle/>
        <a:p>
          <a:endParaRPr lang="en-US"/>
        </a:p>
      </dgm:t>
    </dgm:pt>
    <dgm:pt modelId="{D40C897F-0EE5-4C85-99C3-2B7EF2CA6812}" type="sibTrans" cxnId="{9BF188A7-310C-4151-AE5B-D8CAC8E78502}">
      <dgm:prSet/>
      <dgm:spPr/>
      <dgm:t>
        <a:bodyPr/>
        <a:lstStyle/>
        <a:p>
          <a:endParaRPr lang="en-US"/>
        </a:p>
      </dgm:t>
    </dgm:pt>
    <dgm:pt modelId="{DAB8A1F0-6675-4757-AA7A-AF8762A23170}">
      <dgm:prSet phldrT="[Texto]"/>
      <dgm:spPr/>
      <dgm:t>
        <a:bodyPr/>
        <a:lstStyle/>
        <a:p>
          <a:r>
            <a:rPr lang="pt-BR" dirty="0" err="1" smtClean="0"/>
            <a:t>Testing</a:t>
          </a:r>
          <a:endParaRPr lang="en-US" dirty="0"/>
        </a:p>
      </dgm:t>
    </dgm:pt>
    <dgm:pt modelId="{9E4ABC42-476A-45A2-8070-7CC49C7E5508}" type="parTrans" cxnId="{0AE2D9C6-761D-4325-977D-010196D62D26}">
      <dgm:prSet/>
      <dgm:spPr/>
      <dgm:t>
        <a:bodyPr/>
        <a:lstStyle/>
        <a:p>
          <a:endParaRPr lang="en-US"/>
        </a:p>
      </dgm:t>
    </dgm:pt>
    <dgm:pt modelId="{ACE08D06-61FA-4D20-BB9A-F383B7CF6756}" type="sibTrans" cxnId="{0AE2D9C6-761D-4325-977D-010196D62D26}">
      <dgm:prSet/>
      <dgm:spPr/>
      <dgm:t>
        <a:bodyPr/>
        <a:lstStyle/>
        <a:p>
          <a:endParaRPr lang="en-US"/>
        </a:p>
      </dgm:t>
    </dgm:pt>
    <dgm:pt modelId="{130A16F7-4E23-4544-8714-8C407F3FA2DE}">
      <dgm:prSet phldrT="[Texto]"/>
      <dgm:spPr/>
      <dgm:t>
        <a:bodyPr/>
        <a:lstStyle/>
        <a:p>
          <a:r>
            <a:rPr lang="pt-BR" dirty="0" err="1" smtClean="0"/>
            <a:t>Application</a:t>
          </a:r>
          <a:r>
            <a:rPr lang="pt-BR" dirty="0" smtClean="0"/>
            <a:t> Design</a:t>
          </a:r>
          <a:endParaRPr lang="en-US" dirty="0"/>
        </a:p>
      </dgm:t>
    </dgm:pt>
    <dgm:pt modelId="{23AEF946-25AC-43FD-8D31-F3E377EEB8BA}" type="parTrans" cxnId="{758D4D4F-20E4-4084-AFB1-DB9CFC8E677E}">
      <dgm:prSet/>
      <dgm:spPr/>
      <dgm:t>
        <a:bodyPr/>
        <a:lstStyle/>
        <a:p>
          <a:endParaRPr lang="en-US"/>
        </a:p>
      </dgm:t>
    </dgm:pt>
    <dgm:pt modelId="{801AE3C0-5D7F-4359-8B08-57F36B15DD24}" type="sibTrans" cxnId="{758D4D4F-20E4-4084-AFB1-DB9CFC8E677E}">
      <dgm:prSet/>
      <dgm:spPr/>
      <dgm:t>
        <a:bodyPr/>
        <a:lstStyle/>
        <a:p>
          <a:endParaRPr lang="en-US"/>
        </a:p>
      </dgm:t>
    </dgm:pt>
    <dgm:pt modelId="{612FF878-A0E8-41E0-B0DA-211476622C05}">
      <dgm:prSet phldrT="[Texto]"/>
      <dgm:spPr>
        <a:solidFill>
          <a:schemeClr val="accent6"/>
        </a:solidFill>
      </dgm:spPr>
      <dgm:t>
        <a:bodyPr/>
        <a:lstStyle/>
        <a:p>
          <a:r>
            <a:rPr lang="pt-BR" dirty="0" err="1" smtClean="0"/>
            <a:t>Implementation</a:t>
          </a:r>
          <a:r>
            <a:rPr lang="pt-BR" dirty="0" smtClean="0"/>
            <a:t> </a:t>
          </a:r>
          <a:r>
            <a:rPr lang="pt-BR" dirty="0" err="1" smtClean="0"/>
            <a:t>Samples</a:t>
          </a:r>
          <a:endParaRPr lang="en-US" dirty="0"/>
        </a:p>
      </dgm:t>
    </dgm:pt>
    <dgm:pt modelId="{A775A069-6CFE-45C9-AC41-BEC74D425876}" type="parTrans" cxnId="{6941C83F-714F-4EC7-A31D-6A9A39E9BA0C}">
      <dgm:prSet/>
      <dgm:spPr/>
      <dgm:t>
        <a:bodyPr/>
        <a:lstStyle/>
        <a:p>
          <a:endParaRPr lang="en-US"/>
        </a:p>
      </dgm:t>
    </dgm:pt>
    <dgm:pt modelId="{FEBD2A23-240C-4CF2-8A9B-70FF05B77440}" type="sibTrans" cxnId="{6941C83F-714F-4EC7-A31D-6A9A39E9BA0C}">
      <dgm:prSet/>
      <dgm:spPr/>
      <dgm:t>
        <a:bodyPr/>
        <a:lstStyle/>
        <a:p>
          <a:endParaRPr lang="en-US"/>
        </a:p>
      </dgm:t>
    </dgm:pt>
    <dgm:pt modelId="{BE2935D5-60E2-4370-8EF4-7C4E5832A12A}" type="pres">
      <dgm:prSet presAssocID="{9A970C21-10CF-4C6A-93FE-3E61C3E0221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8913CF5-2B38-4BB0-BF86-A1A940FE2C75}" type="pres">
      <dgm:prSet presAssocID="{9A970C21-10CF-4C6A-93FE-3E61C3E02214}" presName="Name1" presStyleCnt="0"/>
      <dgm:spPr/>
    </dgm:pt>
    <dgm:pt modelId="{375D7005-7D54-4496-B453-5A60F1EC0D80}" type="pres">
      <dgm:prSet presAssocID="{9A970C21-10CF-4C6A-93FE-3E61C3E02214}" presName="cycle" presStyleCnt="0"/>
      <dgm:spPr/>
    </dgm:pt>
    <dgm:pt modelId="{565F1AB3-E167-45DE-88E7-6580428D07B8}" type="pres">
      <dgm:prSet presAssocID="{9A970C21-10CF-4C6A-93FE-3E61C3E02214}" presName="srcNode" presStyleLbl="node1" presStyleIdx="0" presStyleCnt="5"/>
      <dgm:spPr/>
    </dgm:pt>
    <dgm:pt modelId="{DEE0AD44-5CC2-4925-8FE1-FCB22B6A0BA7}" type="pres">
      <dgm:prSet presAssocID="{9A970C21-10CF-4C6A-93FE-3E61C3E02214}" presName="conn" presStyleLbl="parChTrans1D2" presStyleIdx="0" presStyleCnt="1"/>
      <dgm:spPr/>
      <dgm:t>
        <a:bodyPr/>
        <a:lstStyle/>
        <a:p>
          <a:endParaRPr lang="en-US"/>
        </a:p>
      </dgm:t>
    </dgm:pt>
    <dgm:pt modelId="{BED0093F-C7DC-49DD-84C0-275F9F5A69A8}" type="pres">
      <dgm:prSet presAssocID="{9A970C21-10CF-4C6A-93FE-3E61C3E02214}" presName="extraNode" presStyleLbl="node1" presStyleIdx="0" presStyleCnt="5"/>
      <dgm:spPr/>
    </dgm:pt>
    <dgm:pt modelId="{56FC0F96-31C0-44F1-9BD8-5CB9476C003B}" type="pres">
      <dgm:prSet presAssocID="{9A970C21-10CF-4C6A-93FE-3E61C3E02214}" presName="dstNode" presStyleLbl="node1" presStyleIdx="0" presStyleCnt="5"/>
      <dgm:spPr/>
    </dgm:pt>
    <dgm:pt modelId="{4DD77D4D-7CF2-44CE-9F32-961A76683DFE}" type="pres">
      <dgm:prSet presAssocID="{2D749F98-EB3C-48C2-BC17-381ABFFAFE31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1B3085-58D0-49E9-86EC-2B5502FD446C}" type="pres">
      <dgm:prSet presAssocID="{2D749F98-EB3C-48C2-BC17-381ABFFAFE31}" presName="accent_1" presStyleCnt="0"/>
      <dgm:spPr/>
    </dgm:pt>
    <dgm:pt modelId="{9CB04509-EB28-4254-9A80-0186003DB2ED}" type="pres">
      <dgm:prSet presAssocID="{2D749F98-EB3C-48C2-BC17-381ABFFAFE31}" presName="accentRepeatNode" presStyleLbl="solidFgAcc1" presStyleIdx="0" presStyleCnt="5"/>
      <dgm:spPr/>
    </dgm:pt>
    <dgm:pt modelId="{19E84DF0-F0B3-4D22-B24F-5023894CFC16}" type="pres">
      <dgm:prSet presAssocID="{765F014F-9F19-4766-B659-A953D39543B2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00D305-0ACE-4DAE-87D0-5F82247AE743}" type="pres">
      <dgm:prSet presAssocID="{765F014F-9F19-4766-B659-A953D39543B2}" presName="accent_2" presStyleCnt="0"/>
      <dgm:spPr/>
    </dgm:pt>
    <dgm:pt modelId="{A7DF086F-3E26-401D-99E7-CD59741FFB33}" type="pres">
      <dgm:prSet presAssocID="{765F014F-9F19-4766-B659-A953D39543B2}" presName="accentRepeatNode" presStyleLbl="solidFgAcc1" presStyleIdx="1" presStyleCnt="5"/>
      <dgm:spPr/>
    </dgm:pt>
    <dgm:pt modelId="{29AC3820-5C4F-49B8-B4AE-1AD53639361D}" type="pres">
      <dgm:prSet presAssocID="{DAB8A1F0-6675-4757-AA7A-AF8762A23170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54330F-FF96-449E-B2A2-881C604EF18B}" type="pres">
      <dgm:prSet presAssocID="{DAB8A1F0-6675-4757-AA7A-AF8762A23170}" presName="accent_3" presStyleCnt="0"/>
      <dgm:spPr/>
    </dgm:pt>
    <dgm:pt modelId="{1B05D6E6-A624-4724-B477-BBED928BF84A}" type="pres">
      <dgm:prSet presAssocID="{DAB8A1F0-6675-4757-AA7A-AF8762A23170}" presName="accentRepeatNode" presStyleLbl="solidFgAcc1" presStyleIdx="2" presStyleCnt="5"/>
      <dgm:spPr/>
    </dgm:pt>
    <dgm:pt modelId="{35A818B9-2C7D-4C39-AA48-36E9AF8CAAA3}" type="pres">
      <dgm:prSet presAssocID="{130A16F7-4E23-4544-8714-8C407F3FA2DE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9FB02-786B-48A4-A820-BE2F08CB8BC3}" type="pres">
      <dgm:prSet presAssocID="{130A16F7-4E23-4544-8714-8C407F3FA2DE}" presName="accent_4" presStyleCnt="0"/>
      <dgm:spPr/>
    </dgm:pt>
    <dgm:pt modelId="{5AFCE1FE-5777-4F29-9C90-88D296F63398}" type="pres">
      <dgm:prSet presAssocID="{130A16F7-4E23-4544-8714-8C407F3FA2DE}" presName="accentRepeatNode" presStyleLbl="solidFgAcc1" presStyleIdx="3" presStyleCnt="5"/>
      <dgm:spPr/>
    </dgm:pt>
    <dgm:pt modelId="{69E51956-4978-4682-9FC3-F7C692BB7D30}" type="pres">
      <dgm:prSet presAssocID="{612FF878-A0E8-41E0-B0DA-211476622C05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CF8BE-6C85-461E-B452-869323DA373C}" type="pres">
      <dgm:prSet presAssocID="{612FF878-A0E8-41E0-B0DA-211476622C05}" presName="accent_5" presStyleCnt="0"/>
      <dgm:spPr/>
    </dgm:pt>
    <dgm:pt modelId="{F5966BE2-3BD7-4631-9F11-8C81F466AB3E}" type="pres">
      <dgm:prSet presAssocID="{612FF878-A0E8-41E0-B0DA-211476622C05}" presName="accentRepeatNode" presStyleLbl="solidFgAcc1" presStyleIdx="4" presStyleCnt="5"/>
      <dgm:spPr/>
    </dgm:pt>
  </dgm:ptLst>
  <dgm:cxnLst>
    <dgm:cxn modelId="{9BF188A7-310C-4151-AE5B-D8CAC8E78502}" srcId="{9A970C21-10CF-4C6A-93FE-3E61C3E02214}" destId="{765F014F-9F19-4766-B659-A953D39543B2}" srcOrd="1" destOrd="0" parTransId="{2E309821-6764-44A5-AB84-1313D1573F47}" sibTransId="{D40C897F-0EE5-4C85-99C3-2B7EF2CA6812}"/>
    <dgm:cxn modelId="{9CA05232-E1D8-4A25-89DB-507223DEB9E0}" type="presOf" srcId="{9A970C21-10CF-4C6A-93FE-3E61C3E02214}" destId="{BE2935D5-60E2-4370-8EF4-7C4E5832A12A}" srcOrd="0" destOrd="0" presId="urn:microsoft.com/office/officeart/2008/layout/VerticalCurvedList"/>
    <dgm:cxn modelId="{69D7B9BB-8704-4877-8EB4-337B3CF448DF}" type="presOf" srcId="{612FF878-A0E8-41E0-B0DA-211476622C05}" destId="{69E51956-4978-4682-9FC3-F7C692BB7D30}" srcOrd="0" destOrd="0" presId="urn:microsoft.com/office/officeart/2008/layout/VerticalCurvedList"/>
    <dgm:cxn modelId="{C23C0078-D60E-48FD-A13B-84D6FC21CF51}" type="presOf" srcId="{765F014F-9F19-4766-B659-A953D39543B2}" destId="{19E84DF0-F0B3-4D22-B24F-5023894CFC16}" srcOrd="0" destOrd="0" presId="urn:microsoft.com/office/officeart/2008/layout/VerticalCurvedList"/>
    <dgm:cxn modelId="{758D4D4F-20E4-4084-AFB1-DB9CFC8E677E}" srcId="{9A970C21-10CF-4C6A-93FE-3E61C3E02214}" destId="{130A16F7-4E23-4544-8714-8C407F3FA2DE}" srcOrd="3" destOrd="0" parTransId="{23AEF946-25AC-43FD-8D31-F3E377EEB8BA}" sibTransId="{801AE3C0-5D7F-4359-8B08-57F36B15DD24}"/>
    <dgm:cxn modelId="{3014E004-825B-4825-B551-34F2E5DDEC64}" type="presOf" srcId="{2D749F98-EB3C-48C2-BC17-381ABFFAFE31}" destId="{4DD77D4D-7CF2-44CE-9F32-961A76683DFE}" srcOrd="0" destOrd="0" presId="urn:microsoft.com/office/officeart/2008/layout/VerticalCurvedList"/>
    <dgm:cxn modelId="{603F5E2A-1C10-411B-A7CB-A94E10B6822D}" type="presOf" srcId="{DAB8A1F0-6675-4757-AA7A-AF8762A23170}" destId="{29AC3820-5C4F-49B8-B4AE-1AD53639361D}" srcOrd="0" destOrd="0" presId="urn:microsoft.com/office/officeart/2008/layout/VerticalCurvedList"/>
    <dgm:cxn modelId="{0AE2D9C6-761D-4325-977D-010196D62D26}" srcId="{9A970C21-10CF-4C6A-93FE-3E61C3E02214}" destId="{DAB8A1F0-6675-4757-AA7A-AF8762A23170}" srcOrd="2" destOrd="0" parTransId="{9E4ABC42-476A-45A2-8070-7CC49C7E5508}" sibTransId="{ACE08D06-61FA-4D20-BB9A-F383B7CF6756}"/>
    <dgm:cxn modelId="{593376D6-4669-4F38-9732-14AE5F995810}" type="presOf" srcId="{285E2EC5-B36A-4BB8-82B8-734AEFE1E206}" destId="{DEE0AD44-5CC2-4925-8FE1-FCB22B6A0BA7}" srcOrd="0" destOrd="0" presId="urn:microsoft.com/office/officeart/2008/layout/VerticalCurvedList"/>
    <dgm:cxn modelId="{6941C83F-714F-4EC7-A31D-6A9A39E9BA0C}" srcId="{9A970C21-10CF-4C6A-93FE-3E61C3E02214}" destId="{612FF878-A0E8-41E0-B0DA-211476622C05}" srcOrd="4" destOrd="0" parTransId="{A775A069-6CFE-45C9-AC41-BEC74D425876}" sibTransId="{FEBD2A23-240C-4CF2-8A9B-70FF05B77440}"/>
    <dgm:cxn modelId="{97D33E30-B6A8-4318-A15A-B22440FA580F}" srcId="{9A970C21-10CF-4C6A-93FE-3E61C3E02214}" destId="{2D749F98-EB3C-48C2-BC17-381ABFFAFE31}" srcOrd="0" destOrd="0" parTransId="{B3A3F6C8-09BB-4754-AFF1-5C6A7A83D610}" sibTransId="{285E2EC5-B36A-4BB8-82B8-734AEFE1E206}"/>
    <dgm:cxn modelId="{35957841-D8D3-4094-B6AB-B04604755C46}" type="presOf" srcId="{130A16F7-4E23-4544-8714-8C407F3FA2DE}" destId="{35A818B9-2C7D-4C39-AA48-36E9AF8CAAA3}" srcOrd="0" destOrd="0" presId="urn:microsoft.com/office/officeart/2008/layout/VerticalCurvedList"/>
    <dgm:cxn modelId="{428F579D-D7DE-465A-8671-D3C31CC7DD25}" type="presParOf" srcId="{BE2935D5-60E2-4370-8EF4-7C4E5832A12A}" destId="{98913CF5-2B38-4BB0-BF86-A1A940FE2C75}" srcOrd="0" destOrd="0" presId="urn:microsoft.com/office/officeart/2008/layout/VerticalCurvedList"/>
    <dgm:cxn modelId="{C9AD9C3F-2260-4DAF-AF30-D25EC86841BB}" type="presParOf" srcId="{98913CF5-2B38-4BB0-BF86-A1A940FE2C75}" destId="{375D7005-7D54-4496-B453-5A60F1EC0D80}" srcOrd="0" destOrd="0" presId="urn:microsoft.com/office/officeart/2008/layout/VerticalCurvedList"/>
    <dgm:cxn modelId="{9D8E0B5A-4FBC-4EC8-9A60-159B612E7299}" type="presParOf" srcId="{375D7005-7D54-4496-B453-5A60F1EC0D80}" destId="{565F1AB3-E167-45DE-88E7-6580428D07B8}" srcOrd="0" destOrd="0" presId="urn:microsoft.com/office/officeart/2008/layout/VerticalCurvedList"/>
    <dgm:cxn modelId="{CD128A99-0D35-46E2-BBD3-BB8C0EE5F26D}" type="presParOf" srcId="{375D7005-7D54-4496-B453-5A60F1EC0D80}" destId="{DEE0AD44-5CC2-4925-8FE1-FCB22B6A0BA7}" srcOrd="1" destOrd="0" presId="urn:microsoft.com/office/officeart/2008/layout/VerticalCurvedList"/>
    <dgm:cxn modelId="{B4B602A9-C722-44CF-9E8B-152C4BBF7C9F}" type="presParOf" srcId="{375D7005-7D54-4496-B453-5A60F1EC0D80}" destId="{BED0093F-C7DC-49DD-84C0-275F9F5A69A8}" srcOrd="2" destOrd="0" presId="urn:microsoft.com/office/officeart/2008/layout/VerticalCurvedList"/>
    <dgm:cxn modelId="{5937F168-60BA-4D70-AA79-29ED3D475E40}" type="presParOf" srcId="{375D7005-7D54-4496-B453-5A60F1EC0D80}" destId="{56FC0F96-31C0-44F1-9BD8-5CB9476C003B}" srcOrd="3" destOrd="0" presId="urn:microsoft.com/office/officeart/2008/layout/VerticalCurvedList"/>
    <dgm:cxn modelId="{EA9C72DA-D1F1-470E-9BE9-A6EBC05E1B36}" type="presParOf" srcId="{98913CF5-2B38-4BB0-BF86-A1A940FE2C75}" destId="{4DD77D4D-7CF2-44CE-9F32-961A76683DFE}" srcOrd="1" destOrd="0" presId="urn:microsoft.com/office/officeart/2008/layout/VerticalCurvedList"/>
    <dgm:cxn modelId="{DF9833FD-2596-4420-ADD3-EFF18106917F}" type="presParOf" srcId="{98913CF5-2B38-4BB0-BF86-A1A940FE2C75}" destId="{D91B3085-58D0-49E9-86EC-2B5502FD446C}" srcOrd="2" destOrd="0" presId="urn:microsoft.com/office/officeart/2008/layout/VerticalCurvedList"/>
    <dgm:cxn modelId="{48AE16B7-5786-4E38-8E87-4E0507CB1276}" type="presParOf" srcId="{D91B3085-58D0-49E9-86EC-2B5502FD446C}" destId="{9CB04509-EB28-4254-9A80-0186003DB2ED}" srcOrd="0" destOrd="0" presId="urn:microsoft.com/office/officeart/2008/layout/VerticalCurvedList"/>
    <dgm:cxn modelId="{CB2D9EC8-48D4-4D2A-8F5D-D40913275AB6}" type="presParOf" srcId="{98913CF5-2B38-4BB0-BF86-A1A940FE2C75}" destId="{19E84DF0-F0B3-4D22-B24F-5023894CFC16}" srcOrd="3" destOrd="0" presId="urn:microsoft.com/office/officeart/2008/layout/VerticalCurvedList"/>
    <dgm:cxn modelId="{9AF0B4A4-8E7B-4F0D-8510-29BB973F4F9C}" type="presParOf" srcId="{98913CF5-2B38-4BB0-BF86-A1A940FE2C75}" destId="{4F00D305-0ACE-4DAE-87D0-5F82247AE743}" srcOrd="4" destOrd="0" presId="urn:microsoft.com/office/officeart/2008/layout/VerticalCurvedList"/>
    <dgm:cxn modelId="{D390434F-E5B6-4CF7-8387-9E9AA61B3914}" type="presParOf" srcId="{4F00D305-0ACE-4DAE-87D0-5F82247AE743}" destId="{A7DF086F-3E26-401D-99E7-CD59741FFB33}" srcOrd="0" destOrd="0" presId="urn:microsoft.com/office/officeart/2008/layout/VerticalCurvedList"/>
    <dgm:cxn modelId="{E372120E-509E-4CD5-A31D-85C2E63721E2}" type="presParOf" srcId="{98913CF5-2B38-4BB0-BF86-A1A940FE2C75}" destId="{29AC3820-5C4F-49B8-B4AE-1AD53639361D}" srcOrd="5" destOrd="0" presId="urn:microsoft.com/office/officeart/2008/layout/VerticalCurvedList"/>
    <dgm:cxn modelId="{79730ABC-7546-4EC7-8861-CF9A6128C3D5}" type="presParOf" srcId="{98913CF5-2B38-4BB0-BF86-A1A940FE2C75}" destId="{6954330F-FF96-449E-B2A2-881C604EF18B}" srcOrd="6" destOrd="0" presId="urn:microsoft.com/office/officeart/2008/layout/VerticalCurvedList"/>
    <dgm:cxn modelId="{B1F8E251-5B08-470F-B3CC-BB9BD110A44F}" type="presParOf" srcId="{6954330F-FF96-449E-B2A2-881C604EF18B}" destId="{1B05D6E6-A624-4724-B477-BBED928BF84A}" srcOrd="0" destOrd="0" presId="urn:microsoft.com/office/officeart/2008/layout/VerticalCurvedList"/>
    <dgm:cxn modelId="{1B93A646-6BB4-4856-B412-EF3D88B2CE24}" type="presParOf" srcId="{98913CF5-2B38-4BB0-BF86-A1A940FE2C75}" destId="{35A818B9-2C7D-4C39-AA48-36E9AF8CAAA3}" srcOrd="7" destOrd="0" presId="urn:microsoft.com/office/officeart/2008/layout/VerticalCurvedList"/>
    <dgm:cxn modelId="{CC64E458-E8AD-4330-9A45-1168B409FC8F}" type="presParOf" srcId="{98913CF5-2B38-4BB0-BF86-A1A940FE2C75}" destId="{8509FB02-786B-48A4-A820-BE2F08CB8BC3}" srcOrd="8" destOrd="0" presId="urn:microsoft.com/office/officeart/2008/layout/VerticalCurvedList"/>
    <dgm:cxn modelId="{F7DF1E7F-2402-48F8-8177-2307B77FD58D}" type="presParOf" srcId="{8509FB02-786B-48A4-A820-BE2F08CB8BC3}" destId="{5AFCE1FE-5777-4F29-9C90-88D296F63398}" srcOrd="0" destOrd="0" presId="urn:microsoft.com/office/officeart/2008/layout/VerticalCurvedList"/>
    <dgm:cxn modelId="{E1AA0443-BA6D-47AC-84C2-4240B2D2A5DE}" type="presParOf" srcId="{98913CF5-2B38-4BB0-BF86-A1A940FE2C75}" destId="{69E51956-4978-4682-9FC3-F7C692BB7D30}" srcOrd="9" destOrd="0" presId="urn:microsoft.com/office/officeart/2008/layout/VerticalCurvedList"/>
    <dgm:cxn modelId="{B8C2BFB2-0262-4EE5-BD0B-122EB0B13999}" type="presParOf" srcId="{98913CF5-2B38-4BB0-BF86-A1A940FE2C75}" destId="{286CF8BE-6C85-461E-B452-869323DA373C}" srcOrd="10" destOrd="0" presId="urn:microsoft.com/office/officeart/2008/layout/VerticalCurvedList"/>
    <dgm:cxn modelId="{2E0BF3D5-E73F-4B79-8F40-3D85AE2ECB53}" type="presParOf" srcId="{286CF8BE-6C85-461E-B452-869323DA373C}" destId="{F5966BE2-3BD7-4631-9F11-8C81F466AB3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0AD44-5CC2-4925-8FE1-FCB22B6A0BA7}">
      <dsp:nvSpPr>
        <dsp:cNvPr id="0" name=""/>
        <dsp:cNvSpPr/>
      </dsp:nvSpPr>
      <dsp:spPr>
        <a:xfrm>
          <a:off x="-6662748" y="-1018861"/>
          <a:ext cx="7929940" cy="7929940"/>
        </a:xfrm>
        <a:prstGeom prst="blockArc">
          <a:avLst>
            <a:gd name="adj1" fmla="val 18900000"/>
            <a:gd name="adj2" fmla="val 2700000"/>
            <a:gd name="adj3" fmla="val 27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77D4D-7CF2-44CE-9F32-961A76683DFE}">
      <dsp:nvSpPr>
        <dsp:cNvPr id="0" name=""/>
        <dsp:cNvSpPr/>
      </dsp:nvSpPr>
      <dsp:spPr>
        <a:xfrm>
          <a:off x="553476" y="368145"/>
          <a:ext cx="9314172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smtClean="0"/>
            <a:t>DDD </a:t>
          </a:r>
          <a:r>
            <a:rPr lang="pt-BR" sz="3800" kern="1200" dirty="0" err="1" smtClean="0"/>
            <a:t>Patterns</a:t>
          </a:r>
          <a:endParaRPr lang="en-US" sz="3800" kern="1200" dirty="0"/>
        </a:p>
      </dsp:txBody>
      <dsp:txXfrm>
        <a:off x="553476" y="368145"/>
        <a:ext cx="9314172" cy="736762"/>
      </dsp:txXfrm>
    </dsp:sp>
    <dsp:sp modelId="{9CB04509-EB28-4254-9A80-0186003DB2ED}">
      <dsp:nvSpPr>
        <dsp:cNvPr id="0" name=""/>
        <dsp:cNvSpPr/>
      </dsp:nvSpPr>
      <dsp:spPr>
        <a:xfrm>
          <a:off x="92999" y="276050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84DF0-F0B3-4D22-B24F-5023894CFC16}">
      <dsp:nvSpPr>
        <dsp:cNvPr id="0" name=""/>
        <dsp:cNvSpPr/>
      </dsp:nvSpPr>
      <dsp:spPr>
        <a:xfrm>
          <a:off x="1081419" y="1472936"/>
          <a:ext cx="8786229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Ubiquitous</a:t>
          </a:r>
          <a:r>
            <a:rPr lang="pt-BR" sz="3800" kern="1200" dirty="0" smtClean="0"/>
            <a:t> </a:t>
          </a:r>
          <a:r>
            <a:rPr lang="pt-BR" sz="3800" kern="1200" dirty="0" err="1" smtClean="0"/>
            <a:t>Language</a:t>
          </a:r>
          <a:endParaRPr lang="en-US" sz="3800" kern="1200" dirty="0"/>
        </a:p>
      </dsp:txBody>
      <dsp:txXfrm>
        <a:off x="1081419" y="1472936"/>
        <a:ext cx="8786229" cy="736762"/>
      </dsp:txXfrm>
    </dsp:sp>
    <dsp:sp modelId="{A7DF086F-3E26-401D-99E7-CD59741FFB33}">
      <dsp:nvSpPr>
        <dsp:cNvPr id="0" name=""/>
        <dsp:cNvSpPr/>
      </dsp:nvSpPr>
      <dsp:spPr>
        <a:xfrm>
          <a:off x="620942" y="1380841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C3820-5C4F-49B8-B4AE-1AD53639361D}">
      <dsp:nvSpPr>
        <dsp:cNvPr id="0" name=""/>
        <dsp:cNvSpPr/>
      </dsp:nvSpPr>
      <dsp:spPr>
        <a:xfrm>
          <a:off x="1243455" y="2577727"/>
          <a:ext cx="8624193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Testing</a:t>
          </a:r>
          <a:endParaRPr lang="en-US" sz="3800" kern="1200" dirty="0"/>
        </a:p>
      </dsp:txBody>
      <dsp:txXfrm>
        <a:off x="1243455" y="2577727"/>
        <a:ext cx="8624193" cy="736762"/>
      </dsp:txXfrm>
    </dsp:sp>
    <dsp:sp modelId="{1B05D6E6-A624-4724-B477-BBED928BF84A}">
      <dsp:nvSpPr>
        <dsp:cNvPr id="0" name=""/>
        <dsp:cNvSpPr/>
      </dsp:nvSpPr>
      <dsp:spPr>
        <a:xfrm>
          <a:off x="782978" y="2485632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818B9-2C7D-4C39-AA48-36E9AF8CAAA3}">
      <dsp:nvSpPr>
        <dsp:cNvPr id="0" name=""/>
        <dsp:cNvSpPr/>
      </dsp:nvSpPr>
      <dsp:spPr>
        <a:xfrm>
          <a:off x="1081419" y="3682518"/>
          <a:ext cx="8786229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Application</a:t>
          </a:r>
          <a:r>
            <a:rPr lang="pt-BR" sz="3800" kern="1200" dirty="0" smtClean="0"/>
            <a:t> Design</a:t>
          </a:r>
          <a:endParaRPr lang="en-US" sz="3800" kern="1200" dirty="0"/>
        </a:p>
      </dsp:txBody>
      <dsp:txXfrm>
        <a:off x="1081419" y="3682518"/>
        <a:ext cx="8786229" cy="736762"/>
      </dsp:txXfrm>
    </dsp:sp>
    <dsp:sp modelId="{5AFCE1FE-5777-4F29-9C90-88D296F63398}">
      <dsp:nvSpPr>
        <dsp:cNvPr id="0" name=""/>
        <dsp:cNvSpPr/>
      </dsp:nvSpPr>
      <dsp:spPr>
        <a:xfrm>
          <a:off x="620942" y="3590423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51956-4978-4682-9FC3-F7C692BB7D30}">
      <dsp:nvSpPr>
        <dsp:cNvPr id="0" name=""/>
        <dsp:cNvSpPr/>
      </dsp:nvSpPr>
      <dsp:spPr>
        <a:xfrm>
          <a:off x="553476" y="4787309"/>
          <a:ext cx="9314172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Implementation</a:t>
          </a:r>
          <a:r>
            <a:rPr lang="pt-BR" sz="3800" kern="1200" dirty="0" smtClean="0"/>
            <a:t> </a:t>
          </a:r>
          <a:r>
            <a:rPr lang="pt-BR" sz="3800" kern="1200" dirty="0" err="1" smtClean="0"/>
            <a:t>Samples</a:t>
          </a:r>
          <a:endParaRPr lang="en-US" sz="3800" kern="1200" dirty="0"/>
        </a:p>
      </dsp:txBody>
      <dsp:txXfrm>
        <a:off x="553476" y="4787309"/>
        <a:ext cx="9314172" cy="736762"/>
      </dsp:txXfrm>
    </dsp:sp>
    <dsp:sp modelId="{F5966BE2-3BD7-4631-9F11-8C81F466AB3E}">
      <dsp:nvSpPr>
        <dsp:cNvPr id="0" name=""/>
        <dsp:cNvSpPr/>
      </dsp:nvSpPr>
      <dsp:spPr>
        <a:xfrm>
          <a:off x="92999" y="4695213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0AD44-5CC2-4925-8FE1-FCB22B6A0BA7}">
      <dsp:nvSpPr>
        <dsp:cNvPr id="0" name=""/>
        <dsp:cNvSpPr/>
      </dsp:nvSpPr>
      <dsp:spPr>
        <a:xfrm>
          <a:off x="-6662748" y="-1018861"/>
          <a:ext cx="7929940" cy="7929940"/>
        </a:xfrm>
        <a:prstGeom prst="blockArc">
          <a:avLst>
            <a:gd name="adj1" fmla="val 18900000"/>
            <a:gd name="adj2" fmla="val 2700000"/>
            <a:gd name="adj3" fmla="val 27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77D4D-7CF2-44CE-9F32-961A76683DFE}">
      <dsp:nvSpPr>
        <dsp:cNvPr id="0" name=""/>
        <dsp:cNvSpPr/>
      </dsp:nvSpPr>
      <dsp:spPr>
        <a:xfrm>
          <a:off x="553476" y="368145"/>
          <a:ext cx="9314172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smtClean="0"/>
            <a:t>DDD </a:t>
          </a:r>
          <a:r>
            <a:rPr lang="pt-BR" sz="3800" kern="1200" dirty="0" err="1" smtClean="0"/>
            <a:t>Patterns</a:t>
          </a:r>
          <a:endParaRPr lang="en-US" sz="3800" kern="1200" dirty="0"/>
        </a:p>
      </dsp:txBody>
      <dsp:txXfrm>
        <a:off x="553476" y="368145"/>
        <a:ext cx="9314172" cy="736762"/>
      </dsp:txXfrm>
    </dsp:sp>
    <dsp:sp modelId="{9CB04509-EB28-4254-9A80-0186003DB2ED}">
      <dsp:nvSpPr>
        <dsp:cNvPr id="0" name=""/>
        <dsp:cNvSpPr/>
      </dsp:nvSpPr>
      <dsp:spPr>
        <a:xfrm>
          <a:off x="92999" y="276050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84DF0-F0B3-4D22-B24F-5023894CFC16}">
      <dsp:nvSpPr>
        <dsp:cNvPr id="0" name=""/>
        <dsp:cNvSpPr/>
      </dsp:nvSpPr>
      <dsp:spPr>
        <a:xfrm>
          <a:off x="1081419" y="1472936"/>
          <a:ext cx="8786229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Ubiquitous</a:t>
          </a:r>
          <a:r>
            <a:rPr lang="pt-BR" sz="3800" kern="1200" dirty="0" smtClean="0"/>
            <a:t> </a:t>
          </a:r>
          <a:r>
            <a:rPr lang="pt-BR" sz="3800" kern="1200" dirty="0" err="1" smtClean="0"/>
            <a:t>Language</a:t>
          </a:r>
          <a:endParaRPr lang="en-US" sz="3800" kern="1200" dirty="0"/>
        </a:p>
      </dsp:txBody>
      <dsp:txXfrm>
        <a:off x="1081419" y="1472936"/>
        <a:ext cx="8786229" cy="736762"/>
      </dsp:txXfrm>
    </dsp:sp>
    <dsp:sp modelId="{A7DF086F-3E26-401D-99E7-CD59741FFB33}">
      <dsp:nvSpPr>
        <dsp:cNvPr id="0" name=""/>
        <dsp:cNvSpPr/>
      </dsp:nvSpPr>
      <dsp:spPr>
        <a:xfrm>
          <a:off x="620942" y="1380841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C3820-5C4F-49B8-B4AE-1AD53639361D}">
      <dsp:nvSpPr>
        <dsp:cNvPr id="0" name=""/>
        <dsp:cNvSpPr/>
      </dsp:nvSpPr>
      <dsp:spPr>
        <a:xfrm>
          <a:off x="1243455" y="2577727"/>
          <a:ext cx="8624193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Testing</a:t>
          </a:r>
          <a:endParaRPr lang="en-US" sz="3800" kern="1200" dirty="0"/>
        </a:p>
      </dsp:txBody>
      <dsp:txXfrm>
        <a:off x="1243455" y="2577727"/>
        <a:ext cx="8624193" cy="736762"/>
      </dsp:txXfrm>
    </dsp:sp>
    <dsp:sp modelId="{1B05D6E6-A624-4724-B477-BBED928BF84A}">
      <dsp:nvSpPr>
        <dsp:cNvPr id="0" name=""/>
        <dsp:cNvSpPr/>
      </dsp:nvSpPr>
      <dsp:spPr>
        <a:xfrm>
          <a:off x="782978" y="2485632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818B9-2C7D-4C39-AA48-36E9AF8CAAA3}">
      <dsp:nvSpPr>
        <dsp:cNvPr id="0" name=""/>
        <dsp:cNvSpPr/>
      </dsp:nvSpPr>
      <dsp:spPr>
        <a:xfrm>
          <a:off x="1081419" y="3682518"/>
          <a:ext cx="8786229" cy="7367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Application</a:t>
          </a:r>
          <a:r>
            <a:rPr lang="pt-BR" sz="3800" kern="1200" dirty="0" smtClean="0"/>
            <a:t> Design</a:t>
          </a:r>
          <a:endParaRPr lang="en-US" sz="3800" kern="1200" dirty="0"/>
        </a:p>
      </dsp:txBody>
      <dsp:txXfrm>
        <a:off x="1081419" y="3682518"/>
        <a:ext cx="8786229" cy="736762"/>
      </dsp:txXfrm>
    </dsp:sp>
    <dsp:sp modelId="{5AFCE1FE-5777-4F29-9C90-88D296F63398}">
      <dsp:nvSpPr>
        <dsp:cNvPr id="0" name=""/>
        <dsp:cNvSpPr/>
      </dsp:nvSpPr>
      <dsp:spPr>
        <a:xfrm>
          <a:off x="620942" y="3590423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51956-4978-4682-9FC3-F7C692BB7D30}">
      <dsp:nvSpPr>
        <dsp:cNvPr id="0" name=""/>
        <dsp:cNvSpPr/>
      </dsp:nvSpPr>
      <dsp:spPr>
        <a:xfrm>
          <a:off x="553476" y="4787309"/>
          <a:ext cx="9314172" cy="736762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806" tIns="96520" rIns="96520" bIns="9652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800" kern="1200" dirty="0" err="1" smtClean="0"/>
            <a:t>Implementation</a:t>
          </a:r>
          <a:r>
            <a:rPr lang="pt-BR" sz="3800" kern="1200" dirty="0" smtClean="0"/>
            <a:t> </a:t>
          </a:r>
          <a:r>
            <a:rPr lang="pt-BR" sz="3800" kern="1200" dirty="0" err="1" smtClean="0"/>
            <a:t>Samples</a:t>
          </a:r>
          <a:endParaRPr lang="en-US" sz="3800" kern="1200" dirty="0"/>
        </a:p>
      </dsp:txBody>
      <dsp:txXfrm>
        <a:off x="553476" y="4787309"/>
        <a:ext cx="9314172" cy="736762"/>
      </dsp:txXfrm>
    </dsp:sp>
    <dsp:sp modelId="{F5966BE2-3BD7-4631-9F11-8C81F466AB3E}">
      <dsp:nvSpPr>
        <dsp:cNvPr id="0" name=""/>
        <dsp:cNvSpPr/>
      </dsp:nvSpPr>
      <dsp:spPr>
        <a:xfrm>
          <a:off x="92999" y="4695213"/>
          <a:ext cx="920953" cy="9209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C61C5-C087-4ACA-94A9-1C653858ED70}" type="datetimeFigureOut">
              <a:rPr lang="en-GB" smtClean="0"/>
              <a:t>11/09/2018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0AAEF-1C19-4476-8173-695C25C7F1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0381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5F1BB-7399-45C8-B941-CC2D619A22B0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683AF-30F2-48D2-91C6-C5172E852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72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86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59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02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2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93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54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26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2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485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2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84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you're</a:t>
            </a:r>
            <a:r>
              <a:rPr lang="pt-BR" dirty="0" smtClean="0"/>
              <a:t> </a:t>
            </a:r>
            <a:r>
              <a:rPr lang="pt-BR" dirty="0" err="1" smtClean="0"/>
              <a:t>calling</a:t>
            </a:r>
            <a:r>
              <a:rPr lang="pt-BR" dirty="0" smtClean="0"/>
              <a:t> </a:t>
            </a:r>
            <a:r>
              <a:rPr lang="pt-BR" dirty="0" err="1" smtClean="0"/>
              <a:t>two</a:t>
            </a:r>
            <a:r>
              <a:rPr lang="pt-BR" dirty="0" smtClean="0"/>
              <a:t> </a:t>
            </a:r>
            <a:r>
              <a:rPr lang="pt-BR" dirty="0" err="1" smtClean="0"/>
              <a:t>setters</a:t>
            </a:r>
            <a:r>
              <a:rPr lang="pt-BR" dirty="0" smtClean="0"/>
              <a:t> in a </a:t>
            </a:r>
            <a:r>
              <a:rPr lang="pt-BR" dirty="0" err="1" smtClean="0"/>
              <a:t>row</a:t>
            </a:r>
            <a:r>
              <a:rPr lang="pt-BR" dirty="0" smtClean="0"/>
              <a:t>, </a:t>
            </a:r>
            <a:r>
              <a:rPr lang="pt-BR" dirty="0" err="1" smtClean="0"/>
              <a:t>you're</a:t>
            </a:r>
            <a:r>
              <a:rPr lang="pt-BR" dirty="0" smtClean="0"/>
              <a:t> </a:t>
            </a:r>
            <a:r>
              <a:rPr lang="pt-BR" dirty="0" err="1" smtClean="0"/>
              <a:t>missing</a:t>
            </a:r>
            <a:r>
              <a:rPr lang="pt-BR" dirty="0" smtClean="0"/>
              <a:t> a </a:t>
            </a:r>
            <a:r>
              <a:rPr lang="pt-BR" dirty="0" err="1" smtClean="0"/>
              <a:t>concept</a:t>
            </a:r>
            <a:r>
              <a:rPr lang="pt-BR" dirty="0" smtClean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Services does not have state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1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43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75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63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24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it </a:t>
            </a:r>
            <a:r>
              <a:rPr lang="pt-BR" dirty="0" err="1" smtClean="0"/>
              <a:t>simple</a:t>
            </a:r>
            <a:r>
              <a:rPr lang="pt-BR" dirty="0" smtClean="0"/>
              <a:t> do </a:t>
            </a:r>
            <a:r>
              <a:rPr lang="pt-BR" dirty="0" err="1" smtClean="0"/>
              <a:t>not</a:t>
            </a:r>
            <a:r>
              <a:rPr lang="pt-BR" dirty="0" smtClean="0"/>
              <a:t> </a:t>
            </a:r>
            <a:r>
              <a:rPr lang="pt-BR" dirty="0" err="1" smtClean="0"/>
              <a:t>exist</a:t>
            </a:r>
            <a:r>
              <a:rPr lang="pt-BR" dirty="0" smtClean="0"/>
              <a:t> </a:t>
            </a:r>
            <a:r>
              <a:rPr lang="pt-BR" dirty="0" err="1" smtClean="0"/>
              <a:t>if</a:t>
            </a:r>
            <a:r>
              <a:rPr lang="pt-BR" dirty="0" smtClean="0"/>
              <a:t> </a:t>
            </a:r>
            <a:r>
              <a:rPr lang="pt-BR" dirty="0" err="1" smtClean="0"/>
              <a:t>invalid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683AF-30F2-48D2-91C6-C5172E852D9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26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0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6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0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2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30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7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4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6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8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0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9/11/2018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0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9/11/2018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93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paulovich.net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paulovich.ne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>
                <a:latin typeface="Helvetica" panose="020B0604020202020204" pitchFamily="34" charset="0"/>
                <a:cs typeface="Helvetica" panose="020B0604020202020204" pitchFamily="34" charset="0"/>
              </a:rPr>
              <a:t>Building Rich 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Domain </a:t>
            </a:r>
            <a:r>
              <a:rPr lang="en-US" noProof="0" dirty="0">
                <a:latin typeface="Helvetica" panose="020B0604020202020204" pitchFamily="34" charset="0"/>
                <a:cs typeface="Helvetica" panose="020B0604020202020204" pitchFamily="34" charset="0"/>
              </a:rPr>
              <a:t>Models 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with DDD and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AutoShape 4" descr="E mail envelope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0" name="Picture 6" descr="Emai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066" y="6162353"/>
            <a:ext cx="631330" cy="6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4196016" y="6249410"/>
            <a:ext cx="5258654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ivan.paulovich@betssongroup.com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ubtítulo 2">
            <a:hlinkClick r:id="rId4"/>
          </p:cNvPr>
          <p:cNvSpPr txBox="1">
            <a:spLocks/>
          </p:cNvSpPr>
          <p:nvPr/>
        </p:nvSpPr>
        <p:spPr>
          <a:xfrm>
            <a:off x="724028" y="6265165"/>
            <a:ext cx="308577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https://paulovich.net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34" name="Picture 10" descr="Website .ic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6280920"/>
            <a:ext cx="425707" cy="42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Ivan Paulovich</a:t>
            </a: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Betsson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Dev'talk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#3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Stockholm – September 12</a:t>
            </a:r>
            <a:r>
              <a:rPr lang="en-US" baseline="300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2018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078" name="Picture 6" descr="Image result for github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618" y="6224010"/>
            <a:ext cx="415575" cy="4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ubtítulo 2"/>
          <p:cNvSpPr txBox="1">
            <a:spLocks/>
          </p:cNvSpPr>
          <p:nvPr/>
        </p:nvSpPr>
        <p:spPr>
          <a:xfrm>
            <a:off x="9022730" y="6224010"/>
            <a:ext cx="250388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@ivanpaulovich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389" y="326487"/>
            <a:ext cx="4018804" cy="60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7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743712"/>
            <a:ext cx="12192000" cy="611428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8041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Business Rules Enforced Through Value Objects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" y="887392"/>
            <a:ext cx="7859509" cy="4351338"/>
          </a:xfrm>
        </p:spPr>
      </p:pic>
      <p:sp>
        <p:nvSpPr>
          <p:cNvPr id="8" name="Título 4"/>
          <p:cNvSpPr txBox="1">
            <a:spLocks/>
          </p:cNvSpPr>
          <p:nvPr/>
        </p:nvSpPr>
        <p:spPr>
          <a:xfrm>
            <a:off x="1780032" y="4936375"/>
            <a:ext cx="10253472" cy="17560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simple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existence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means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that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it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valid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need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verify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for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format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every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method</a:t>
            </a:r>
            <a:r>
              <a:rPr lang="pt-BR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pt-BR" sz="2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Services are thinner </a:t>
            </a:r>
            <a:r>
              <a:rPr lang="pt-BR" sz="28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when</a:t>
            </a:r>
            <a:r>
              <a:rPr lang="pt-BR" sz="28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using</a:t>
            </a:r>
            <a:r>
              <a:rPr lang="pt-BR" sz="28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pt-BR" sz="28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Objets</a:t>
            </a:r>
            <a:r>
              <a:rPr lang="pt-BR" sz="28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sz="4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1850" y="1064872"/>
            <a:ext cx="10515600" cy="2639028"/>
          </a:xfrm>
        </p:spPr>
        <p:txBody>
          <a:bodyPr>
            <a:normAutofit/>
          </a:bodyPr>
          <a:lstStyle/>
          <a:p>
            <a: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DDD express the Model with </a:t>
            </a:r>
            <a:b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80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Value Objects</a:t>
            </a:r>
            <a: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480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Entities</a:t>
            </a:r>
            <a: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lang="en-US" sz="4800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  <a:r>
              <a:rPr lang="en-US" sz="4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sz="48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831850" y="4691170"/>
            <a:ext cx="11138477" cy="9233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pt-BR" sz="4800" dirty="0" smtClean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Some </a:t>
            </a:r>
            <a:r>
              <a:rPr lang="pt-BR" sz="4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Entities</a:t>
            </a:r>
            <a:r>
              <a:rPr lang="pt-B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</a:t>
            </a:r>
            <a:r>
              <a:rPr lang="pt-BR" sz="4800" dirty="0" err="1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act</a:t>
            </a:r>
            <a:r>
              <a:rPr lang="pt-BR" sz="4800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as root </a:t>
            </a:r>
            <a:r>
              <a:rPr lang="pt-BR" sz="4800" dirty="0" err="1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of</a:t>
            </a:r>
            <a:r>
              <a:rPr lang="pt-BR" sz="4800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 </a:t>
            </a:r>
            <a:r>
              <a:rPr lang="pt-BR" sz="4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Aggregates</a:t>
            </a:r>
            <a:r>
              <a:rPr lang="pt-BR" sz="4800" dirty="0"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.</a:t>
            </a:r>
            <a:endParaRPr lang="en-US" sz="4800" dirty="0"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1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 Example with Some Use Cases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customer can register a new account using its personal details.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Allow a customer to deposit funds into an existing account.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Allow to withdraw from an existing account.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 not allow to withdraw more than the existing funds.</a:t>
            </a:r>
            <a:endParaRPr lang="en-US" sz="36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7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925721"/>
              </p:ext>
            </p:extLst>
          </p:nvPr>
        </p:nvGraphicFramePr>
        <p:xfrm>
          <a:off x="457198" y="1021409"/>
          <a:ext cx="11284090" cy="5132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6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6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6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0308">
                <a:tc gridSpan="5">
                  <a:txBody>
                    <a:bodyPr/>
                    <a:lstStyle/>
                    <a:p>
                      <a:pPr algn="ctr"/>
                      <a:r>
                        <a:rPr lang="pt-BR" sz="1900" dirty="0" smtClean="0"/>
                        <a:t>Account Number 4444-6 (Day</a:t>
                      </a:r>
                      <a:r>
                        <a:rPr lang="pt-BR" sz="1900" baseline="0" dirty="0" smtClean="0"/>
                        <a:t>-to-Day)</a:t>
                      </a:r>
                      <a:endParaRPr lang="en-US" sz="1900" dirty="0"/>
                    </a:p>
                  </a:txBody>
                  <a:tcPr marL="96129" marR="96129" marT="48064" marB="48064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Debit</a:t>
                      </a:r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Credit</a:t>
                      </a:r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Balance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r>
                        <a:rPr lang="pt-BR" sz="1900" dirty="0" smtClean="0"/>
                        <a:t>01-08-2018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err="1" smtClean="0"/>
                        <a:t>Initial</a:t>
                      </a:r>
                      <a:r>
                        <a:rPr lang="pt-BR" sz="1900" dirty="0" smtClean="0"/>
                        <a:t> Balance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/>
                        <a:t>50,000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smtClean="0"/>
                        <a:t>03-08-2018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Withdrawn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b="1" dirty="0" smtClean="0">
                          <a:solidFill>
                            <a:srgbClr val="FF0000"/>
                          </a:solidFill>
                        </a:rPr>
                        <a:t>10,000</a:t>
                      </a:r>
                      <a:endParaRPr lang="en-US" sz="1900" b="1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/>
                        <a:t>40,000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smtClean="0"/>
                        <a:t>07-08-2018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Withdrawn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b="1" dirty="0" smtClean="0">
                          <a:solidFill>
                            <a:srgbClr val="FF0000"/>
                          </a:solidFill>
                        </a:rPr>
                        <a:t>5,000</a:t>
                      </a:r>
                      <a:endParaRPr lang="en-US" sz="1900" b="1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/>
                        <a:t>35,000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smtClean="0"/>
                        <a:t>17-09-2018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r>
                        <a:rPr lang="pt-BR" sz="1900" dirty="0" err="1" smtClean="0"/>
                        <a:t>Deposited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b="1" dirty="0" smtClean="0">
                          <a:solidFill>
                            <a:schemeClr val="accent6"/>
                          </a:solidFill>
                        </a:rPr>
                        <a:t>7,000</a:t>
                      </a:r>
                      <a:endParaRPr lang="en-US" sz="19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smtClean="0"/>
                        <a:t>42,000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0308">
                <a:tc gridSpan="5">
                  <a:txBody>
                    <a:bodyPr/>
                    <a:lstStyle/>
                    <a:p>
                      <a:pPr algn="ctr"/>
                      <a:r>
                        <a:rPr lang="pt-BR" sz="1900" b="1" dirty="0" smtClean="0">
                          <a:solidFill>
                            <a:schemeClr val="bg1"/>
                          </a:solidFill>
                        </a:rPr>
                        <a:t>Account Number 7777-0 (Savings)</a:t>
                      </a:r>
                      <a:endParaRPr lang="en-US" sz="1900" b="1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Debit</a:t>
                      </a:r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err="1" smtClean="0">
                          <a:solidFill>
                            <a:schemeClr val="bg1"/>
                          </a:solidFill>
                        </a:rPr>
                        <a:t>Credit</a:t>
                      </a:r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 smtClean="0">
                          <a:solidFill>
                            <a:schemeClr val="bg1"/>
                          </a:solidFill>
                        </a:rPr>
                        <a:t>Balance (SEK)</a:t>
                      </a:r>
                      <a:endParaRPr lang="en-US" sz="1900" dirty="0">
                        <a:solidFill>
                          <a:schemeClr val="bg1"/>
                        </a:solidFill>
                      </a:endParaRPr>
                    </a:p>
                  </a:txBody>
                  <a:tcPr marL="96129" marR="96129" marT="48064" marB="48064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0308">
                <a:tc>
                  <a:txBody>
                    <a:bodyPr/>
                    <a:lstStyle/>
                    <a:p>
                      <a:r>
                        <a:rPr lang="pt-BR" sz="1900" dirty="0" smtClean="0"/>
                        <a:t>01-09-2018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900" dirty="0" err="1" smtClean="0"/>
                        <a:t>Initial</a:t>
                      </a:r>
                      <a:r>
                        <a:rPr lang="pt-BR" sz="1900" dirty="0" smtClean="0"/>
                        <a:t> Balance</a:t>
                      </a:r>
                      <a:endParaRPr lang="en-US" sz="1900" dirty="0" smtClean="0"/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endParaRPr 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96129" marR="96129" marT="48064" marB="48064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900" dirty="0" smtClean="0"/>
                        <a:t>10,000</a:t>
                      </a:r>
                      <a:endParaRPr lang="en-US" sz="1900" dirty="0"/>
                    </a:p>
                  </a:txBody>
                  <a:tcPr marL="96129" marR="96129" marT="48064" marB="4806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540885" y="258126"/>
            <a:ext cx="3200403" cy="763283"/>
          </a:xfrm>
        </p:spPr>
        <p:txBody>
          <a:bodyPr>
            <a:normAutofit/>
          </a:bodyPr>
          <a:lstStyle/>
          <a:p>
            <a:pPr algn="r"/>
            <a:r>
              <a:rPr lang="en-US" sz="28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Customer 5557-8</a:t>
            </a:r>
            <a:endParaRPr lang="en-US" sz="28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77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Some </a:t>
            </a:r>
            <a:r>
              <a:rPr lang="en-US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Noums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and Verbs are Useful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sz="3600" b="1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r>
              <a:rPr lang="en-US" sz="3600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can </a:t>
            </a:r>
            <a:r>
              <a:rPr lang="en-US" sz="3600" b="1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register</a:t>
            </a:r>
            <a:r>
              <a:rPr lang="en-US" sz="3600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new account using its personal details.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Allow a </a:t>
            </a:r>
            <a:r>
              <a:rPr lang="en-US" sz="3600" b="1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r>
              <a:rPr lang="en-US" sz="3600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to </a:t>
            </a:r>
            <a:r>
              <a:rPr lang="en-US" sz="3600" b="1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deposit</a:t>
            </a:r>
            <a:r>
              <a:rPr lang="en-US" sz="3600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funds into an existing account.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Allow to </a:t>
            </a:r>
            <a:r>
              <a:rPr lang="en-US" sz="3600" b="1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withdraw</a:t>
            </a:r>
            <a:r>
              <a:rPr lang="en-US" sz="3600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from an existing </a:t>
            </a:r>
            <a:r>
              <a:rPr lang="en-US" sz="3600" b="1" noProof="0" dirty="0" smtClean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 not allow to </a:t>
            </a:r>
            <a:r>
              <a:rPr lang="en-US" sz="3600" b="1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withdraw</a:t>
            </a:r>
            <a:r>
              <a:rPr lang="en-US" sz="3600" noProof="0" dirty="0" smtClean="0">
                <a:solidFill>
                  <a:schemeClr val="accent6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6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more than the existing funds.</a:t>
            </a:r>
            <a:endParaRPr lang="en-US" sz="36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77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de seta reta 27"/>
          <p:cNvCxnSpPr>
            <a:stCxn id="23" idx="0"/>
            <a:endCxn id="6" idx="5"/>
          </p:cNvCxnSpPr>
          <p:nvPr/>
        </p:nvCxnSpPr>
        <p:spPr>
          <a:xfrm rot="16200000" flipV="1">
            <a:off x="8485599" y="3175266"/>
            <a:ext cx="557536" cy="1368693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9" idx="0"/>
            <a:endCxn id="6" idx="3"/>
          </p:cNvCxnSpPr>
          <p:nvPr/>
        </p:nvCxnSpPr>
        <p:spPr>
          <a:xfrm rot="5400000" flipH="1" flipV="1">
            <a:off x="5479801" y="3500335"/>
            <a:ext cx="761295" cy="922316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28"/>
          <p:cNvCxnSpPr>
            <a:stCxn id="6" idx="2"/>
            <a:endCxn id="5" idx="6"/>
          </p:cNvCxnSpPr>
          <p:nvPr/>
        </p:nvCxnSpPr>
        <p:spPr>
          <a:xfrm rot="10800000">
            <a:off x="4622858" y="1819404"/>
            <a:ext cx="1334569" cy="1078942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1994206" y="558036"/>
            <a:ext cx="2628651" cy="25227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957426" y="1933146"/>
            <a:ext cx="2486774" cy="1930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10932" y="4342140"/>
            <a:ext cx="2376715" cy="165433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Credit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504322" y="425140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937549" y="1297298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7888785" y="1858895"/>
            <a:ext cx="1627561" cy="8794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Opening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75505" y="2336691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8279107" y="4138381"/>
            <a:ext cx="2339212" cy="185809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Debit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10318790" y="4138381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10084531" y="5190828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17808670" y="5317421"/>
            <a:ext cx="1083894" cy="8443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8601493" y="5802791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9136471" y="138490"/>
            <a:ext cx="2963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Tactical-Design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2780434" y="2775179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3615410" y="425157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3163280" y="5256734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4726851" y="5785934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33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de seta reta 27"/>
          <p:cNvCxnSpPr>
            <a:stCxn id="23" idx="0"/>
            <a:endCxn id="6" idx="5"/>
          </p:cNvCxnSpPr>
          <p:nvPr/>
        </p:nvCxnSpPr>
        <p:spPr>
          <a:xfrm rot="16200000" flipV="1">
            <a:off x="8485599" y="3175266"/>
            <a:ext cx="557536" cy="1368693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9" idx="0"/>
            <a:endCxn id="6" idx="3"/>
          </p:cNvCxnSpPr>
          <p:nvPr/>
        </p:nvCxnSpPr>
        <p:spPr>
          <a:xfrm rot="5400000" flipH="1" flipV="1">
            <a:off x="5479801" y="3500335"/>
            <a:ext cx="761295" cy="922316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28"/>
          <p:cNvCxnSpPr>
            <a:stCxn id="6" idx="2"/>
            <a:endCxn id="5" idx="6"/>
          </p:cNvCxnSpPr>
          <p:nvPr/>
        </p:nvCxnSpPr>
        <p:spPr>
          <a:xfrm rot="10800000">
            <a:off x="4622858" y="1819404"/>
            <a:ext cx="1334569" cy="1078942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/>
          <p:cNvSpPr/>
          <p:nvPr/>
        </p:nvSpPr>
        <p:spPr>
          <a:xfrm>
            <a:off x="1994206" y="558036"/>
            <a:ext cx="2628651" cy="25227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957426" y="1933146"/>
            <a:ext cx="2486774" cy="1930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10932" y="4342140"/>
            <a:ext cx="2376715" cy="165433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Credit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504322" y="425140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937549" y="1297298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7888785" y="1858895"/>
            <a:ext cx="1627561" cy="8794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Opening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75505" y="2336691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8279107" y="4138381"/>
            <a:ext cx="2339212" cy="185809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Debit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10318790" y="4138381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10084531" y="5190828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17808670" y="5317421"/>
            <a:ext cx="1083894" cy="8443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8601493" y="5802791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9136471" y="138490"/>
            <a:ext cx="2963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Tactical-Design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2780434" y="2775179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3615410" y="425157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3163280" y="5256734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4726851" y="5785934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36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de seta reta 27"/>
          <p:cNvCxnSpPr>
            <a:stCxn id="23" idx="0"/>
            <a:endCxn id="6" idx="5"/>
          </p:cNvCxnSpPr>
          <p:nvPr/>
        </p:nvCxnSpPr>
        <p:spPr>
          <a:xfrm rot="16200000" flipV="1">
            <a:off x="8485599" y="3175266"/>
            <a:ext cx="557536" cy="1368693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9" idx="0"/>
            <a:endCxn id="6" idx="3"/>
          </p:cNvCxnSpPr>
          <p:nvPr/>
        </p:nvCxnSpPr>
        <p:spPr>
          <a:xfrm rot="5400000" flipH="1" flipV="1">
            <a:off x="5479801" y="3500335"/>
            <a:ext cx="761295" cy="922316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28"/>
          <p:cNvCxnSpPr>
            <a:stCxn id="6" idx="2"/>
            <a:endCxn id="5" idx="6"/>
          </p:cNvCxnSpPr>
          <p:nvPr/>
        </p:nvCxnSpPr>
        <p:spPr>
          <a:xfrm rot="10800000">
            <a:off x="4622858" y="1819404"/>
            <a:ext cx="1334569" cy="1078942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 rot="1260340">
            <a:off x="-196927" y="18877"/>
            <a:ext cx="12497339" cy="7398651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1994206" y="558036"/>
            <a:ext cx="2628651" cy="252273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Customer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957426" y="1933146"/>
            <a:ext cx="2486774" cy="1930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10932" y="4342140"/>
            <a:ext cx="2376715" cy="165433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Credit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504322" y="425140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937549" y="1297298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7888785" y="1858895"/>
            <a:ext cx="1627561" cy="8794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Opening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775505" y="2336691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8279107" y="4138381"/>
            <a:ext cx="2339212" cy="185809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Debit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10318790" y="4138381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10084531" y="5190828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17808670" y="5317421"/>
            <a:ext cx="1083894" cy="844371"/>
          </a:xfrm>
          <a:prstGeom prst="ellipse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8601493" y="5802791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9136471" y="138490"/>
            <a:ext cx="29636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Tactical-Design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2780434" y="2775179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796932" y="747276"/>
            <a:ext cx="35814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3615410" y="425157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3163280" y="5256734"/>
            <a:ext cx="1394528" cy="10426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4726851" y="5785934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66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 8"/>
          <p:cNvSpPr/>
          <p:nvPr/>
        </p:nvSpPr>
        <p:spPr>
          <a:xfrm>
            <a:off x="3522698" y="380969"/>
            <a:ext cx="5081287" cy="5798589"/>
          </a:xfrm>
          <a:custGeom>
            <a:avLst/>
            <a:gdLst>
              <a:gd name="connsiteX0" fmla="*/ 2567788 w 5081287"/>
              <a:gd name="connsiteY0" fmla="*/ 0 h 5798589"/>
              <a:gd name="connsiteX1" fmla="*/ 2858228 w 5081287"/>
              <a:gd name="connsiteY1" fmla="*/ 103888 h 5798589"/>
              <a:gd name="connsiteX2" fmla="*/ 5081287 w 5081287"/>
              <a:gd name="connsiteY2" fmla="*/ 2877306 h 5798589"/>
              <a:gd name="connsiteX3" fmla="*/ 2486907 w 5081287"/>
              <a:gd name="connsiteY3" fmla="*/ 5783542 h 5798589"/>
              <a:gd name="connsiteX4" fmla="*/ 2431542 w 5081287"/>
              <a:gd name="connsiteY4" fmla="*/ 5798589 h 5798589"/>
              <a:gd name="connsiteX5" fmla="*/ 2261007 w 5081287"/>
              <a:gd name="connsiteY5" fmla="*/ 5737733 h 5798589"/>
              <a:gd name="connsiteX6" fmla="*/ 0 w 5081287"/>
              <a:gd name="connsiteY6" fmla="*/ 2923604 h 5798589"/>
              <a:gd name="connsiteX7" fmla="*/ 2261007 w 5081287"/>
              <a:gd name="connsiteY7" fmla="*/ 109475 h 5798589"/>
              <a:gd name="connsiteX8" fmla="*/ 2567788 w 5081287"/>
              <a:gd name="connsiteY8" fmla="*/ 0 h 5798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81287" h="5798589">
                <a:moveTo>
                  <a:pt x="2567788" y="0"/>
                </a:moveTo>
                <a:lnTo>
                  <a:pt x="2858228" y="103888"/>
                </a:lnTo>
                <a:cubicBezTo>
                  <a:pt x="4182382" y="638001"/>
                  <a:pt x="5081287" y="1679707"/>
                  <a:pt x="5081287" y="2877306"/>
                </a:cubicBezTo>
                <a:cubicBezTo>
                  <a:pt x="5081287" y="4183778"/>
                  <a:pt x="4011516" y="5304724"/>
                  <a:pt x="2486907" y="5783542"/>
                </a:cubicBezTo>
                <a:lnTo>
                  <a:pt x="2431542" y="5798589"/>
                </a:lnTo>
                <a:lnTo>
                  <a:pt x="2261007" y="5737733"/>
                </a:lnTo>
                <a:cubicBezTo>
                  <a:pt x="914250" y="5195780"/>
                  <a:pt x="0" y="4138782"/>
                  <a:pt x="0" y="2923604"/>
                </a:cubicBezTo>
                <a:cubicBezTo>
                  <a:pt x="0" y="1708426"/>
                  <a:pt x="914250" y="651429"/>
                  <a:pt x="2261007" y="109475"/>
                </a:cubicBezTo>
                <a:lnTo>
                  <a:pt x="2567788" y="0"/>
                </a:lnTo>
                <a:close/>
              </a:path>
            </a:pathLst>
          </a:custGeom>
          <a:solidFill>
            <a:schemeClr val="accent6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Domain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Model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Terms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Names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Contexts</a:t>
            </a:r>
            <a:endParaRPr lang="pt-BR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Terminology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Large-scale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Structures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DDD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Patterns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Names</a:t>
            </a:r>
            <a:endParaRPr lang="en-US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endParaRPr lang="en-US" sz="2400" dirty="0"/>
          </a:p>
        </p:txBody>
      </p:sp>
      <p:sp>
        <p:nvSpPr>
          <p:cNvPr id="8" name="Forma livre 7"/>
          <p:cNvSpPr/>
          <p:nvPr/>
        </p:nvSpPr>
        <p:spPr>
          <a:xfrm>
            <a:off x="5950246" y="115746"/>
            <a:ext cx="6209128" cy="6400800"/>
          </a:xfrm>
          <a:custGeom>
            <a:avLst/>
            <a:gdLst>
              <a:gd name="connsiteX0" fmla="*/ 1888793 w 6209128"/>
              <a:gd name="connsiteY0" fmla="*/ 0 h 6400800"/>
              <a:gd name="connsiteX1" fmla="*/ 6209128 w 6209128"/>
              <a:gd name="connsiteY1" fmla="*/ 3200400 h 6400800"/>
              <a:gd name="connsiteX2" fmla="*/ 1888793 w 6209128"/>
              <a:gd name="connsiteY2" fmla="*/ 6400800 h 6400800"/>
              <a:gd name="connsiteX3" fmla="*/ 207124 w 6209128"/>
              <a:gd name="connsiteY3" fmla="*/ 6149297 h 6400800"/>
              <a:gd name="connsiteX4" fmla="*/ 0 w 6209128"/>
              <a:gd name="connsiteY4" fmla="*/ 6075385 h 6400800"/>
              <a:gd name="connsiteX5" fmla="*/ 55365 w 6209128"/>
              <a:gd name="connsiteY5" fmla="*/ 6060338 h 6400800"/>
              <a:gd name="connsiteX6" fmla="*/ 2649745 w 6209128"/>
              <a:gd name="connsiteY6" fmla="*/ 3154102 h 6400800"/>
              <a:gd name="connsiteX7" fmla="*/ 426686 w 6209128"/>
              <a:gd name="connsiteY7" fmla="*/ 380684 h 6400800"/>
              <a:gd name="connsiteX8" fmla="*/ 136246 w 6209128"/>
              <a:gd name="connsiteY8" fmla="*/ 276796 h 6400800"/>
              <a:gd name="connsiteX9" fmla="*/ 207124 w 6209128"/>
              <a:gd name="connsiteY9" fmla="*/ 251503 h 6400800"/>
              <a:gd name="connsiteX10" fmla="*/ 1888793 w 6209128"/>
              <a:gd name="connsiteY10" fmla="*/ 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09128" h="6400800">
                <a:moveTo>
                  <a:pt x="1888793" y="0"/>
                </a:moveTo>
                <a:cubicBezTo>
                  <a:pt x="4274848" y="0"/>
                  <a:pt x="6209128" y="1432868"/>
                  <a:pt x="6209128" y="3200400"/>
                </a:cubicBezTo>
                <a:cubicBezTo>
                  <a:pt x="6209128" y="4967932"/>
                  <a:pt x="4274848" y="6400800"/>
                  <a:pt x="1888793" y="6400800"/>
                </a:cubicBezTo>
                <a:cubicBezTo>
                  <a:pt x="1292279" y="6400800"/>
                  <a:pt x="724002" y="6311246"/>
                  <a:pt x="207124" y="6149297"/>
                </a:cubicBezTo>
                <a:lnTo>
                  <a:pt x="0" y="6075385"/>
                </a:lnTo>
                <a:lnTo>
                  <a:pt x="55365" y="6060338"/>
                </a:lnTo>
                <a:cubicBezTo>
                  <a:pt x="1579974" y="5581520"/>
                  <a:pt x="2649745" y="4460574"/>
                  <a:pt x="2649745" y="3154102"/>
                </a:cubicBezTo>
                <a:cubicBezTo>
                  <a:pt x="2649745" y="1956503"/>
                  <a:pt x="1750840" y="914797"/>
                  <a:pt x="426686" y="380684"/>
                </a:cubicBezTo>
                <a:lnTo>
                  <a:pt x="136246" y="276796"/>
                </a:lnTo>
                <a:lnTo>
                  <a:pt x="207124" y="251503"/>
                </a:lnTo>
                <a:cubicBezTo>
                  <a:pt x="724002" y="89554"/>
                  <a:pt x="1292279" y="0"/>
                  <a:pt x="1888793" y="0"/>
                </a:cubicBezTo>
                <a:close/>
              </a:path>
            </a:pathLst>
          </a:custGeom>
          <a:solidFill>
            <a:schemeClr val="accent5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0" tIns="0" rIns="0" bIns="0" rtlCol="0" anchor="ctr">
            <a:noAutofit/>
          </a:bodyPr>
          <a:lstStyle/>
          <a:p>
            <a:pPr algn="ctr"/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Business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Terms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Developers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Don’t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Understand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4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4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Business Terms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Everyone Uses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That Don’t Appear </a:t>
            </a: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lang="pt-BR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Design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r"/>
            <a:endParaRPr lang="en-US" sz="2400" dirty="0"/>
          </a:p>
        </p:txBody>
      </p:sp>
      <p:sp>
        <p:nvSpPr>
          <p:cNvPr id="7" name="Forma livre 6"/>
          <p:cNvSpPr/>
          <p:nvPr/>
        </p:nvSpPr>
        <p:spPr>
          <a:xfrm>
            <a:off x="46466" y="115748"/>
            <a:ext cx="5982151" cy="6308202"/>
          </a:xfrm>
          <a:custGeom>
            <a:avLst/>
            <a:gdLst>
              <a:gd name="connsiteX0" fmla="*/ 4247825 w 5982151"/>
              <a:gd name="connsiteY0" fmla="*/ 0 h 6308202"/>
              <a:gd name="connsiteX1" fmla="*/ 5901270 w 5982151"/>
              <a:gd name="connsiteY1" fmla="*/ 247865 h 6308202"/>
              <a:gd name="connsiteX2" fmla="*/ 5982151 w 5982151"/>
              <a:gd name="connsiteY2" fmla="*/ 276795 h 6308202"/>
              <a:gd name="connsiteX3" fmla="*/ 5675370 w 5982151"/>
              <a:gd name="connsiteY3" fmla="*/ 386270 h 6308202"/>
              <a:gd name="connsiteX4" fmla="*/ 3414363 w 5982151"/>
              <a:gd name="connsiteY4" fmla="*/ 3200399 h 6308202"/>
              <a:gd name="connsiteX5" fmla="*/ 5675370 w 5982151"/>
              <a:gd name="connsiteY5" fmla="*/ 6014528 h 6308202"/>
              <a:gd name="connsiteX6" fmla="*/ 5845905 w 5982151"/>
              <a:gd name="connsiteY6" fmla="*/ 6075384 h 6308202"/>
              <a:gd name="connsiteX7" fmla="*/ 5510998 w 5982151"/>
              <a:gd name="connsiteY7" fmla="*/ 6166400 h 6308202"/>
              <a:gd name="connsiteX8" fmla="*/ 4247825 w 5982151"/>
              <a:gd name="connsiteY8" fmla="*/ 6308202 h 6308202"/>
              <a:gd name="connsiteX9" fmla="*/ 0 w 5982151"/>
              <a:gd name="connsiteY9" fmla="*/ 3154101 h 6308202"/>
              <a:gd name="connsiteX10" fmla="*/ 4247825 w 5982151"/>
              <a:gd name="connsiteY10" fmla="*/ 0 h 6308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82151" h="6308202">
                <a:moveTo>
                  <a:pt x="4247825" y="0"/>
                </a:moveTo>
                <a:cubicBezTo>
                  <a:pt x="4834327" y="0"/>
                  <a:pt x="5393068" y="88259"/>
                  <a:pt x="5901270" y="247865"/>
                </a:cubicBezTo>
                <a:lnTo>
                  <a:pt x="5982151" y="276795"/>
                </a:lnTo>
                <a:lnTo>
                  <a:pt x="5675370" y="386270"/>
                </a:lnTo>
                <a:cubicBezTo>
                  <a:pt x="4328613" y="928224"/>
                  <a:pt x="3414363" y="1985221"/>
                  <a:pt x="3414363" y="3200399"/>
                </a:cubicBezTo>
                <a:cubicBezTo>
                  <a:pt x="3414363" y="4415577"/>
                  <a:pt x="4328613" y="5472575"/>
                  <a:pt x="5675370" y="6014528"/>
                </a:cubicBezTo>
                <a:lnTo>
                  <a:pt x="5845905" y="6075384"/>
                </a:lnTo>
                <a:lnTo>
                  <a:pt x="5510998" y="6166400"/>
                </a:lnTo>
                <a:cubicBezTo>
                  <a:pt x="5111962" y="6258557"/>
                  <a:pt x="4687702" y="6308202"/>
                  <a:pt x="4247825" y="6308202"/>
                </a:cubicBezTo>
                <a:cubicBezTo>
                  <a:pt x="1901816" y="6308202"/>
                  <a:pt x="0" y="4896063"/>
                  <a:pt x="0" y="3154101"/>
                </a:cubicBezTo>
                <a:cubicBezTo>
                  <a:pt x="0" y="1412139"/>
                  <a:pt x="1901816" y="0"/>
                  <a:pt x="42478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1371600" bIns="0" rtlCol="0" anchor="ctr">
            <a:noAutofit/>
          </a:bodyPr>
          <a:lstStyle/>
          <a:p>
            <a:pPr algn="ctr"/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Technical</a:t>
            </a:r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Aspects</a:t>
            </a:r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Design</a:t>
            </a:r>
            <a:b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Technical</a:t>
            </a:r>
            <a: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Terms</a:t>
            </a:r>
            <a:endParaRPr lang="pt-BR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Technical</a:t>
            </a:r>
            <a:r>
              <a:rPr lang="pt-BR" sz="2400" b="1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Design</a:t>
            </a:r>
            <a: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Patterns</a:t>
            </a:r>
            <a:endParaRPr lang="en-US" sz="2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400" dirty="0"/>
          </a:p>
        </p:txBody>
      </p:sp>
      <p:sp>
        <p:nvSpPr>
          <p:cNvPr id="2" name="Retângulo 1"/>
          <p:cNvSpPr/>
          <p:nvPr/>
        </p:nvSpPr>
        <p:spPr>
          <a:xfrm>
            <a:off x="2127536" y="605703"/>
            <a:ext cx="2299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u="sng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Developers</a:t>
            </a:r>
            <a:endParaRPr lang="en-US" u="sng" dirty="0"/>
          </a:p>
        </p:txBody>
      </p:sp>
      <p:sp>
        <p:nvSpPr>
          <p:cNvPr id="10" name="Retângulo 9"/>
          <p:cNvSpPr/>
          <p:nvPr/>
        </p:nvSpPr>
        <p:spPr>
          <a:xfrm>
            <a:off x="7596192" y="605703"/>
            <a:ext cx="2299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b="1" u="sng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 Experts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011009" y="794190"/>
            <a:ext cx="2299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u="sng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Ubiquitous</a:t>
            </a:r>
            <a:r>
              <a:rPr lang="pt-BR" b="1" u="sng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b="1" u="sng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b="1" u="sng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Language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46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Entities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Have a unique identity.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Are mutable or not.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Refer others entities by their IDs.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Don't get trapped by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datastore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thinking.</a:t>
            </a:r>
          </a:p>
          <a:p>
            <a:pPr marL="0" indent="0">
              <a:buNone/>
            </a:pP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036" y="904672"/>
            <a:ext cx="5893435" cy="3728921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91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0"/>
          <p:cNvSpPr>
            <a:spLocks noGrp="1"/>
          </p:cNvSpPr>
          <p:nvPr>
            <p:ph type="title"/>
          </p:nvPr>
        </p:nvSpPr>
        <p:spPr>
          <a:xfrm>
            <a:off x="6839445" y="498532"/>
            <a:ext cx="3253154" cy="751932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Ivan Paulovich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57621" y="2479271"/>
            <a:ext cx="338554" cy="2124941"/>
          </a:xfrm>
          <a:prstGeom prst="rect">
            <a:avLst/>
          </a:prstGeom>
        </p:spPr>
        <p:txBody>
          <a:bodyPr vert="vert" wrap="non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-apple-system"/>
              </a:rPr>
              <a:t>Photo by Rafaela </a:t>
            </a:r>
            <a:r>
              <a:rPr lang="en-US" sz="1000" dirty="0" err="1">
                <a:solidFill>
                  <a:schemeClr val="bg1"/>
                </a:solidFill>
                <a:latin typeface="-apple-system"/>
              </a:rPr>
              <a:t>Biazi</a:t>
            </a:r>
            <a:r>
              <a:rPr lang="en-US" sz="1000" dirty="0">
                <a:solidFill>
                  <a:schemeClr val="bg1"/>
                </a:solidFill>
                <a:latin typeface="-apple-system"/>
              </a:rPr>
              <a:t> on Unsplash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2052" name="Picture 4" descr="https://www.tenforums.com/attachments/windows-10-news/108856d1485973713t-announcing-mvp-reconnect-former-microsoft-mvps-reconnect_logo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312" y="2888901"/>
            <a:ext cx="3924056" cy="130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0"/>
          <p:cNvSpPr txBox="1">
            <a:spLocks/>
          </p:cNvSpPr>
          <p:nvPr/>
        </p:nvSpPr>
        <p:spPr>
          <a:xfrm>
            <a:off x="5801999" y="4431296"/>
            <a:ext cx="5690681" cy="725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30+ Microsoft </a:t>
            </a:r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Certifications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ítulo 10"/>
          <p:cNvSpPr txBox="1">
            <a:spLocks/>
          </p:cNvSpPr>
          <p:nvPr/>
        </p:nvSpPr>
        <p:spPr>
          <a:xfrm>
            <a:off x="6179291" y="5181872"/>
            <a:ext cx="4573462" cy="82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u="sng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paulovich.net</a:t>
            </a:r>
            <a:endParaRPr lang="en-US" sz="3200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ítulo 10"/>
          <p:cNvSpPr txBox="1">
            <a:spLocks/>
          </p:cNvSpPr>
          <p:nvPr/>
        </p:nvSpPr>
        <p:spPr>
          <a:xfrm>
            <a:off x="7211161" y="1246431"/>
            <a:ext cx="2509722" cy="656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Developer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32" y="822935"/>
            <a:ext cx="4007992" cy="4939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564" y="2051060"/>
            <a:ext cx="4018804" cy="60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2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vaughnvernon.co/wordpress/wp-content/uploads/2014/10/Aggregat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178" y="3096282"/>
            <a:ext cx="5216655" cy="205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Aggregate Roots (Are Entities)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944828" cy="4351338"/>
          </a:xfrm>
        </p:spPr>
        <p:txBody>
          <a:bodyPr>
            <a:normAutofit lnSpcReduction="10000"/>
          </a:bodyPr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Refer other aggregates </a:t>
            </a:r>
            <a:r>
              <a:rPr lang="en-US" u="sng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by identity only.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Scope of consistency inside the aggregate boundaries and update other aggregates through eventual consistency.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Aggregates </a:t>
            </a:r>
            <a:r>
              <a:rPr lang="en-US" b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are small.</a:t>
            </a: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Aggregates implement behaviors.</a:t>
            </a:r>
          </a:p>
          <a:p>
            <a:r>
              <a:rPr lang="en-US" u="sng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One Aggregate Root for every Entity is a Code Smell.</a:t>
            </a: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49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 Aggregate Root is not your Entire Model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052" name="Picture 4" descr="https://vaughnvernon.co/wordpress/wp-content/uploads/2014/10/LargeClu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7" y="2189276"/>
            <a:ext cx="7362545" cy="31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122" y="1848256"/>
            <a:ext cx="4803878" cy="3784060"/>
          </a:xfrm>
          <a:prstGeom prst="rect">
            <a:avLst/>
          </a:prstGeom>
        </p:spPr>
      </p:pic>
      <p:sp>
        <p:nvSpPr>
          <p:cNvPr id="4" name="Símbolo de 'Não' 3"/>
          <p:cNvSpPr/>
          <p:nvPr/>
        </p:nvSpPr>
        <p:spPr>
          <a:xfrm>
            <a:off x="5902009" y="3949531"/>
            <a:ext cx="2333513" cy="2013525"/>
          </a:xfrm>
          <a:prstGeom prst="noSmoking">
            <a:avLst>
              <a:gd name="adj" fmla="val 10837"/>
            </a:avLst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0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s://torange.biz/photo/47/IMAGE/wine-new-photos-pink-grape-isolated-472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685" y="865955"/>
            <a:ext cx="6967493" cy="599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809135"/>
            <a:ext cx="10515600" cy="2439935"/>
          </a:xfrm>
        </p:spPr>
        <p:txBody>
          <a:bodyPr>
            <a:normAutofit/>
          </a:bodyPr>
          <a:lstStyle/>
          <a:p>
            <a:r>
              <a:rPr lang="en-US" sz="5400" noProof="0" dirty="0" smtClean="0"/>
              <a:t>An Aggregate Root</a:t>
            </a:r>
            <a:endParaRPr lang="en-US" sz="54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9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2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972300" y="1571531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4" name="Conector reto 13"/>
          <p:cNvCxnSpPr/>
          <p:nvPr/>
        </p:nvCxnSpPr>
        <p:spPr>
          <a:xfrm>
            <a:off x="2098964" y="1571531"/>
            <a:ext cx="1932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70560" y="2042160"/>
            <a:ext cx="3434080" cy="15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55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972300" y="1571531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Chave direita 10"/>
          <p:cNvSpPr/>
          <p:nvPr/>
        </p:nvSpPr>
        <p:spPr>
          <a:xfrm>
            <a:off x="5353915" y="2819751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to 13"/>
          <p:cNvCxnSpPr/>
          <p:nvPr/>
        </p:nvCxnSpPr>
        <p:spPr>
          <a:xfrm>
            <a:off x="2098964" y="1571531"/>
            <a:ext cx="1932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70560" y="2042160"/>
            <a:ext cx="3434080" cy="15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6972300" y="3168577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Only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mandatory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fields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are </a:t>
            </a:r>
            <a:b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required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constructor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51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972300" y="1571531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have direita 6"/>
          <p:cNvSpPr/>
          <p:nvPr/>
        </p:nvSpPr>
        <p:spPr>
          <a:xfrm>
            <a:off x="5353915" y="4447308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have direita 10"/>
          <p:cNvSpPr/>
          <p:nvPr/>
        </p:nvSpPr>
        <p:spPr>
          <a:xfrm>
            <a:off x="5353915" y="2819751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to 13"/>
          <p:cNvCxnSpPr/>
          <p:nvPr/>
        </p:nvCxnSpPr>
        <p:spPr>
          <a:xfrm>
            <a:off x="2098964" y="1571531"/>
            <a:ext cx="1932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70560" y="2042160"/>
            <a:ext cx="3434080" cy="15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6972300" y="3168577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Only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mandatory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fields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are </a:t>
            </a:r>
            <a:b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required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constructor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6972300" y="4714712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behaviors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which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maintain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consistent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11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Account Aggregate Root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1" y="1325563"/>
            <a:ext cx="10848109" cy="5499041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972300" y="1571531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Entity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have direita 6"/>
          <p:cNvSpPr/>
          <p:nvPr/>
        </p:nvSpPr>
        <p:spPr>
          <a:xfrm>
            <a:off x="5353915" y="4447308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have direita 10"/>
          <p:cNvSpPr/>
          <p:nvPr/>
        </p:nvSpPr>
        <p:spPr>
          <a:xfrm>
            <a:off x="5353915" y="2819751"/>
            <a:ext cx="618259" cy="1205345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to 13"/>
          <p:cNvCxnSpPr/>
          <p:nvPr/>
        </p:nvCxnSpPr>
        <p:spPr>
          <a:xfrm>
            <a:off x="2098964" y="1571531"/>
            <a:ext cx="19327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70560" y="2042160"/>
            <a:ext cx="3434080" cy="15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6972300" y="5896759"/>
            <a:ext cx="47798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Factory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method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restore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972300" y="3168577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Only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mandatory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fields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are </a:t>
            </a:r>
            <a:b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required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constructor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972300" y="4714712"/>
            <a:ext cx="4779818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Implements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behaviors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which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maintain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consistent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0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Value Objects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Immutable.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Have no explicit identity.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Unique by the comparison of the attributes.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Used to </a:t>
            </a:r>
            <a:r>
              <a:rPr 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describe, measure or quantify an Entity.</a:t>
            </a:r>
            <a:endParaRPr lang="en-US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4538811" y="4084838"/>
            <a:ext cx="1169047" cy="73926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First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6820572" y="4059079"/>
            <a:ext cx="1273055" cy="85915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Last</a:t>
            </a:r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1816612" y="4454469"/>
            <a:ext cx="1743787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8093627" y="5179422"/>
            <a:ext cx="1745268" cy="8769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4103436" y="5153728"/>
            <a:ext cx="870750" cy="84437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5882427" y="5179422"/>
            <a:ext cx="1313995" cy="8186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Description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1"/>
          <p:cNvSpPr/>
          <p:nvPr/>
        </p:nvSpPr>
        <p:spPr>
          <a:xfrm rot="4916420">
            <a:off x="787353" y="824542"/>
            <a:ext cx="4670842" cy="49110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1"/>
          <p:cNvSpPr/>
          <p:nvPr/>
        </p:nvSpPr>
        <p:spPr>
          <a:xfrm rot="17975137">
            <a:off x="6693513" y="-606200"/>
            <a:ext cx="6969082" cy="60942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15676" y="1684336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057255" y="730229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2282621" y="3179617"/>
            <a:ext cx="2649467" cy="121143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375286" y="3179617"/>
            <a:ext cx="2649467" cy="1211439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Conector de seta reta 28"/>
          <p:cNvCxnSpPr>
            <a:stCxn id="9" idx="6"/>
            <a:endCxn id="10" idx="2"/>
          </p:cNvCxnSpPr>
          <p:nvPr/>
        </p:nvCxnSpPr>
        <p:spPr>
          <a:xfrm>
            <a:off x="4932088" y="3785337"/>
            <a:ext cx="3443198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54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Betsson Wallet Team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328920" cy="4351338"/>
          </a:xfrm>
        </p:spPr>
        <p:txBody>
          <a:bodyPr/>
          <a:lstStyle/>
          <a:p>
            <a:r>
              <a:rPr lang="en-US" noProof="0" dirty="0" smtClean="0"/>
              <a:t>Seniors Developers</a:t>
            </a:r>
          </a:p>
          <a:p>
            <a:r>
              <a:rPr lang="en-US" noProof="0" dirty="0" smtClean="0"/>
              <a:t>Agile Team</a:t>
            </a:r>
          </a:p>
          <a:p>
            <a:r>
              <a:rPr lang="en-US" noProof="0" dirty="0" smtClean="0"/>
              <a:t>Business Oriented</a:t>
            </a:r>
          </a:p>
          <a:p>
            <a:r>
              <a:rPr lang="en-US" noProof="0" dirty="0" smtClean="0"/>
              <a:t>.NET – SQL Server – Angular</a:t>
            </a:r>
          </a:p>
          <a:p>
            <a:endParaRPr lang="en-US" noProof="0" dirty="0" smtClean="0"/>
          </a:p>
          <a:p>
            <a:r>
              <a:rPr lang="en-US" noProof="0" dirty="0" smtClean="0"/>
              <a:t>Stockholm Office</a:t>
            </a:r>
          </a:p>
          <a:p>
            <a:r>
              <a:rPr lang="en-US" noProof="0" dirty="0" smtClean="0"/>
              <a:t>We are hiring!</a:t>
            </a:r>
            <a:endParaRPr lang="en-US" noProof="0" dirty="0"/>
          </a:p>
        </p:txBody>
      </p:sp>
      <p:pic>
        <p:nvPicPr>
          <p:cNvPr id="7170" name="Picture 2" descr="https://instagram.farn1-1.fna.fbcdn.net/vp/5e4dab029492b00103df135d42dafab5/5C351758/t51.2885-15/sh0.08/e35/s640x640/31449029_2040836395944169_4343888846107181056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280" y="1378425"/>
            <a:ext cx="5186681" cy="518668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8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1"/>
          <p:cNvSpPr/>
          <p:nvPr/>
        </p:nvSpPr>
        <p:spPr>
          <a:xfrm rot="4916420">
            <a:off x="787353" y="824542"/>
            <a:ext cx="4670842" cy="49110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1"/>
          <p:cNvSpPr/>
          <p:nvPr/>
        </p:nvSpPr>
        <p:spPr>
          <a:xfrm rot="17975137">
            <a:off x="6693513" y="-606200"/>
            <a:ext cx="6969082" cy="60942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15676" y="1684336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057255" y="730229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2282621" y="3179617"/>
            <a:ext cx="2649467" cy="121143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Conector de seta reta 28"/>
          <p:cNvCxnSpPr>
            <a:stCxn id="9" idx="6"/>
          </p:cNvCxnSpPr>
          <p:nvPr/>
        </p:nvCxnSpPr>
        <p:spPr>
          <a:xfrm>
            <a:off x="4932088" y="3785337"/>
            <a:ext cx="3443198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8375286" y="3179617"/>
            <a:ext cx="2649467" cy="1211439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188806" y="1941470"/>
            <a:ext cx="5860176" cy="4524315"/>
          </a:xfrm>
          <a:prstGeom prst="rect">
            <a:avLst/>
          </a:prstGeom>
          <a:solidFill>
            <a:schemeClr val="bg2">
              <a:alpha val="67000"/>
            </a:schemeClr>
          </a:solidFill>
          <a:ln>
            <a:solidFill>
              <a:schemeClr val="tx1"/>
            </a:solidFill>
          </a:ln>
        </p:spPr>
        <p:txBody>
          <a:bodyPr wrap="square" numCol="3">
            <a:spAutoFit/>
          </a:bodyPr>
          <a:lstStyle/>
          <a:p>
            <a:r>
              <a:rPr lang="en-US" dirty="0"/>
              <a:t>Clone</a:t>
            </a:r>
          </a:p>
          <a:p>
            <a:r>
              <a:rPr lang="en-US" dirty="0"/>
              <a:t>Compare</a:t>
            </a:r>
          </a:p>
          <a:p>
            <a:r>
              <a:rPr lang="en-US" dirty="0" err="1"/>
              <a:t>CompareOrdinal</a:t>
            </a:r>
            <a:endParaRPr lang="en-US" dirty="0"/>
          </a:p>
          <a:p>
            <a:r>
              <a:rPr lang="en-US" dirty="0" err="1"/>
              <a:t>CompareTo</a:t>
            </a:r>
            <a:endParaRPr lang="en-US" dirty="0"/>
          </a:p>
          <a:p>
            <a:r>
              <a:rPr lang="en-US" dirty="0" err="1"/>
              <a:t>Concat</a:t>
            </a:r>
            <a:endParaRPr lang="en-US" dirty="0"/>
          </a:p>
          <a:p>
            <a:r>
              <a:rPr lang="en-US" dirty="0"/>
              <a:t>Contains</a:t>
            </a:r>
          </a:p>
          <a:p>
            <a:r>
              <a:rPr lang="en-US" dirty="0"/>
              <a:t>Copy</a:t>
            </a:r>
          </a:p>
          <a:p>
            <a:r>
              <a:rPr lang="en-US" dirty="0" err="1"/>
              <a:t>CopyTo</a:t>
            </a:r>
            <a:endParaRPr lang="en-US" dirty="0"/>
          </a:p>
          <a:p>
            <a:r>
              <a:rPr lang="en-US" dirty="0"/>
              <a:t>Create</a:t>
            </a:r>
          </a:p>
          <a:p>
            <a:r>
              <a:rPr lang="en-US" dirty="0" err="1"/>
              <a:t>EndsWith</a:t>
            </a:r>
            <a:endParaRPr lang="en-US" dirty="0"/>
          </a:p>
          <a:p>
            <a:r>
              <a:rPr lang="en-US" dirty="0"/>
              <a:t>Equals</a:t>
            </a:r>
          </a:p>
          <a:p>
            <a:r>
              <a:rPr lang="en-US" dirty="0"/>
              <a:t>Format</a:t>
            </a:r>
          </a:p>
          <a:p>
            <a:r>
              <a:rPr lang="en-US" dirty="0" err="1"/>
              <a:t>GetEnumerator</a:t>
            </a:r>
            <a:endParaRPr lang="en-US" dirty="0"/>
          </a:p>
          <a:p>
            <a:r>
              <a:rPr lang="en-US" dirty="0" err="1"/>
              <a:t>GetHashCode</a:t>
            </a:r>
            <a:endParaRPr lang="en-US" dirty="0"/>
          </a:p>
          <a:p>
            <a:r>
              <a:rPr lang="en-US" dirty="0" err="1"/>
              <a:t>GetTypeCode</a:t>
            </a:r>
            <a:endParaRPr lang="en-US" dirty="0"/>
          </a:p>
          <a:p>
            <a:r>
              <a:rPr lang="en-US" dirty="0" err="1"/>
              <a:t>IndexOf</a:t>
            </a:r>
            <a:endParaRPr lang="en-US" dirty="0"/>
          </a:p>
          <a:p>
            <a:r>
              <a:rPr lang="en-US" dirty="0" err="1"/>
              <a:t>IndexOfAny</a:t>
            </a:r>
            <a:endParaRPr lang="en-US" dirty="0"/>
          </a:p>
          <a:p>
            <a:r>
              <a:rPr lang="en-US" dirty="0"/>
              <a:t>Insert</a:t>
            </a:r>
          </a:p>
          <a:p>
            <a:r>
              <a:rPr lang="en-US" dirty="0"/>
              <a:t>Intern</a:t>
            </a:r>
          </a:p>
          <a:p>
            <a:r>
              <a:rPr lang="en-US" dirty="0" err="1"/>
              <a:t>IsInterned</a:t>
            </a:r>
            <a:endParaRPr lang="en-US" dirty="0"/>
          </a:p>
          <a:p>
            <a:r>
              <a:rPr lang="en-US" dirty="0" err="1"/>
              <a:t>IsNormalized</a:t>
            </a:r>
            <a:endParaRPr lang="en-US" dirty="0"/>
          </a:p>
          <a:p>
            <a:r>
              <a:rPr lang="en-US" dirty="0" err="1"/>
              <a:t>IsNullOrEmpty</a:t>
            </a:r>
            <a:endParaRPr lang="en-US" dirty="0"/>
          </a:p>
          <a:p>
            <a:r>
              <a:rPr lang="en-US" dirty="0" err="1"/>
              <a:t>IsNullOrWhiteSpace</a:t>
            </a:r>
            <a:endParaRPr lang="en-US" dirty="0"/>
          </a:p>
          <a:p>
            <a:r>
              <a:rPr lang="en-US" dirty="0"/>
              <a:t>Join</a:t>
            </a:r>
          </a:p>
          <a:p>
            <a:r>
              <a:rPr lang="en-US" dirty="0" err="1"/>
              <a:t>LastIndexOf</a:t>
            </a:r>
            <a:endParaRPr lang="en-US" dirty="0"/>
          </a:p>
          <a:p>
            <a:r>
              <a:rPr lang="en-US" dirty="0" err="1"/>
              <a:t>LastIndexOfAny</a:t>
            </a:r>
            <a:endParaRPr lang="en-US" dirty="0"/>
          </a:p>
          <a:p>
            <a:r>
              <a:rPr lang="en-US" dirty="0"/>
              <a:t>Normalize</a:t>
            </a:r>
          </a:p>
          <a:p>
            <a:r>
              <a:rPr lang="en-US" dirty="0" err="1"/>
              <a:t>PadLeft</a:t>
            </a:r>
            <a:endParaRPr lang="en-US" dirty="0"/>
          </a:p>
          <a:p>
            <a:r>
              <a:rPr lang="en-US" dirty="0" err="1"/>
              <a:t>PadRight</a:t>
            </a:r>
            <a:endParaRPr lang="en-US" dirty="0"/>
          </a:p>
          <a:p>
            <a:r>
              <a:rPr lang="en-US" dirty="0"/>
              <a:t>Remove</a:t>
            </a:r>
          </a:p>
          <a:p>
            <a:r>
              <a:rPr lang="en-US" dirty="0"/>
              <a:t>Replace</a:t>
            </a:r>
          </a:p>
          <a:p>
            <a:r>
              <a:rPr lang="en-US" dirty="0"/>
              <a:t>Split</a:t>
            </a:r>
          </a:p>
          <a:p>
            <a:r>
              <a:rPr lang="en-US" dirty="0" err="1"/>
              <a:t>StartsWith</a:t>
            </a:r>
            <a:endParaRPr lang="en-US" dirty="0"/>
          </a:p>
          <a:p>
            <a:r>
              <a:rPr lang="en-US" dirty="0"/>
              <a:t>Substring</a:t>
            </a:r>
          </a:p>
          <a:p>
            <a:r>
              <a:rPr lang="en-US" dirty="0" err="1"/>
              <a:t>ToCharArray</a:t>
            </a:r>
            <a:endParaRPr lang="en-US" dirty="0"/>
          </a:p>
          <a:p>
            <a:r>
              <a:rPr lang="en-US" dirty="0" err="1"/>
              <a:t>ToLower</a:t>
            </a:r>
            <a:endParaRPr lang="en-US" dirty="0"/>
          </a:p>
          <a:p>
            <a:r>
              <a:rPr lang="en-US" dirty="0" err="1"/>
              <a:t>ToLowerInvariant</a:t>
            </a:r>
            <a:endParaRPr lang="en-US" dirty="0"/>
          </a:p>
          <a:p>
            <a:r>
              <a:rPr lang="en-US" dirty="0" err="1"/>
              <a:t>ToString</a:t>
            </a:r>
            <a:endParaRPr lang="en-US" dirty="0"/>
          </a:p>
          <a:p>
            <a:r>
              <a:rPr lang="en-US" dirty="0" err="1"/>
              <a:t>ToUpper</a:t>
            </a:r>
            <a:endParaRPr lang="en-US" dirty="0"/>
          </a:p>
          <a:p>
            <a:r>
              <a:rPr lang="en-US" dirty="0" err="1"/>
              <a:t>ToUpperInvariant</a:t>
            </a:r>
            <a:endParaRPr lang="en-US" dirty="0"/>
          </a:p>
          <a:p>
            <a:r>
              <a:rPr lang="en-US" dirty="0"/>
              <a:t>Trim</a:t>
            </a:r>
          </a:p>
          <a:p>
            <a:r>
              <a:rPr lang="en-US" dirty="0" err="1"/>
              <a:t>TrimEnd</a:t>
            </a:r>
            <a:endParaRPr lang="en-US" dirty="0"/>
          </a:p>
          <a:p>
            <a:r>
              <a:rPr lang="en-US" dirty="0" err="1"/>
              <a:t>TrimStart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10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1"/>
          <p:cNvSpPr/>
          <p:nvPr/>
        </p:nvSpPr>
        <p:spPr>
          <a:xfrm rot="4916420">
            <a:off x="787353" y="824542"/>
            <a:ext cx="4670842" cy="49110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1"/>
          <p:cNvSpPr/>
          <p:nvPr/>
        </p:nvSpPr>
        <p:spPr>
          <a:xfrm rot="17975137">
            <a:off x="6693513" y="-606200"/>
            <a:ext cx="6969082" cy="609428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15676" y="1684336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057255" y="730229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2282621" y="3179617"/>
            <a:ext cx="2649467" cy="121143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Mobile Phone </a:t>
            </a:r>
            <a:br>
              <a:rPr lang="pt-BR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1" name="Conector de seta reta 28"/>
          <p:cNvCxnSpPr>
            <a:stCxn id="9" idx="6"/>
          </p:cNvCxnSpPr>
          <p:nvPr/>
        </p:nvCxnSpPr>
        <p:spPr>
          <a:xfrm>
            <a:off x="4932088" y="3785337"/>
            <a:ext cx="3443198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2469618" y="4159531"/>
            <a:ext cx="2047734" cy="1200329"/>
          </a:xfrm>
          <a:prstGeom prst="rect">
            <a:avLst/>
          </a:prstGeom>
          <a:solidFill>
            <a:schemeClr val="bg2">
              <a:alpha val="67000"/>
            </a:schemeClr>
          </a:solidFill>
          <a:ln>
            <a:solidFill>
              <a:schemeClr val="tx1"/>
            </a:solidFill>
          </a:ln>
        </p:spPr>
        <p:txBody>
          <a:bodyPr wrap="square" numCol="1">
            <a:spAutoFit/>
          </a:bodyPr>
          <a:lstStyle/>
          <a:p>
            <a:r>
              <a:rPr lang="en-US" dirty="0" smtClean="0"/>
              <a:t>Create</a:t>
            </a:r>
          </a:p>
          <a:p>
            <a:r>
              <a:rPr lang="pt-BR" dirty="0" err="1" smtClean="0"/>
              <a:t>GetAreaCode</a:t>
            </a:r>
            <a:endParaRPr lang="pt-BR" dirty="0" smtClean="0"/>
          </a:p>
          <a:p>
            <a:r>
              <a:rPr lang="pt-BR" dirty="0" err="1" smtClean="0"/>
              <a:t>GetLastFourDigits</a:t>
            </a:r>
            <a:endParaRPr lang="pt-BR" dirty="0" smtClean="0"/>
          </a:p>
          <a:p>
            <a:r>
              <a:rPr lang="pt-BR" dirty="0" err="1" smtClean="0"/>
              <a:t>ToString</a:t>
            </a:r>
            <a:endParaRPr lang="en-US" dirty="0"/>
          </a:p>
        </p:txBody>
      </p:sp>
      <p:sp>
        <p:nvSpPr>
          <p:cNvPr id="12" name="Elipse 11"/>
          <p:cNvSpPr/>
          <p:nvPr/>
        </p:nvSpPr>
        <p:spPr>
          <a:xfrm>
            <a:off x="8375286" y="3179617"/>
            <a:ext cx="2649467" cy="1211439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188806" y="1941470"/>
            <a:ext cx="5860176" cy="4524315"/>
          </a:xfrm>
          <a:prstGeom prst="rect">
            <a:avLst/>
          </a:prstGeom>
          <a:solidFill>
            <a:schemeClr val="bg2">
              <a:alpha val="67000"/>
            </a:schemeClr>
          </a:solidFill>
          <a:ln>
            <a:solidFill>
              <a:schemeClr val="tx1"/>
            </a:solidFill>
          </a:ln>
        </p:spPr>
        <p:txBody>
          <a:bodyPr wrap="square" numCol="3">
            <a:spAutoFit/>
          </a:bodyPr>
          <a:lstStyle/>
          <a:p>
            <a:r>
              <a:rPr lang="en-US" dirty="0"/>
              <a:t>Clone</a:t>
            </a:r>
          </a:p>
          <a:p>
            <a:r>
              <a:rPr lang="en-US" dirty="0"/>
              <a:t>Compare</a:t>
            </a:r>
          </a:p>
          <a:p>
            <a:r>
              <a:rPr lang="en-US" dirty="0" err="1"/>
              <a:t>CompareOrdinal</a:t>
            </a:r>
            <a:endParaRPr lang="en-US" dirty="0"/>
          </a:p>
          <a:p>
            <a:r>
              <a:rPr lang="en-US" dirty="0" err="1"/>
              <a:t>CompareTo</a:t>
            </a:r>
            <a:endParaRPr lang="en-US" dirty="0"/>
          </a:p>
          <a:p>
            <a:r>
              <a:rPr lang="en-US" dirty="0" err="1"/>
              <a:t>Concat</a:t>
            </a:r>
            <a:endParaRPr lang="en-US" dirty="0"/>
          </a:p>
          <a:p>
            <a:r>
              <a:rPr lang="en-US" dirty="0"/>
              <a:t>Contains</a:t>
            </a:r>
          </a:p>
          <a:p>
            <a:r>
              <a:rPr lang="en-US" dirty="0"/>
              <a:t>Copy</a:t>
            </a:r>
          </a:p>
          <a:p>
            <a:r>
              <a:rPr lang="en-US" dirty="0" err="1"/>
              <a:t>CopyTo</a:t>
            </a:r>
            <a:endParaRPr lang="en-US" dirty="0"/>
          </a:p>
          <a:p>
            <a:r>
              <a:rPr lang="en-US" dirty="0"/>
              <a:t>Create</a:t>
            </a:r>
          </a:p>
          <a:p>
            <a:r>
              <a:rPr lang="en-US" dirty="0" err="1"/>
              <a:t>EndsWith</a:t>
            </a:r>
            <a:endParaRPr lang="en-US" dirty="0"/>
          </a:p>
          <a:p>
            <a:r>
              <a:rPr lang="en-US" dirty="0"/>
              <a:t>Equals</a:t>
            </a:r>
          </a:p>
          <a:p>
            <a:r>
              <a:rPr lang="en-US" dirty="0"/>
              <a:t>Format</a:t>
            </a:r>
          </a:p>
          <a:p>
            <a:r>
              <a:rPr lang="en-US" dirty="0" err="1"/>
              <a:t>GetEnumerator</a:t>
            </a:r>
            <a:endParaRPr lang="en-US" dirty="0"/>
          </a:p>
          <a:p>
            <a:r>
              <a:rPr lang="en-US" dirty="0" err="1"/>
              <a:t>GetHashCode</a:t>
            </a:r>
            <a:endParaRPr lang="en-US" dirty="0"/>
          </a:p>
          <a:p>
            <a:r>
              <a:rPr lang="en-US" dirty="0" err="1"/>
              <a:t>GetTypeCode</a:t>
            </a:r>
            <a:endParaRPr lang="en-US" dirty="0"/>
          </a:p>
          <a:p>
            <a:r>
              <a:rPr lang="en-US" dirty="0" err="1"/>
              <a:t>IndexOf</a:t>
            </a:r>
            <a:endParaRPr lang="en-US" dirty="0"/>
          </a:p>
          <a:p>
            <a:r>
              <a:rPr lang="en-US" dirty="0" err="1"/>
              <a:t>IndexOfAny</a:t>
            </a:r>
            <a:endParaRPr lang="en-US" dirty="0"/>
          </a:p>
          <a:p>
            <a:r>
              <a:rPr lang="en-US" dirty="0"/>
              <a:t>Insert</a:t>
            </a:r>
          </a:p>
          <a:p>
            <a:r>
              <a:rPr lang="en-US" dirty="0"/>
              <a:t>Intern</a:t>
            </a:r>
          </a:p>
          <a:p>
            <a:r>
              <a:rPr lang="en-US" dirty="0" err="1"/>
              <a:t>IsInterned</a:t>
            </a:r>
            <a:endParaRPr lang="en-US" dirty="0"/>
          </a:p>
          <a:p>
            <a:r>
              <a:rPr lang="en-US" dirty="0" err="1"/>
              <a:t>IsNormalized</a:t>
            </a:r>
            <a:endParaRPr lang="en-US" dirty="0"/>
          </a:p>
          <a:p>
            <a:r>
              <a:rPr lang="en-US" dirty="0" err="1"/>
              <a:t>IsNullOrEmpty</a:t>
            </a:r>
            <a:endParaRPr lang="en-US" dirty="0"/>
          </a:p>
          <a:p>
            <a:r>
              <a:rPr lang="en-US" dirty="0" err="1"/>
              <a:t>IsNullOrWhiteSpace</a:t>
            </a:r>
            <a:endParaRPr lang="en-US" dirty="0"/>
          </a:p>
          <a:p>
            <a:r>
              <a:rPr lang="en-US" dirty="0"/>
              <a:t>Join</a:t>
            </a:r>
          </a:p>
          <a:p>
            <a:r>
              <a:rPr lang="en-US" dirty="0" err="1"/>
              <a:t>LastIndexOf</a:t>
            </a:r>
            <a:endParaRPr lang="en-US" dirty="0"/>
          </a:p>
          <a:p>
            <a:r>
              <a:rPr lang="en-US" dirty="0" err="1"/>
              <a:t>LastIndexOfAny</a:t>
            </a:r>
            <a:endParaRPr lang="en-US" dirty="0"/>
          </a:p>
          <a:p>
            <a:r>
              <a:rPr lang="en-US" dirty="0"/>
              <a:t>Normalize</a:t>
            </a:r>
          </a:p>
          <a:p>
            <a:r>
              <a:rPr lang="en-US" dirty="0" err="1"/>
              <a:t>PadLeft</a:t>
            </a:r>
            <a:endParaRPr lang="en-US" dirty="0"/>
          </a:p>
          <a:p>
            <a:r>
              <a:rPr lang="en-US" dirty="0" err="1"/>
              <a:t>PadRight</a:t>
            </a:r>
            <a:endParaRPr lang="en-US" dirty="0"/>
          </a:p>
          <a:p>
            <a:r>
              <a:rPr lang="en-US" dirty="0"/>
              <a:t>Remove</a:t>
            </a:r>
          </a:p>
          <a:p>
            <a:r>
              <a:rPr lang="en-US" dirty="0"/>
              <a:t>Replace</a:t>
            </a:r>
          </a:p>
          <a:p>
            <a:r>
              <a:rPr lang="en-US" dirty="0"/>
              <a:t>Split</a:t>
            </a:r>
          </a:p>
          <a:p>
            <a:r>
              <a:rPr lang="en-US" dirty="0" err="1"/>
              <a:t>StartsWith</a:t>
            </a:r>
            <a:endParaRPr lang="en-US" dirty="0"/>
          </a:p>
          <a:p>
            <a:r>
              <a:rPr lang="en-US" dirty="0"/>
              <a:t>Substring</a:t>
            </a:r>
          </a:p>
          <a:p>
            <a:r>
              <a:rPr lang="en-US" dirty="0" err="1"/>
              <a:t>ToCharArray</a:t>
            </a:r>
            <a:endParaRPr lang="en-US" dirty="0"/>
          </a:p>
          <a:p>
            <a:r>
              <a:rPr lang="en-US" dirty="0" err="1"/>
              <a:t>ToLower</a:t>
            </a:r>
            <a:endParaRPr lang="en-US" dirty="0"/>
          </a:p>
          <a:p>
            <a:r>
              <a:rPr lang="en-US" dirty="0" err="1"/>
              <a:t>ToLowerInvariant</a:t>
            </a:r>
            <a:endParaRPr lang="en-US" dirty="0"/>
          </a:p>
          <a:p>
            <a:r>
              <a:rPr lang="en-US" dirty="0" err="1"/>
              <a:t>ToString</a:t>
            </a:r>
            <a:endParaRPr lang="en-US" dirty="0"/>
          </a:p>
          <a:p>
            <a:r>
              <a:rPr lang="en-US" dirty="0" err="1"/>
              <a:t>ToUpper</a:t>
            </a:r>
            <a:endParaRPr lang="en-US" dirty="0"/>
          </a:p>
          <a:p>
            <a:r>
              <a:rPr lang="en-US" dirty="0" err="1"/>
              <a:t>ToUpperInvariant</a:t>
            </a:r>
            <a:endParaRPr lang="en-US" dirty="0"/>
          </a:p>
          <a:p>
            <a:r>
              <a:rPr lang="en-US" dirty="0"/>
              <a:t>Trim</a:t>
            </a:r>
          </a:p>
          <a:p>
            <a:r>
              <a:rPr lang="en-US" dirty="0" err="1"/>
              <a:t>TrimEnd</a:t>
            </a:r>
            <a:endParaRPr lang="en-US" dirty="0"/>
          </a:p>
          <a:p>
            <a:r>
              <a:rPr lang="en-US" dirty="0" err="1"/>
              <a:t>TrimStart</a:t>
            </a:r>
            <a:endParaRPr lang="en-US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69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Elipse 1"/>
          <p:cNvSpPr/>
          <p:nvPr/>
        </p:nvSpPr>
        <p:spPr>
          <a:xfrm rot="842293">
            <a:off x="7563056" y="4148818"/>
            <a:ext cx="3919568" cy="2734445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3" name="Conector de seta reta 28"/>
          <p:cNvCxnSpPr/>
          <p:nvPr/>
        </p:nvCxnSpPr>
        <p:spPr>
          <a:xfrm flipH="1">
            <a:off x="8703949" y="3714271"/>
            <a:ext cx="268941" cy="727385"/>
          </a:xfrm>
          <a:prstGeom prst="straightConnector1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7520881" y="4853886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7431834" y="4526316"/>
            <a:ext cx="39917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Thread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lipse 1"/>
          <p:cNvSpPr/>
          <p:nvPr/>
        </p:nvSpPr>
        <p:spPr>
          <a:xfrm rot="4916420">
            <a:off x="690215" y="1527832"/>
            <a:ext cx="4761464" cy="5476019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36699" y="2310617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1"/>
          <p:cNvSpPr/>
          <p:nvPr/>
        </p:nvSpPr>
        <p:spPr>
          <a:xfrm rot="842293">
            <a:off x="1404052" y="3304460"/>
            <a:ext cx="3919568" cy="2734445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83849" h="7398651">
                <a:moveTo>
                  <a:pt x="1806" y="3683095"/>
                </a:moveTo>
                <a:cubicBezTo>
                  <a:pt x="-21372" y="3041577"/>
                  <a:pt x="167768" y="2331080"/>
                  <a:pt x="1200278" y="1806083"/>
                </a:cubicBezTo>
                <a:cubicBezTo>
                  <a:pt x="2232788" y="1281086"/>
                  <a:pt x="3759298" y="1104188"/>
                  <a:pt x="6214399" y="411548"/>
                </a:cubicBezTo>
                <a:cubicBezTo>
                  <a:pt x="8669500" y="-281092"/>
                  <a:pt x="9333217" y="3687"/>
                  <a:pt x="10366958" y="509443"/>
                </a:cubicBezTo>
                <a:cubicBezTo>
                  <a:pt x="11400699" y="1015199"/>
                  <a:pt x="12051630" y="2704265"/>
                  <a:pt x="12221180" y="3310298"/>
                </a:cubicBezTo>
                <a:cubicBezTo>
                  <a:pt x="12390730" y="3916331"/>
                  <a:pt x="12275941" y="4469211"/>
                  <a:pt x="11120814" y="5019038"/>
                </a:cubicBezTo>
                <a:cubicBezTo>
                  <a:pt x="8357622" y="5984833"/>
                  <a:pt x="5978418" y="7286490"/>
                  <a:pt x="4348173" y="7392516"/>
                </a:cubicBezTo>
                <a:cubicBezTo>
                  <a:pt x="2717928" y="7498542"/>
                  <a:pt x="2213936" y="6202696"/>
                  <a:pt x="1339345" y="5655191"/>
                </a:cubicBezTo>
                <a:cubicBezTo>
                  <a:pt x="464754" y="5107686"/>
                  <a:pt x="24984" y="4324613"/>
                  <a:pt x="1806" y="3683095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361877" y="4009528"/>
            <a:ext cx="3991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.NET</a:t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Elipse 1"/>
          <p:cNvSpPr/>
          <p:nvPr/>
        </p:nvSpPr>
        <p:spPr>
          <a:xfrm rot="4916420">
            <a:off x="8264011" y="833345"/>
            <a:ext cx="2284447" cy="4239007"/>
          </a:xfrm>
          <a:custGeom>
            <a:avLst/>
            <a:gdLst>
              <a:gd name="connsiteX0" fmla="*/ 0 w 12390120"/>
              <a:gd name="connsiteY0" fmla="*/ 3149982 h 6299964"/>
              <a:gd name="connsiteX1" fmla="*/ 6195060 w 12390120"/>
              <a:gd name="connsiteY1" fmla="*/ 0 h 6299964"/>
              <a:gd name="connsiteX2" fmla="*/ 12390120 w 12390120"/>
              <a:gd name="connsiteY2" fmla="*/ 3149982 h 6299964"/>
              <a:gd name="connsiteX3" fmla="*/ 6195060 w 12390120"/>
              <a:gd name="connsiteY3" fmla="*/ 6299964 h 6299964"/>
              <a:gd name="connsiteX4" fmla="*/ 0 w 12390120"/>
              <a:gd name="connsiteY4" fmla="*/ 3149982 h 6299964"/>
              <a:gd name="connsiteX0" fmla="*/ 6284 w 12396404"/>
              <a:gd name="connsiteY0" fmla="*/ 3149982 h 6235181"/>
              <a:gd name="connsiteX1" fmla="*/ 6201344 w 12396404"/>
              <a:gd name="connsiteY1" fmla="*/ 0 h 6235181"/>
              <a:gd name="connsiteX2" fmla="*/ 12396404 w 12396404"/>
              <a:gd name="connsiteY2" fmla="*/ 3149982 h 6235181"/>
              <a:gd name="connsiteX3" fmla="*/ 5383206 w 12396404"/>
              <a:gd name="connsiteY3" fmla="*/ 6235181 h 6235181"/>
              <a:gd name="connsiteX4" fmla="*/ 6284 w 12396404"/>
              <a:gd name="connsiteY4" fmla="*/ 3149982 h 6235181"/>
              <a:gd name="connsiteX0" fmla="*/ 6303 w 12396423"/>
              <a:gd name="connsiteY0" fmla="*/ 3149982 h 6267584"/>
              <a:gd name="connsiteX1" fmla="*/ 6201363 w 12396423"/>
              <a:gd name="connsiteY1" fmla="*/ 0 h 6267584"/>
              <a:gd name="connsiteX2" fmla="*/ 12396423 w 12396423"/>
              <a:gd name="connsiteY2" fmla="*/ 3149982 h 6267584"/>
              <a:gd name="connsiteX3" fmla="*/ 5383225 w 12396423"/>
              <a:gd name="connsiteY3" fmla="*/ 6235181 h 6267584"/>
              <a:gd name="connsiteX4" fmla="*/ 6303 w 12396423"/>
              <a:gd name="connsiteY4" fmla="*/ 3149982 h 6267584"/>
              <a:gd name="connsiteX0" fmla="*/ 251741 w 12641861"/>
              <a:gd name="connsiteY0" fmla="*/ 3206635 h 6321888"/>
              <a:gd name="connsiteX1" fmla="*/ 1450213 w 12641861"/>
              <a:gd name="connsiteY1" fmla="*/ 1329623 h 6321888"/>
              <a:gd name="connsiteX2" fmla="*/ 6446801 w 12641861"/>
              <a:gd name="connsiteY2" fmla="*/ 56653 h 6321888"/>
              <a:gd name="connsiteX3" fmla="*/ 12641861 w 12641861"/>
              <a:gd name="connsiteY3" fmla="*/ 3206635 h 6321888"/>
              <a:gd name="connsiteX4" fmla="*/ 5628663 w 12641861"/>
              <a:gd name="connsiteY4" fmla="*/ 6291834 h 6321888"/>
              <a:gd name="connsiteX5" fmla="*/ 251741 w 12641861"/>
              <a:gd name="connsiteY5" fmla="*/ 3206635 h 6321888"/>
              <a:gd name="connsiteX0" fmla="*/ 242636 w 12632756"/>
              <a:gd name="connsiteY0" fmla="*/ 3206635 h 6520058"/>
              <a:gd name="connsiteX1" fmla="*/ 1441108 w 12632756"/>
              <a:gd name="connsiteY1" fmla="*/ 1329623 h 6520058"/>
              <a:gd name="connsiteX2" fmla="*/ 6437696 w 12632756"/>
              <a:gd name="connsiteY2" fmla="*/ 56653 h 6520058"/>
              <a:gd name="connsiteX3" fmla="*/ 12632756 w 12632756"/>
              <a:gd name="connsiteY3" fmla="*/ 3206635 h 6520058"/>
              <a:gd name="connsiteX4" fmla="*/ 5490180 w 12632756"/>
              <a:gd name="connsiteY4" fmla="*/ 6491665 h 6520058"/>
              <a:gd name="connsiteX5" fmla="*/ 242636 w 12632756"/>
              <a:gd name="connsiteY5" fmla="*/ 3206635 h 6520058"/>
              <a:gd name="connsiteX0" fmla="*/ 242636 w 12632756"/>
              <a:gd name="connsiteY0" fmla="*/ 3206635 h 6539477"/>
              <a:gd name="connsiteX1" fmla="*/ 1441108 w 12632756"/>
              <a:gd name="connsiteY1" fmla="*/ 1329623 h 6539477"/>
              <a:gd name="connsiteX2" fmla="*/ 6437696 w 12632756"/>
              <a:gd name="connsiteY2" fmla="*/ 56653 h 6539477"/>
              <a:gd name="connsiteX3" fmla="*/ 12632756 w 12632756"/>
              <a:gd name="connsiteY3" fmla="*/ 3206635 h 6539477"/>
              <a:gd name="connsiteX4" fmla="*/ 5490180 w 12632756"/>
              <a:gd name="connsiteY4" fmla="*/ 6491665 h 6539477"/>
              <a:gd name="connsiteX5" fmla="*/ 242636 w 12632756"/>
              <a:gd name="connsiteY5" fmla="*/ 3206635 h 6539477"/>
              <a:gd name="connsiteX0" fmla="*/ 242636 w 12420945"/>
              <a:gd name="connsiteY0" fmla="*/ 3205972 h 6491003"/>
              <a:gd name="connsiteX1" fmla="*/ 1441108 w 12420945"/>
              <a:gd name="connsiteY1" fmla="*/ 1328960 h 6491003"/>
              <a:gd name="connsiteX2" fmla="*/ 6437696 w 12420945"/>
              <a:gd name="connsiteY2" fmla="*/ 55990 h 6491003"/>
              <a:gd name="connsiteX3" fmla="*/ 12420945 w 12420945"/>
              <a:gd name="connsiteY3" fmla="*/ 3192039 h 6491003"/>
              <a:gd name="connsiteX4" fmla="*/ 5490180 w 12420945"/>
              <a:gd name="connsiteY4" fmla="*/ 6491002 h 6491003"/>
              <a:gd name="connsiteX5" fmla="*/ 242636 w 12420945"/>
              <a:gd name="connsiteY5" fmla="*/ 3205972 h 6491003"/>
              <a:gd name="connsiteX0" fmla="*/ 242636 w 12420945"/>
              <a:gd name="connsiteY0" fmla="*/ 3067354 h 6352385"/>
              <a:gd name="connsiteX1" fmla="*/ 1441108 w 12420945"/>
              <a:gd name="connsiteY1" fmla="*/ 1190342 h 6352385"/>
              <a:gd name="connsiteX2" fmla="*/ 6482950 w 12420945"/>
              <a:gd name="connsiteY2" fmla="*/ 62898 h 6352385"/>
              <a:gd name="connsiteX3" fmla="*/ 12420945 w 12420945"/>
              <a:gd name="connsiteY3" fmla="*/ 3053421 h 6352385"/>
              <a:gd name="connsiteX4" fmla="*/ 5490180 w 12420945"/>
              <a:gd name="connsiteY4" fmla="*/ 6352384 h 6352385"/>
              <a:gd name="connsiteX5" fmla="*/ 242636 w 12420945"/>
              <a:gd name="connsiteY5" fmla="*/ 3067354 h 6352385"/>
              <a:gd name="connsiteX0" fmla="*/ 242636 w 12420945"/>
              <a:gd name="connsiteY0" fmla="*/ 3109110 h 6394141"/>
              <a:gd name="connsiteX1" fmla="*/ 1441108 w 12420945"/>
              <a:gd name="connsiteY1" fmla="*/ 1232098 h 6394141"/>
              <a:gd name="connsiteX2" fmla="*/ 6218501 w 12420945"/>
              <a:gd name="connsiteY2" fmla="*/ 60639 h 6394141"/>
              <a:gd name="connsiteX3" fmla="*/ 12420945 w 12420945"/>
              <a:gd name="connsiteY3" fmla="*/ 3095177 h 6394141"/>
              <a:gd name="connsiteX4" fmla="*/ 5490180 w 12420945"/>
              <a:gd name="connsiteY4" fmla="*/ 6394140 h 6394141"/>
              <a:gd name="connsiteX5" fmla="*/ 242636 w 12420945"/>
              <a:gd name="connsiteY5" fmla="*/ 3109110 h 6394141"/>
              <a:gd name="connsiteX0" fmla="*/ 242636 w 12551673"/>
              <a:gd name="connsiteY0" fmla="*/ 3073714 h 6358745"/>
              <a:gd name="connsiteX1" fmla="*/ 1441108 w 12551673"/>
              <a:gd name="connsiteY1" fmla="*/ 1196702 h 6358745"/>
              <a:gd name="connsiteX2" fmla="*/ 6218501 w 12551673"/>
              <a:gd name="connsiteY2" fmla="*/ 25243 h 6358745"/>
              <a:gd name="connsiteX3" fmla="*/ 9866394 w 12551673"/>
              <a:gd name="connsiteY3" fmla="*/ 614135 h 6358745"/>
              <a:gd name="connsiteX4" fmla="*/ 12420945 w 12551673"/>
              <a:gd name="connsiteY4" fmla="*/ 3059781 h 6358745"/>
              <a:gd name="connsiteX5" fmla="*/ 5490180 w 12551673"/>
              <a:gd name="connsiteY5" fmla="*/ 6358744 h 6358745"/>
              <a:gd name="connsiteX6" fmla="*/ 242636 w 12551673"/>
              <a:gd name="connsiteY6" fmla="*/ 3073714 h 6358745"/>
              <a:gd name="connsiteX0" fmla="*/ 242636 w 12460565"/>
              <a:gd name="connsiteY0" fmla="*/ 3073714 h 6391851"/>
              <a:gd name="connsiteX1" fmla="*/ 1441108 w 12460565"/>
              <a:gd name="connsiteY1" fmla="*/ 1196702 h 6391851"/>
              <a:gd name="connsiteX2" fmla="*/ 6218501 w 12460565"/>
              <a:gd name="connsiteY2" fmla="*/ 25243 h 6391851"/>
              <a:gd name="connsiteX3" fmla="*/ 9866394 w 12460565"/>
              <a:gd name="connsiteY3" fmla="*/ 614135 h 6391851"/>
              <a:gd name="connsiteX4" fmla="*/ 12420945 w 12460565"/>
              <a:gd name="connsiteY4" fmla="*/ 3059781 h 6391851"/>
              <a:gd name="connsiteX5" fmla="*/ 11074350 w 12460565"/>
              <a:gd name="connsiteY5" fmla="*/ 4668812 h 6391851"/>
              <a:gd name="connsiteX6" fmla="*/ 5490180 w 12460565"/>
              <a:gd name="connsiteY6" fmla="*/ 6358744 h 6391851"/>
              <a:gd name="connsiteX7" fmla="*/ 242636 w 12460565"/>
              <a:gd name="connsiteY7" fmla="*/ 3073714 h 6391851"/>
              <a:gd name="connsiteX0" fmla="*/ 11132 w 12229061"/>
              <a:gd name="connsiteY0" fmla="*/ 3073714 h 6359343"/>
              <a:gd name="connsiteX1" fmla="*/ 1209604 w 12229061"/>
              <a:gd name="connsiteY1" fmla="*/ 1196702 h 6359343"/>
              <a:gd name="connsiteX2" fmla="*/ 5986997 w 12229061"/>
              <a:gd name="connsiteY2" fmla="*/ 25243 h 6359343"/>
              <a:gd name="connsiteX3" fmla="*/ 9634890 w 12229061"/>
              <a:gd name="connsiteY3" fmla="*/ 614135 h 6359343"/>
              <a:gd name="connsiteX4" fmla="*/ 12189441 w 12229061"/>
              <a:gd name="connsiteY4" fmla="*/ 3059781 h 6359343"/>
              <a:gd name="connsiteX5" fmla="*/ 10842846 w 12229061"/>
              <a:gd name="connsiteY5" fmla="*/ 4668812 h 6359343"/>
              <a:gd name="connsiteX6" fmla="*/ 5258676 w 12229061"/>
              <a:gd name="connsiteY6" fmla="*/ 6358744 h 6359343"/>
              <a:gd name="connsiteX7" fmla="*/ 1624105 w 12229061"/>
              <a:gd name="connsiteY7" fmla="*/ 4840262 h 6359343"/>
              <a:gd name="connsiteX8" fmla="*/ 11132 w 12229061"/>
              <a:gd name="connsiteY8" fmla="*/ 3073714 h 6359343"/>
              <a:gd name="connsiteX0" fmla="*/ 11132 w 12229061"/>
              <a:gd name="connsiteY0" fmla="*/ 3073714 h 6511533"/>
              <a:gd name="connsiteX1" fmla="*/ 1209604 w 12229061"/>
              <a:gd name="connsiteY1" fmla="*/ 1196702 h 6511533"/>
              <a:gd name="connsiteX2" fmla="*/ 5986997 w 12229061"/>
              <a:gd name="connsiteY2" fmla="*/ 25243 h 6511533"/>
              <a:gd name="connsiteX3" fmla="*/ 9634890 w 12229061"/>
              <a:gd name="connsiteY3" fmla="*/ 614135 h 6511533"/>
              <a:gd name="connsiteX4" fmla="*/ 12189441 w 12229061"/>
              <a:gd name="connsiteY4" fmla="*/ 3059781 h 6511533"/>
              <a:gd name="connsiteX5" fmla="*/ 10842846 w 12229061"/>
              <a:gd name="connsiteY5" fmla="*/ 4668812 h 6511533"/>
              <a:gd name="connsiteX6" fmla="*/ 4928723 w 12229061"/>
              <a:gd name="connsiteY6" fmla="*/ 6511011 h 6511533"/>
              <a:gd name="connsiteX7" fmla="*/ 1624105 w 12229061"/>
              <a:gd name="connsiteY7" fmla="*/ 4840262 h 6511533"/>
              <a:gd name="connsiteX8" fmla="*/ 11132 w 12229061"/>
              <a:gd name="connsiteY8" fmla="*/ 3073714 h 6511533"/>
              <a:gd name="connsiteX0" fmla="*/ 11132 w 12229061"/>
              <a:gd name="connsiteY0" fmla="*/ 3414374 h 6852193"/>
              <a:gd name="connsiteX1" fmla="*/ 1209604 w 12229061"/>
              <a:gd name="connsiteY1" fmla="*/ 1537362 h 6852193"/>
              <a:gd name="connsiteX2" fmla="*/ 5986997 w 12229061"/>
              <a:gd name="connsiteY2" fmla="*/ 365903 h 6852193"/>
              <a:gd name="connsiteX3" fmla="*/ 10376284 w 12229061"/>
              <a:gd name="connsiteY3" fmla="*/ 240722 h 6852193"/>
              <a:gd name="connsiteX4" fmla="*/ 12189441 w 12229061"/>
              <a:gd name="connsiteY4" fmla="*/ 3400441 h 6852193"/>
              <a:gd name="connsiteX5" fmla="*/ 10842846 w 12229061"/>
              <a:gd name="connsiteY5" fmla="*/ 5009472 h 6852193"/>
              <a:gd name="connsiteX6" fmla="*/ 4928723 w 12229061"/>
              <a:gd name="connsiteY6" fmla="*/ 6851671 h 6852193"/>
              <a:gd name="connsiteX7" fmla="*/ 1624105 w 12229061"/>
              <a:gd name="connsiteY7" fmla="*/ 5180922 h 6852193"/>
              <a:gd name="connsiteX8" fmla="*/ 11132 w 12229061"/>
              <a:gd name="connsiteY8" fmla="*/ 3414374 h 6852193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1132 w 12223171"/>
              <a:gd name="connsiteY0" fmla="*/ 3414374 h 6853486"/>
              <a:gd name="connsiteX1" fmla="*/ 1209604 w 12223171"/>
              <a:gd name="connsiteY1" fmla="*/ 1537362 h 6853486"/>
              <a:gd name="connsiteX2" fmla="*/ 5986997 w 12223171"/>
              <a:gd name="connsiteY2" fmla="*/ 365903 h 6853486"/>
              <a:gd name="connsiteX3" fmla="*/ 10376284 w 12223171"/>
              <a:gd name="connsiteY3" fmla="*/ 240722 h 6853486"/>
              <a:gd name="connsiteX4" fmla="*/ 12189441 w 12223171"/>
              <a:gd name="connsiteY4" fmla="*/ 3400441 h 6853486"/>
              <a:gd name="connsiteX5" fmla="*/ 10736458 w 12223171"/>
              <a:gd name="connsiteY5" fmla="*/ 4855134 h 6853486"/>
              <a:gd name="connsiteX6" fmla="*/ 4928723 w 12223171"/>
              <a:gd name="connsiteY6" fmla="*/ 6851671 h 6853486"/>
              <a:gd name="connsiteX7" fmla="*/ 1624105 w 12223171"/>
              <a:gd name="connsiteY7" fmla="*/ 5180922 h 6853486"/>
              <a:gd name="connsiteX8" fmla="*/ 11132 w 12223171"/>
              <a:gd name="connsiteY8" fmla="*/ 3414374 h 6853486"/>
              <a:gd name="connsiteX0" fmla="*/ 1806 w 12213845"/>
              <a:gd name="connsiteY0" fmla="*/ 3414374 h 6857150"/>
              <a:gd name="connsiteX1" fmla="*/ 1200278 w 12213845"/>
              <a:gd name="connsiteY1" fmla="*/ 1537362 h 6857150"/>
              <a:gd name="connsiteX2" fmla="*/ 5977671 w 12213845"/>
              <a:gd name="connsiteY2" fmla="*/ 365903 h 6857150"/>
              <a:gd name="connsiteX3" fmla="*/ 10366958 w 12213845"/>
              <a:gd name="connsiteY3" fmla="*/ 240722 h 6857150"/>
              <a:gd name="connsiteX4" fmla="*/ 12180115 w 12213845"/>
              <a:gd name="connsiteY4" fmla="*/ 3400441 h 6857150"/>
              <a:gd name="connsiteX5" fmla="*/ 10727132 w 12213845"/>
              <a:gd name="connsiteY5" fmla="*/ 4855134 h 6857150"/>
              <a:gd name="connsiteX6" fmla="*/ 4919397 w 12213845"/>
              <a:gd name="connsiteY6" fmla="*/ 6851671 h 6857150"/>
              <a:gd name="connsiteX7" fmla="*/ 1339345 w 12213845"/>
              <a:gd name="connsiteY7" fmla="*/ 5386470 h 6857150"/>
              <a:gd name="connsiteX8" fmla="*/ 1806 w 12213845"/>
              <a:gd name="connsiteY8" fmla="*/ 3414374 h 6857150"/>
              <a:gd name="connsiteX0" fmla="*/ 1806 w 12213845"/>
              <a:gd name="connsiteY0" fmla="*/ 3414374 h 7128171"/>
              <a:gd name="connsiteX1" fmla="*/ 1200278 w 12213845"/>
              <a:gd name="connsiteY1" fmla="*/ 1537362 h 7128171"/>
              <a:gd name="connsiteX2" fmla="*/ 5977671 w 12213845"/>
              <a:gd name="connsiteY2" fmla="*/ 365903 h 7128171"/>
              <a:gd name="connsiteX3" fmla="*/ 10366958 w 12213845"/>
              <a:gd name="connsiteY3" fmla="*/ 240722 h 7128171"/>
              <a:gd name="connsiteX4" fmla="*/ 12180115 w 12213845"/>
              <a:gd name="connsiteY4" fmla="*/ 3400441 h 7128171"/>
              <a:gd name="connsiteX5" fmla="*/ 10727132 w 12213845"/>
              <a:gd name="connsiteY5" fmla="*/ 4855134 h 7128171"/>
              <a:gd name="connsiteX6" fmla="*/ 4348173 w 12213845"/>
              <a:gd name="connsiteY6" fmla="*/ 7123795 h 7128171"/>
              <a:gd name="connsiteX7" fmla="*/ 1339345 w 12213845"/>
              <a:gd name="connsiteY7" fmla="*/ 5386470 h 7128171"/>
              <a:gd name="connsiteX8" fmla="*/ 1806 w 12213845"/>
              <a:gd name="connsiteY8" fmla="*/ 3414374 h 7128171"/>
              <a:gd name="connsiteX0" fmla="*/ 1806 w 12248601"/>
              <a:gd name="connsiteY0" fmla="*/ 3414374 h 7129930"/>
              <a:gd name="connsiteX1" fmla="*/ 1200278 w 12248601"/>
              <a:gd name="connsiteY1" fmla="*/ 1537362 h 7129930"/>
              <a:gd name="connsiteX2" fmla="*/ 5977671 w 12248601"/>
              <a:gd name="connsiteY2" fmla="*/ 365903 h 7129930"/>
              <a:gd name="connsiteX3" fmla="*/ 10366958 w 12248601"/>
              <a:gd name="connsiteY3" fmla="*/ 240722 h 7129930"/>
              <a:gd name="connsiteX4" fmla="*/ 12180115 w 12248601"/>
              <a:gd name="connsiteY4" fmla="*/ 3400441 h 7129930"/>
              <a:gd name="connsiteX5" fmla="*/ 11120814 w 12248601"/>
              <a:gd name="connsiteY5" fmla="*/ 4750317 h 7129930"/>
              <a:gd name="connsiteX6" fmla="*/ 4348173 w 12248601"/>
              <a:gd name="connsiteY6" fmla="*/ 7123795 h 7129930"/>
              <a:gd name="connsiteX7" fmla="*/ 1339345 w 12248601"/>
              <a:gd name="connsiteY7" fmla="*/ 5386470 h 7129930"/>
              <a:gd name="connsiteX8" fmla="*/ 1806 w 12248601"/>
              <a:gd name="connsiteY8" fmla="*/ 3414374 h 7129930"/>
              <a:gd name="connsiteX0" fmla="*/ 1806 w 12283849"/>
              <a:gd name="connsiteY0" fmla="*/ 3414374 h 7129930"/>
              <a:gd name="connsiteX1" fmla="*/ 1200278 w 12283849"/>
              <a:gd name="connsiteY1" fmla="*/ 1537362 h 7129930"/>
              <a:gd name="connsiteX2" fmla="*/ 5977671 w 12283849"/>
              <a:gd name="connsiteY2" fmla="*/ 365903 h 7129930"/>
              <a:gd name="connsiteX3" fmla="*/ 10366958 w 12283849"/>
              <a:gd name="connsiteY3" fmla="*/ 240722 h 7129930"/>
              <a:gd name="connsiteX4" fmla="*/ 12221180 w 12283849"/>
              <a:gd name="connsiteY4" fmla="*/ 3041577 h 7129930"/>
              <a:gd name="connsiteX5" fmla="*/ 11120814 w 12283849"/>
              <a:gd name="connsiteY5" fmla="*/ 4750317 h 7129930"/>
              <a:gd name="connsiteX6" fmla="*/ 4348173 w 12283849"/>
              <a:gd name="connsiteY6" fmla="*/ 7123795 h 7129930"/>
              <a:gd name="connsiteX7" fmla="*/ 1339345 w 12283849"/>
              <a:gd name="connsiteY7" fmla="*/ 5386470 h 7129930"/>
              <a:gd name="connsiteX8" fmla="*/ 1806 w 12283849"/>
              <a:gd name="connsiteY8" fmla="*/ 3414374 h 7129930"/>
              <a:gd name="connsiteX0" fmla="*/ 1806 w 12283849"/>
              <a:gd name="connsiteY0" fmla="*/ 3494420 h 7209976"/>
              <a:gd name="connsiteX1" fmla="*/ 1200278 w 12283849"/>
              <a:gd name="connsiteY1" fmla="*/ 1617408 h 7209976"/>
              <a:gd name="connsiteX2" fmla="*/ 6214399 w 12283849"/>
              <a:gd name="connsiteY2" fmla="*/ 222873 h 7209976"/>
              <a:gd name="connsiteX3" fmla="*/ 10366958 w 12283849"/>
              <a:gd name="connsiteY3" fmla="*/ 320768 h 7209976"/>
              <a:gd name="connsiteX4" fmla="*/ 12221180 w 12283849"/>
              <a:gd name="connsiteY4" fmla="*/ 3121623 h 7209976"/>
              <a:gd name="connsiteX5" fmla="*/ 11120814 w 12283849"/>
              <a:gd name="connsiteY5" fmla="*/ 4830363 h 7209976"/>
              <a:gd name="connsiteX6" fmla="*/ 4348173 w 12283849"/>
              <a:gd name="connsiteY6" fmla="*/ 7203841 h 7209976"/>
              <a:gd name="connsiteX7" fmla="*/ 1339345 w 12283849"/>
              <a:gd name="connsiteY7" fmla="*/ 5466516 h 7209976"/>
              <a:gd name="connsiteX8" fmla="*/ 1806 w 12283849"/>
              <a:gd name="connsiteY8" fmla="*/ 3494420 h 7209976"/>
              <a:gd name="connsiteX0" fmla="*/ 1806 w 12283849"/>
              <a:gd name="connsiteY0" fmla="*/ 3683095 h 7398651"/>
              <a:gd name="connsiteX1" fmla="*/ 1200278 w 12283849"/>
              <a:gd name="connsiteY1" fmla="*/ 1806083 h 7398651"/>
              <a:gd name="connsiteX2" fmla="*/ 6214399 w 12283849"/>
              <a:gd name="connsiteY2" fmla="*/ 411548 h 7398651"/>
              <a:gd name="connsiteX3" fmla="*/ 10366958 w 12283849"/>
              <a:gd name="connsiteY3" fmla="*/ 509443 h 7398651"/>
              <a:gd name="connsiteX4" fmla="*/ 12221180 w 12283849"/>
              <a:gd name="connsiteY4" fmla="*/ 3310298 h 7398651"/>
              <a:gd name="connsiteX5" fmla="*/ 11120814 w 12283849"/>
              <a:gd name="connsiteY5" fmla="*/ 5019038 h 7398651"/>
              <a:gd name="connsiteX6" fmla="*/ 4348173 w 12283849"/>
              <a:gd name="connsiteY6" fmla="*/ 7392516 h 7398651"/>
              <a:gd name="connsiteX7" fmla="*/ 1339345 w 12283849"/>
              <a:gd name="connsiteY7" fmla="*/ 5655191 h 7398651"/>
              <a:gd name="connsiteX8" fmla="*/ 1806 w 12283849"/>
              <a:gd name="connsiteY8" fmla="*/ 3683095 h 7398651"/>
              <a:gd name="connsiteX0" fmla="*/ 14937 w 12296980"/>
              <a:gd name="connsiteY0" fmla="*/ 3683095 h 7410513"/>
              <a:gd name="connsiteX1" fmla="*/ 1213409 w 12296980"/>
              <a:gd name="connsiteY1" fmla="*/ 1806083 h 7410513"/>
              <a:gd name="connsiteX2" fmla="*/ 6227530 w 12296980"/>
              <a:gd name="connsiteY2" fmla="*/ 411548 h 7410513"/>
              <a:gd name="connsiteX3" fmla="*/ 10380089 w 12296980"/>
              <a:gd name="connsiteY3" fmla="*/ 509443 h 7410513"/>
              <a:gd name="connsiteX4" fmla="*/ 12234311 w 12296980"/>
              <a:gd name="connsiteY4" fmla="*/ 3310298 h 7410513"/>
              <a:gd name="connsiteX5" fmla="*/ 11133945 w 12296980"/>
              <a:gd name="connsiteY5" fmla="*/ 5019038 h 7410513"/>
              <a:gd name="connsiteX6" fmla="*/ 4361304 w 12296980"/>
              <a:gd name="connsiteY6" fmla="*/ 7392516 h 7410513"/>
              <a:gd name="connsiteX7" fmla="*/ 887719 w 12296980"/>
              <a:gd name="connsiteY7" fmla="*/ 6576968 h 7410513"/>
              <a:gd name="connsiteX8" fmla="*/ 14937 w 12296980"/>
              <a:gd name="connsiteY8" fmla="*/ 3683095 h 741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96980" h="7410513">
                <a:moveTo>
                  <a:pt x="14937" y="3683095"/>
                </a:moveTo>
                <a:cubicBezTo>
                  <a:pt x="69219" y="2887948"/>
                  <a:pt x="180899" y="2331080"/>
                  <a:pt x="1213409" y="1806083"/>
                </a:cubicBezTo>
                <a:cubicBezTo>
                  <a:pt x="2245919" y="1281086"/>
                  <a:pt x="3772429" y="1104188"/>
                  <a:pt x="6227530" y="411548"/>
                </a:cubicBezTo>
                <a:cubicBezTo>
                  <a:pt x="8682631" y="-281092"/>
                  <a:pt x="9346348" y="3687"/>
                  <a:pt x="10380089" y="509443"/>
                </a:cubicBezTo>
                <a:cubicBezTo>
                  <a:pt x="11413830" y="1015199"/>
                  <a:pt x="12064761" y="2704265"/>
                  <a:pt x="12234311" y="3310298"/>
                </a:cubicBezTo>
                <a:cubicBezTo>
                  <a:pt x="12403861" y="3916331"/>
                  <a:pt x="12289072" y="4469211"/>
                  <a:pt x="11133945" y="5019038"/>
                </a:cubicBezTo>
                <a:cubicBezTo>
                  <a:pt x="8370753" y="5984833"/>
                  <a:pt x="5991549" y="7286490"/>
                  <a:pt x="4361304" y="7392516"/>
                </a:cubicBezTo>
                <a:cubicBezTo>
                  <a:pt x="2731059" y="7498542"/>
                  <a:pt x="1762310" y="7124473"/>
                  <a:pt x="887719" y="6576968"/>
                </a:cubicBezTo>
                <a:cubicBezTo>
                  <a:pt x="13128" y="6029463"/>
                  <a:pt x="-39345" y="4478242"/>
                  <a:pt x="14937" y="3683095"/>
                </a:cubicBezTo>
                <a:close/>
              </a:path>
            </a:pathLst>
          </a:cu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548788" y="2327022"/>
            <a:ext cx="34820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Personal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Expenses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6744256" y="1146930"/>
            <a:ext cx="5447744" cy="53646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We only pay for the complexity </a:t>
            </a:r>
            <a:br>
              <a:rPr lang="en-US" sz="24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4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we really use</a:t>
            </a:r>
            <a:endParaRPr lang="en-US" sz="24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8200704" y="4485472"/>
            <a:ext cx="772183" cy="493083"/>
          </a:xfrm>
          <a:prstGeom prst="ellipse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8300650" y="3251157"/>
            <a:ext cx="1809705" cy="493083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Phone </a:t>
            </a:r>
            <a:r>
              <a:rPr lang="pt-BR" sz="16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8" name="Conector reto 27"/>
          <p:cNvCxnSpPr/>
          <p:nvPr/>
        </p:nvCxnSpPr>
        <p:spPr>
          <a:xfrm>
            <a:off x="6278385" y="581891"/>
            <a:ext cx="76373" cy="58767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1272830" y="3681958"/>
            <a:ext cx="39917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pt-BR" sz="2000" b="1" dirty="0" smtClean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Thread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066748" y="3672418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null</a:t>
            </a:r>
            <a:endParaRPr lang="en-US" dirty="0"/>
          </a:p>
        </p:txBody>
      </p:sp>
      <p:sp>
        <p:nvSpPr>
          <p:cNvPr id="3" name="Retângulo 2"/>
          <p:cNvSpPr/>
          <p:nvPr/>
        </p:nvSpPr>
        <p:spPr>
          <a:xfrm>
            <a:off x="1862424" y="3704640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string</a:t>
            </a:r>
            <a:r>
              <a:rPr lang="pt-BR" b="1" dirty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</a:t>
            </a:r>
            <a:endParaRPr lang="pt-BR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664506" y="4942023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Reflection</a:t>
            </a:r>
            <a:endParaRPr lang="en-US" dirty="0"/>
          </a:p>
        </p:txBody>
      </p:sp>
      <p:sp>
        <p:nvSpPr>
          <p:cNvPr id="16" name="Retângulo 15"/>
          <p:cNvSpPr/>
          <p:nvPr/>
        </p:nvSpPr>
        <p:spPr>
          <a:xfrm>
            <a:off x="1603660" y="4072322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double</a:t>
            </a:r>
            <a:endParaRPr lang="pt-BR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3791542" y="3887656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collection</a:t>
            </a:r>
            <a:endParaRPr lang="en-US" dirty="0"/>
          </a:p>
        </p:txBody>
      </p:sp>
      <p:sp>
        <p:nvSpPr>
          <p:cNvPr id="23" name="Retângulo 22"/>
          <p:cNvSpPr/>
          <p:nvPr/>
        </p:nvSpPr>
        <p:spPr>
          <a:xfrm>
            <a:off x="1984091" y="4898514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HttpClient</a:t>
            </a:r>
            <a:endParaRPr lang="en-US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699259" y="496598"/>
            <a:ext cx="3975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Without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Objects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7681749" y="489099"/>
            <a:ext cx="3415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With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Value</a:t>
            </a:r>
            <a:r>
              <a:rPr lang="pt-BR" sz="28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8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Objects</a:t>
            </a:r>
            <a:endParaRPr lang="en-US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Título 1"/>
          <p:cNvSpPr txBox="1">
            <a:spLocks/>
          </p:cNvSpPr>
          <p:nvPr/>
        </p:nvSpPr>
        <p:spPr>
          <a:xfrm>
            <a:off x="309685" y="1145421"/>
            <a:ext cx="5447744" cy="536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We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bring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.NET Framework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Complexity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into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our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Bounded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Context</a:t>
            </a:r>
            <a:r>
              <a:rPr lang="pt-B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9605884" y="4486342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null</a:t>
            </a:r>
            <a:endParaRPr lang="en-US" dirty="0"/>
          </a:p>
        </p:txBody>
      </p:sp>
      <p:sp>
        <p:nvSpPr>
          <p:cNvPr id="41" name="Retângulo 40"/>
          <p:cNvSpPr/>
          <p:nvPr/>
        </p:nvSpPr>
        <p:spPr>
          <a:xfrm>
            <a:off x="9099687" y="446446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</a:t>
            </a:r>
            <a:endParaRPr lang="pt-BR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9823510" y="5786381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Reflection</a:t>
            </a:r>
            <a:endParaRPr lang="en-US" dirty="0"/>
          </a:p>
        </p:txBody>
      </p:sp>
      <p:sp>
        <p:nvSpPr>
          <p:cNvPr id="43" name="Retângulo 42"/>
          <p:cNvSpPr/>
          <p:nvPr/>
        </p:nvSpPr>
        <p:spPr>
          <a:xfrm>
            <a:off x="7762664" y="4916680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double</a:t>
            </a:r>
            <a:endParaRPr lang="pt-BR" b="1" dirty="0">
              <a:solidFill>
                <a:schemeClr val="accent3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9950546" y="4732014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collection</a:t>
            </a:r>
            <a:endParaRPr lang="en-US" dirty="0"/>
          </a:p>
        </p:txBody>
      </p:sp>
      <p:sp>
        <p:nvSpPr>
          <p:cNvPr id="45" name="Retângulo 44"/>
          <p:cNvSpPr/>
          <p:nvPr/>
        </p:nvSpPr>
        <p:spPr>
          <a:xfrm>
            <a:off x="8143095" y="5742872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err="1" smtClean="0">
                <a:solidFill>
                  <a:schemeClr val="accent3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HttpClient</a:t>
            </a:r>
            <a:endParaRPr lang="en-US" dirty="0"/>
          </a:p>
        </p:txBody>
      </p:sp>
      <p:sp>
        <p:nvSpPr>
          <p:cNvPr id="3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57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Personnummer</a:t>
            </a:r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Value Object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10255290" cy="5234643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14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de seta reta 28"/>
          <p:cNvCxnSpPr>
            <a:stCxn id="5" idx="6"/>
            <a:endCxn id="12" idx="1"/>
          </p:cNvCxnSpPr>
          <p:nvPr/>
        </p:nvCxnSpPr>
        <p:spPr>
          <a:xfrm>
            <a:off x="5044790" y="5076129"/>
            <a:ext cx="507538" cy="61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28"/>
          <p:cNvCxnSpPr>
            <a:stCxn id="12" idx="3"/>
            <a:endCxn id="6" idx="2"/>
          </p:cNvCxnSpPr>
          <p:nvPr/>
        </p:nvCxnSpPr>
        <p:spPr>
          <a:xfrm flipV="1">
            <a:off x="6393991" y="5076129"/>
            <a:ext cx="417725" cy="61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First-Class Collections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Each collection should be wrapped in its own class¹.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Classes that contains collections do not contains any other variable.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Behaviors have a home.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When necessary return immutable collection copies. </a:t>
            </a:r>
          </a:p>
          <a:p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2455308" y="4299251"/>
            <a:ext cx="2589482" cy="155375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Account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6811716" y="4516390"/>
            <a:ext cx="3205120" cy="111947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u="sng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</a:t>
            </a:r>
            <a:endParaRPr lang="en-US" sz="3600" u="sng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552328" y="4784351"/>
            <a:ext cx="841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1:N</a:t>
            </a:r>
            <a:endParaRPr lang="en-US" sz="3200" dirty="0"/>
          </a:p>
        </p:txBody>
      </p:sp>
      <p:sp>
        <p:nvSpPr>
          <p:cNvPr id="35" name="Retângulo 34"/>
          <p:cNvSpPr/>
          <p:nvPr/>
        </p:nvSpPr>
        <p:spPr>
          <a:xfrm>
            <a:off x="3134199" y="6428925"/>
            <a:ext cx="90578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¹The </a:t>
            </a:r>
            <a:r>
              <a:rPr lang="en-US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ThoughtWorks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 Anthology: Essays on Software Technology and Innovation (Pragmatic Programmers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), 2008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29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First-Class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55164"/>
            <a:ext cx="9055100" cy="473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First-Class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384978" y="6497638"/>
            <a:ext cx="48070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¹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Growing 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Object-Oriented Software Guided by </a:t>
            </a:r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Tests, 2010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55164"/>
            <a:ext cx="9055100" cy="473766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6937432" y="2720954"/>
            <a:ext cx="5064067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Copy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collections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mutable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objects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when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passing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them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between</a:t>
            </a:r>
            <a:r>
              <a:rPr lang="pt-BR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20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objects.¹</a:t>
            </a:r>
            <a:endParaRPr lang="pt-BR" sz="20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82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 to Use the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Class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25563"/>
            <a:ext cx="10742088" cy="528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0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25563"/>
            <a:ext cx="10742088" cy="528299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 to Use the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Class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786563" y="3558678"/>
            <a:ext cx="5056041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GetBalance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  <a:r>
              <a:rPr lang="pt-BR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implementation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belongs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class.</a:t>
            </a:r>
            <a:endParaRPr lang="pt-BR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60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6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87" y="1325563"/>
            <a:ext cx="10742088" cy="528299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 to Use the </a:t>
            </a:r>
            <a:r>
              <a:rPr lang="en-US" sz="3200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Class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786563" y="3558678"/>
            <a:ext cx="5056041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GetBalance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  <a:r>
              <a:rPr lang="pt-BR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implementation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belongs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TransactionCollection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class.</a:t>
            </a:r>
            <a:endParaRPr lang="pt-BR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562852" y="1871424"/>
            <a:ext cx="3503465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Composite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simpler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than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sum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its </a:t>
            </a:r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parts</a:t>
            </a:r>
            <a:endParaRPr lang="pt-BR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95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How to shoot yourself in the foot: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Design your application starting from the data model.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Create your domain model by </a:t>
            </a:r>
            <a:r>
              <a:rPr 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reverse engineering.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Pretend that you’re doing TDD and start testing your domain classes.</a:t>
            </a:r>
          </a:p>
          <a:p>
            <a:pPr lvl="1"/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Particularly getters and setters.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Now start </a:t>
            </a:r>
            <a:r>
              <a:rPr lang="en-US" noProof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testing the logic with Integration Tests 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and get stuck by test data and related issues.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Declare that TDD provides no benefit and only slows you down.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Comment tests in your Continuous Integration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proccess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Keep on whining.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829732" y="5788680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Alberto </a:t>
            </a:r>
            <a:r>
              <a:rPr lang="pt-BR" sz="28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Brandolini</a:t>
            </a:r>
            <a:endParaRPr lang="en-US" sz="28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99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720693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316561" y="3831510"/>
            <a:ext cx="997665" cy="934325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15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164991"/>
            <a:ext cx="9914590" cy="6052929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3219277"/>
            <a:ext cx="5864151" cy="2082039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09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98" y="167640"/>
            <a:ext cx="10393480" cy="568452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938" y="3896751"/>
            <a:ext cx="6518542" cy="2309446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26" y="304800"/>
            <a:ext cx="9084479" cy="57912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07789"/>
            <a:ext cx="5706110" cy="2021611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76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19" y="213360"/>
            <a:ext cx="10340475" cy="5334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293" y="2316479"/>
            <a:ext cx="5300866" cy="1878037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83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635114"/>
            <a:ext cx="7522748" cy="478536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09669"/>
            <a:ext cx="5706110" cy="2021611"/>
          </a:xfrm>
          <a:prstGeom prst="rect">
            <a:avLst/>
          </a:prstGeo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1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77240"/>
            <a:ext cx="10210800" cy="49616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7293" y="2865119"/>
            <a:ext cx="5300866" cy="1878037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99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408350"/>
            <a:ext cx="7584636" cy="604129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599" y="2880361"/>
            <a:ext cx="6452363" cy="2286000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4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Opinionated DDD/TDD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Sometimes I implement too much of the Domain Model. Then return to covering it with unit tests.</a:t>
            </a:r>
            <a:endParaRPr lang="en-US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By knowing the DDD patterns I underestimate the TDD value then </a:t>
            </a:r>
            <a:b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I'm slapped in the face.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My goal is to maintain a high test coverage on the Domain Model.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If testing is hard. It is an architectural issue!</a:t>
            </a: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09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i="1" noProof="0" dirty="0">
                <a:latin typeface="Helvetica" panose="020B0604020202020204" pitchFamily="34" charset="0"/>
                <a:cs typeface="Helvetica" panose="020B0604020202020204" pitchFamily="34" charset="0"/>
              </a:rPr>
              <a:t>I won’t reverse engineer my data model to create a</a:t>
            </a:r>
            <a:br>
              <a:rPr lang="en-US" sz="6000" i="1" noProof="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000" i="1" noProof="0" dirty="0">
                <a:latin typeface="Helvetica" panose="020B0604020202020204" pitchFamily="34" charset="0"/>
                <a:cs typeface="Helvetica" panose="020B0604020202020204" pitchFamily="34" charset="0"/>
              </a:rPr>
              <a:t>domain </a:t>
            </a:r>
            <a:r>
              <a:rPr lang="en-US" sz="6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model.</a:t>
            </a:r>
            <a:endParaRPr lang="en-US" sz="6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49/59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0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195072" y="-146304"/>
            <a:ext cx="6473952" cy="727862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4088" y="291973"/>
            <a:ext cx="521642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Domain-Driven</a:t>
            </a:r>
            <a:br>
              <a:rPr lang="en-US" sz="66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6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Design</a:t>
            </a:r>
            <a:endParaRPr lang="en-US" sz="660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51846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sz="3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Tiny Domain Objects</a:t>
            </a:r>
          </a:p>
          <a:p>
            <a:pPr marL="0" indent="0">
              <a:buNone/>
            </a:pPr>
            <a:endParaRPr lang="en-US" sz="3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sz="3200" noProof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sz="3200" noProof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Exploratory Coding</a:t>
            </a:r>
          </a:p>
          <a:p>
            <a:pPr marL="0" indent="0">
              <a:buNone/>
            </a:pPr>
            <a:endParaRPr lang="en-US" sz="3200" noProof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6876288" y="1825625"/>
            <a:ext cx="49133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Focus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on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Unit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Tests</a:t>
            </a: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Frequent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Short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Cycles</a:t>
            </a: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084260" y="4345799"/>
            <a:ext cx="31454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Quick</a:t>
            </a:r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Feedback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674255" y="5457420"/>
            <a:ext cx="45817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Self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Explanatory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Coding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328089" y="2861993"/>
            <a:ext cx="36455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Frequent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Rewriting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635629" y="6008596"/>
            <a:ext cx="38266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Freedom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to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Change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5920509" y="142040"/>
            <a:ext cx="6625327" cy="1683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Test-Driven </a:t>
            </a:r>
            <a:br>
              <a:rPr 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Development</a:t>
            </a:r>
            <a:endParaRPr lang="en-US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51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Stable Dependencies Principle¹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2255936" y="6350198"/>
            <a:ext cx="36164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¹Clean Architecture, Robert C. Martin, 2017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36" y="1941910"/>
            <a:ext cx="5211800" cy="3329434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909" y="1941910"/>
            <a:ext cx="4722602" cy="3329434"/>
          </a:xfrm>
          <a:prstGeom prst="rect">
            <a:avLst/>
          </a:prstGeom>
        </p:spPr>
      </p:pic>
      <p:cxnSp>
        <p:nvCxnSpPr>
          <p:cNvPr id="25" name="Conector reto 24"/>
          <p:cNvCxnSpPr/>
          <p:nvPr/>
        </p:nvCxnSpPr>
        <p:spPr>
          <a:xfrm>
            <a:off x="6055925" y="1690688"/>
            <a:ext cx="34981" cy="45167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50/59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7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ector de seta reta 27"/>
          <p:cNvCxnSpPr>
            <a:stCxn id="16" idx="2"/>
            <a:endCxn id="17" idx="0"/>
          </p:cNvCxnSpPr>
          <p:nvPr/>
        </p:nvCxnSpPr>
        <p:spPr>
          <a:xfrm rot="5400000">
            <a:off x="5543259" y="3348121"/>
            <a:ext cx="110548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27"/>
          <p:cNvCxnSpPr>
            <a:stCxn id="18" idx="2"/>
            <a:endCxn id="17" idx="3"/>
          </p:cNvCxnSpPr>
          <p:nvPr/>
        </p:nvCxnSpPr>
        <p:spPr>
          <a:xfrm rot="5400000">
            <a:off x="7899068" y="2549436"/>
            <a:ext cx="1486725" cy="1944548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7"/>
          <p:cNvCxnSpPr>
            <a:stCxn id="8" idx="2"/>
            <a:endCxn id="17" idx="1"/>
          </p:cNvCxnSpPr>
          <p:nvPr/>
        </p:nvCxnSpPr>
        <p:spPr>
          <a:xfrm rot="16200000" flipH="1">
            <a:off x="2814723" y="2557953"/>
            <a:ext cx="1469692" cy="1944547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Stable Dependencies Principle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03139" y="2066960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Infrastructure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521843" y="2066959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521843" y="3900862"/>
            <a:ext cx="3148313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040547" y="2049927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Application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51/59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99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de seta reta 27"/>
          <p:cNvCxnSpPr/>
          <p:nvPr/>
        </p:nvCxnSpPr>
        <p:spPr>
          <a:xfrm rot="5400000">
            <a:off x="6855262" y="4999919"/>
            <a:ext cx="74127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7"/>
          <p:cNvCxnSpPr/>
          <p:nvPr/>
        </p:nvCxnSpPr>
        <p:spPr>
          <a:xfrm rot="5400000">
            <a:off x="4794968" y="4999919"/>
            <a:ext cx="74127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27"/>
          <p:cNvCxnSpPr>
            <a:stCxn id="16" idx="2"/>
            <a:endCxn id="17" idx="0"/>
          </p:cNvCxnSpPr>
          <p:nvPr/>
        </p:nvCxnSpPr>
        <p:spPr>
          <a:xfrm rot="5400000">
            <a:off x="5543259" y="3348121"/>
            <a:ext cx="110548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27"/>
          <p:cNvCxnSpPr>
            <a:stCxn id="18" idx="2"/>
            <a:endCxn id="17" idx="3"/>
          </p:cNvCxnSpPr>
          <p:nvPr/>
        </p:nvCxnSpPr>
        <p:spPr>
          <a:xfrm rot="5400000">
            <a:off x="7899068" y="2549436"/>
            <a:ext cx="1486725" cy="1944548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7"/>
          <p:cNvCxnSpPr>
            <a:stCxn id="8" idx="2"/>
            <a:endCxn id="17" idx="1"/>
          </p:cNvCxnSpPr>
          <p:nvPr/>
        </p:nvCxnSpPr>
        <p:spPr>
          <a:xfrm rot="16200000" flipH="1">
            <a:off x="2814723" y="2557953"/>
            <a:ext cx="1469692" cy="1944547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Stable Dependencies Principle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03139" y="2066960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Infrastructure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521843" y="2066959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521843" y="3900862"/>
            <a:ext cx="3148313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040547" y="2049927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Application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81539" y="5364204"/>
            <a:ext cx="5420811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Shining </a:t>
            </a:r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Framework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422582" y="5341059"/>
            <a:ext cx="5420811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Shining Library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32" name="Picture 8" descr="https://cdn.freebiesupply.com/logos/large/2x/kaixin001-logo-png-transpa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88" y="4629283"/>
            <a:ext cx="1116223" cy="11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https://cdn.freebiesupply.com/logos/large/2x/kaixin001-logo-png-transpar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783" y="4635633"/>
            <a:ext cx="1116223" cy="11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52/59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96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de seta reta 27"/>
          <p:cNvCxnSpPr/>
          <p:nvPr/>
        </p:nvCxnSpPr>
        <p:spPr>
          <a:xfrm rot="5400000">
            <a:off x="6855262" y="4999919"/>
            <a:ext cx="74127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7"/>
          <p:cNvCxnSpPr/>
          <p:nvPr/>
        </p:nvCxnSpPr>
        <p:spPr>
          <a:xfrm rot="5400000">
            <a:off x="4794968" y="4999919"/>
            <a:ext cx="74127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27"/>
          <p:cNvCxnSpPr>
            <a:stCxn id="16" idx="2"/>
            <a:endCxn id="17" idx="0"/>
          </p:cNvCxnSpPr>
          <p:nvPr/>
        </p:nvCxnSpPr>
        <p:spPr>
          <a:xfrm rot="5400000">
            <a:off x="5543259" y="3348121"/>
            <a:ext cx="1105482" cy="12700"/>
          </a:xfrm>
          <a:prstGeom prst="curvedConnector3">
            <a:avLst>
              <a:gd name="adj1" fmla="val 50000"/>
            </a:avLst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27"/>
          <p:cNvCxnSpPr>
            <a:stCxn id="18" idx="2"/>
            <a:endCxn id="17" idx="3"/>
          </p:cNvCxnSpPr>
          <p:nvPr/>
        </p:nvCxnSpPr>
        <p:spPr>
          <a:xfrm rot="5400000">
            <a:off x="7899068" y="2549436"/>
            <a:ext cx="1486725" cy="1944548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7"/>
          <p:cNvCxnSpPr>
            <a:stCxn id="8" idx="2"/>
            <a:endCxn id="17" idx="1"/>
          </p:cNvCxnSpPr>
          <p:nvPr/>
        </p:nvCxnSpPr>
        <p:spPr>
          <a:xfrm rot="16200000" flipH="1">
            <a:off x="2814723" y="2557953"/>
            <a:ext cx="1469692" cy="1944547"/>
          </a:xfrm>
          <a:prstGeom prst="curvedConnector2">
            <a:avLst/>
          </a:prstGeom>
          <a:ln w="57150">
            <a:solidFill>
              <a:srgbClr val="5B9BD5">
                <a:alpha val="85098"/>
              </a:srgb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Stable Dependencies Principle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03139" y="2066960"/>
            <a:ext cx="3148313" cy="728421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Infrastructure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521843" y="2066959"/>
            <a:ext cx="3148313" cy="728421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521843" y="3900862"/>
            <a:ext cx="3148313" cy="72842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Domain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040547" y="2049927"/>
            <a:ext cx="3148313" cy="728421"/>
          </a:xfrm>
          <a:prstGeom prst="rect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Application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81539" y="5364204"/>
            <a:ext cx="5420811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Shining </a:t>
            </a:r>
            <a:r>
              <a:rPr lang="pt-BR" sz="3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Framework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422582" y="5341059"/>
            <a:ext cx="5420811" cy="72842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Shining Library</a:t>
            </a:r>
            <a:endParaRPr lang="en-US" sz="3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53/59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3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ipse 12"/>
          <p:cNvSpPr/>
          <p:nvPr/>
        </p:nvSpPr>
        <p:spPr>
          <a:xfrm>
            <a:off x="3449194" y="1044864"/>
            <a:ext cx="5307673" cy="530767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4126330" y="1722000"/>
            <a:ext cx="3953403" cy="3953403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4835501" y="2410676"/>
            <a:ext cx="2576053" cy="2576053"/>
          </a:xfrm>
          <a:prstGeom prst="ellipse">
            <a:avLst/>
          </a:prstGeom>
          <a:solidFill>
            <a:srgbClr val="A01818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5373816" y="2964052"/>
            <a:ext cx="1499421" cy="1499421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Entities</a:t>
            </a:r>
            <a:endParaRPr lang="en-US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427206" y="2594720"/>
            <a:ext cx="1351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395146" y="1881672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Controllers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 rot="19281582">
            <a:off x="6380880" y="4792343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Presenters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 rot="3514314">
            <a:off x="4071619" y="4119680"/>
            <a:ext cx="1261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Gateways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 rot="18713043">
            <a:off x="3868294" y="1935666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Devices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 rot="2459528">
            <a:off x="7280173" y="1728977"/>
            <a:ext cx="667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 rot="21437771">
            <a:off x="7995725" y="4583617"/>
            <a:ext cx="41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UI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4998859" y="5752365"/>
            <a:ext cx="2249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External</a:t>
            </a:r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Interfaces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3770372" y="4565141"/>
            <a:ext cx="518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DB</a:t>
            </a:r>
            <a:endParaRPr lang="en-US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0" y="-2777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Isolate the Domain with a Layered Architecture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54/59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9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 para a direita 1"/>
          <p:cNvSpPr/>
          <p:nvPr/>
        </p:nvSpPr>
        <p:spPr>
          <a:xfrm>
            <a:off x="409904" y="1047770"/>
            <a:ext cx="8465918" cy="112837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err="1" smtClean="0"/>
              <a:t>Outside</a:t>
            </a:r>
            <a:r>
              <a:rPr lang="pt-BR" sz="3600" dirty="0" smtClean="0"/>
              <a:t> In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589" y="2176144"/>
            <a:ext cx="2929244" cy="2932603"/>
          </a:xfrm>
          <a:prstGeom prst="rect">
            <a:avLst/>
          </a:prstGeom>
        </p:spPr>
      </p:pic>
      <p:sp>
        <p:nvSpPr>
          <p:cNvPr id="34" name="Espaço Reservado para Conteúdo 2"/>
          <p:cNvSpPr>
            <a:spLocks noGrp="1"/>
          </p:cNvSpPr>
          <p:nvPr>
            <p:ph idx="1"/>
          </p:nvPr>
        </p:nvSpPr>
        <p:spPr>
          <a:xfrm>
            <a:off x="409904" y="2126502"/>
            <a:ext cx="9271000" cy="824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Controllers &gt; Use Cases &gt; Aggregates &gt; Value Objects</a:t>
            </a:r>
          </a:p>
        </p:txBody>
      </p:sp>
      <p:sp>
        <p:nvSpPr>
          <p:cNvPr id="11" name="Left Arrow 10"/>
          <p:cNvSpPr/>
          <p:nvPr/>
        </p:nvSpPr>
        <p:spPr>
          <a:xfrm>
            <a:off x="409904" y="3587174"/>
            <a:ext cx="8465918" cy="1139628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Inside Out</a:t>
            </a:r>
            <a:endParaRPr lang="en-GB" sz="3600" dirty="0"/>
          </a:p>
        </p:txBody>
      </p:sp>
      <p:sp>
        <p:nvSpPr>
          <p:cNvPr id="36" name="Espaço Reservado para Conteúdo 2"/>
          <p:cNvSpPr txBox="1">
            <a:spLocks/>
          </p:cNvSpPr>
          <p:nvPr/>
        </p:nvSpPr>
        <p:spPr>
          <a:xfrm>
            <a:off x="409904" y="4853802"/>
            <a:ext cx="9271000" cy="13833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Aggregates &gt; Value Objects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Use </a:t>
            </a:r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Cases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Controllers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0" y="-2777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Testing Strategies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55/59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10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3541416274"/>
              </p:ext>
            </p:extLst>
          </p:nvPr>
        </p:nvGraphicFramePr>
        <p:xfrm>
          <a:off x="1050588" y="596130"/>
          <a:ext cx="9951710" cy="5892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0" y="-2777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Quick Review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90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222580620"/>
              </p:ext>
            </p:extLst>
          </p:nvPr>
        </p:nvGraphicFramePr>
        <p:xfrm>
          <a:off x="1050588" y="596130"/>
          <a:ext cx="9951710" cy="5892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0" y="-2777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Quick Review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6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Implementation Samples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Clean Architecture</a:t>
            </a:r>
          </a:p>
          <a:p>
            <a:r>
              <a:rPr lang="en-US" noProof="0" dirty="0" smtClean="0"/>
              <a:t>Hexagonal Architecture</a:t>
            </a:r>
          </a:p>
          <a:p>
            <a:r>
              <a:rPr lang="en-US" noProof="0" dirty="0" smtClean="0"/>
              <a:t>Event Sourcing</a:t>
            </a:r>
          </a:p>
          <a:p>
            <a:r>
              <a:rPr lang="en-US" noProof="0" dirty="0" smtClean="0"/>
              <a:t>DDD</a:t>
            </a:r>
          </a:p>
          <a:p>
            <a:r>
              <a:rPr lang="en-US" noProof="0" dirty="0" smtClean="0"/>
              <a:t>TDD</a:t>
            </a:r>
          </a:p>
          <a:p>
            <a:r>
              <a:rPr lang="en-US" noProof="0" dirty="0" err="1" smtClean="0"/>
              <a:t>Microservices</a:t>
            </a:r>
            <a:endParaRPr lang="en-US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075" y="1499017"/>
            <a:ext cx="6792366" cy="42737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tângulo 8"/>
          <p:cNvSpPr/>
          <p:nvPr/>
        </p:nvSpPr>
        <p:spPr>
          <a:xfrm rot="2667193">
            <a:off x="9336990" y="753055"/>
            <a:ext cx="3828801" cy="5497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prstDash val="sysDash"/>
          </a:ln>
          <a:effectLst/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Fork</a:t>
            </a:r>
            <a:r>
              <a:rPr lang="pt-BR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me </a:t>
            </a:r>
            <a:r>
              <a:rPr lang="pt-BR" sz="24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</a:t>
            </a:r>
            <a:r>
              <a:rPr lang="pt-BR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GitHub</a:t>
            </a:r>
            <a:endParaRPr 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86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Resources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Domain-driven Design, Eric J. Evans, 2003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ThoughtWorks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Anthology: Essays on Software Technology and Innovation (Pragmatic Programmers), 2008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Clean Architecture, Robert C. Martin, 2017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Growing Object-Oriented Software, Guided by Tests, 1st Edition, 2009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Secure by Design, Dan Bergh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Johnsson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Daniel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Deogun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Daniel </a:t>
            </a:r>
            <a:r>
              <a:rPr lang="en-US" noProof="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Sawano</a:t>
            </a:r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2018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Domain-Driven Design Quickly, 2007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Effective Aggregate Design, Vaughn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Vernon, 2011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0" y="1680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 Customer Entity with Primitive Obsession...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8878069" cy="3970364"/>
          </a:xfrm>
          <a:prstGeom prst="rect">
            <a:avLst/>
          </a:prstGeom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06/59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69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Email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96" y="6136953"/>
            <a:ext cx="631330" cy="6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5091846" y="6224010"/>
            <a:ext cx="3109143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ivan@paulovich.net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Subtítulo 2">
            <a:hlinkClick r:id="rId3"/>
          </p:cNvPr>
          <p:cNvSpPr txBox="1">
            <a:spLocks/>
          </p:cNvSpPr>
          <p:nvPr/>
        </p:nvSpPr>
        <p:spPr>
          <a:xfrm>
            <a:off x="696378" y="6242851"/>
            <a:ext cx="308577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https://paulovich.net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Picture 10" descr="Website .i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25" y="6258606"/>
            <a:ext cx="425707" cy="42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githu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618" y="6224010"/>
            <a:ext cx="415575" cy="4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ítulo 2"/>
          <p:cNvSpPr txBox="1">
            <a:spLocks/>
          </p:cNvSpPr>
          <p:nvPr/>
        </p:nvSpPr>
        <p:spPr>
          <a:xfrm>
            <a:off x="9022730" y="6224010"/>
            <a:ext cx="250388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@ivanpaulovich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87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6" descr="Image result for github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618" y="6224010"/>
            <a:ext cx="415575" cy="41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ubtítulo 2"/>
          <p:cNvSpPr txBox="1">
            <a:spLocks/>
          </p:cNvSpPr>
          <p:nvPr/>
        </p:nvSpPr>
        <p:spPr>
          <a:xfrm>
            <a:off x="9022730" y="6224010"/>
            <a:ext cx="2503888" cy="45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4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@ivanpaulovich</a:t>
            </a:r>
            <a:endParaRPr lang="en-US" sz="24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33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b="1" i="1" noProof="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b="1" i="1" noProof="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b="1" i="1" noProof="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b="1" i="1" noProof="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720693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316561" y="3831510"/>
            <a:ext cx="997665" cy="934325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16" y="7363089"/>
            <a:ext cx="11418798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1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b="1" i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b="1" i="1" dirty="0" err="1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b="1" i="1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720693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316561" y="3831510"/>
            <a:ext cx="997665" cy="934325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08" y="7574104"/>
            <a:ext cx="11443184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5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b="1" i="1" dirty="0" err="1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b="1" i="1" dirty="0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b="1" i="1" dirty="0" err="1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b="1" i="1" dirty="0" smtClean="0">
              <a:solidFill>
                <a:schemeClr val="accent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b="1" i="1" dirty="0" err="1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b="1" i="1" dirty="0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b="1" i="1" dirty="0" err="1" smtClean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b="1" i="1" dirty="0">
              <a:solidFill>
                <a:schemeClr val="accent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720693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316561" y="3831510"/>
            <a:ext cx="997665" cy="934325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26" y="7955104"/>
            <a:ext cx="11443184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5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495616" y="2557143"/>
            <a:ext cx="3835400" cy="1374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failing</a:t>
            </a:r>
            <a:b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4000" i="1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acceptance test</a:t>
            </a:r>
            <a:endParaRPr lang="en-US" sz="4000" i="1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98476" y="2501264"/>
            <a:ext cx="2189480" cy="1486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Write a 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failing</a:t>
            </a:r>
            <a:b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unit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9287510" y="2689225"/>
            <a:ext cx="1990090" cy="111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Make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the</a:t>
            </a:r>
            <a:endParaRPr lang="pt-BR" sz="3200" i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r>
              <a:rPr lang="pt-BR" sz="320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pt-BR" sz="320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pass</a:t>
            </a:r>
            <a:endParaRPr lang="en-US" sz="32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7627537" y="4543107"/>
            <a:ext cx="1894415" cy="5087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 err="1" smtClean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Refactor</a:t>
            </a:r>
            <a:endParaRPr lang="en-US" sz="3200" b="1" dirty="0">
              <a:solidFill>
                <a:schemeClr val="accent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9" name="Conector em curva 28"/>
          <p:cNvCxnSpPr>
            <a:stCxn id="5" idx="0"/>
            <a:endCxn id="6" idx="0"/>
          </p:cNvCxnSpPr>
          <p:nvPr/>
        </p:nvCxnSpPr>
        <p:spPr>
          <a:xfrm rot="16200000" flipH="1">
            <a:off x="8393904" y="800575"/>
            <a:ext cx="187961" cy="3589339"/>
          </a:xfrm>
          <a:prstGeom prst="curvedConnector3">
            <a:avLst>
              <a:gd name="adj1" fmla="val -435133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em curva 30"/>
          <p:cNvCxnSpPr>
            <a:stCxn id="6" idx="2"/>
            <a:endCxn id="7" idx="3"/>
          </p:cNvCxnSpPr>
          <p:nvPr/>
        </p:nvCxnSpPr>
        <p:spPr>
          <a:xfrm rot="5400000">
            <a:off x="9403422" y="3918371"/>
            <a:ext cx="997665" cy="760603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em curva 54"/>
          <p:cNvCxnSpPr>
            <a:stCxn id="7" idx="1"/>
            <a:endCxn id="5" idx="2"/>
          </p:cNvCxnSpPr>
          <p:nvPr/>
        </p:nvCxnSpPr>
        <p:spPr>
          <a:xfrm rot="10800000">
            <a:off x="6693217" y="3987799"/>
            <a:ext cx="934321" cy="809706"/>
          </a:xfrm>
          <a:prstGeom prst="curvedConnector2">
            <a:avLst/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em curva 77"/>
          <p:cNvCxnSpPr>
            <a:stCxn id="4" idx="3"/>
            <a:endCxn id="5" idx="1"/>
          </p:cNvCxnSpPr>
          <p:nvPr/>
        </p:nvCxnSpPr>
        <p:spPr>
          <a:xfrm>
            <a:off x="4331016" y="3244531"/>
            <a:ext cx="1267460" cy="1"/>
          </a:xfrm>
          <a:prstGeom prst="curvedConnector3">
            <a:avLst>
              <a:gd name="adj1" fmla="val 50000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em curva 94"/>
          <p:cNvCxnSpPr>
            <a:stCxn id="6" idx="3"/>
            <a:endCxn id="4" idx="2"/>
          </p:cNvCxnSpPr>
          <p:nvPr/>
        </p:nvCxnSpPr>
        <p:spPr>
          <a:xfrm flipH="1">
            <a:off x="2413316" y="3244533"/>
            <a:ext cx="8864284" cy="687385"/>
          </a:xfrm>
          <a:prstGeom prst="bentConnector4">
            <a:avLst>
              <a:gd name="adj1" fmla="val -4642"/>
              <a:gd name="adj2" fmla="val 353488"/>
            </a:avLst>
          </a:prstGeom>
          <a:ln w="53975">
            <a:headEnd type="none" w="med" len="med"/>
            <a:tailEnd type="triangle" w="lg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Inner and outer feedback loops in TDD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3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Leads to Services Like..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6" y="1325563"/>
            <a:ext cx="6645216" cy="4404742"/>
          </a:xfrm>
          <a:prstGeom prst="rect">
            <a:avLst/>
          </a:prstGeom>
        </p:spPr>
      </p:pic>
      <p:sp>
        <p:nvSpPr>
          <p:cNvPr id="8" name="Título 4"/>
          <p:cNvSpPr txBox="1">
            <a:spLocks/>
          </p:cNvSpPr>
          <p:nvPr/>
        </p:nvSpPr>
        <p:spPr>
          <a:xfrm>
            <a:off x="6346215" y="2232212"/>
            <a:ext cx="5707606" cy="2803084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err="1" smtClean="0">
                <a:solidFill>
                  <a:schemeClr val="bg1"/>
                </a:solidFill>
              </a:rPr>
              <a:t>Needs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to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verify</a:t>
            </a:r>
            <a:r>
              <a:rPr lang="pt-BR" sz="2400" b="1" dirty="0" smtClean="0">
                <a:solidFill>
                  <a:schemeClr val="bg1"/>
                </a:solidFill>
              </a:rPr>
              <a:t> for </a:t>
            </a:r>
            <a:r>
              <a:rPr lang="pt-BR" sz="2400" b="1" dirty="0" err="1" smtClean="0">
                <a:solidFill>
                  <a:schemeClr val="bg1"/>
                </a:solidFill>
              </a:rPr>
              <a:t>required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parameters</a:t>
            </a:r>
            <a:endParaRPr lang="pt-BR" sz="2400" b="1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err="1" smtClean="0">
                <a:solidFill>
                  <a:schemeClr val="bg1"/>
                </a:solidFill>
              </a:rPr>
              <a:t>Needs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to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verify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>
                <a:solidFill>
                  <a:schemeClr val="bg1"/>
                </a:solidFill>
              </a:rPr>
              <a:t>for Data </a:t>
            </a:r>
            <a:r>
              <a:rPr lang="pt-BR" sz="2400" b="1" dirty="0" err="1" smtClean="0">
                <a:solidFill>
                  <a:schemeClr val="bg1"/>
                </a:solidFill>
              </a:rPr>
              <a:t>Format</a:t>
            </a:r>
            <a:endParaRPr lang="pt-BR" sz="2400" b="1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err="1" smtClean="0">
                <a:solidFill>
                  <a:schemeClr val="bg1"/>
                </a:solidFill>
              </a:rPr>
              <a:t>Needs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to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verify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>
                <a:solidFill>
                  <a:schemeClr val="bg1"/>
                </a:solidFill>
              </a:rPr>
              <a:t>for Data </a:t>
            </a:r>
            <a:r>
              <a:rPr lang="pt-BR" sz="2400" b="1" dirty="0" smtClean="0">
                <a:solidFill>
                  <a:schemeClr val="bg1"/>
                </a:solidFill>
              </a:rPr>
              <a:t>Range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bg1"/>
                </a:solidFill>
              </a:rPr>
              <a:t>Services </a:t>
            </a:r>
            <a:r>
              <a:rPr lang="pt-BR" sz="2400" b="1" dirty="0" smtClean="0">
                <a:solidFill>
                  <a:schemeClr val="bg1"/>
                </a:solidFill>
              </a:rPr>
              <a:t>are Big </a:t>
            </a:r>
            <a:r>
              <a:rPr lang="pt-BR" sz="2400" b="1" dirty="0" err="1">
                <a:solidFill>
                  <a:schemeClr val="bg1"/>
                </a:solidFill>
              </a:rPr>
              <a:t>and</a:t>
            </a:r>
            <a:r>
              <a:rPr lang="pt-BR" sz="2400" b="1" dirty="0">
                <a:solidFill>
                  <a:schemeClr val="bg1"/>
                </a:solidFill>
              </a:rPr>
              <a:t> </a:t>
            </a:r>
            <a:r>
              <a:rPr lang="pt-BR" sz="2400" b="1" dirty="0" smtClean="0">
                <a:solidFill>
                  <a:schemeClr val="bg1"/>
                </a:solidFill>
              </a:rPr>
              <a:t>Fat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err="1" smtClean="0">
                <a:solidFill>
                  <a:schemeClr val="bg1"/>
                </a:solidFill>
              </a:rPr>
              <a:t>Easy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to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confuse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one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parameter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with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the</a:t>
            </a:r>
            <a:r>
              <a:rPr lang="pt-BR" sz="2400" b="1" dirty="0" smtClean="0">
                <a:solidFill>
                  <a:schemeClr val="bg1"/>
                </a:solidFill>
              </a:rPr>
              <a:t> </a:t>
            </a:r>
            <a:r>
              <a:rPr lang="pt-BR" sz="2400" b="1" dirty="0" err="1" smtClean="0">
                <a:solidFill>
                  <a:schemeClr val="bg1"/>
                </a:solidFill>
              </a:rPr>
              <a:t>another</a:t>
            </a:r>
            <a:r>
              <a:rPr lang="pt-BR" sz="2400" b="1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07/59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06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t0.gstatic.com/images?q=tbn:ANd9GcSRn-dVysDZMWKDkrwizKXYxA6YZWXGU_JkhSSgJHJsvN34pRq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71" y="668699"/>
            <a:ext cx="4281062" cy="565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27864" y="2254827"/>
            <a:ext cx="7138554" cy="2485882"/>
          </a:xfrm>
        </p:spPr>
        <p:txBody>
          <a:bodyPr>
            <a:normAutofit/>
          </a:bodyPr>
          <a:lstStyle/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Not a technology.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Not a methodology.</a:t>
            </a:r>
          </a:p>
          <a:p>
            <a:r>
              <a:rPr lang="en-US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Set of principles and patterns for focusing the design effort where it matters most.</a:t>
            </a:r>
            <a:endParaRPr lang="en-US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08/59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32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1192192"/>
            <a:ext cx="12192000" cy="5665808"/>
          </a:xfrm>
          <a:prstGeom prst="rect">
            <a:avLst/>
          </a:prstGeom>
          <a:solidFill>
            <a:srgbClr val="FDF6E3"/>
          </a:solidFill>
          <a:ln w="28575">
            <a:solidFill>
              <a:srgbClr val="F5D1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noProof="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 Customer Entity Using Value Objects..</a:t>
            </a:r>
            <a:endParaRPr lang="en-US" sz="3200" noProof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10836579" cy="4023709"/>
          </a:xfrm>
          <a:prstGeom prst="rect">
            <a:avLst/>
          </a:prstGeom>
        </p:spPr>
      </p:pic>
      <p:sp>
        <p:nvSpPr>
          <p:cNvPr id="6" name="Chave direita 5"/>
          <p:cNvSpPr/>
          <p:nvPr/>
        </p:nvSpPr>
        <p:spPr>
          <a:xfrm rot="10800000">
            <a:off x="914399" y="2819750"/>
            <a:ext cx="618259" cy="2014896"/>
          </a:xfrm>
          <a:prstGeom prst="rightBrace">
            <a:avLst>
              <a:gd name="adj1" fmla="val 8333"/>
              <a:gd name="adj2" fmla="val 520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599" y="6292850"/>
            <a:ext cx="694576" cy="365125"/>
          </a:xfrm>
        </p:spPr>
        <p:txBody>
          <a:bodyPr/>
          <a:lstStyle/>
          <a:p>
            <a:r>
              <a:rPr lang="en-US" sz="1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09/59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1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9517</TotalTime>
  <Words>1492</Words>
  <Application>Microsoft Office PowerPoint</Application>
  <PresentationFormat>Widescreen</PresentationFormat>
  <Paragraphs>567</Paragraphs>
  <Slides>65</Slides>
  <Notes>18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-apple-system</vt:lpstr>
      <vt:lpstr>Arial</vt:lpstr>
      <vt:lpstr>Calibri</vt:lpstr>
      <vt:lpstr>Calibri Light</vt:lpstr>
      <vt:lpstr>Helvetica</vt:lpstr>
      <vt:lpstr>Wingdings</vt:lpstr>
      <vt:lpstr>Tema do Office</vt:lpstr>
      <vt:lpstr>Building Rich  Domain Models  with DDD and TDD</vt:lpstr>
      <vt:lpstr>Ivan Paulovich</vt:lpstr>
      <vt:lpstr>Betsson Wallet Team</vt:lpstr>
      <vt:lpstr>How to shoot yourself in the foot:</vt:lpstr>
      <vt:lpstr>Domain-Driven Design</vt:lpstr>
      <vt:lpstr>A Customer Entity with Primitive Obsession...</vt:lpstr>
      <vt:lpstr>Leads to Services Like..</vt:lpstr>
      <vt:lpstr>PowerPoint Presentation</vt:lpstr>
      <vt:lpstr>An Customer Entity Using Value Objects..</vt:lpstr>
      <vt:lpstr>Business Rules Enforced Through Value Objects</vt:lpstr>
      <vt:lpstr>DDD express the Model with  Value Objects, Entities and Services.</vt:lpstr>
      <vt:lpstr>An Example with Some Use Cases</vt:lpstr>
      <vt:lpstr>Customer 5557-8</vt:lpstr>
      <vt:lpstr>Some Noums and Verbs are Useful</vt:lpstr>
      <vt:lpstr>PowerPoint Presentation</vt:lpstr>
      <vt:lpstr>PowerPoint Presentation</vt:lpstr>
      <vt:lpstr>PowerPoint Presentation</vt:lpstr>
      <vt:lpstr>PowerPoint Presentation</vt:lpstr>
      <vt:lpstr>Entities</vt:lpstr>
      <vt:lpstr>Aggregate Roots (Are Entities)</vt:lpstr>
      <vt:lpstr>An Aggregate Root is not your Entire Model</vt:lpstr>
      <vt:lpstr>An Aggregate Root</vt:lpstr>
      <vt:lpstr>Account Aggregate Root</vt:lpstr>
      <vt:lpstr>Account Aggregate Root</vt:lpstr>
      <vt:lpstr>Account Aggregate Root</vt:lpstr>
      <vt:lpstr>Account Aggregate Root</vt:lpstr>
      <vt:lpstr>Account Aggregate Root</vt:lpstr>
      <vt:lpstr>Value Objects</vt:lpstr>
      <vt:lpstr>PowerPoint Presentation</vt:lpstr>
      <vt:lpstr>PowerPoint Presentation</vt:lpstr>
      <vt:lpstr>PowerPoint Presentation</vt:lpstr>
      <vt:lpstr>We only pay for the complexity  we really use</vt:lpstr>
      <vt:lpstr>Personnummer Value Object</vt:lpstr>
      <vt:lpstr>First-Class Collections</vt:lpstr>
      <vt:lpstr>First-Class TransactionCollection</vt:lpstr>
      <vt:lpstr>First-Class TransactionCollection</vt:lpstr>
      <vt:lpstr>How to Use the TransactionCollection Class</vt:lpstr>
      <vt:lpstr>How to Use the TransactionCollection Class</vt:lpstr>
      <vt:lpstr>How to Use the TransactionCollection Class</vt:lpstr>
      <vt:lpstr>Inner and outer feedback loops in TDD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Opinionated DDD/TDD</vt:lpstr>
      <vt:lpstr>PowerPoint Presentation</vt:lpstr>
      <vt:lpstr>The Stable Dependencies Principle¹</vt:lpstr>
      <vt:lpstr>The Stable Dependencies Principle</vt:lpstr>
      <vt:lpstr>The Stable Dependencies Principle</vt:lpstr>
      <vt:lpstr>The Stable Dependencies Principle</vt:lpstr>
      <vt:lpstr>Isolate the Domain with a Layered Architecture</vt:lpstr>
      <vt:lpstr>Testing Strategies</vt:lpstr>
      <vt:lpstr>Quick Review</vt:lpstr>
      <vt:lpstr>Quick Review</vt:lpstr>
      <vt:lpstr>Implementation Samples</vt:lpstr>
      <vt:lpstr>Resources</vt:lpstr>
      <vt:lpstr>PowerPoint Presentation</vt:lpstr>
      <vt:lpstr>PowerPoint Presentation</vt:lpstr>
      <vt:lpstr>Inner and outer feedback loops in TDD</vt:lpstr>
      <vt:lpstr>Inner and outer feedback loops in TDD</vt:lpstr>
      <vt:lpstr>Inner and outer feedback loops in TDD</vt:lpstr>
      <vt:lpstr>Inner and outer feedback loops in TDD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</dc:title>
  <dc:creator>Ivan Paulovich</dc:creator>
  <cp:lastModifiedBy>Ivan Paulovich</cp:lastModifiedBy>
  <cp:revision>302</cp:revision>
  <dcterms:created xsi:type="dcterms:W3CDTF">2018-08-11T19:23:31Z</dcterms:created>
  <dcterms:modified xsi:type="dcterms:W3CDTF">2018-09-11T14:05:33Z</dcterms:modified>
</cp:coreProperties>
</file>