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267" r:id="rId4"/>
    <p:sldId id="308" r:id="rId5"/>
    <p:sldId id="371" r:id="rId6"/>
    <p:sldId id="270" r:id="rId7"/>
    <p:sldId id="312" r:id="rId8"/>
    <p:sldId id="279" r:id="rId9"/>
    <p:sldId id="292" r:id="rId10"/>
    <p:sldId id="313" r:id="rId11"/>
    <p:sldId id="317" r:id="rId12"/>
    <p:sldId id="297" r:id="rId13"/>
    <p:sldId id="366" r:id="rId14"/>
    <p:sldId id="369" r:id="rId15"/>
    <p:sldId id="306" r:id="rId16"/>
    <p:sldId id="314" r:id="rId17"/>
    <p:sldId id="315" r:id="rId18"/>
    <p:sldId id="318" r:id="rId19"/>
    <p:sldId id="299" r:id="rId20"/>
    <p:sldId id="300" r:id="rId21"/>
    <p:sldId id="281" r:id="rId22"/>
    <p:sldId id="362" r:id="rId23"/>
    <p:sldId id="337" r:id="rId24"/>
    <p:sldId id="339" r:id="rId25"/>
    <p:sldId id="338" r:id="rId26"/>
    <p:sldId id="340" r:id="rId27"/>
    <p:sldId id="341" r:id="rId28"/>
    <p:sldId id="321" r:id="rId29"/>
    <p:sldId id="322" r:id="rId30"/>
    <p:sldId id="323" r:id="rId31"/>
    <p:sldId id="324" r:id="rId32"/>
    <p:sldId id="325" r:id="rId33"/>
    <p:sldId id="326" r:id="rId34"/>
    <p:sldId id="259" r:id="rId35"/>
    <p:sldId id="330" r:id="rId36"/>
    <p:sldId id="332" r:id="rId37"/>
    <p:sldId id="331" r:id="rId38"/>
    <p:sldId id="334" r:id="rId39"/>
    <p:sldId id="335" r:id="rId40"/>
    <p:sldId id="370" r:id="rId41"/>
    <p:sldId id="343" r:id="rId42"/>
    <p:sldId id="374" r:id="rId43"/>
    <p:sldId id="377" r:id="rId44"/>
    <p:sldId id="375" r:id="rId45"/>
    <p:sldId id="378" r:id="rId46"/>
    <p:sldId id="376" r:id="rId47"/>
    <p:sldId id="344" r:id="rId48"/>
    <p:sldId id="365" r:id="rId49"/>
    <p:sldId id="354" r:id="rId50"/>
    <p:sldId id="348" r:id="rId51"/>
    <p:sldId id="350" r:id="rId52"/>
    <p:sldId id="349" r:id="rId53"/>
    <p:sldId id="352" r:id="rId54"/>
    <p:sldId id="383" r:id="rId55"/>
    <p:sldId id="367" r:id="rId56"/>
    <p:sldId id="363" r:id="rId57"/>
    <p:sldId id="368" r:id="rId58"/>
    <p:sldId id="342" r:id="rId59"/>
    <p:sldId id="355" r:id="rId60"/>
    <p:sldId id="359" r:id="rId61"/>
    <p:sldId id="360" r:id="rId62"/>
    <p:sldId id="379" r:id="rId63"/>
    <p:sldId id="380" r:id="rId64"/>
    <p:sldId id="381" r:id="rId65"/>
    <p:sldId id="38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86364" autoAdjust="0"/>
  </p:normalViewPr>
  <p:slideViewPr>
    <p:cSldViewPr snapToGrid="0">
      <p:cViewPr>
        <p:scale>
          <a:sx n="75" d="100"/>
          <a:sy n="75" d="100"/>
        </p:scale>
        <p:origin x="1224" y="948"/>
      </p:cViewPr>
      <p:guideLst/>
    </p:cSldViewPr>
  </p:slideViewPr>
  <p:outlineViewPr>
    <p:cViewPr>
      <p:scale>
        <a:sx n="33" d="100"/>
        <a:sy n="33" d="100"/>
      </p:scale>
      <p:origin x="0" y="-163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61C5-C087-4ACA-94A9-1C653858ED70}" type="datetimeFigureOut">
              <a:rPr lang="en-GB" smtClean="0"/>
              <a:t>11/09/2018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AAEF-1C19-4476-8173-695C25C7F1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8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you're</a:t>
            </a:r>
            <a:r>
              <a:rPr lang="pt-BR" dirty="0" smtClean="0"/>
              <a:t> </a:t>
            </a:r>
            <a:r>
              <a:rPr lang="pt-BR" dirty="0" err="1" smtClean="0"/>
              <a:t>calling</a:t>
            </a:r>
            <a:r>
              <a:rPr lang="pt-BR" dirty="0" smtClean="0"/>
              <a:t>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setters</a:t>
            </a:r>
            <a:r>
              <a:rPr lang="pt-BR" dirty="0" smtClean="0"/>
              <a:t> in a </a:t>
            </a:r>
            <a:r>
              <a:rPr lang="pt-BR" dirty="0" err="1" smtClean="0"/>
              <a:t>row</a:t>
            </a:r>
            <a:r>
              <a:rPr lang="pt-BR" dirty="0" smtClean="0"/>
              <a:t>, </a:t>
            </a:r>
            <a:r>
              <a:rPr lang="pt-BR" dirty="0" err="1" smtClean="0"/>
              <a:t>you're</a:t>
            </a:r>
            <a:r>
              <a:rPr lang="pt-BR" dirty="0" smtClean="0"/>
              <a:t> </a:t>
            </a:r>
            <a:r>
              <a:rPr lang="pt-BR" dirty="0" err="1" smtClean="0"/>
              <a:t>missing</a:t>
            </a:r>
            <a:r>
              <a:rPr lang="pt-BR" dirty="0" smtClean="0"/>
              <a:t> a </a:t>
            </a:r>
            <a:r>
              <a:rPr lang="pt-BR" dirty="0" err="1" smtClean="0"/>
              <a:t>concept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DDD and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66" y="61623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196016" y="6249410"/>
            <a:ext cx="5258654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ivan.paulovich@betssongroup.com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724028" y="6265165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28092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#3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326487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43712"/>
            <a:ext cx="12192000" cy="611428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80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Rules Enforced Through Value Objects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7392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780032" y="4936375"/>
            <a:ext cx="10253472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need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verify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format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every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thinner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Objets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express the Model with </a:t>
            </a:r>
            <a:b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Example with Some Use Cases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can register 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customer to deposit 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withdraw more than the existing funds.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13882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err="1" smtClean="0"/>
                        <a:t>Account</a:t>
                      </a:r>
                      <a:r>
                        <a:rPr lang="pt-BR" sz="1900" dirty="0" smtClean="0"/>
                        <a:t> </a:t>
                      </a:r>
                      <a:r>
                        <a:rPr lang="pt-BR" sz="1900" dirty="0" err="1" smtClean="0"/>
                        <a:t>Number</a:t>
                      </a:r>
                      <a:r>
                        <a:rPr lang="pt-BR" sz="1900" dirty="0" smtClean="0"/>
                        <a:t> 4444-6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01-08-2018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03-08-2018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07-08-2018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17-09-2018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chemeClr val="accent6"/>
                          </a:solidFill>
                        </a:rPr>
                        <a:t>7,000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err="1" smtClean="0">
                          <a:solidFill>
                            <a:schemeClr val="bg1"/>
                          </a:solidFill>
                        </a:rPr>
                        <a:t>Account</a:t>
                      </a:r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1900" b="1" dirty="0" err="1" smtClean="0">
                          <a:solidFill>
                            <a:schemeClr val="bg1"/>
                          </a:solidFill>
                        </a:rPr>
                        <a:t>Number</a:t>
                      </a:r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 7777-0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en-US" sz="2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5557-8</a:t>
            </a:r>
            <a:endParaRPr lang="en-US" sz="2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Names and Verbs are Useful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than the existing funds.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Terms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Don’t Appear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a unique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mutable or not.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their IDs.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get trapped by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thinking.</a:t>
            </a:r>
          </a:p>
          <a:p>
            <a:pPr marL="0" indent="0">
              <a:buNone/>
            </a:pP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839445" y="498532"/>
            <a:ext cx="3253154" cy="751932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2" y="2888901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801999" y="4431296"/>
            <a:ext cx="5690681" cy="72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79291" y="5181872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7211161" y="1246431"/>
            <a:ext cx="2509722" cy="65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4" y="2051060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 Roots (Are Entities)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 aggregates </a:t>
            </a:r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identity only.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 of consistency inside the aggregate boundaries and update other aggregates through eventual consistency.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</a:t>
            </a:r>
            <a:r>
              <a:rPr lang="en-US" b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small.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implement behaviors.</a:t>
            </a:r>
          </a:p>
          <a:p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Aggregate Root for every Entity is a Code Smell.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Aggregate Root is not your Entire Model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en-US" sz="5400" noProof="0" dirty="0" smtClean="0"/>
              <a:t>An Aggregate Root</a:t>
            </a:r>
            <a:endParaRPr lang="en-US" sz="54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no explicit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Unique by the comparison of the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attributes.</a:t>
            </a:r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describe, measure or quantify an Entity.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Wallet Team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en-US" noProof="0" dirty="0" smtClean="0"/>
              <a:t>Seniors Developers</a:t>
            </a:r>
          </a:p>
          <a:p>
            <a:r>
              <a:rPr lang="en-US" noProof="0" dirty="0" smtClean="0"/>
              <a:t>Agile Team</a:t>
            </a:r>
          </a:p>
          <a:p>
            <a:r>
              <a:rPr lang="en-US" noProof="0" dirty="0" smtClean="0"/>
              <a:t>Business Oriented</a:t>
            </a:r>
          </a:p>
          <a:p>
            <a:r>
              <a:rPr lang="en-US" noProof="0" dirty="0" smtClean="0"/>
              <a:t>.NET – SQL Server – Angular</a:t>
            </a:r>
          </a:p>
          <a:p>
            <a:endParaRPr lang="en-US" noProof="0" dirty="0" smtClean="0"/>
          </a:p>
          <a:p>
            <a:r>
              <a:rPr lang="en-US" noProof="0" dirty="0" smtClean="0"/>
              <a:t>Stockholm Office</a:t>
            </a:r>
          </a:p>
          <a:p>
            <a:r>
              <a:rPr lang="en-US" noProof="0" dirty="0" smtClean="0"/>
              <a:t>We are hiring!</a:t>
            </a:r>
            <a:endParaRPr lang="en-US" noProof="0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only pay for the complexity </a:t>
            </a:r>
            <a:b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really use</a:t>
            </a:r>
            <a:endParaRPr lang="en-US" sz="24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Value Object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Collections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collection should be wrapped in its own class¹.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that contains collections do not contains any other variable.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Behaviors have a home.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necessary return immutable collection copies. </a:t>
            </a: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37432" y="2720954"/>
            <a:ext cx="506406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shoot yourself in the foot: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your application starting from the data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your domain model by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Pretend that you’re doing TDD and start testing your domain classes.</a:t>
            </a: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 getters and setters.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Now start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 the logic with Integration Tests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get stuck by test data and related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that TDD provides no benefit and only slows you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tests in your Continuous Integration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proccess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on whining.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46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 DDD/TDD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Sometimes I implement too much of the Domain Model. Then return to covering it with unit tests.</a:t>
            </a:r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knowing the DDD patterns I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underestimate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TDD value then </a:t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slapped in the face.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goal is to maintain a high test coverage on the Domain Model.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testing is hard. It is an architectural issue!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52164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Domain-Driven</a:t>
            </a:r>
            <a:b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66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 </a:t>
            </a: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 Objects</a:t>
            </a: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Exploratory </a:t>
            </a: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</a:p>
          <a:p>
            <a:pPr marL="0" indent="0">
              <a:buNone/>
            </a:pPr>
            <a:endParaRPr lang="en-US" sz="32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84260" y="4345799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74255" y="5457420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8089" y="286199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3826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Freedom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920509" y="142040"/>
            <a:ext cx="6625327" cy="168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Test-Driven </a:t>
            </a:r>
            <a:b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Principle¹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55936" y="6350198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Isolate the Domain with a Layered Architecture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409904" y="1047770"/>
            <a:ext cx="8465918" cy="11283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89" y="2176144"/>
            <a:ext cx="2929244" cy="2932603"/>
          </a:xfrm>
          <a:prstGeom prst="rect">
            <a:avLst/>
          </a:prstGeom>
        </p:spPr>
      </p:pic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409904" y="2126502"/>
            <a:ext cx="9271000" cy="82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 &gt; Use Cases &gt; Aggregates &gt; Value Objects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09904" y="3587174"/>
            <a:ext cx="8465918" cy="11396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Inside Out</a:t>
            </a:r>
            <a:endParaRPr lang="en-GB" sz="36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409904" y="4853802"/>
            <a:ext cx="9271000" cy="1383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&gt; Value Objects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Cases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Strategies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Clean Architecture</a:t>
            </a:r>
          </a:p>
          <a:p>
            <a:r>
              <a:rPr lang="en-US" noProof="0" dirty="0" smtClean="0"/>
              <a:t>Hexagonal Architecture</a:t>
            </a:r>
          </a:p>
          <a:p>
            <a:r>
              <a:rPr lang="en-US" noProof="0" dirty="0" smtClean="0"/>
              <a:t>Event Sourcing</a:t>
            </a:r>
          </a:p>
          <a:p>
            <a:r>
              <a:rPr lang="en-US" noProof="0" dirty="0" smtClean="0"/>
              <a:t>DDD</a:t>
            </a:r>
          </a:p>
          <a:p>
            <a:r>
              <a:rPr lang="en-US" noProof="0" dirty="0" smtClean="0"/>
              <a:t>TDD</a:t>
            </a:r>
          </a:p>
          <a:p>
            <a:r>
              <a:rPr lang="en-US" noProof="0" dirty="0" err="1" smtClean="0"/>
              <a:t>Microservices</a:t>
            </a:r>
            <a:endParaRPr lang="en-US" noProof="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329" y="1488331"/>
            <a:ext cx="7305595" cy="4609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Design, Eric J. Evans, 2003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2008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Architecture, Robert C. Martin, 2017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Tests, 1st Edition, 2009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Secure by Design, Dan Bergh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Deogun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Sawano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 Quickly, 2007</a:t>
            </a:r>
            <a:endParaRPr lang="en-US" b="1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with Primitive Obsession...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b="1" i="1" noProof="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Leads to Services Like..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325563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6346215" y="2232212"/>
            <a:ext cx="5707606" cy="280308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Needs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verify</a:t>
            </a:r>
            <a:r>
              <a:rPr lang="pt-BR" sz="2400" b="1" dirty="0" smtClean="0">
                <a:solidFill>
                  <a:schemeClr val="bg1"/>
                </a:solidFill>
              </a:rPr>
              <a:t> for </a:t>
            </a:r>
            <a:r>
              <a:rPr lang="pt-BR" sz="2400" b="1" dirty="0" err="1" smtClean="0">
                <a:solidFill>
                  <a:schemeClr val="bg1"/>
                </a:solidFill>
              </a:rPr>
              <a:t>required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parameters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Needs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verify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for Data </a:t>
            </a:r>
            <a:r>
              <a:rPr lang="pt-BR" sz="2400" b="1" dirty="0" err="1" smtClean="0">
                <a:solidFill>
                  <a:schemeClr val="bg1"/>
                </a:solidFill>
              </a:rPr>
              <a:t>Format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Needs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verify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for Data </a:t>
            </a:r>
            <a:r>
              <a:rPr lang="pt-BR" sz="2400" b="1" dirty="0" smtClean="0">
                <a:solidFill>
                  <a:schemeClr val="bg1"/>
                </a:solidFill>
              </a:rPr>
              <a:t>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Big </a:t>
            </a:r>
            <a:r>
              <a:rPr lang="pt-BR" sz="2400" b="1" dirty="0" err="1">
                <a:solidFill>
                  <a:schemeClr val="bg1"/>
                </a:solidFill>
              </a:rPr>
              <a:t>and</a:t>
            </a:r>
            <a:r>
              <a:rPr lang="pt-BR" sz="2400" b="1" dirty="0">
                <a:solidFill>
                  <a:schemeClr val="bg1"/>
                </a:solidFill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</a:rPr>
              <a:t>Fat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technology.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methodology.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of principles and patterns for focusing the design effort where it matters most.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Customer Entity Using Value Objects..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9469</TotalTime>
  <Words>1472</Words>
  <Application>Microsoft Office PowerPoint</Application>
  <PresentationFormat>Widescreen</PresentationFormat>
  <Paragraphs>564</Paragraphs>
  <Slides>65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Domain-Driven Design</vt:lpstr>
      <vt:lpstr>A Customer Entity with Primitive Obsession...</vt:lpstr>
      <vt:lpstr>Leads to Services Like..</vt:lpstr>
      <vt:lpstr>PowerPoint Presentation</vt:lpstr>
      <vt:lpstr>An Customer Entity Using Value Objects..</vt:lpstr>
      <vt:lpstr>Business Rules Enforced Through Value Objects</vt:lpstr>
      <vt:lpstr>DDD express the Model with  Value Objects, Entities and Services.</vt:lpstr>
      <vt:lpstr>An Example with Some Use Cases</vt:lpstr>
      <vt:lpstr>Customer 5557-8</vt:lpstr>
      <vt:lpstr>Some Names and Verbs are Useful</vt:lpstr>
      <vt:lpstr>PowerPoint Presentation</vt:lpstr>
      <vt:lpstr>PowerPoint Presentation</vt:lpstr>
      <vt:lpstr>PowerPoint Presentation</vt:lpstr>
      <vt:lpstr>PowerPoint Presentation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PowerPoint Presentation</vt:lpstr>
      <vt:lpstr>PowerPoint Presentation</vt:lpstr>
      <vt:lpstr>PowerPoint Presentation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Opinionated DDD/TDD</vt:lpstr>
      <vt:lpstr>PowerPoint Presentation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Testing Strategies</vt:lpstr>
      <vt:lpstr>Quick Review</vt:lpstr>
      <vt:lpstr>Quick Review</vt:lpstr>
      <vt:lpstr>Implementation Samples</vt:lpstr>
      <vt:lpstr>Resources</vt:lpstr>
      <vt:lpstr>PowerPoint Presentation</vt:lpstr>
      <vt:lpstr>PowerPoint Presentation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294</cp:revision>
  <dcterms:created xsi:type="dcterms:W3CDTF">2018-08-11T19:23:31Z</dcterms:created>
  <dcterms:modified xsi:type="dcterms:W3CDTF">2018-09-11T08:26:32Z</dcterms:modified>
</cp:coreProperties>
</file>