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7" r:id="rId2"/>
    <p:sldId id="256" r:id="rId3"/>
  </p:sldIdLst>
  <p:sldSz cx="9144000" cy="5143500" type="screen16x9"/>
  <p:notesSz cx="6858000" cy="9144000"/>
  <p:embeddedFontLst>
    <p:embeddedFont>
      <p:font typeface="Open Sans" panose="020B0606030504020204" pitchFamily="3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30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 to </a:t>
            </a:r>
            <a:r>
              <a:rPr lang="en" b="1"/>
              <a:t>File</a:t>
            </a:r>
            <a:r>
              <a:rPr lang="en"/>
              <a:t> &gt; </a:t>
            </a:r>
            <a:r>
              <a:rPr lang="en" b="1"/>
              <a:t>Make a Copy…</a:t>
            </a:r>
            <a:r>
              <a:rPr lang="en"/>
              <a:t> to make your own canvas</a:t>
            </a:r>
            <a:endParaRPr/>
          </a:p>
          <a:p>
            <a:pPr marL="0" lvl="0" indent="0" algn="l" rtl="0">
              <a:spcBef>
                <a:spcPts val="0"/>
              </a:spcBef>
              <a:spcAft>
                <a:spcPts val="0"/>
              </a:spcAft>
              <a:buNone/>
            </a:pPr>
            <a:r>
              <a:rPr lang="en"/>
              <a:t>See next slide for instructions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4eb43e9b8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4eb43e9b8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14"/>
          <p:cNvSpPr txBox="1"/>
          <p:nvPr/>
        </p:nvSpPr>
        <p:spPr>
          <a:xfrm>
            <a:off x="735525" y="684375"/>
            <a:ext cx="1496700" cy="261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b="1">
                <a:solidFill>
                  <a:srgbClr val="85200C"/>
                </a:solidFill>
                <a:latin typeface="Open Sans"/>
                <a:ea typeface="Open Sans"/>
                <a:cs typeface="Open Sans"/>
                <a:sym typeface="Open Sans"/>
              </a:rPr>
              <a:t>Most drilling firms especially on-shore, prefer to use land spraying (or throwing) as a method of disposing the waste drilling muds. No study yet states the soil type with better success for the biodegradation of drilling fluids</a:t>
            </a:r>
            <a:endParaRPr sz="1000" b="1">
              <a:solidFill>
                <a:srgbClr val="85200C"/>
              </a:solidFill>
              <a:latin typeface="Open Sans"/>
              <a:ea typeface="Open Sans"/>
              <a:cs typeface="Open Sans"/>
              <a:sym typeface="Open Sans"/>
            </a:endParaRPr>
          </a:p>
        </p:txBody>
      </p:sp>
      <p:sp>
        <p:nvSpPr>
          <p:cNvPr id="59" name="Google Shape;59;p14"/>
          <p:cNvSpPr txBox="1"/>
          <p:nvPr/>
        </p:nvSpPr>
        <p:spPr>
          <a:xfrm>
            <a:off x="2198750" y="649825"/>
            <a:ext cx="1591200" cy="11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85200C"/>
                </a:solidFill>
                <a:latin typeface="Open Sans"/>
                <a:ea typeface="Open Sans"/>
                <a:cs typeface="Open Sans"/>
                <a:sym typeface="Open Sans"/>
              </a:rPr>
              <a:t>Biodegradability of drilling fluid in the different soil types while studying the metabolic sensitivity of biotic agents </a:t>
            </a:r>
            <a:endParaRPr sz="1100" b="1">
              <a:solidFill>
                <a:srgbClr val="85200C"/>
              </a:solidFill>
              <a:latin typeface="Open Sans"/>
              <a:ea typeface="Open Sans"/>
              <a:cs typeface="Open Sans"/>
              <a:sym typeface="Open Sans"/>
            </a:endParaRPr>
          </a:p>
        </p:txBody>
      </p:sp>
      <p:sp>
        <p:nvSpPr>
          <p:cNvPr id="60" name="Google Shape;60;p14"/>
          <p:cNvSpPr txBox="1"/>
          <p:nvPr/>
        </p:nvSpPr>
        <p:spPr>
          <a:xfrm>
            <a:off x="2165150" y="2106650"/>
            <a:ext cx="1658400" cy="11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85200C"/>
                </a:solidFill>
                <a:latin typeface="Open Sans"/>
                <a:ea typeface="Open Sans"/>
                <a:cs typeface="Open Sans"/>
                <a:sym typeface="Open Sans"/>
              </a:rPr>
              <a:t>Reduction in total petroleum hydrocarbons overtime in a sample group supported by other variables</a:t>
            </a:r>
            <a:endParaRPr sz="1100" b="1">
              <a:solidFill>
                <a:srgbClr val="85200C"/>
              </a:solidFill>
              <a:latin typeface="Open Sans"/>
              <a:ea typeface="Open Sans"/>
              <a:cs typeface="Open Sans"/>
              <a:sym typeface="Open Sans"/>
            </a:endParaRPr>
          </a:p>
        </p:txBody>
      </p:sp>
      <p:sp>
        <p:nvSpPr>
          <p:cNvPr id="61" name="Google Shape;61;p14"/>
          <p:cNvSpPr txBox="1"/>
          <p:nvPr/>
        </p:nvSpPr>
        <p:spPr>
          <a:xfrm>
            <a:off x="797875" y="3563475"/>
            <a:ext cx="2823900" cy="118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b="1">
                <a:solidFill>
                  <a:srgbClr val="A61C00"/>
                </a:solidFill>
                <a:latin typeface="Open Sans"/>
                <a:ea typeface="Open Sans"/>
                <a:cs typeface="Open Sans"/>
                <a:sym typeface="Open Sans"/>
              </a:rPr>
              <a:t>Laboratory personnels, Soil Samples, Laboratory reagents for enzyme assays, microbial isolation agar plates, ICPOES, GC-FID, UV-Vis Spectrophotometer, GC-MS and other accessory lab equipment.</a:t>
            </a:r>
            <a:endParaRPr sz="1100" b="1">
              <a:solidFill>
                <a:srgbClr val="A61C00"/>
              </a:solidFill>
              <a:latin typeface="Open Sans"/>
              <a:ea typeface="Open Sans"/>
              <a:cs typeface="Open Sans"/>
              <a:sym typeface="Open Sans"/>
            </a:endParaRPr>
          </a:p>
          <a:p>
            <a:pPr marL="0" lvl="0" indent="0" algn="just" rtl="0">
              <a:spcBef>
                <a:spcPts val="0"/>
              </a:spcBef>
              <a:spcAft>
                <a:spcPts val="0"/>
              </a:spcAft>
              <a:buNone/>
            </a:pPr>
            <a:endParaRPr sz="1100" b="1">
              <a:solidFill>
                <a:srgbClr val="A61C00"/>
              </a:solidFill>
              <a:latin typeface="Open Sans"/>
              <a:ea typeface="Open Sans"/>
              <a:cs typeface="Open Sans"/>
              <a:sym typeface="Open Sans"/>
            </a:endParaRPr>
          </a:p>
        </p:txBody>
      </p:sp>
      <p:sp>
        <p:nvSpPr>
          <p:cNvPr id="62" name="Google Shape;62;p14"/>
          <p:cNvSpPr txBox="1"/>
          <p:nvPr/>
        </p:nvSpPr>
        <p:spPr>
          <a:xfrm>
            <a:off x="3677775" y="600850"/>
            <a:ext cx="4056600" cy="1315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100" b="1">
                <a:solidFill>
                  <a:srgbClr val="A61C00"/>
                </a:solidFill>
                <a:latin typeface="Open Sans"/>
                <a:ea typeface="Open Sans"/>
                <a:cs typeface="Open Sans"/>
                <a:sym typeface="Open Sans"/>
              </a:rPr>
              <a:t>Information from this study by implication provides reliable data for policy makers as regards to environmental reclamation. May point to microbial strains supported by physicochemical and soil metabolic specifics to support drilling fluid degradation in a soil type</a:t>
            </a:r>
            <a:endParaRPr sz="1100" b="1">
              <a:solidFill>
                <a:srgbClr val="A61C00"/>
              </a:solidFill>
              <a:latin typeface="Open Sans"/>
              <a:ea typeface="Open Sans"/>
              <a:cs typeface="Open Sans"/>
              <a:sym typeface="Open Sans"/>
            </a:endParaRPr>
          </a:p>
          <a:p>
            <a:pPr marL="0" lvl="0" indent="0" algn="l" rtl="0">
              <a:spcBef>
                <a:spcPts val="1200"/>
              </a:spcBef>
              <a:spcAft>
                <a:spcPts val="0"/>
              </a:spcAft>
              <a:buNone/>
            </a:pPr>
            <a:endParaRPr sz="1100" b="1">
              <a:solidFill>
                <a:srgbClr val="A61C00"/>
              </a:solidFill>
              <a:latin typeface="Open Sans"/>
              <a:ea typeface="Open Sans"/>
              <a:cs typeface="Open Sans"/>
              <a:sym typeface="Open Sans"/>
            </a:endParaRPr>
          </a:p>
        </p:txBody>
      </p:sp>
      <p:sp>
        <p:nvSpPr>
          <p:cNvPr id="63" name="Google Shape;63;p14"/>
          <p:cNvSpPr txBox="1"/>
          <p:nvPr/>
        </p:nvSpPr>
        <p:spPr>
          <a:xfrm>
            <a:off x="3677775" y="2294975"/>
            <a:ext cx="2476500" cy="986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b="1">
                <a:solidFill>
                  <a:srgbClr val="A61C00"/>
                </a:solidFill>
                <a:latin typeface="Open Sans"/>
                <a:ea typeface="Open Sans"/>
                <a:cs typeface="Open Sans"/>
                <a:sym typeface="Open Sans"/>
              </a:rPr>
              <a:t>Stakeholders in the field of environmental waste disposal and biodegradation, in addition to oil explorers as drilling fluid users and waste managers</a:t>
            </a:r>
            <a:endParaRPr sz="1100" b="1">
              <a:solidFill>
                <a:srgbClr val="A61C00"/>
              </a:solidFill>
              <a:latin typeface="Open Sans"/>
              <a:ea typeface="Open Sans"/>
              <a:cs typeface="Open Sans"/>
              <a:sym typeface="Open Sans"/>
            </a:endParaRPr>
          </a:p>
        </p:txBody>
      </p:sp>
      <p:sp>
        <p:nvSpPr>
          <p:cNvPr id="64" name="Google Shape;64;p14"/>
          <p:cNvSpPr txBox="1"/>
          <p:nvPr/>
        </p:nvSpPr>
        <p:spPr>
          <a:xfrm>
            <a:off x="6143075" y="2213250"/>
            <a:ext cx="1591200" cy="10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rgbClr val="85200C"/>
              </a:solidFill>
              <a:latin typeface="Open Sans"/>
              <a:ea typeface="Open Sans"/>
              <a:cs typeface="Open Sans"/>
              <a:sym typeface="Open Sans"/>
            </a:endParaRPr>
          </a:p>
        </p:txBody>
      </p:sp>
      <p:sp>
        <p:nvSpPr>
          <p:cNvPr id="65" name="Google Shape;65;p14"/>
          <p:cNvSpPr txBox="1"/>
          <p:nvPr/>
        </p:nvSpPr>
        <p:spPr>
          <a:xfrm>
            <a:off x="3677775" y="3765175"/>
            <a:ext cx="2476500" cy="9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85200C"/>
                </a:solidFill>
                <a:latin typeface="Open Sans"/>
                <a:ea typeface="Open Sans"/>
                <a:cs typeface="Open Sans"/>
                <a:sym typeface="Open Sans"/>
              </a:rPr>
              <a:t>Environmental scientists,soil biologists, Students, Laboratories personnels, and Research Institutions</a:t>
            </a:r>
            <a:endParaRPr sz="1200" b="1">
              <a:solidFill>
                <a:srgbClr val="85200C"/>
              </a:solidFill>
              <a:latin typeface="Open Sans"/>
              <a:ea typeface="Open Sans"/>
              <a:cs typeface="Open Sans"/>
              <a:sym typeface="Open Sans"/>
            </a:endParaRPr>
          </a:p>
        </p:txBody>
      </p:sp>
      <p:sp>
        <p:nvSpPr>
          <p:cNvPr id="66" name="Google Shape;66;p14"/>
          <p:cNvSpPr txBox="1"/>
          <p:nvPr/>
        </p:nvSpPr>
        <p:spPr>
          <a:xfrm>
            <a:off x="6143075" y="3709225"/>
            <a:ext cx="1591200" cy="10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85200C"/>
                </a:solidFill>
                <a:latin typeface="Open Sans"/>
                <a:ea typeface="Open Sans"/>
                <a:cs typeface="Open Sans"/>
                <a:sym typeface="Open Sans"/>
              </a:rPr>
              <a:t>Conference seminar presentations, open science mediated programs</a:t>
            </a:r>
            <a:endParaRPr sz="1100" b="1">
              <a:solidFill>
                <a:srgbClr val="85200C"/>
              </a:solidFill>
              <a:latin typeface="Open Sans"/>
              <a:ea typeface="Open Sans"/>
              <a:cs typeface="Open Sans"/>
              <a:sym typeface="Open Sans"/>
            </a:endParaRPr>
          </a:p>
        </p:txBody>
      </p:sp>
      <p:sp>
        <p:nvSpPr>
          <p:cNvPr id="67" name="Google Shape;67;p14"/>
          <p:cNvSpPr txBox="1"/>
          <p:nvPr/>
        </p:nvSpPr>
        <p:spPr>
          <a:xfrm>
            <a:off x="4587550" y="-268800"/>
            <a:ext cx="2947200" cy="26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Biodegradability of Drilling Fluid in Different Soil Types</a:t>
            </a:r>
            <a:endParaRPr sz="1200"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4A86E8"/>
              </a:solidFill>
              <a:latin typeface="Open Sans"/>
              <a:ea typeface="Open Sans"/>
              <a:cs typeface="Open Sans"/>
              <a:sym typeface="Open Sans"/>
            </a:endParaRPr>
          </a:p>
        </p:txBody>
      </p:sp>
      <p:sp>
        <p:nvSpPr>
          <p:cNvPr id="68" name="Google Shape;68;p14"/>
          <p:cNvSpPr txBox="1"/>
          <p:nvPr/>
        </p:nvSpPr>
        <p:spPr>
          <a:xfrm>
            <a:off x="7832925" y="3955675"/>
            <a:ext cx="1154100" cy="7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300"/>
              <a:t>See next slide for instructions!</a:t>
            </a:r>
            <a:endParaRPr sz="1300"/>
          </a:p>
        </p:txBody>
      </p:sp>
      <p:sp>
        <p:nvSpPr>
          <p:cNvPr id="69" name="Google Shape;69;p14"/>
          <p:cNvSpPr/>
          <p:nvPr/>
        </p:nvSpPr>
        <p:spPr>
          <a:xfrm>
            <a:off x="2025125" y="1297700"/>
            <a:ext cx="301200" cy="26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3413225" y="1835725"/>
            <a:ext cx="193800" cy="269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2563150" y="3245350"/>
            <a:ext cx="301200" cy="318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3445500" y="4321400"/>
            <a:ext cx="301200" cy="269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5188700" y="3117450"/>
            <a:ext cx="301200" cy="318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rot="-2291761">
            <a:off x="5936708" y="2990707"/>
            <a:ext cx="248887" cy="571474"/>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7330025" y="3213075"/>
            <a:ext cx="269100" cy="312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7330025" y="1749650"/>
            <a:ext cx="279900" cy="376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On-screen Show (16:9)</PresentationFormat>
  <Paragraphs>12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Open Sans</vt:lpstr>
      <vt:lpstr>Arial</vt:lpstr>
      <vt:lpstr>Times New Roman</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CHUKA OGBONNA</cp:lastModifiedBy>
  <cp:revision>1</cp:revision>
  <dcterms:modified xsi:type="dcterms:W3CDTF">2023-06-05T16:47:04Z</dcterms:modified>
</cp:coreProperties>
</file>